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64"/>
  </p:notesMasterIdLst>
  <p:handoutMasterIdLst>
    <p:handoutMasterId r:id="rId65"/>
  </p:handoutMasterIdLst>
  <p:sldIdLst>
    <p:sldId id="256" r:id="rId5"/>
    <p:sldId id="325" r:id="rId6"/>
    <p:sldId id="443" r:id="rId7"/>
    <p:sldId id="329" r:id="rId8"/>
    <p:sldId id="330" r:id="rId9"/>
    <p:sldId id="328" r:id="rId10"/>
    <p:sldId id="384" r:id="rId11"/>
    <p:sldId id="390" r:id="rId12"/>
    <p:sldId id="389" r:id="rId13"/>
    <p:sldId id="391" r:id="rId14"/>
    <p:sldId id="438" r:id="rId15"/>
    <p:sldId id="439" r:id="rId16"/>
    <p:sldId id="440" r:id="rId17"/>
    <p:sldId id="441" r:id="rId18"/>
    <p:sldId id="442" r:id="rId19"/>
    <p:sldId id="262" r:id="rId20"/>
    <p:sldId id="350" r:id="rId21"/>
    <p:sldId id="351" r:id="rId22"/>
    <p:sldId id="353" r:id="rId23"/>
    <p:sldId id="404" r:id="rId24"/>
    <p:sldId id="444" r:id="rId25"/>
    <p:sldId id="357" r:id="rId26"/>
    <p:sldId id="412" r:id="rId27"/>
    <p:sldId id="339" r:id="rId28"/>
    <p:sldId id="340" r:id="rId29"/>
    <p:sldId id="267" r:id="rId30"/>
    <p:sldId id="366" r:id="rId31"/>
    <p:sldId id="334" r:id="rId32"/>
    <p:sldId id="395" r:id="rId33"/>
    <p:sldId id="396" r:id="rId34"/>
    <p:sldId id="397" r:id="rId35"/>
    <p:sldId id="398" r:id="rId36"/>
    <p:sldId id="345" r:id="rId37"/>
    <p:sldId id="368" r:id="rId38"/>
    <p:sldId id="369" r:id="rId39"/>
    <p:sldId id="370" r:id="rId40"/>
    <p:sldId id="371" r:id="rId41"/>
    <p:sldId id="372" r:id="rId42"/>
    <p:sldId id="358" r:id="rId43"/>
    <p:sldId id="348" r:id="rId44"/>
    <p:sldId id="349" r:id="rId45"/>
    <p:sldId id="437" r:id="rId46"/>
    <p:sldId id="413" r:id="rId47"/>
    <p:sldId id="414" r:id="rId48"/>
    <p:sldId id="415" r:id="rId49"/>
    <p:sldId id="416" r:id="rId50"/>
    <p:sldId id="417" r:id="rId51"/>
    <p:sldId id="418" r:id="rId52"/>
    <p:sldId id="421" r:id="rId53"/>
    <p:sldId id="422" r:id="rId54"/>
    <p:sldId id="423" r:id="rId55"/>
    <p:sldId id="424" r:id="rId56"/>
    <p:sldId id="425" r:id="rId57"/>
    <p:sldId id="426" r:id="rId58"/>
    <p:sldId id="427" r:id="rId59"/>
    <p:sldId id="428" r:id="rId60"/>
    <p:sldId id="435" r:id="rId61"/>
    <p:sldId id="436" r:id="rId62"/>
    <p:sldId id="291" r:id="rId63"/>
  </p:sldIdLst>
  <p:sldSz cx="14630400" cy="8229600"/>
  <p:notesSz cx="6858000" cy="9144000"/>
  <p:defaultTextStyle>
    <a:defPPr>
      <a:defRPr lang="en-US"/>
    </a:defPPr>
    <a:lvl1pPr algn="l" rtl="0" eaLnBrk="0" fontAlgn="base" hangingPunct="0">
      <a:spcBef>
        <a:spcPct val="0"/>
      </a:spcBef>
      <a:spcAft>
        <a:spcPct val="0"/>
      </a:spcAft>
      <a:defRPr sz="2300" kern="1200">
        <a:solidFill>
          <a:schemeClr val="tx1"/>
        </a:solidFill>
        <a:latin typeface="Arial Narrow" pitchFamily="-105" charset="0"/>
        <a:ea typeface="ＭＳ Ｐゴシック" pitchFamily="-105" charset="-128"/>
        <a:cs typeface="+mn-cs"/>
      </a:defRPr>
    </a:lvl1pPr>
    <a:lvl2pPr marL="457200" algn="l" rtl="0" eaLnBrk="0" fontAlgn="base" hangingPunct="0">
      <a:spcBef>
        <a:spcPct val="0"/>
      </a:spcBef>
      <a:spcAft>
        <a:spcPct val="0"/>
      </a:spcAft>
      <a:defRPr sz="2300" kern="1200">
        <a:solidFill>
          <a:schemeClr val="tx1"/>
        </a:solidFill>
        <a:latin typeface="Arial Narrow" pitchFamily="-105" charset="0"/>
        <a:ea typeface="ＭＳ Ｐゴシック" pitchFamily="-105" charset="-128"/>
        <a:cs typeface="+mn-cs"/>
      </a:defRPr>
    </a:lvl2pPr>
    <a:lvl3pPr marL="914400" algn="l" rtl="0" eaLnBrk="0" fontAlgn="base" hangingPunct="0">
      <a:spcBef>
        <a:spcPct val="0"/>
      </a:spcBef>
      <a:spcAft>
        <a:spcPct val="0"/>
      </a:spcAft>
      <a:defRPr sz="2300" kern="1200">
        <a:solidFill>
          <a:schemeClr val="tx1"/>
        </a:solidFill>
        <a:latin typeface="Arial Narrow" pitchFamily="-105" charset="0"/>
        <a:ea typeface="ＭＳ Ｐゴシック" pitchFamily="-105" charset="-128"/>
        <a:cs typeface="+mn-cs"/>
      </a:defRPr>
    </a:lvl3pPr>
    <a:lvl4pPr marL="1371600" algn="l" rtl="0" eaLnBrk="0" fontAlgn="base" hangingPunct="0">
      <a:spcBef>
        <a:spcPct val="0"/>
      </a:spcBef>
      <a:spcAft>
        <a:spcPct val="0"/>
      </a:spcAft>
      <a:defRPr sz="2300" kern="1200">
        <a:solidFill>
          <a:schemeClr val="tx1"/>
        </a:solidFill>
        <a:latin typeface="Arial Narrow" pitchFamily="-105" charset="0"/>
        <a:ea typeface="ＭＳ Ｐゴシック" pitchFamily="-105" charset="-128"/>
        <a:cs typeface="+mn-cs"/>
      </a:defRPr>
    </a:lvl4pPr>
    <a:lvl5pPr marL="1828800" algn="l" rtl="0" eaLnBrk="0" fontAlgn="base" hangingPunct="0">
      <a:spcBef>
        <a:spcPct val="0"/>
      </a:spcBef>
      <a:spcAft>
        <a:spcPct val="0"/>
      </a:spcAft>
      <a:defRPr sz="2300" kern="1200">
        <a:solidFill>
          <a:schemeClr val="tx1"/>
        </a:solidFill>
        <a:latin typeface="Arial Narrow" pitchFamily="-105" charset="0"/>
        <a:ea typeface="ＭＳ Ｐゴシック" pitchFamily="-105" charset="-128"/>
        <a:cs typeface="+mn-cs"/>
      </a:defRPr>
    </a:lvl5pPr>
    <a:lvl6pPr marL="2286000" algn="l" defTabSz="914400" rtl="0" eaLnBrk="1" latinLnBrk="0" hangingPunct="1">
      <a:defRPr sz="2300" kern="1200">
        <a:solidFill>
          <a:schemeClr val="tx1"/>
        </a:solidFill>
        <a:latin typeface="Arial Narrow" pitchFamily="-105" charset="0"/>
        <a:ea typeface="ＭＳ Ｐゴシック" pitchFamily="-105" charset="-128"/>
        <a:cs typeface="+mn-cs"/>
      </a:defRPr>
    </a:lvl6pPr>
    <a:lvl7pPr marL="2743200" algn="l" defTabSz="914400" rtl="0" eaLnBrk="1" latinLnBrk="0" hangingPunct="1">
      <a:defRPr sz="2300" kern="1200">
        <a:solidFill>
          <a:schemeClr val="tx1"/>
        </a:solidFill>
        <a:latin typeface="Arial Narrow" pitchFamily="-105" charset="0"/>
        <a:ea typeface="ＭＳ Ｐゴシック" pitchFamily="-105" charset="-128"/>
        <a:cs typeface="+mn-cs"/>
      </a:defRPr>
    </a:lvl7pPr>
    <a:lvl8pPr marL="3200400" algn="l" defTabSz="914400" rtl="0" eaLnBrk="1" latinLnBrk="0" hangingPunct="1">
      <a:defRPr sz="2300" kern="1200">
        <a:solidFill>
          <a:schemeClr val="tx1"/>
        </a:solidFill>
        <a:latin typeface="Arial Narrow" pitchFamily="-105" charset="0"/>
        <a:ea typeface="ＭＳ Ｐゴシック" pitchFamily="-105" charset="-128"/>
        <a:cs typeface="+mn-cs"/>
      </a:defRPr>
    </a:lvl8pPr>
    <a:lvl9pPr marL="3657600" algn="l" defTabSz="914400" rtl="0" eaLnBrk="1" latinLnBrk="0" hangingPunct="1">
      <a:defRPr sz="2300" kern="1200">
        <a:solidFill>
          <a:schemeClr val="tx1"/>
        </a:solidFill>
        <a:latin typeface="Arial Narrow" pitchFamily="-105" charset="0"/>
        <a:ea typeface="ＭＳ Ｐゴシック" pitchFamily="-10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11"/>
    <a:srgbClr val="C4D8E8"/>
    <a:srgbClr val="2C7563"/>
    <a:srgbClr val="D16807"/>
    <a:srgbClr val="D4AA00"/>
    <a:srgbClr val="638A0E"/>
    <a:srgbClr val="20588C"/>
    <a:srgbClr val="36526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9" autoAdjust="0"/>
    <p:restoredTop sz="81728" autoAdjust="0"/>
  </p:normalViewPr>
  <p:slideViewPr>
    <p:cSldViewPr>
      <p:cViewPr>
        <p:scale>
          <a:sx n="51" d="100"/>
          <a:sy n="51" d="100"/>
        </p:scale>
        <p:origin x="-612" y="-96"/>
      </p:cViewPr>
      <p:guideLst>
        <p:guide orient="horz" pos="2592"/>
        <p:guide pos="4608"/>
      </p:guideLst>
    </p:cSldViewPr>
  </p:slideViewPr>
  <p:notesTextViewPr>
    <p:cViewPr>
      <p:scale>
        <a:sx n="100" d="100"/>
        <a:sy n="100" d="100"/>
      </p:scale>
      <p:origin x="0" y="0"/>
    </p:cViewPr>
  </p:notesTextViewPr>
  <p:sorterViewPr>
    <p:cViewPr>
      <p:scale>
        <a:sx n="53" d="100"/>
        <a:sy n="53" d="100"/>
      </p:scale>
      <p:origin x="0" y="0"/>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44AFBD-96FB-BE4D-A055-A2C38F3ECE8A}"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DC0313B-2FB1-EC43-99F8-A9A47AC1CC21}">
      <dgm:prSet phldrT="[Text]" custT="1"/>
      <dgm:spPr>
        <a:solidFill>
          <a:schemeClr val="accent2"/>
        </a:solidFill>
      </dgm:spPr>
      <dgm:t>
        <a:bodyPr/>
        <a:lstStyle/>
        <a:p>
          <a:pPr algn="ctr"/>
          <a:r>
            <a:rPr lang="en-US" sz="2400" dirty="0" smtClean="0"/>
            <a:t>Address Customer needs at all levels of virtualization adoption from consolidation to cloud</a:t>
          </a:r>
          <a:endParaRPr lang="en-US" sz="2400" dirty="0"/>
        </a:p>
      </dgm:t>
    </dgm:pt>
    <dgm:pt modelId="{E4E32B93-53B6-B645-9AA6-33FE629CFA32}" type="parTrans" cxnId="{67C8118F-FD27-6F4F-90A2-2090DFD8805E}">
      <dgm:prSet/>
      <dgm:spPr/>
      <dgm:t>
        <a:bodyPr/>
        <a:lstStyle/>
        <a:p>
          <a:endParaRPr lang="en-US" sz="2400"/>
        </a:p>
      </dgm:t>
    </dgm:pt>
    <dgm:pt modelId="{4C0C4087-4957-D841-B14A-7F97568BA948}" type="sibTrans" cxnId="{67C8118F-FD27-6F4F-90A2-2090DFD8805E}">
      <dgm:prSet/>
      <dgm:spPr/>
      <dgm:t>
        <a:bodyPr/>
        <a:lstStyle/>
        <a:p>
          <a:endParaRPr lang="en-US" sz="2400"/>
        </a:p>
      </dgm:t>
    </dgm:pt>
    <dgm:pt modelId="{35C1BC4C-878A-D446-8256-C99610F895D6}">
      <dgm:prSet phldrT="[Text]" custT="1"/>
      <dgm:spPr>
        <a:solidFill>
          <a:schemeClr val="accent2"/>
        </a:solidFill>
      </dgm:spPr>
      <dgm:t>
        <a:bodyPr/>
        <a:lstStyle/>
        <a:p>
          <a:pPr algn="ctr"/>
          <a:r>
            <a:rPr lang="en-US" sz="2400" dirty="0" smtClean="0"/>
            <a:t>Unified heterogeneous physical and virtual Mgmt</a:t>
          </a:r>
          <a:endParaRPr lang="en-US" sz="2400" dirty="0"/>
        </a:p>
      </dgm:t>
    </dgm:pt>
    <dgm:pt modelId="{757B6367-C1CB-EA46-986E-D0A8F35BAD2D}" type="parTrans" cxnId="{F584C754-945F-CC41-AACC-A38D39D1061C}">
      <dgm:prSet/>
      <dgm:spPr/>
      <dgm:t>
        <a:bodyPr/>
        <a:lstStyle/>
        <a:p>
          <a:endParaRPr lang="en-US" sz="2400"/>
        </a:p>
      </dgm:t>
    </dgm:pt>
    <dgm:pt modelId="{A0D118D1-CE50-EC44-9307-F79B3D7CE949}" type="sibTrans" cxnId="{F584C754-945F-CC41-AACC-A38D39D1061C}">
      <dgm:prSet/>
      <dgm:spPr/>
      <dgm:t>
        <a:bodyPr/>
        <a:lstStyle/>
        <a:p>
          <a:endParaRPr lang="en-US" sz="2400"/>
        </a:p>
      </dgm:t>
    </dgm:pt>
    <dgm:pt modelId="{37F8E4F4-33AD-1247-BD81-258812A9E180}">
      <dgm:prSet phldrT="[Text]" custT="1"/>
      <dgm:spPr>
        <a:solidFill>
          <a:schemeClr val="accent2"/>
        </a:solidFill>
      </dgm:spPr>
      <dgm:t>
        <a:bodyPr/>
        <a:lstStyle/>
        <a:p>
          <a:pPr algn="ctr"/>
          <a:r>
            <a:rPr lang="en-US" sz="2400" dirty="0" smtClean="0"/>
            <a:t>“Full Stack Mgmt” (Business Services, Apps, VM, HW)</a:t>
          </a:r>
          <a:endParaRPr lang="en-US" sz="2400" dirty="0"/>
        </a:p>
      </dgm:t>
    </dgm:pt>
    <dgm:pt modelId="{DBA2B314-2085-1847-AC5D-DC6EA9AA7D38}" type="parTrans" cxnId="{5705B7BB-0546-624E-81A0-A642092929B4}">
      <dgm:prSet/>
      <dgm:spPr/>
      <dgm:t>
        <a:bodyPr/>
        <a:lstStyle/>
        <a:p>
          <a:endParaRPr lang="en-US" sz="2400"/>
        </a:p>
      </dgm:t>
    </dgm:pt>
    <dgm:pt modelId="{85791CCE-66DC-8347-A88B-914C04813AC0}" type="sibTrans" cxnId="{5705B7BB-0546-624E-81A0-A642092929B4}">
      <dgm:prSet/>
      <dgm:spPr/>
      <dgm:t>
        <a:bodyPr/>
        <a:lstStyle/>
        <a:p>
          <a:endParaRPr lang="en-US" sz="2400"/>
        </a:p>
      </dgm:t>
    </dgm:pt>
    <dgm:pt modelId="{9D74802C-0C9C-9E4E-8D88-51EC7F0A68B2}">
      <dgm:prSet phldrT="[Text]" custT="1"/>
      <dgm:spPr>
        <a:solidFill>
          <a:schemeClr val="accent2"/>
        </a:solidFill>
      </dgm:spPr>
      <dgm:t>
        <a:bodyPr/>
        <a:lstStyle/>
        <a:p>
          <a:pPr algn="ctr"/>
          <a:r>
            <a:rPr lang="en-US" sz="2400" dirty="0" smtClean="0"/>
            <a:t>Deep Integration with Infrastructure Vendors</a:t>
          </a:r>
          <a:endParaRPr lang="en-US" sz="2400" dirty="0"/>
        </a:p>
      </dgm:t>
    </dgm:pt>
    <dgm:pt modelId="{746C3E1E-180B-4D41-A6FF-A18229BD18E0}" type="parTrans" cxnId="{A0134F72-9BB6-1947-9397-E52327F013C2}">
      <dgm:prSet/>
      <dgm:spPr/>
      <dgm:t>
        <a:bodyPr/>
        <a:lstStyle/>
        <a:p>
          <a:endParaRPr lang="en-US" sz="2400"/>
        </a:p>
      </dgm:t>
    </dgm:pt>
    <dgm:pt modelId="{66C72D37-67E9-6B41-BAE9-1AA98F7BDEC6}" type="sibTrans" cxnId="{A0134F72-9BB6-1947-9397-E52327F013C2}">
      <dgm:prSet/>
      <dgm:spPr/>
      <dgm:t>
        <a:bodyPr/>
        <a:lstStyle/>
        <a:p>
          <a:endParaRPr lang="en-US" sz="2400"/>
        </a:p>
      </dgm:t>
    </dgm:pt>
    <dgm:pt modelId="{05FFE583-4A90-FD4B-B0A8-80D894A7B6A5}">
      <dgm:prSet phldrT="[Text]" custT="1"/>
      <dgm:spPr>
        <a:solidFill>
          <a:schemeClr val="accent2"/>
        </a:solidFill>
      </dgm:spPr>
      <dgm:t>
        <a:bodyPr/>
        <a:lstStyle/>
        <a:p>
          <a:pPr algn="ctr"/>
          <a:r>
            <a:rPr lang="en-US" sz="2400" dirty="0" smtClean="0"/>
            <a:t>Comprehensive, Integrated, Modular Solutions</a:t>
          </a:r>
          <a:endParaRPr lang="en-US" sz="2400" dirty="0"/>
        </a:p>
      </dgm:t>
    </dgm:pt>
    <dgm:pt modelId="{3C6829A0-83A4-F74B-8C6C-C165BA24B114}" type="parTrans" cxnId="{A9971167-0B63-4742-814C-FF282D7C315D}">
      <dgm:prSet/>
      <dgm:spPr/>
      <dgm:t>
        <a:bodyPr/>
        <a:lstStyle/>
        <a:p>
          <a:endParaRPr lang="en-US" sz="2400"/>
        </a:p>
      </dgm:t>
    </dgm:pt>
    <dgm:pt modelId="{0DB0594C-0A03-AE4F-B085-71CA6B69489F}" type="sibTrans" cxnId="{A9971167-0B63-4742-814C-FF282D7C315D}">
      <dgm:prSet/>
      <dgm:spPr/>
      <dgm:t>
        <a:bodyPr/>
        <a:lstStyle/>
        <a:p>
          <a:endParaRPr lang="en-US" sz="2400"/>
        </a:p>
      </dgm:t>
    </dgm:pt>
    <dgm:pt modelId="{C6472F70-246F-7E46-B820-8C9F8612ED65}" type="pres">
      <dgm:prSet presAssocID="{2C44AFBD-96FB-BE4D-A055-A2C38F3ECE8A}" presName="linear" presStyleCnt="0">
        <dgm:presLayoutVars>
          <dgm:dir/>
          <dgm:animLvl val="lvl"/>
          <dgm:resizeHandles val="exact"/>
        </dgm:presLayoutVars>
      </dgm:prSet>
      <dgm:spPr/>
      <dgm:t>
        <a:bodyPr/>
        <a:lstStyle/>
        <a:p>
          <a:endParaRPr lang="en-US"/>
        </a:p>
      </dgm:t>
    </dgm:pt>
    <dgm:pt modelId="{B54C8ED7-0906-B746-A981-74E51FEB041F}" type="pres">
      <dgm:prSet presAssocID="{BDC0313B-2FB1-EC43-99F8-A9A47AC1CC21}" presName="parentLin" presStyleCnt="0"/>
      <dgm:spPr/>
    </dgm:pt>
    <dgm:pt modelId="{D71176AB-004D-3D48-A6B6-7DD95EF6F274}" type="pres">
      <dgm:prSet presAssocID="{BDC0313B-2FB1-EC43-99F8-A9A47AC1CC21}" presName="parentLeftMargin" presStyleLbl="node1" presStyleIdx="0" presStyleCnt="5"/>
      <dgm:spPr/>
      <dgm:t>
        <a:bodyPr/>
        <a:lstStyle/>
        <a:p>
          <a:endParaRPr lang="en-US"/>
        </a:p>
      </dgm:t>
    </dgm:pt>
    <dgm:pt modelId="{EBD86902-6C89-3F47-907D-E4CB9FF19C3F}" type="pres">
      <dgm:prSet presAssocID="{BDC0313B-2FB1-EC43-99F8-A9A47AC1CC21}" presName="parentText" presStyleLbl="node1" presStyleIdx="0" presStyleCnt="5" custScaleX="121563" custLinFactNeighborX="-37107" custLinFactNeighborY="8703">
        <dgm:presLayoutVars>
          <dgm:chMax val="0"/>
          <dgm:bulletEnabled val="1"/>
        </dgm:presLayoutVars>
      </dgm:prSet>
      <dgm:spPr/>
      <dgm:t>
        <a:bodyPr/>
        <a:lstStyle/>
        <a:p>
          <a:endParaRPr lang="en-US"/>
        </a:p>
      </dgm:t>
    </dgm:pt>
    <dgm:pt modelId="{163D0B0F-F074-934F-9290-FDE9D455EBDD}" type="pres">
      <dgm:prSet presAssocID="{BDC0313B-2FB1-EC43-99F8-A9A47AC1CC21}" presName="negativeSpace" presStyleCnt="0"/>
      <dgm:spPr/>
    </dgm:pt>
    <dgm:pt modelId="{CDCF25A9-2E6E-AF4C-B5EB-47BB72BC14FA}" type="pres">
      <dgm:prSet presAssocID="{BDC0313B-2FB1-EC43-99F8-A9A47AC1CC21}" presName="childText" presStyleLbl="conFgAcc1" presStyleIdx="0" presStyleCnt="5">
        <dgm:presLayoutVars>
          <dgm:bulletEnabled val="1"/>
        </dgm:presLayoutVars>
      </dgm:prSet>
      <dgm:spPr/>
    </dgm:pt>
    <dgm:pt modelId="{7BE1D8B4-C8A9-6046-9579-A69D261B2AAC}" type="pres">
      <dgm:prSet presAssocID="{4C0C4087-4957-D841-B14A-7F97568BA948}" presName="spaceBetweenRectangles" presStyleCnt="0"/>
      <dgm:spPr/>
    </dgm:pt>
    <dgm:pt modelId="{56CFE162-9BA7-6544-946F-E7A44A01533E}" type="pres">
      <dgm:prSet presAssocID="{05FFE583-4A90-FD4B-B0A8-80D894A7B6A5}" presName="parentLin" presStyleCnt="0"/>
      <dgm:spPr/>
    </dgm:pt>
    <dgm:pt modelId="{106EFE8C-84E4-904E-9BF3-0B0959DD9632}" type="pres">
      <dgm:prSet presAssocID="{05FFE583-4A90-FD4B-B0A8-80D894A7B6A5}" presName="parentLeftMargin" presStyleLbl="node1" presStyleIdx="0" presStyleCnt="5"/>
      <dgm:spPr/>
      <dgm:t>
        <a:bodyPr/>
        <a:lstStyle/>
        <a:p>
          <a:endParaRPr lang="en-US"/>
        </a:p>
      </dgm:t>
    </dgm:pt>
    <dgm:pt modelId="{13560579-3C75-BB40-AE1A-B823B232FB59}" type="pres">
      <dgm:prSet presAssocID="{05FFE583-4A90-FD4B-B0A8-80D894A7B6A5}" presName="parentText" presStyleLbl="node1" presStyleIdx="1" presStyleCnt="5" custScaleX="121563" custLinFactNeighborX="-37107" custLinFactNeighborY="8703">
        <dgm:presLayoutVars>
          <dgm:chMax val="0"/>
          <dgm:bulletEnabled val="1"/>
        </dgm:presLayoutVars>
      </dgm:prSet>
      <dgm:spPr/>
      <dgm:t>
        <a:bodyPr/>
        <a:lstStyle/>
        <a:p>
          <a:endParaRPr lang="en-US"/>
        </a:p>
      </dgm:t>
    </dgm:pt>
    <dgm:pt modelId="{DE93166B-55E9-F14C-9AAF-B1D692F76ABE}" type="pres">
      <dgm:prSet presAssocID="{05FFE583-4A90-FD4B-B0A8-80D894A7B6A5}" presName="negativeSpace" presStyleCnt="0"/>
      <dgm:spPr/>
    </dgm:pt>
    <dgm:pt modelId="{3F712571-457C-8D4F-86F1-7B0A5BA518D6}" type="pres">
      <dgm:prSet presAssocID="{05FFE583-4A90-FD4B-B0A8-80D894A7B6A5}" presName="childText" presStyleLbl="conFgAcc1" presStyleIdx="1" presStyleCnt="5">
        <dgm:presLayoutVars>
          <dgm:bulletEnabled val="1"/>
        </dgm:presLayoutVars>
      </dgm:prSet>
      <dgm:spPr/>
    </dgm:pt>
    <dgm:pt modelId="{1DF66DBC-1B61-7B4D-8539-EC46D739DF43}" type="pres">
      <dgm:prSet presAssocID="{0DB0594C-0A03-AE4F-B085-71CA6B69489F}" presName="spaceBetweenRectangles" presStyleCnt="0"/>
      <dgm:spPr/>
    </dgm:pt>
    <dgm:pt modelId="{16434916-BDB4-C44F-9CA0-3E414BC0811F}" type="pres">
      <dgm:prSet presAssocID="{35C1BC4C-878A-D446-8256-C99610F895D6}" presName="parentLin" presStyleCnt="0"/>
      <dgm:spPr/>
    </dgm:pt>
    <dgm:pt modelId="{4411BDD4-E3AF-D84B-A784-4499167B3E45}" type="pres">
      <dgm:prSet presAssocID="{35C1BC4C-878A-D446-8256-C99610F895D6}" presName="parentLeftMargin" presStyleLbl="node1" presStyleIdx="1" presStyleCnt="5"/>
      <dgm:spPr/>
      <dgm:t>
        <a:bodyPr/>
        <a:lstStyle/>
        <a:p>
          <a:endParaRPr lang="en-US"/>
        </a:p>
      </dgm:t>
    </dgm:pt>
    <dgm:pt modelId="{11965258-71E1-2348-830B-C6AD992D6C68}" type="pres">
      <dgm:prSet presAssocID="{35C1BC4C-878A-D446-8256-C99610F895D6}" presName="parentText" presStyleLbl="node1" presStyleIdx="2" presStyleCnt="5" custScaleX="121563" custLinFactNeighborX="-37107" custLinFactNeighborY="8703">
        <dgm:presLayoutVars>
          <dgm:chMax val="0"/>
          <dgm:bulletEnabled val="1"/>
        </dgm:presLayoutVars>
      </dgm:prSet>
      <dgm:spPr/>
      <dgm:t>
        <a:bodyPr/>
        <a:lstStyle/>
        <a:p>
          <a:endParaRPr lang="en-US"/>
        </a:p>
      </dgm:t>
    </dgm:pt>
    <dgm:pt modelId="{0EBBE159-A357-7A45-868F-AD9E40EB3D59}" type="pres">
      <dgm:prSet presAssocID="{35C1BC4C-878A-D446-8256-C99610F895D6}" presName="negativeSpace" presStyleCnt="0"/>
      <dgm:spPr/>
    </dgm:pt>
    <dgm:pt modelId="{DA5A1D08-395B-8A41-948E-3DD37B6F2EA1}" type="pres">
      <dgm:prSet presAssocID="{35C1BC4C-878A-D446-8256-C99610F895D6}" presName="childText" presStyleLbl="conFgAcc1" presStyleIdx="2" presStyleCnt="5">
        <dgm:presLayoutVars>
          <dgm:bulletEnabled val="1"/>
        </dgm:presLayoutVars>
      </dgm:prSet>
      <dgm:spPr/>
    </dgm:pt>
    <dgm:pt modelId="{B6D28EEE-D228-5844-891B-A6775F351518}" type="pres">
      <dgm:prSet presAssocID="{A0D118D1-CE50-EC44-9307-F79B3D7CE949}" presName="spaceBetweenRectangles" presStyleCnt="0"/>
      <dgm:spPr/>
    </dgm:pt>
    <dgm:pt modelId="{12B86640-14D9-8A4E-8F9F-404E36FB25F5}" type="pres">
      <dgm:prSet presAssocID="{37F8E4F4-33AD-1247-BD81-258812A9E180}" presName="parentLin" presStyleCnt="0"/>
      <dgm:spPr/>
    </dgm:pt>
    <dgm:pt modelId="{55920BBE-FD08-344C-A068-9456C4E465D2}" type="pres">
      <dgm:prSet presAssocID="{37F8E4F4-33AD-1247-BD81-258812A9E180}" presName="parentLeftMargin" presStyleLbl="node1" presStyleIdx="2" presStyleCnt="5"/>
      <dgm:spPr/>
      <dgm:t>
        <a:bodyPr/>
        <a:lstStyle/>
        <a:p>
          <a:endParaRPr lang="en-US"/>
        </a:p>
      </dgm:t>
    </dgm:pt>
    <dgm:pt modelId="{2F5C3A11-4E57-144B-8E92-E3F53436D658}" type="pres">
      <dgm:prSet presAssocID="{37F8E4F4-33AD-1247-BD81-258812A9E180}" presName="parentText" presStyleLbl="node1" presStyleIdx="3" presStyleCnt="5" custScaleX="121563" custLinFactNeighborX="-37107" custLinFactNeighborY="8703">
        <dgm:presLayoutVars>
          <dgm:chMax val="0"/>
          <dgm:bulletEnabled val="1"/>
        </dgm:presLayoutVars>
      </dgm:prSet>
      <dgm:spPr/>
      <dgm:t>
        <a:bodyPr/>
        <a:lstStyle/>
        <a:p>
          <a:endParaRPr lang="en-US"/>
        </a:p>
      </dgm:t>
    </dgm:pt>
    <dgm:pt modelId="{27F33573-4F29-6649-932D-E69D936F5E83}" type="pres">
      <dgm:prSet presAssocID="{37F8E4F4-33AD-1247-BD81-258812A9E180}" presName="negativeSpace" presStyleCnt="0"/>
      <dgm:spPr/>
    </dgm:pt>
    <dgm:pt modelId="{3DC888F2-7CBB-DA48-BA98-CEE8CAC11B0B}" type="pres">
      <dgm:prSet presAssocID="{37F8E4F4-33AD-1247-BD81-258812A9E180}" presName="childText" presStyleLbl="conFgAcc1" presStyleIdx="3" presStyleCnt="5">
        <dgm:presLayoutVars>
          <dgm:bulletEnabled val="1"/>
        </dgm:presLayoutVars>
      </dgm:prSet>
      <dgm:spPr/>
    </dgm:pt>
    <dgm:pt modelId="{A1C3C213-0027-1042-B7A0-7FD21DEE5F15}" type="pres">
      <dgm:prSet presAssocID="{85791CCE-66DC-8347-A88B-914C04813AC0}" presName="spaceBetweenRectangles" presStyleCnt="0"/>
      <dgm:spPr/>
    </dgm:pt>
    <dgm:pt modelId="{493698BD-3B19-E448-AC4C-17BC00E842B8}" type="pres">
      <dgm:prSet presAssocID="{9D74802C-0C9C-9E4E-8D88-51EC7F0A68B2}" presName="parentLin" presStyleCnt="0"/>
      <dgm:spPr/>
    </dgm:pt>
    <dgm:pt modelId="{B4ACCB2E-DA6A-A149-9B4F-9C4B9E63D538}" type="pres">
      <dgm:prSet presAssocID="{9D74802C-0C9C-9E4E-8D88-51EC7F0A68B2}" presName="parentLeftMargin" presStyleLbl="node1" presStyleIdx="3" presStyleCnt="5"/>
      <dgm:spPr/>
      <dgm:t>
        <a:bodyPr/>
        <a:lstStyle/>
        <a:p>
          <a:endParaRPr lang="en-US"/>
        </a:p>
      </dgm:t>
    </dgm:pt>
    <dgm:pt modelId="{8F9951AB-AD10-1046-99FC-55DE663A6638}" type="pres">
      <dgm:prSet presAssocID="{9D74802C-0C9C-9E4E-8D88-51EC7F0A68B2}" presName="parentText" presStyleLbl="node1" presStyleIdx="4" presStyleCnt="5" custScaleX="121563" custLinFactNeighborX="-37107" custLinFactNeighborY="8703">
        <dgm:presLayoutVars>
          <dgm:chMax val="0"/>
          <dgm:bulletEnabled val="1"/>
        </dgm:presLayoutVars>
      </dgm:prSet>
      <dgm:spPr/>
      <dgm:t>
        <a:bodyPr/>
        <a:lstStyle/>
        <a:p>
          <a:endParaRPr lang="en-US"/>
        </a:p>
      </dgm:t>
    </dgm:pt>
    <dgm:pt modelId="{00386FBD-4CD0-3643-A9DA-4333DCE17086}" type="pres">
      <dgm:prSet presAssocID="{9D74802C-0C9C-9E4E-8D88-51EC7F0A68B2}" presName="negativeSpace" presStyleCnt="0"/>
      <dgm:spPr/>
    </dgm:pt>
    <dgm:pt modelId="{FBC66266-08A9-1D48-9688-D7F9499A2BFC}" type="pres">
      <dgm:prSet presAssocID="{9D74802C-0C9C-9E4E-8D88-51EC7F0A68B2}" presName="childText" presStyleLbl="conFgAcc1" presStyleIdx="4" presStyleCnt="5">
        <dgm:presLayoutVars>
          <dgm:bulletEnabled val="1"/>
        </dgm:presLayoutVars>
      </dgm:prSet>
      <dgm:spPr/>
    </dgm:pt>
  </dgm:ptLst>
  <dgm:cxnLst>
    <dgm:cxn modelId="{83B5E9F9-844B-4C41-935A-14E82D9DA03A}" type="presOf" srcId="{BDC0313B-2FB1-EC43-99F8-A9A47AC1CC21}" destId="{EBD86902-6C89-3F47-907D-E4CB9FF19C3F}" srcOrd="1" destOrd="0" presId="urn:microsoft.com/office/officeart/2005/8/layout/list1"/>
    <dgm:cxn modelId="{731C5D93-E2DA-D94C-A259-7771AAEBF8AE}" type="presOf" srcId="{05FFE583-4A90-FD4B-B0A8-80D894A7B6A5}" destId="{13560579-3C75-BB40-AE1A-B823B232FB59}" srcOrd="1" destOrd="0" presId="urn:microsoft.com/office/officeart/2005/8/layout/list1"/>
    <dgm:cxn modelId="{9705FC81-009E-2040-935A-A20A269BE7B0}" type="presOf" srcId="{2C44AFBD-96FB-BE4D-A055-A2C38F3ECE8A}" destId="{C6472F70-246F-7E46-B820-8C9F8612ED65}" srcOrd="0" destOrd="0" presId="urn:microsoft.com/office/officeart/2005/8/layout/list1"/>
    <dgm:cxn modelId="{F584C754-945F-CC41-AACC-A38D39D1061C}" srcId="{2C44AFBD-96FB-BE4D-A055-A2C38F3ECE8A}" destId="{35C1BC4C-878A-D446-8256-C99610F895D6}" srcOrd="2" destOrd="0" parTransId="{757B6367-C1CB-EA46-986E-D0A8F35BAD2D}" sibTransId="{A0D118D1-CE50-EC44-9307-F79B3D7CE949}"/>
    <dgm:cxn modelId="{67C8118F-FD27-6F4F-90A2-2090DFD8805E}" srcId="{2C44AFBD-96FB-BE4D-A055-A2C38F3ECE8A}" destId="{BDC0313B-2FB1-EC43-99F8-A9A47AC1CC21}" srcOrd="0" destOrd="0" parTransId="{E4E32B93-53B6-B645-9AA6-33FE629CFA32}" sibTransId="{4C0C4087-4957-D841-B14A-7F97568BA948}"/>
    <dgm:cxn modelId="{40290E9A-BE77-294C-A7DF-C03AF3B6EAB3}" type="presOf" srcId="{9D74802C-0C9C-9E4E-8D88-51EC7F0A68B2}" destId="{8F9951AB-AD10-1046-99FC-55DE663A6638}" srcOrd="1" destOrd="0" presId="urn:microsoft.com/office/officeart/2005/8/layout/list1"/>
    <dgm:cxn modelId="{6261CC19-5D5E-DA47-8998-69FE21EBD4EA}" type="presOf" srcId="{37F8E4F4-33AD-1247-BD81-258812A9E180}" destId="{55920BBE-FD08-344C-A068-9456C4E465D2}" srcOrd="0" destOrd="0" presId="urn:microsoft.com/office/officeart/2005/8/layout/list1"/>
    <dgm:cxn modelId="{A0134F72-9BB6-1947-9397-E52327F013C2}" srcId="{2C44AFBD-96FB-BE4D-A055-A2C38F3ECE8A}" destId="{9D74802C-0C9C-9E4E-8D88-51EC7F0A68B2}" srcOrd="4" destOrd="0" parTransId="{746C3E1E-180B-4D41-A6FF-A18229BD18E0}" sibTransId="{66C72D37-67E9-6B41-BAE9-1AA98F7BDEC6}"/>
    <dgm:cxn modelId="{A9971167-0B63-4742-814C-FF282D7C315D}" srcId="{2C44AFBD-96FB-BE4D-A055-A2C38F3ECE8A}" destId="{05FFE583-4A90-FD4B-B0A8-80D894A7B6A5}" srcOrd="1" destOrd="0" parTransId="{3C6829A0-83A4-F74B-8C6C-C165BA24B114}" sibTransId="{0DB0594C-0A03-AE4F-B085-71CA6B69489F}"/>
    <dgm:cxn modelId="{8E642530-EA3B-E749-B7E4-D12027145753}" type="presOf" srcId="{9D74802C-0C9C-9E4E-8D88-51EC7F0A68B2}" destId="{B4ACCB2E-DA6A-A149-9B4F-9C4B9E63D538}" srcOrd="0" destOrd="0" presId="urn:microsoft.com/office/officeart/2005/8/layout/list1"/>
    <dgm:cxn modelId="{BC2C9422-3E12-454A-91B3-0D387E5AB9F4}" type="presOf" srcId="{BDC0313B-2FB1-EC43-99F8-A9A47AC1CC21}" destId="{D71176AB-004D-3D48-A6B6-7DD95EF6F274}" srcOrd="0" destOrd="0" presId="urn:microsoft.com/office/officeart/2005/8/layout/list1"/>
    <dgm:cxn modelId="{92E107FA-155E-5543-B8C0-2ABF0A50A099}" type="presOf" srcId="{35C1BC4C-878A-D446-8256-C99610F895D6}" destId="{4411BDD4-E3AF-D84B-A784-4499167B3E45}" srcOrd="0" destOrd="0" presId="urn:microsoft.com/office/officeart/2005/8/layout/list1"/>
    <dgm:cxn modelId="{39733497-A911-4444-9AF4-F2BDC165351E}" type="presOf" srcId="{05FFE583-4A90-FD4B-B0A8-80D894A7B6A5}" destId="{106EFE8C-84E4-904E-9BF3-0B0959DD9632}" srcOrd="0" destOrd="0" presId="urn:microsoft.com/office/officeart/2005/8/layout/list1"/>
    <dgm:cxn modelId="{5705B7BB-0546-624E-81A0-A642092929B4}" srcId="{2C44AFBD-96FB-BE4D-A055-A2C38F3ECE8A}" destId="{37F8E4F4-33AD-1247-BD81-258812A9E180}" srcOrd="3" destOrd="0" parTransId="{DBA2B314-2085-1847-AC5D-DC6EA9AA7D38}" sibTransId="{85791CCE-66DC-8347-A88B-914C04813AC0}"/>
    <dgm:cxn modelId="{CD4ACC13-BA87-2D4C-8A16-2ED58AE25FC1}" type="presOf" srcId="{37F8E4F4-33AD-1247-BD81-258812A9E180}" destId="{2F5C3A11-4E57-144B-8E92-E3F53436D658}" srcOrd="1" destOrd="0" presId="urn:microsoft.com/office/officeart/2005/8/layout/list1"/>
    <dgm:cxn modelId="{24A070AA-1D27-BD4C-BAE2-75C6BA2F8A46}" type="presOf" srcId="{35C1BC4C-878A-D446-8256-C99610F895D6}" destId="{11965258-71E1-2348-830B-C6AD992D6C68}" srcOrd="1" destOrd="0" presId="urn:microsoft.com/office/officeart/2005/8/layout/list1"/>
    <dgm:cxn modelId="{E608C2A6-24AA-EB4F-AEDC-533682D4FD37}" type="presParOf" srcId="{C6472F70-246F-7E46-B820-8C9F8612ED65}" destId="{B54C8ED7-0906-B746-A981-74E51FEB041F}" srcOrd="0" destOrd="0" presId="urn:microsoft.com/office/officeart/2005/8/layout/list1"/>
    <dgm:cxn modelId="{87E96CF9-9D86-D84B-9C76-C0B993F9DF69}" type="presParOf" srcId="{B54C8ED7-0906-B746-A981-74E51FEB041F}" destId="{D71176AB-004D-3D48-A6B6-7DD95EF6F274}" srcOrd="0" destOrd="0" presId="urn:microsoft.com/office/officeart/2005/8/layout/list1"/>
    <dgm:cxn modelId="{CA635C6C-EEAA-1144-B3F7-9044E48FF7D1}" type="presParOf" srcId="{B54C8ED7-0906-B746-A981-74E51FEB041F}" destId="{EBD86902-6C89-3F47-907D-E4CB9FF19C3F}" srcOrd="1" destOrd="0" presId="urn:microsoft.com/office/officeart/2005/8/layout/list1"/>
    <dgm:cxn modelId="{E8783163-0127-C440-8D48-DE30256BD3C9}" type="presParOf" srcId="{C6472F70-246F-7E46-B820-8C9F8612ED65}" destId="{163D0B0F-F074-934F-9290-FDE9D455EBDD}" srcOrd="1" destOrd="0" presId="urn:microsoft.com/office/officeart/2005/8/layout/list1"/>
    <dgm:cxn modelId="{C277FE36-98B3-CB48-9F9E-65651B2AADBA}" type="presParOf" srcId="{C6472F70-246F-7E46-B820-8C9F8612ED65}" destId="{CDCF25A9-2E6E-AF4C-B5EB-47BB72BC14FA}" srcOrd="2" destOrd="0" presId="urn:microsoft.com/office/officeart/2005/8/layout/list1"/>
    <dgm:cxn modelId="{50472796-5B85-0E49-9880-FB97E0944510}" type="presParOf" srcId="{C6472F70-246F-7E46-B820-8C9F8612ED65}" destId="{7BE1D8B4-C8A9-6046-9579-A69D261B2AAC}" srcOrd="3" destOrd="0" presId="urn:microsoft.com/office/officeart/2005/8/layout/list1"/>
    <dgm:cxn modelId="{291735B3-D19B-C04F-917B-54821C932C9D}" type="presParOf" srcId="{C6472F70-246F-7E46-B820-8C9F8612ED65}" destId="{56CFE162-9BA7-6544-946F-E7A44A01533E}" srcOrd="4" destOrd="0" presId="urn:microsoft.com/office/officeart/2005/8/layout/list1"/>
    <dgm:cxn modelId="{47512219-615C-AB42-B16D-7E9E57775BBB}" type="presParOf" srcId="{56CFE162-9BA7-6544-946F-E7A44A01533E}" destId="{106EFE8C-84E4-904E-9BF3-0B0959DD9632}" srcOrd="0" destOrd="0" presId="urn:microsoft.com/office/officeart/2005/8/layout/list1"/>
    <dgm:cxn modelId="{0A3B78C5-3231-F543-982E-6FBB02057115}" type="presParOf" srcId="{56CFE162-9BA7-6544-946F-E7A44A01533E}" destId="{13560579-3C75-BB40-AE1A-B823B232FB59}" srcOrd="1" destOrd="0" presId="urn:microsoft.com/office/officeart/2005/8/layout/list1"/>
    <dgm:cxn modelId="{D139B5CD-B4EA-4E49-ADA0-8F4495AE00E4}" type="presParOf" srcId="{C6472F70-246F-7E46-B820-8C9F8612ED65}" destId="{DE93166B-55E9-F14C-9AAF-B1D692F76ABE}" srcOrd="5" destOrd="0" presId="urn:microsoft.com/office/officeart/2005/8/layout/list1"/>
    <dgm:cxn modelId="{AC827BBF-DDB0-2A49-BA59-C99DA7AD5757}" type="presParOf" srcId="{C6472F70-246F-7E46-B820-8C9F8612ED65}" destId="{3F712571-457C-8D4F-86F1-7B0A5BA518D6}" srcOrd="6" destOrd="0" presId="urn:microsoft.com/office/officeart/2005/8/layout/list1"/>
    <dgm:cxn modelId="{F7E3246C-EFDB-DE44-9D09-CF9656A73A40}" type="presParOf" srcId="{C6472F70-246F-7E46-B820-8C9F8612ED65}" destId="{1DF66DBC-1B61-7B4D-8539-EC46D739DF43}" srcOrd="7" destOrd="0" presId="urn:microsoft.com/office/officeart/2005/8/layout/list1"/>
    <dgm:cxn modelId="{90F97CA7-063E-3F45-9ABD-8891A06DACC0}" type="presParOf" srcId="{C6472F70-246F-7E46-B820-8C9F8612ED65}" destId="{16434916-BDB4-C44F-9CA0-3E414BC0811F}" srcOrd="8" destOrd="0" presId="urn:microsoft.com/office/officeart/2005/8/layout/list1"/>
    <dgm:cxn modelId="{E6DA99DB-BF9A-2548-8181-C913E7212002}" type="presParOf" srcId="{16434916-BDB4-C44F-9CA0-3E414BC0811F}" destId="{4411BDD4-E3AF-D84B-A784-4499167B3E45}" srcOrd="0" destOrd="0" presId="urn:microsoft.com/office/officeart/2005/8/layout/list1"/>
    <dgm:cxn modelId="{A3A54FA0-29C0-6140-8453-DED667C7751A}" type="presParOf" srcId="{16434916-BDB4-C44F-9CA0-3E414BC0811F}" destId="{11965258-71E1-2348-830B-C6AD992D6C68}" srcOrd="1" destOrd="0" presId="urn:microsoft.com/office/officeart/2005/8/layout/list1"/>
    <dgm:cxn modelId="{0DB23C88-6CC3-0B4B-86DC-8D224DF3AE30}" type="presParOf" srcId="{C6472F70-246F-7E46-B820-8C9F8612ED65}" destId="{0EBBE159-A357-7A45-868F-AD9E40EB3D59}" srcOrd="9" destOrd="0" presId="urn:microsoft.com/office/officeart/2005/8/layout/list1"/>
    <dgm:cxn modelId="{FCDA2503-BC4D-EF44-9CB7-02DDFFF3C325}" type="presParOf" srcId="{C6472F70-246F-7E46-B820-8C9F8612ED65}" destId="{DA5A1D08-395B-8A41-948E-3DD37B6F2EA1}" srcOrd="10" destOrd="0" presId="urn:microsoft.com/office/officeart/2005/8/layout/list1"/>
    <dgm:cxn modelId="{8CE5C5A2-4E6E-B940-8E76-85B8EB0C3EC6}" type="presParOf" srcId="{C6472F70-246F-7E46-B820-8C9F8612ED65}" destId="{B6D28EEE-D228-5844-891B-A6775F351518}" srcOrd="11" destOrd="0" presId="urn:microsoft.com/office/officeart/2005/8/layout/list1"/>
    <dgm:cxn modelId="{5FADEEF1-13BE-D34B-B905-C00F405CF2FC}" type="presParOf" srcId="{C6472F70-246F-7E46-B820-8C9F8612ED65}" destId="{12B86640-14D9-8A4E-8F9F-404E36FB25F5}" srcOrd="12" destOrd="0" presId="urn:microsoft.com/office/officeart/2005/8/layout/list1"/>
    <dgm:cxn modelId="{724EE3AC-E20A-5B40-863C-6B93F4EE37C8}" type="presParOf" srcId="{12B86640-14D9-8A4E-8F9F-404E36FB25F5}" destId="{55920BBE-FD08-344C-A068-9456C4E465D2}" srcOrd="0" destOrd="0" presId="urn:microsoft.com/office/officeart/2005/8/layout/list1"/>
    <dgm:cxn modelId="{A0AB1197-EAFD-B24A-98F1-ED7316DDA6F1}" type="presParOf" srcId="{12B86640-14D9-8A4E-8F9F-404E36FB25F5}" destId="{2F5C3A11-4E57-144B-8E92-E3F53436D658}" srcOrd="1" destOrd="0" presId="urn:microsoft.com/office/officeart/2005/8/layout/list1"/>
    <dgm:cxn modelId="{31107F0F-6D6F-5E47-8953-CB54DF6350EE}" type="presParOf" srcId="{C6472F70-246F-7E46-B820-8C9F8612ED65}" destId="{27F33573-4F29-6649-932D-E69D936F5E83}" srcOrd="13" destOrd="0" presId="urn:microsoft.com/office/officeart/2005/8/layout/list1"/>
    <dgm:cxn modelId="{1A1F1DF6-B37F-774B-8869-B0D377BC2463}" type="presParOf" srcId="{C6472F70-246F-7E46-B820-8C9F8612ED65}" destId="{3DC888F2-7CBB-DA48-BA98-CEE8CAC11B0B}" srcOrd="14" destOrd="0" presId="urn:microsoft.com/office/officeart/2005/8/layout/list1"/>
    <dgm:cxn modelId="{DABB8E4E-3CCC-F84C-A976-465836BBDDF6}" type="presParOf" srcId="{C6472F70-246F-7E46-B820-8C9F8612ED65}" destId="{A1C3C213-0027-1042-B7A0-7FD21DEE5F15}" srcOrd="15" destOrd="0" presId="urn:microsoft.com/office/officeart/2005/8/layout/list1"/>
    <dgm:cxn modelId="{33BFA561-68F9-B549-9187-0EFDE4DFF5C3}" type="presParOf" srcId="{C6472F70-246F-7E46-B820-8C9F8612ED65}" destId="{493698BD-3B19-E448-AC4C-17BC00E842B8}" srcOrd="16" destOrd="0" presId="urn:microsoft.com/office/officeart/2005/8/layout/list1"/>
    <dgm:cxn modelId="{33FAC9F3-C770-1748-BFBB-48EFCB7048F0}" type="presParOf" srcId="{493698BD-3B19-E448-AC4C-17BC00E842B8}" destId="{B4ACCB2E-DA6A-A149-9B4F-9C4B9E63D538}" srcOrd="0" destOrd="0" presId="urn:microsoft.com/office/officeart/2005/8/layout/list1"/>
    <dgm:cxn modelId="{5E98FC52-5528-1F42-A038-83F25957EE77}" type="presParOf" srcId="{493698BD-3B19-E448-AC4C-17BC00E842B8}" destId="{8F9951AB-AD10-1046-99FC-55DE663A6638}" srcOrd="1" destOrd="0" presId="urn:microsoft.com/office/officeart/2005/8/layout/list1"/>
    <dgm:cxn modelId="{6178C0D7-5023-1345-AA50-D4C3020D30CE}" type="presParOf" srcId="{C6472F70-246F-7E46-B820-8C9F8612ED65}" destId="{00386FBD-4CD0-3643-A9DA-4333DCE17086}" srcOrd="17" destOrd="0" presId="urn:microsoft.com/office/officeart/2005/8/layout/list1"/>
    <dgm:cxn modelId="{F2CD57CA-561F-AF46-8820-7C2138A42B8F}" type="presParOf" srcId="{C6472F70-246F-7E46-B820-8C9F8612ED65}" destId="{FBC66266-08A9-1D48-9688-D7F9499A2BFC}"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4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34" charset="-128"/>
              </a:defRPr>
            </a:lvl1pPr>
          </a:lstStyle>
          <a:p>
            <a:pPr>
              <a:defRPr/>
            </a:pPr>
            <a:endParaRPr lang="en-US"/>
          </a:p>
        </p:txBody>
      </p:sp>
      <p:sp>
        <p:nvSpPr>
          <p:cNvPr id="854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34" charset="-128"/>
              </a:defRPr>
            </a:lvl1pPr>
          </a:lstStyle>
          <a:p>
            <a:pPr>
              <a:defRPr/>
            </a:pPr>
            <a:endParaRPr lang="en-US"/>
          </a:p>
        </p:txBody>
      </p:sp>
      <p:sp>
        <p:nvSpPr>
          <p:cNvPr id="854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34" charset="-128"/>
              </a:defRPr>
            </a:lvl1pPr>
          </a:lstStyle>
          <a:p>
            <a:pPr>
              <a:defRPr/>
            </a:pPr>
            <a:endParaRPr lang="en-US"/>
          </a:p>
        </p:txBody>
      </p:sp>
      <p:sp>
        <p:nvSpPr>
          <p:cNvPr id="854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pitchFamily="34" charset="-128"/>
              </a:defRPr>
            </a:lvl1pPr>
          </a:lstStyle>
          <a:p>
            <a:pPr>
              <a:defRPr/>
            </a:pPr>
            <a:fld id="{188F809A-9F68-4F75-A71E-F8C8BE158FB0}" type="slidenum">
              <a:rPr lang="en-GB"/>
              <a:pPr>
                <a:defRPr/>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34" charset="-128"/>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34" charset="-128"/>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34" charset="-128"/>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pitchFamily="34" charset="-128"/>
              </a:defRPr>
            </a:lvl1pPr>
          </a:lstStyle>
          <a:p>
            <a:pPr>
              <a:defRPr/>
            </a:pPr>
            <a:fld id="{0B9B3DC3-E5E1-48AE-889E-A97F413BD8CF}" type="slidenum">
              <a:rPr lang="en-GB"/>
              <a:pPr>
                <a:defRPr/>
              </a:pPr>
              <a:t>‹#›</a:t>
            </a:fld>
            <a:endParaRPr lang="en-GB"/>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lIns="91423" tIns="45713" rIns="91423" bIns="45713"/>
          <a:lstStyle/>
          <a:p>
            <a:pPr eaLnBrk="1" hangingPunct="1">
              <a:lnSpc>
                <a:spcPct val="90000"/>
              </a:lnSpc>
            </a:pPr>
            <a:r>
              <a:rPr lang="en-US" b="1" smtClean="0">
                <a:latin typeface="Arial" charset="0"/>
                <a:ea typeface="ＭＳ Ｐゴシック" pitchFamily="-105" charset="-128"/>
              </a:rPr>
              <a:t>Slide Objective:  </a:t>
            </a:r>
            <a:r>
              <a:rPr lang="en-US" smtClean="0">
                <a:latin typeface="Arial" charset="0"/>
                <a:ea typeface="ＭＳ Ｐゴシック" pitchFamily="-105" charset="-128"/>
              </a:rPr>
              <a:t> </a:t>
            </a:r>
            <a:r>
              <a:rPr lang="en-US" b="1" smtClean="0">
                <a:latin typeface="Arial" charset="0"/>
                <a:ea typeface="ＭＳ Ｐゴシック" pitchFamily="-105" charset="-128"/>
              </a:rPr>
              <a:t>present high level agenda:</a:t>
            </a:r>
            <a:r>
              <a:rPr lang="en-US" smtClean="0">
                <a:latin typeface="Arial" charset="0"/>
                <a:ea typeface="ＭＳ Ｐゴシック" pitchFamily="-105" charset="-128"/>
              </a:rPr>
              <a:t>  </a:t>
            </a:r>
            <a:r>
              <a:rPr lang="en-US" b="1" smtClean="0">
                <a:latin typeface="Arial" charset="0"/>
                <a:ea typeface="ＭＳ Ｐゴシック" pitchFamily="-105" charset="-128"/>
              </a:rPr>
              <a:t>Simplify and automate IT – key challenges, and BMC’s answer to them which we call Business Service Management</a:t>
            </a:r>
          </a:p>
          <a:p>
            <a:pPr eaLnBrk="1" hangingPunct="1">
              <a:lnSpc>
                <a:spcPct val="90000"/>
              </a:lnSpc>
            </a:pPr>
            <a:endParaRPr lang="en-US" b="1" smtClean="0">
              <a:latin typeface="Arial" charset="0"/>
              <a:ea typeface="ＭＳ Ｐゴシック" pitchFamily="-105" charset="-128"/>
            </a:endParaRPr>
          </a:p>
          <a:p>
            <a:pPr eaLnBrk="1" hangingPunct="1">
              <a:lnSpc>
                <a:spcPct val="90000"/>
              </a:lnSpc>
            </a:pPr>
            <a:r>
              <a:rPr lang="en-US" b="1" smtClean="0">
                <a:latin typeface="Arial" charset="0"/>
                <a:ea typeface="ＭＳ Ｐゴシック" pitchFamily="-105" charset="-128"/>
              </a:rPr>
              <a:t>Key Points</a:t>
            </a:r>
          </a:p>
          <a:p>
            <a:pPr eaLnBrk="1" hangingPunct="1">
              <a:lnSpc>
                <a:spcPct val="90000"/>
              </a:lnSpc>
            </a:pPr>
            <a:r>
              <a:rPr lang="en-US" smtClean="0">
                <a:latin typeface="Arial" charset="0"/>
                <a:ea typeface="ＭＳ Ｐゴシック" pitchFamily="-105" charset="-128"/>
              </a:rPr>
              <a:t>-- identify the key challenges we are seeing, and why IT has those challenges</a:t>
            </a:r>
          </a:p>
          <a:p>
            <a:pPr eaLnBrk="1" hangingPunct="1">
              <a:lnSpc>
                <a:spcPct val="90000"/>
              </a:lnSpc>
            </a:pPr>
            <a:r>
              <a:rPr lang="en-US" smtClean="0">
                <a:latin typeface="Arial" charset="0"/>
                <a:ea typeface="ＭＳ Ｐゴシック" pitchFamily="-105" charset="-128"/>
              </a:rPr>
              <a:t>-- Next, we will discuss our approach to the problem, Business Service Management</a:t>
            </a:r>
          </a:p>
          <a:p>
            <a:pPr eaLnBrk="1" hangingPunct="1">
              <a:lnSpc>
                <a:spcPct val="90000"/>
              </a:lnSpc>
            </a:pPr>
            <a:r>
              <a:rPr lang="en-US" smtClean="0">
                <a:latin typeface="Arial" charset="0"/>
                <a:ea typeface="ＭＳ Ｐゴシック" pitchFamily="-105" charset="-128"/>
              </a:rPr>
              <a:t>-- we will delve into some of the key initiatives you may have taking place in your organization, and discuss how business service management provides a stepwise approach towards helping you achieve those</a:t>
            </a:r>
          </a:p>
          <a:p>
            <a:pPr eaLnBrk="1" hangingPunct="1">
              <a:lnSpc>
                <a:spcPct val="90000"/>
              </a:lnSpc>
            </a:pPr>
            <a:endParaRPr lang="en-US" b="1" smtClean="0">
              <a:latin typeface="Arial" charset="0"/>
              <a:ea typeface="ＭＳ Ｐゴシック" pitchFamily="-105" charset="-128"/>
            </a:endParaRPr>
          </a:p>
          <a:p>
            <a:pPr eaLnBrk="1" hangingPunct="1">
              <a:lnSpc>
                <a:spcPct val="90000"/>
              </a:lnSpc>
            </a:pPr>
            <a:r>
              <a:rPr lang="en-US" b="1" smtClean="0">
                <a:latin typeface="Arial" charset="0"/>
                <a:ea typeface="ＭＳ Ｐゴシック" pitchFamily="-105" charset="-128"/>
              </a:rPr>
              <a:t>Sample Presentation:</a:t>
            </a:r>
          </a:p>
          <a:p>
            <a:pPr eaLnBrk="1" hangingPunct="1">
              <a:lnSpc>
                <a:spcPct val="90000"/>
              </a:lnSpc>
            </a:pPr>
            <a:endParaRPr lang="en-US" smtClean="0">
              <a:latin typeface="Arial" charset="0"/>
              <a:ea typeface="ＭＳ Ｐゴシック" pitchFamily="-105" charset="-128"/>
            </a:endParaRPr>
          </a:p>
          <a:p>
            <a:pPr eaLnBrk="1" hangingPunct="1">
              <a:lnSpc>
                <a:spcPct val="90000"/>
              </a:lnSpc>
            </a:pPr>
            <a:r>
              <a:rPr lang="en-US" smtClean="0">
                <a:latin typeface="Arial" charset="0"/>
                <a:ea typeface="ＭＳ Ｐゴシック" pitchFamily="-105" charset="-128"/>
              </a:rPr>
              <a:t>Thank you very much for your time.  Over the next 30 minutes, we like to share our thoughts regarding the key challenges concerning managing IT, and more importantly, present our point of view for addressing those challenges.  Additionally, we like to talk about how business service management could be implemented in your organization by talking about the key concerns you have, and how BSM can be implemented to address those.</a:t>
            </a:r>
          </a:p>
          <a:p>
            <a:pPr eaLnBrk="1" hangingPunct="1">
              <a:lnSpc>
                <a:spcPct val="90000"/>
              </a:lnSpc>
            </a:pPr>
            <a:endParaRPr lang="en-US" smtClean="0">
              <a:latin typeface="Arial" charset="0"/>
              <a:ea typeface="ＭＳ Ｐゴシック" pitchFamily="-105" charset="-128"/>
            </a:endParaRPr>
          </a:p>
          <a:p>
            <a:pPr>
              <a:lnSpc>
                <a:spcPct val="90000"/>
              </a:lnSpc>
            </a:pPr>
            <a:endParaRPr lang="en-US" smtClean="0">
              <a:latin typeface="Arial" charset="0"/>
              <a:ea typeface="ＭＳ Ｐゴシック" pitchFamily="-105" charset="-128"/>
            </a:endParaRPr>
          </a:p>
        </p:txBody>
      </p:sp>
      <p:sp>
        <p:nvSpPr>
          <p:cNvPr id="10244" name="Slide Number Placeholder 3"/>
          <p:cNvSpPr txBox="1">
            <a:spLocks noGrp="1"/>
          </p:cNvSpPr>
          <p:nvPr/>
        </p:nvSpPr>
        <p:spPr bwMode="auto">
          <a:xfrm>
            <a:off x="3884027" y="8684926"/>
            <a:ext cx="2972421" cy="457513"/>
          </a:xfrm>
          <a:prstGeom prst="rect">
            <a:avLst/>
          </a:prstGeom>
          <a:noFill/>
          <a:ln w="9525">
            <a:noFill/>
            <a:miter lim="800000"/>
            <a:headEnd/>
            <a:tailEnd/>
          </a:ln>
        </p:spPr>
        <p:txBody>
          <a:bodyPr lIns="91423" tIns="45713" rIns="91423" bIns="45713" anchor="b"/>
          <a:lstStyle/>
          <a:p>
            <a:pPr algn="r" defTabSz="895743" eaLnBrk="1" hangingPunct="1"/>
            <a:fld id="{CC82ABD9-2AC2-41C3-8B32-EB3C4617D2E6}" type="slidenum">
              <a:rPr lang="en-US" sz="1200">
                <a:latin typeface="Arial" charset="0"/>
              </a:rPr>
              <a:pPr algn="r" defTabSz="895743" eaLnBrk="1" hangingPunct="1"/>
              <a:t>1</a:t>
            </a:fld>
            <a:endParaRPr lang="en-US" sz="1200"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a:p>
        </p:txBody>
      </p:sp>
      <p:sp>
        <p:nvSpPr>
          <p:cNvPr id="68612" name="Slide Number Placeholder 3"/>
          <p:cNvSpPr>
            <a:spLocks noGrp="1"/>
          </p:cNvSpPr>
          <p:nvPr>
            <p:ph type="sldNum" sz="quarter" idx="5"/>
          </p:nvPr>
        </p:nvSpPr>
        <p:spPr>
          <a:noFill/>
        </p:spPr>
        <p:txBody>
          <a:bodyPr/>
          <a:lstStyle/>
          <a:p>
            <a:fld id="{AD7A3DE9-14DC-6047-9E71-F1A05E7959BC}" type="slidenum">
              <a:rPr lang="en-US"/>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p>
        </p:txBody>
      </p:sp>
      <p:sp>
        <p:nvSpPr>
          <p:cNvPr id="70660" name="Slide Number Placeholder 3"/>
          <p:cNvSpPr>
            <a:spLocks noGrp="1"/>
          </p:cNvSpPr>
          <p:nvPr>
            <p:ph type="sldNum" sz="quarter" idx="5"/>
          </p:nvPr>
        </p:nvSpPr>
        <p:spPr>
          <a:noFill/>
        </p:spPr>
        <p:txBody>
          <a:bodyPr/>
          <a:lstStyle/>
          <a:p>
            <a:fld id="{43AFFEB4-36B6-8542-BC9A-B751ABD4213E}" type="slidenum">
              <a:rPr lang="en-US"/>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3338" y="239713"/>
            <a:ext cx="6980238" cy="3927475"/>
          </a:xfrm>
          <a:ln/>
        </p:spPr>
      </p:sp>
      <p:sp>
        <p:nvSpPr>
          <p:cNvPr id="18435" name="Notes Placeholder 2"/>
          <p:cNvSpPr>
            <a:spLocks noGrp="1"/>
          </p:cNvSpPr>
          <p:nvPr>
            <p:ph type="body" idx="1"/>
          </p:nvPr>
        </p:nvSpPr>
        <p:spPr>
          <a:xfrm>
            <a:off x="751647" y="4306550"/>
            <a:ext cx="5350048" cy="4183193"/>
          </a:xfrm>
          <a:noFill/>
          <a:ln/>
        </p:spPr>
        <p:txBody>
          <a:bodyPr lIns="93856" tIns="49237" rIns="93856" bIns="49237"/>
          <a:lstStyle/>
          <a:p>
            <a:pPr marL="112163" indent="-112163" defTabSz="1020368" eaLnBrk="1" hangingPunct="1"/>
            <a:endParaRPr lang="en-US" dirty="0" smtClean="0">
              <a:latin typeface="Arial" charset="0"/>
              <a:ea typeface="ＭＳ Ｐゴシック" pitchFamily="-105" charset="-128"/>
            </a:endParaRPr>
          </a:p>
        </p:txBody>
      </p:sp>
      <p:sp>
        <p:nvSpPr>
          <p:cNvPr id="18436" name="Slide Number Placeholder 3"/>
          <p:cNvSpPr txBox="1">
            <a:spLocks noGrp="1"/>
          </p:cNvSpPr>
          <p:nvPr/>
        </p:nvSpPr>
        <p:spPr bwMode="auto">
          <a:xfrm>
            <a:off x="5800415" y="8538147"/>
            <a:ext cx="795130" cy="282628"/>
          </a:xfrm>
          <a:prstGeom prst="rect">
            <a:avLst/>
          </a:prstGeom>
          <a:noFill/>
          <a:ln w="9525">
            <a:noFill/>
            <a:miter lim="800000"/>
            <a:headEnd/>
            <a:tailEnd/>
          </a:ln>
        </p:spPr>
        <p:txBody>
          <a:bodyPr lIns="18463" tIns="0" rIns="18463" bIns="0" anchor="b"/>
          <a:lstStyle/>
          <a:p>
            <a:pPr algn="r" defTabSz="883281"/>
            <a:fld id="{BDC15064-F6E6-4AC4-9BEF-2675054BE8CB}" type="slidenum">
              <a:rPr lang="en-US" sz="800">
                <a:latin typeface="Arial" charset="0"/>
              </a:rPr>
              <a:pPr algn="r" defTabSz="883281"/>
              <a:t>16</a:t>
            </a:fld>
            <a:endParaRPr lang="en-US" sz="800"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2CB369-9C82-4973-A3A7-A9A5654D714F}"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84175" y="682625"/>
            <a:ext cx="6096000" cy="3429000"/>
          </a:xfrm>
          <a:ln/>
        </p:spPr>
      </p:sp>
      <p:sp>
        <p:nvSpPr>
          <p:cNvPr id="20483" name="Rectangle 3"/>
          <p:cNvSpPr>
            <a:spLocks noGrp="1" noChangeArrowheads="1"/>
          </p:cNvSpPr>
          <p:nvPr>
            <p:ph type="body" idx="1"/>
          </p:nvPr>
        </p:nvSpPr>
        <p:spPr>
          <a:xfrm>
            <a:off x="919370" y="4345587"/>
            <a:ext cx="5019261" cy="4114487"/>
          </a:xfrm>
          <a:noFill/>
          <a:ln/>
        </p:spPr>
        <p:txBody>
          <a:bodyPr lIns="91425" tIns="45714" rIns="91425" bIns="45714"/>
          <a:lstStyle/>
          <a:p>
            <a:pPr eaLnBrk="1" hangingPunct="1"/>
            <a:r>
              <a:rPr lang="en-US" smtClean="0">
                <a:latin typeface="Arial" charset="0"/>
                <a:ea typeface="ＭＳ Ｐゴシック" pitchFamily="-105" charset="-128"/>
              </a:rPr>
              <a:t>80% are in level 1 and 2-% are in level 2 -3</a:t>
            </a: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In3 years it would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0915" tIns="45458" rIns="90915" bIns="45458" anchor="b"/>
          <a:lstStyle/>
          <a:p>
            <a:pPr algn="r"/>
            <a:fld id="{BA302ACC-B167-4BB5-849D-B25D73825284}" type="slidenum">
              <a:rPr lang="en-US" sz="1200">
                <a:latin typeface="Arial" charset="0"/>
              </a:rPr>
              <a:pPr algn="r"/>
              <a:t>19</a:t>
            </a:fld>
            <a:endParaRPr lang="en-US" sz="1200" dirty="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b="1" smtClean="0">
                <a:latin typeface="Arial" charset="0"/>
                <a:cs typeface="Arial" charset="0"/>
              </a:rPr>
              <a:t>Slide objective: Highlight Value Paths for Data Center Automation</a:t>
            </a:r>
          </a:p>
          <a:p>
            <a:endParaRPr lang="en-US" b="1" smtClean="0">
              <a:latin typeface="Arial" charset="0"/>
              <a:cs typeface="Arial" charset="0"/>
            </a:endParaRPr>
          </a:p>
          <a:p>
            <a:r>
              <a:rPr lang="en-US" b="1" smtClean="0">
                <a:latin typeface="Arial" charset="0"/>
                <a:cs typeface="Arial" charset="0"/>
              </a:rPr>
              <a:t>Key points:</a:t>
            </a:r>
          </a:p>
          <a:p>
            <a:r>
              <a:rPr lang="en-US" smtClean="0">
                <a:latin typeface="Arial" charset="0"/>
                <a:cs typeface="Arial" charset="0"/>
              </a:rPr>
              <a:t>--  data center automation is designed to provide policy driven and operator assisted automation of processes and technologies</a:t>
            </a:r>
          </a:p>
          <a:p>
            <a:r>
              <a:rPr lang="en-US" smtClean="0">
                <a:latin typeface="Arial" charset="0"/>
                <a:cs typeface="Arial" charset="0"/>
              </a:rPr>
              <a:t>-- the value of doing this is to reduce the manual tasks and effort required to deploy and update services, as well as reducing errors associated with change</a:t>
            </a:r>
          </a:p>
          <a:p>
            <a:r>
              <a:rPr lang="en-US" smtClean="0">
                <a:latin typeface="Arial" charset="0"/>
                <a:cs typeface="Arial" charset="0"/>
              </a:rPr>
              <a:t>-- our customers seem to have five consistent paths for achieving data center automation, which are present on the left-hand part of the slide</a:t>
            </a:r>
          </a:p>
          <a:p>
            <a:r>
              <a:rPr lang="en-US" smtClean="0">
                <a:latin typeface="Arial" charset="0"/>
                <a:cs typeface="Arial" charset="0"/>
              </a:rPr>
              <a:t>-- customers like Carfax have been able to reduce job scheduling effort by up to half, and companies like Virgin media have been able to reduce their server build time by 96%</a:t>
            </a:r>
          </a:p>
          <a:p>
            <a:endParaRPr lang="en-US" smtClean="0">
              <a:latin typeface="Arial" charset="0"/>
              <a:cs typeface="Arial" charset="0"/>
            </a:endParaRPr>
          </a:p>
          <a:p>
            <a:r>
              <a:rPr lang="en-US" b="1" smtClean="0">
                <a:latin typeface="Arial" charset="0"/>
                <a:cs typeface="Arial" charset="0"/>
              </a:rPr>
              <a:t>Sample Delivery:</a:t>
            </a:r>
          </a:p>
          <a:p>
            <a:endParaRPr lang="en-US" smtClean="0">
              <a:latin typeface="Arial" charset="0"/>
              <a:cs typeface="Arial" charset="0"/>
            </a:endParaRPr>
          </a:p>
          <a:p>
            <a:r>
              <a:rPr lang="en-US" smtClean="0">
                <a:latin typeface="Arial" charset="0"/>
                <a:cs typeface="Arial" charset="0"/>
              </a:rPr>
              <a:t>Data center automation is one of the most frequent initiatives we see our customers going through, and we've seen both innovative and effective efforts, as well as automation efforts that have not delivered on requirements.  Most of our customers are pursuing these automation initiatives for economic reasons -- reducing the cost of IT by reducing the amount of manual effort required to perform repetitive tasks.  At the same time, we see IT organizations pursuing data center automation to remove the errors associated with introducing change into IT.</a:t>
            </a:r>
          </a:p>
          <a:p>
            <a:endParaRPr lang="en-US" smtClean="0">
              <a:latin typeface="Arial" charset="0"/>
              <a:cs typeface="Arial" charset="0"/>
            </a:endParaRPr>
          </a:p>
          <a:p>
            <a:r>
              <a:rPr lang="en-US" smtClean="0">
                <a:latin typeface="Arial" charset="0"/>
                <a:cs typeface="Arial" charset="0"/>
              </a:rPr>
              <a:t>We seen five clusters of activity taking shape around data center automation initiatives:</a:t>
            </a:r>
          </a:p>
          <a:p>
            <a:endParaRPr lang="en-US" smtClean="0">
              <a:latin typeface="Arial" charset="0"/>
              <a:cs typeface="Arial" charset="0"/>
            </a:endParaRPr>
          </a:p>
          <a:p>
            <a:r>
              <a:rPr lang="en-US" smtClean="0">
                <a:latin typeface="Arial" charset="0"/>
                <a:cs typeface="Arial" charset="0"/>
              </a:rPr>
              <a:t>-- configuration automation: providing and executing policies that propagate application and system configurations to target systems and applications</a:t>
            </a:r>
          </a:p>
          <a:p>
            <a:r>
              <a:rPr lang="en-US" smtClean="0">
                <a:latin typeface="Arial" charset="0"/>
                <a:cs typeface="Arial" charset="0"/>
              </a:rPr>
              <a:t>-- compliance automation: automating the process of understanding the current state of IT.  What's out there, and what is it running?</a:t>
            </a:r>
          </a:p>
          <a:p>
            <a:r>
              <a:rPr lang="en-US" smtClean="0">
                <a:latin typeface="Arial" charset="0"/>
                <a:cs typeface="Arial" charset="0"/>
              </a:rPr>
              <a:t>-- event automation: automating the handling of a wide range of events</a:t>
            </a:r>
          </a:p>
          <a:p>
            <a:r>
              <a:rPr lang="en-US" smtClean="0">
                <a:latin typeface="Arial" charset="0"/>
                <a:cs typeface="Arial" charset="0"/>
              </a:rPr>
              <a:t>-- job scheduling and workload automation: automating the process performing job scheduling in managing workloads, primarily on mainframe environments</a:t>
            </a:r>
          </a:p>
          <a:p>
            <a:r>
              <a:rPr lang="en-US" smtClean="0">
                <a:latin typeface="Arial" charset="0"/>
                <a:cs typeface="Arial" charset="0"/>
              </a:rPr>
              <a:t>-- mainframe automation: automating a complex series of mainframe tasks</a:t>
            </a:r>
          </a:p>
          <a:p>
            <a:endParaRPr lang="en-US" smtClean="0">
              <a:latin typeface="Arial" charset="0"/>
              <a:cs typeface="Arial" charset="0"/>
            </a:endParaRPr>
          </a:p>
          <a:p>
            <a:r>
              <a:rPr lang="en-US" smtClean="0">
                <a:latin typeface="Arial" charset="0"/>
                <a:cs typeface="Arial" charset="0"/>
              </a:rPr>
              <a:t>We've had proven success with our customers that have taken all of these paths.  For example, CARFAX has reduce their ever required to manage job schedules by nearly 50%.  Virgin media has been able to reduce the time and effort required to build and provisioning server by 96%.</a:t>
            </a:r>
          </a:p>
          <a:p>
            <a:endParaRPr lang="en-US" smtClean="0">
              <a:latin typeface="Arial" charset="0"/>
              <a:cs typeface="Arial" charset="0"/>
            </a:endParaRPr>
          </a:p>
          <a:p>
            <a:endParaRPr lang="en-US" smtClean="0">
              <a:latin typeface="Arial" charset="0"/>
              <a:cs typeface="Arial" charset="0"/>
            </a:endParaRPr>
          </a:p>
          <a:p>
            <a:pPr eaLnBrk="1" hangingPunct="1"/>
            <a:endParaRPr 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Definition:</a:t>
            </a:r>
          </a:p>
          <a:p>
            <a:r>
              <a:rPr lang="en-US" b="1" smtClean="0">
                <a:latin typeface="Arial" pitchFamily="34" charset="0"/>
                <a:ea typeface="ＭＳ Ｐゴシック" pitchFamily="34" charset="-128"/>
              </a:rPr>
              <a:t>Creation:  </a:t>
            </a:r>
            <a:r>
              <a:rPr lang="en-US" smtClean="0">
                <a:latin typeface="Arial" pitchFamily="34" charset="0"/>
                <a:ea typeface="ＭＳ Ｐゴシック" pitchFamily="34" charset="-128"/>
              </a:rPr>
              <a:t>VM creation is typically done by “cloning” a VM template (this is what’s represented by the diagram).  This cloning can be performed in literally 60 seconds, leading to rapid and uncontrolled proliferation of VMs</a:t>
            </a:r>
          </a:p>
          <a:p>
            <a:r>
              <a:rPr lang="en-US" b="1" smtClean="0">
                <a:latin typeface="Arial" pitchFamily="34" charset="0"/>
                <a:ea typeface="ＭＳ Ｐゴシック" pitchFamily="34" charset="-128"/>
              </a:rPr>
              <a:t>Operation: </a:t>
            </a:r>
            <a:r>
              <a:rPr lang="en-US" smtClean="0">
                <a:latin typeface="Arial" pitchFamily="34" charset="0"/>
                <a:ea typeface="ＭＳ Ｐゴシック" pitchFamily="34" charset="-128"/>
              </a:rPr>
              <a:t>Standard management tasks for a server. VMs have some special things about them – for example they can move from one host to another (for VMware, this is called “VMotion”).  BMC uniquely has the ability to detect these Vmotion events, and automatically (in near-real-time) update the CMDB. </a:t>
            </a:r>
          </a:p>
          <a:p>
            <a:endParaRPr lang="en-US" smtClean="0">
              <a:latin typeface="Arial" pitchFamily="34" charset="0"/>
              <a:ea typeface="ＭＳ Ｐゴシック" pitchFamily="34" charset="-128"/>
            </a:endParaRPr>
          </a:p>
          <a:p>
            <a:r>
              <a:rPr lang="en-US" b="1" smtClean="0">
                <a:latin typeface="Arial" pitchFamily="34" charset="0"/>
                <a:ea typeface="ＭＳ Ｐゴシック" pitchFamily="34" charset="-128"/>
              </a:rPr>
              <a:t>Retirement – </a:t>
            </a:r>
            <a:r>
              <a:rPr lang="en-US" smtClean="0">
                <a:latin typeface="Arial" pitchFamily="34" charset="0"/>
                <a:ea typeface="ＭＳ Ｐゴシック" pitchFamily="34" charset="-128"/>
              </a:rPr>
              <a:t>IT needs a structured process to ensure that VMs are retired and their resources reclaimed.</a:t>
            </a:r>
            <a:endParaRPr lang="en-US" b="1"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r>
              <a:rPr lang="en-US" b="1" smtClean="0">
                <a:latin typeface="Arial" pitchFamily="34" charset="0"/>
                <a:ea typeface="ＭＳ Ｐゴシック" pitchFamily="34" charset="-128"/>
              </a:rPr>
              <a:t>Messaging for this value path: </a:t>
            </a:r>
          </a:p>
          <a:p>
            <a:endParaRPr lang="en-US" b="1" smtClean="0">
              <a:latin typeface="Arial" pitchFamily="34" charset="0"/>
              <a:ea typeface="ＭＳ Ｐゴシック" pitchFamily="34" charset="-128"/>
            </a:endParaRPr>
          </a:p>
          <a:p>
            <a:r>
              <a:rPr lang="en-US" b="1" smtClean="0">
                <a:latin typeface="Arial" pitchFamily="34" charset="0"/>
                <a:ea typeface="ＭＳ Ｐゴシック" pitchFamily="34" charset="-128"/>
              </a:rPr>
              <a:t>Situation — </a:t>
            </a:r>
            <a:r>
              <a:rPr lang="en-US" smtClean="0">
                <a:latin typeface="Arial" pitchFamily="34" charset="0"/>
                <a:ea typeface="ＭＳ Ｐゴシック" pitchFamily="34" charset="-128"/>
              </a:rPr>
              <a:t>One of the most common challenges that organizations see as they begin using virtualization is a lack of control over how virtual machines are created and deployed. </a:t>
            </a:r>
          </a:p>
          <a:p>
            <a:r>
              <a:rPr lang="en-US" smtClean="0">
                <a:latin typeface="Arial" pitchFamily="34" charset="0"/>
                <a:ea typeface="ＭＳ Ｐゴシック" pitchFamily="34" charset="-128"/>
              </a:rPr>
              <a:t> </a:t>
            </a:r>
          </a:p>
          <a:p>
            <a:r>
              <a:rPr lang="en-US" b="1" smtClean="0">
                <a:latin typeface="Arial" pitchFamily="34" charset="0"/>
                <a:ea typeface="ＭＳ Ｐゴシック" pitchFamily="34" charset="-128"/>
              </a:rPr>
              <a:t>Complication —</a:t>
            </a:r>
            <a:r>
              <a:rPr lang="en-US" smtClean="0">
                <a:latin typeface="Arial" pitchFamily="34" charset="0"/>
                <a:ea typeface="ＭＳ Ｐゴシック" pitchFamily="34" charset="-128"/>
              </a:rPr>
              <a:t> This lack of control — coupled with the business need for IT agility — often leads to a rapid proliferation of deployed virtual machines with a very poor level of visibility into the inventory of what’s out there.</a:t>
            </a:r>
          </a:p>
          <a:p>
            <a:r>
              <a:rPr lang="en-US" smtClean="0">
                <a:latin typeface="Arial" pitchFamily="34" charset="0"/>
                <a:ea typeface="ＭＳ Ｐゴシック" pitchFamily="34" charset="-128"/>
              </a:rPr>
              <a:t> </a:t>
            </a:r>
          </a:p>
          <a:p>
            <a:r>
              <a:rPr lang="en-US" b="1" smtClean="0">
                <a:latin typeface="Arial" pitchFamily="34" charset="0"/>
                <a:ea typeface="ＭＳ Ｐゴシック" pitchFamily="34" charset="-128"/>
              </a:rPr>
              <a:t>Implication — </a:t>
            </a:r>
            <a:r>
              <a:rPr lang="en-US" smtClean="0">
                <a:latin typeface="Arial" pitchFamily="34" charset="0"/>
                <a:ea typeface="ＭＳ Ｐゴシック" pitchFamily="34" charset="-128"/>
              </a:rPr>
              <a:t>Without controlling the process of deploying, changing, and retiring virtual machines, IT organizations will be unable to manage an exponentially increasing number of virtual machines.</a:t>
            </a:r>
          </a:p>
          <a:p>
            <a:r>
              <a:rPr lang="en-US" smtClean="0">
                <a:latin typeface="Arial" pitchFamily="34" charset="0"/>
                <a:ea typeface="ＭＳ Ｐゴシック" pitchFamily="34" charset="-128"/>
              </a:rPr>
              <a:t> </a:t>
            </a:r>
          </a:p>
          <a:p>
            <a:pPr eaLnBrk="1" hangingPunct="1"/>
            <a:endParaRPr lang="en-US" smtClean="0">
              <a:latin typeface="Arial" pitchFamily="34" charset="0"/>
              <a:ea typeface="ＭＳ Ｐゴシック" pitchFamily="34" charset="-128"/>
            </a:endParaRPr>
          </a:p>
        </p:txBody>
      </p:sp>
      <p:sp>
        <p:nvSpPr>
          <p:cNvPr id="563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3755E340-D734-4985-9928-8CA78FCB5A88}" type="slidenum">
              <a:rPr lang="en-US" sz="1200">
                <a:latin typeface="Arial" pitchFamily="34" charset="0"/>
              </a:rPr>
              <a:pPr algn="r" eaLnBrk="1" hangingPunct="1"/>
              <a:t>20</a:t>
            </a:fld>
            <a:endParaRPr lang="en-US"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endParaRPr lang="en-US">
              <a:latin typeface="Arial" pitchFamily="32" charset="0"/>
              <a:ea typeface="ＭＳ Ｐゴシック" pitchFamily="32" charset="-128"/>
              <a:cs typeface="ＭＳ Ｐゴシック" pitchFamily="32" charset="-128"/>
            </a:endParaRPr>
          </a:p>
        </p:txBody>
      </p:sp>
      <p:sp>
        <p:nvSpPr>
          <p:cNvPr id="16388" name="Slide Number Placeholder 3"/>
          <p:cNvSpPr>
            <a:spLocks noGrp="1"/>
          </p:cNvSpPr>
          <p:nvPr>
            <p:ph type="sldNum" sz="quarter" idx="5"/>
          </p:nvPr>
        </p:nvSpPr>
        <p:spPr>
          <a:noFill/>
        </p:spPr>
        <p:txBody>
          <a:bodyPr/>
          <a:lstStyle/>
          <a:p>
            <a:fld id="{1FAEA395-21E8-9E41-85A6-2A31AE877024}" type="slidenum">
              <a:rPr lang="en-US"/>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0910" tIns="45456" rIns="90910" bIns="45456" anchor="b"/>
          <a:lstStyle/>
          <a:p>
            <a:pPr algn="r" defTabSz="895743" eaLnBrk="1" hangingPunct="1"/>
            <a:fld id="{3E635D65-A700-4CE8-AE8D-AD56A95C6DE1}" type="slidenum">
              <a:rPr lang="en-US" sz="1200">
                <a:latin typeface="Arial" charset="0"/>
              </a:rPr>
              <a:pPr algn="r" defTabSz="895743" eaLnBrk="1" hangingPunct="1"/>
              <a:t>22</a:t>
            </a:fld>
            <a:endParaRPr lang="en-US" sz="1200" dirty="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lIns="91423" tIns="45713" rIns="91423" bIns="45713"/>
          <a:lstStyle/>
          <a:p>
            <a:pPr eaLnBrk="1" hangingPunct="1"/>
            <a:r>
              <a:rPr lang="en-US" sz="1000" b="1" dirty="0" smtClean="0">
                <a:latin typeface="Arial" charset="0"/>
                <a:ea typeface="ＭＳ Ｐゴシック" pitchFamily="-105" charset="-128"/>
              </a:rPr>
              <a:t>Describe how BSM operates as an integrated system when enabling self-service driven provisioning.  Give the examples of simple IT services (such as requesting a web server or database server) or more complex services (such as on-boarding a new client)</a:t>
            </a:r>
          </a:p>
          <a:p>
            <a:pPr eaLnBrk="1" hangingPunct="1"/>
            <a:endParaRPr lang="en-US" sz="1100" dirty="0" smtClean="0">
              <a:latin typeface="Arial" charset="0"/>
              <a:ea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txBox="1">
            <a:spLocks noGrp="1" noChangeArrowheads="1"/>
          </p:cNvSpPr>
          <p:nvPr/>
        </p:nvSpPr>
        <p:spPr bwMode="auto">
          <a:xfrm>
            <a:off x="5800415" y="8538147"/>
            <a:ext cx="795130" cy="282628"/>
          </a:xfrm>
          <a:prstGeom prst="rect">
            <a:avLst/>
          </a:prstGeom>
          <a:noFill/>
          <a:ln w="9525">
            <a:noFill/>
            <a:miter lim="800000"/>
            <a:headEnd/>
            <a:tailEnd/>
          </a:ln>
        </p:spPr>
        <p:txBody>
          <a:bodyPr lIns="18463" tIns="0" rIns="18463" bIns="0" anchor="b"/>
          <a:lstStyle/>
          <a:p>
            <a:pPr algn="r" defTabSz="883281"/>
            <a:fld id="{F524C5BF-EDA4-41A6-9450-DDB816F62E82}" type="slidenum">
              <a:rPr lang="en-US" sz="800"/>
              <a:pPr algn="r" defTabSz="883281"/>
              <a:t>24</a:t>
            </a:fld>
            <a:endParaRPr lang="en-US" sz="800" dirty="0"/>
          </a:p>
        </p:txBody>
      </p:sp>
      <p:sp>
        <p:nvSpPr>
          <p:cNvPr id="30723" name="Rectangle 11"/>
          <p:cNvSpPr txBox="1">
            <a:spLocks noGrp="1" noChangeArrowheads="1"/>
          </p:cNvSpPr>
          <p:nvPr/>
        </p:nvSpPr>
        <p:spPr bwMode="auto">
          <a:xfrm>
            <a:off x="5800415" y="8538147"/>
            <a:ext cx="795130" cy="282628"/>
          </a:xfrm>
          <a:prstGeom prst="rect">
            <a:avLst/>
          </a:prstGeom>
          <a:noFill/>
          <a:ln w="9525">
            <a:noFill/>
            <a:miter lim="800000"/>
            <a:headEnd/>
            <a:tailEnd/>
          </a:ln>
        </p:spPr>
        <p:txBody>
          <a:bodyPr lIns="18466" tIns="0" rIns="18466" bIns="0" anchor="b"/>
          <a:lstStyle/>
          <a:p>
            <a:pPr algn="r" defTabSz="884838"/>
            <a:fld id="{9CF526A7-3B70-455D-99B6-2BB86C80E7E8}" type="slidenum">
              <a:rPr lang="en-US" sz="800"/>
              <a:pPr algn="r" defTabSz="884838"/>
              <a:t>24</a:t>
            </a:fld>
            <a:endParaRPr lang="en-US" sz="800" dirty="0"/>
          </a:p>
        </p:txBody>
      </p:sp>
      <p:sp>
        <p:nvSpPr>
          <p:cNvPr id="30724" name="Rectangle 11"/>
          <p:cNvSpPr txBox="1">
            <a:spLocks noGrp="1" noChangeArrowheads="1"/>
          </p:cNvSpPr>
          <p:nvPr/>
        </p:nvSpPr>
        <p:spPr bwMode="auto">
          <a:xfrm>
            <a:off x="5800415" y="8538147"/>
            <a:ext cx="796683" cy="282628"/>
          </a:xfrm>
          <a:prstGeom prst="rect">
            <a:avLst/>
          </a:prstGeom>
          <a:noFill/>
          <a:ln w="9525">
            <a:noFill/>
            <a:miter lim="800000"/>
            <a:headEnd/>
            <a:tailEnd/>
          </a:ln>
        </p:spPr>
        <p:txBody>
          <a:bodyPr lIns="18461" tIns="0" rIns="18461" bIns="0" anchor="b"/>
          <a:lstStyle/>
          <a:p>
            <a:pPr algn="r" defTabSz="881723"/>
            <a:fld id="{8402046D-B5A5-4437-A03C-7783D20CED27}" type="slidenum">
              <a:rPr lang="en-US" sz="800"/>
              <a:pPr algn="r" defTabSz="881723"/>
              <a:t>24</a:t>
            </a:fld>
            <a:endParaRPr lang="en-US" sz="800" dirty="0"/>
          </a:p>
        </p:txBody>
      </p:sp>
      <p:sp>
        <p:nvSpPr>
          <p:cNvPr id="30725" name="Rectangle 11"/>
          <p:cNvSpPr txBox="1">
            <a:spLocks noGrp="1" noChangeArrowheads="1"/>
          </p:cNvSpPr>
          <p:nvPr/>
        </p:nvSpPr>
        <p:spPr bwMode="auto">
          <a:xfrm>
            <a:off x="6522813" y="8743851"/>
            <a:ext cx="141064" cy="184666"/>
          </a:xfrm>
          <a:prstGeom prst="rect">
            <a:avLst/>
          </a:prstGeom>
          <a:noFill/>
          <a:ln w="9525">
            <a:noFill/>
            <a:miter lim="800000"/>
            <a:headEnd/>
            <a:tailEnd/>
          </a:ln>
        </p:spPr>
        <p:txBody>
          <a:bodyPr wrap="none" lIns="0" tIns="0" rIns="0" bIns="0" anchor="b">
            <a:spAutoFit/>
          </a:bodyPr>
          <a:lstStyle/>
          <a:p>
            <a:pPr algn="r" defTabSz="895743"/>
            <a:fld id="{B48131F4-E730-4CDB-ABDB-26BC2CB485BE}" type="slidenum">
              <a:rPr lang="en-US" sz="1200">
                <a:solidFill>
                  <a:srgbClr val="000000"/>
                </a:solidFill>
              </a:rPr>
              <a:pPr algn="r" defTabSz="895743"/>
              <a:t>24</a:t>
            </a:fld>
            <a:endParaRPr lang="en-US" sz="1200" dirty="0">
              <a:solidFill>
                <a:srgbClr val="000000"/>
              </a:solidFill>
            </a:endParaRPr>
          </a:p>
        </p:txBody>
      </p:sp>
      <p:sp>
        <p:nvSpPr>
          <p:cNvPr id="30726" name="Slide Number Placeholder 3"/>
          <p:cNvSpPr txBox="1">
            <a:spLocks noGrp="1"/>
          </p:cNvSpPr>
          <p:nvPr/>
        </p:nvSpPr>
        <p:spPr bwMode="auto">
          <a:xfrm>
            <a:off x="6522813" y="8743851"/>
            <a:ext cx="141064" cy="184666"/>
          </a:xfrm>
          <a:prstGeom prst="rect">
            <a:avLst/>
          </a:prstGeom>
          <a:noFill/>
          <a:ln w="9525">
            <a:noFill/>
            <a:miter lim="800000"/>
            <a:headEnd/>
            <a:tailEnd/>
          </a:ln>
        </p:spPr>
        <p:txBody>
          <a:bodyPr wrap="none" lIns="0" tIns="0" rIns="0" bIns="0" anchor="b">
            <a:spAutoFit/>
          </a:bodyPr>
          <a:lstStyle/>
          <a:p>
            <a:pPr algn="r" defTabSz="895743"/>
            <a:fld id="{3CEA312C-F3A9-4207-A1C4-9E8D4C868AF0}" type="slidenum">
              <a:rPr lang="en-US" sz="1200">
                <a:solidFill>
                  <a:srgbClr val="000000"/>
                </a:solidFill>
              </a:rPr>
              <a:pPr algn="r" defTabSz="895743"/>
              <a:t>24</a:t>
            </a:fld>
            <a:endParaRPr lang="en-US" sz="1200" dirty="0">
              <a:solidFill>
                <a:srgbClr val="000000"/>
              </a:solidFill>
            </a:endParaRPr>
          </a:p>
        </p:txBody>
      </p:sp>
      <p:sp>
        <p:nvSpPr>
          <p:cNvPr id="30727" name="AutoShape 6"/>
          <p:cNvSpPr>
            <a:spLocks noGrp="1" noRot="1" noChangeAspect="1" noChangeArrowheads="1" noTextEdit="1"/>
          </p:cNvSpPr>
          <p:nvPr>
            <p:ph type="sldImg"/>
          </p:nvPr>
        </p:nvSpPr>
        <p:spPr>
          <a:ln/>
        </p:spPr>
      </p:sp>
      <p:sp>
        <p:nvSpPr>
          <p:cNvPr id="30728" name="Rectangle 7"/>
          <p:cNvSpPr>
            <a:spLocks noGrp="1" noChangeArrowheads="1"/>
          </p:cNvSpPr>
          <p:nvPr>
            <p:ph type="body" idx="1"/>
          </p:nvPr>
        </p:nvSpPr>
        <p:spPr>
          <a:xfrm>
            <a:off x="518699" y="4306550"/>
            <a:ext cx="6011621" cy="4183193"/>
          </a:xfrm>
          <a:noFill/>
          <a:ln/>
        </p:spPr>
        <p:txBody>
          <a:bodyPr lIns="91430" tIns="45716" rIns="91430" bIns="45716"/>
          <a:lstStyle/>
          <a:p>
            <a:pPr eaLnBrk="1" hangingPunct="1">
              <a:spcBef>
                <a:spcPct val="0"/>
              </a:spcBef>
            </a:pPr>
            <a:r>
              <a:rPr lang="en-US" smtClean="0">
                <a:latin typeface="Arial" charset="0"/>
                <a:ea typeface="ＭＳ Ｐゴシック" pitchFamily="-105" charset="-128"/>
              </a:rPr>
              <a:t>Turnkey solution that is pre-built, tested, and serviced as an integrated product for the virtualized Data Center</a:t>
            </a: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Unified Computing is the intersection of the platforms</a:t>
            </a:r>
          </a:p>
          <a:p>
            <a:pPr eaLnBrk="1" hangingPunct="1"/>
            <a:r>
              <a:rPr lang="en-US" smtClean="0">
                <a:latin typeface="Arial" charset="0"/>
                <a:ea typeface="ＭＳ Ｐゴシック" pitchFamily="-105" charset="-128"/>
              </a:rPr>
              <a:t>Executed within open standards and a robust partner ecosystem, Unified Computing:</a:t>
            </a:r>
          </a:p>
          <a:p>
            <a:pPr lvl="1" eaLnBrk="1" hangingPunct="1">
              <a:spcBef>
                <a:spcPct val="50000"/>
              </a:spcBef>
            </a:pPr>
            <a:r>
              <a:rPr lang="en-US" smtClean="0">
                <a:latin typeface="Arial" charset="0"/>
                <a:ea typeface="ＭＳ Ｐゴシック" pitchFamily="-105" charset="-128"/>
              </a:rPr>
              <a:t>Scales service delivery - accelerating the delivery of new virtualized services simply, reliably and securely</a:t>
            </a:r>
          </a:p>
          <a:p>
            <a:pPr lvl="1" eaLnBrk="1" hangingPunct="1">
              <a:spcBef>
                <a:spcPct val="50000"/>
              </a:spcBef>
            </a:pPr>
            <a:r>
              <a:rPr lang="en-US" smtClean="0">
                <a:latin typeface="Arial" charset="0"/>
                <a:ea typeface="ＭＳ Ｐゴシック" pitchFamily="-105" charset="-128"/>
              </a:rPr>
              <a:t>Radically reduces the number of devices requiring setup, management, power/cooling and cabling</a:t>
            </a:r>
          </a:p>
          <a:p>
            <a:pPr eaLnBrk="1" hangingPunct="1"/>
            <a:r>
              <a:rPr lang="en-US" smtClean="0">
                <a:latin typeface="Arial" charset="0"/>
                <a:ea typeface="ＭＳ Ｐゴシック" pitchFamily="-105" charset="-128"/>
              </a:rPr>
              <a:t>The Unified Computing architecture enables software provisioning and automation of the deployment of new workloads, workload portability across the system, and consistent systems management and accounting. </a:t>
            </a:r>
          </a:p>
          <a:p>
            <a:pPr eaLnBrk="1" hangingPunct="1"/>
            <a:r>
              <a:rPr lang="en-US" smtClean="0">
                <a:latin typeface="Arial" charset="0"/>
                <a:ea typeface="ＭＳ Ｐゴシック" pitchFamily="-105" charset="-128"/>
              </a:rPr>
              <a:t>The IT department will still own and control the assets; but their role will evolve from the physical deployment of new assets to the logical configuration and provisioning of software defined virtual assets while deploying capacity not per application, but for the aggregate needs of the business.</a:t>
            </a:r>
          </a:p>
          <a:p>
            <a:pPr eaLnBrk="1" hangingPunct="1"/>
            <a:r>
              <a:rPr lang="en-US" smtClean="0">
                <a:latin typeface="Arial" charset="0"/>
                <a:ea typeface="ＭＳ Ｐゴシック" pitchFamily="-105" charset="-128"/>
              </a:rPr>
              <a:t>By establishing an open architecture that understands the intersections and interdependencies, significant TCO improvements can be realized in:</a:t>
            </a:r>
          </a:p>
          <a:p>
            <a:pPr lvl="1" eaLnBrk="1" hangingPunct="1"/>
            <a:r>
              <a:rPr lang="en-US" smtClean="0">
                <a:latin typeface="Arial" charset="0"/>
                <a:ea typeface="ＭＳ Ｐゴシック" pitchFamily="-105" charset="-128"/>
              </a:rPr>
              <a:t> Data center facilities</a:t>
            </a:r>
          </a:p>
          <a:p>
            <a:pPr lvl="1" eaLnBrk="1" hangingPunct="1"/>
            <a:r>
              <a:rPr lang="en-US" smtClean="0">
                <a:latin typeface="Arial" charset="0"/>
                <a:ea typeface="ＭＳ Ｐゴシック" pitchFamily="-105" charset="-128"/>
              </a:rPr>
              <a:t> Platform integration issues</a:t>
            </a:r>
          </a:p>
          <a:p>
            <a:pPr lvl="1" eaLnBrk="1" hangingPunct="1"/>
            <a:r>
              <a:rPr lang="en-US" smtClean="0">
                <a:latin typeface="Arial" charset="0"/>
                <a:ea typeface="ＭＳ Ｐゴシック" pitchFamily="-105" charset="-128"/>
              </a:rPr>
              <a:t> Organizational process refinements</a:t>
            </a:r>
          </a:p>
          <a:p>
            <a:pPr eaLnBrk="1" hangingPunct="1"/>
            <a:r>
              <a:rPr lang="en-US" b="1" smtClean="0">
                <a:latin typeface="Arial" charset="0"/>
                <a:ea typeface="ＭＳ Ｐゴシック" pitchFamily="-105" charset="-128"/>
              </a:rPr>
              <a:t>The result: Unified Computing</a:t>
            </a:r>
            <a:r>
              <a:rPr lang="en-US" smtClean="0">
                <a:latin typeface="Arial" charset="0"/>
                <a:ea typeface="ＭＳ Ｐゴシック" pitchFamily="-105" charset="-128"/>
              </a:rPr>
              <a:t> </a:t>
            </a:r>
            <a:r>
              <a:rPr lang="en-US" b="1" smtClean="0">
                <a:latin typeface="Arial" charset="0"/>
                <a:ea typeface="ＭＳ Ｐゴシック" pitchFamily="-105" charset="-128"/>
              </a:rPr>
              <a:t>dramatically reduces data center total cost of ownership while simultaneously increasing IT agility and responsiveness</a:t>
            </a:r>
            <a:endParaRPr lang="en-US" smtClean="0">
              <a:latin typeface="Arial" charset="0"/>
              <a:ea typeface="ＭＳ Ｐゴシック" pitchFamily="-105" charset="-128"/>
            </a:endParaRPr>
          </a:p>
          <a:p>
            <a:pPr lvl="1" eaLnBrk="1" hangingPunct="1"/>
            <a:endParaRPr lang="en-US" smtClean="0">
              <a:latin typeface="Arial"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800725" y="8537575"/>
            <a:ext cx="795338" cy="282575"/>
          </a:xfrm>
          <a:prstGeom prst="rect">
            <a:avLst/>
          </a:prstGeom>
          <a:noFill/>
          <a:ln w="9525">
            <a:noFill/>
            <a:miter lim="800000"/>
            <a:headEnd/>
            <a:tailEnd/>
          </a:ln>
        </p:spPr>
        <p:txBody>
          <a:bodyPr lIns="18464" tIns="0" rIns="18464" bIns="0" anchor="b"/>
          <a:lstStyle/>
          <a:p>
            <a:pPr algn="r" defTabSz="884238"/>
            <a:fld id="{0BBDDDD8-91FF-44DB-950C-D4EC1915D0C4}" type="slidenum">
              <a:rPr lang="en-US" sz="800">
                <a:latin typeface="Arial" pitchFamily="34" charset="0"/>
              </a:rPr>
              <a:pPr algn="r" defTabSz="884238"/>
              <a:t>2</a:t>
            </a:fld>
            <a:endParaRPr lang="en-US" sz="800" dirty="0">
              <a:latin typeface="Arial" pitchFamily="34" charset="0"/>
            </a:endParaRPr>
          </a:p>
        </p:txBody>
      </p:sp>
      <p:sp>
        <p:nvSpPr>
          <p:cNvPr id="25603" name="Rectangle 11"/>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eaLnBrk="1" hangingPunct="1"/>
            <a:fld id="{10BD389A-0009-4FFF-A458-5E88011E3581}" type="slidenum">
              <a:rPr lang="en-US" sz="1200">
                <a:latin typeface="Arial" pitchFamily="34" charset="0"/>
                <a:sym typeface="Arial" pitchFamily="34" charset="0"/>
              </a:rPr>
              <a:pPr algn="r" eaLnBrk="1" hangingPunct="1"/>
              <a:t>2</a:t>
            </a:fld>
            <a:endParaRPr lang="en-US" sz="1200" dirty="0">
              <a:latin typeface="Arial" pitchFamily="34" charset="0"/>
              <a:sym typeface="Arial" pitchFamily="34" charset="0"/>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a:ln/>
        </p:spPr>
        <p:txBody>
          <a:bodyPr lIns="91435" tIns="45718" rIns="91435" bIns="45718"/>
          <a:lstStyle/>
          <a:p>
            <a:pPr eaLnBrk="1" hangingPunct="1"/>
            <a:endParaRPr lang="en-US" dirty="0" smtClean="0">
              <a:latin typeface="Arial" pitchFamily="34" charset="0"/>
              <a:ea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en-US" smtClean="0">
              <a:latin typeface="Arial" charset="0"/>
              <a:ea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13977" y="240468"/>
            <a:ext cx="6941862" cy="3927111"/>
          </a:xfrm>
          <a:ln/>
        </p:spPr>
      </p:sp>
      <p:sp>
        <p:nvSpPr>
          <p:cNvPr id="24579" name="Notes Placeholder 2"/>
          <p:cNvSpPr>
            <a:spLocks noGrp="1"/>
          </p:cNvSpPr>
          <p:nvPr>
            <p:ph type="body" idx="1"/>
          </p:nvPr>
        </p:nvSpPr>
        <p:spPr>
          <a:xfrm>
            <a:off x="751647" y="4306550"/>
            <a:ext cx="5350048" cy="4183193"/>
          </a:xfrm>
          <a:noFill/>
          <a:ln/>
        </p:spPr>
        <p:txBody>
          <a:bodyPr lIns="93856" tIns="49237" rIns="93856" bIns="49237"/>
          <a:lstStyle/>
          <a:p>
            <a:pPr marL="112163" indent="-112163" defTabSz="1020368" eaLnBrk="1" hangingPunct="1"/>
            <a:endParaRPr lang="en-US" dirty="0" smtClean="0">
              <a:latin typeface="Arial" charset="0"/>
              <a:ea typeface="ＭＳ Ｐゴシック" pitchFamily="-105" charset="-128"/>
            </a:endParaRPr>
          </a:p>
        </p:txBody>
      </p:sp>
      <p:sp>
        <p:nvSpPr>
          <p:cNvPr id="24580" name="Slide Number Placeholder 3"/>
          <p:cNvSpPr txBox="1">
            <a:spLocks noGrp="1"/>
          </p:cNvSpPr>
          <p:nvPr/>
        </p:nvSpPr>
        <p:spPr bwMode="auto">
          <a:xfrm>
            <a:off x="5800415" y="8538147"/>
            <a:ext cx="795130" cy="282628"/>
          </a:xfrm>
          <a:prstGeom prst="rect">
            <a:avLst/>
          </a:prstGeom>
          <a:noFill/>
          <a:ln w="9525">
            <a:noFill/>
            <a:miter lim="800000"/>
            <a:headEnd/>
            <a:tailEnd/>
          </a:ln>
        </p:spPr>
        <p:txBody>
          <a:bodyPr lIns="18463" tIns="0" rIns="18463" bIns="0" anchor="b"/>
          <a:lstStyle/>
          <a:p>
            <a:pPr algn="r" defTabSz="883281"/>
            <a:fld id="{37D5BEB2-4639-43CF-A211-8A5562D3A3F0}" type="slidenum">
              <a:rPr lang="en-US" sz="800">
                <a:latin typeface="Arial" charset="0"/>
              </a:rPr>
              <a:pPr algn="r" defTabSz="883281"/>
              <a:t>26</a:t>
            </a:fld>
            <a:endParaRPr lang="en-US" sz="800"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a:latin typeface="Arial" pitchFamily="27" charset="0"/>
              <a:cs typeface="Arial" pitchFamily="27"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endParaRPr lang="en-US" smtClean="0">
              <a:latin typeface="Arial" charset="0"/>
              <a:ea typeface="ＭＳ Ｐゴシック" pitchFamily="-10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p:spPr>
        <p:txBody>
          <a:bodyPr/>
          <a:lstStyle/>
          <a:p>
            <a:endParaRPr lang="en-US">
              <a:latin typeface="Arial" pitchFamily="32" charset="0"/>
              <a:ea typeface="ＭＳ Ｐゴシック" pitchFamily="32" charset="-128"/>
              <a:cs typeface="ＭＳ Ｐゴシック" pitchFamily="32"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endParaRPr lang="en-US">
              <a:latin typeface="Arial" pitchFamily="32" charset="0"/>
              <a:ea typeface="ＭＳ Ｐゴシック" pitchFamily="32" charset="-128"/>
              <a:cs typeface="ＭＳ Ｐゴシック" pitchFamily="32"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p:spPr>
        <p:txBody>
          <a:bodyPr lIns="91435" tIns="45718" rIns="91435" bIns="45718"/>
          <a:lstStyle/>
          <a:p>
            <a:pPr eaLnBrk="1" hangingPunct="1"/>
            <a:endParaRPr lang="en-US" dirty="0" smtClean="0">
              <a:latin typeface="Arial" charset="0"/>
              <a:ea typeface="ＭＳ Ｐゴシック" pitchFamily="34" charset="-128"/>
              <a:cs typeface="Arial" charset="0"/>
            </a:endParaRPr>
          </a:p>
        </p:txBody>
      </p:sp>
      <p:sp>
        <p:nvSpPr>
          <p:cNvPr id="1126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D2CD9DE1-35CE-4EDA-8C60-36518428B3BE}" type="slidenum">
              <a:rPr lang="en-US" sz="1200">
                <a:latin typeface="Arial" charset="0"/>
              </a:rPr>
              <a:pPr algn="r"/>
              <a:t>3</a:t>
            </a:fld>
            <a:endParaRPr lang="en-US"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0910" tIns="45456" rIns="90910" bIns="45456" anchor="b"/>
          <a:lstStyle/>
          <a:p>
            <a:pPr algn="r" defTabSz="895743" eaLnBrk="1" hangingPunct="1"/>
            <a:fld id="{37D5191B-5054-49F0-9882-F77F0A4D5BFE}" type="slidenum">
              <a:rPr lang="en-US" sz="1200">
                <a:latin typeface="Arial" charset="0"/>
              </a:rPr>
              <a:pPr algn="r" defTabSz="895743" eaLnBrk="1" hangingPunct="1"/>
              <a:t>40</a:t>
            </a:fld>
            <a:endParaRPr lang="en-US" sz="1200" dirty="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lIns="91423" tIns="45713" rIns="91423" bIns="45713"/>
          <a:lstStyle/>
          <a:p>
            <a:pPr>
              <a:lnSpc>
                <a:spcPct val="85000"/>
              </a:lnSpc>
              <a:spcBef>
                <a:spcPct val="50000"/>
              </a:spcBef>
              <a:buSzPct val="75000"/>
            </a:pPr>
            <a:r>
              <a:rPr lang="en-US" sz="1000" dirty="0" smtClean="0">
                <a:solidFill>
                  <a:srgbClr val="36526C"/>
                </a:solidFill>
                <a:latin typeface="Arial" charset="0"/>
                <a:ea typeface="ＭＳ Ｐゴシック" pitchFamily="-105" charset="-128"/>
              </a:rPr>
              <a:t>Imagine if you could automatically detect that you were going to have an issue and have trust in your automation system to be able to reconfigure resources to ensure the issue was avoided.  And imagine if you could do this based on standardized and tiered service levels to ensure cost objectives were met.</a:t>
            </a:r>
          </a:p>
          <a:p>
            <a:pPr>
              <a:lnSpc>
                <a:spcPct val="85000"/>
              </a:lnSpc>
              <a:spcBef>
                <a:spcPct val="50000"/>
              </a:spcBef>
              <a:buSzPct val="75000"/>
            </a:pPr>
            <a:endParaRPr lang="en-US" sz="1000" dirty="0" smtClean="0">
              <a:solidFill>
                <a:srgbClr val="36526C"/>
              </a:solidFill>
              <a:latin typeface="Arial" charset="0"/>
              <a:ea typeface="ＭＳ Ｐゴシック" pitchFamily="-105" charset="-128"/>
            </a:endParaRPr>
          </a:p>
          <a:p>
            <a:pPr>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Real-time infrastructure and continuous resource optimization</a:t>
            </a:r>
          </a:p>
          <a:p>
            <a:pPr>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Predictive, proactive, and preventative</a:t>
            </a:r>
          </a:p>
          <a:p>
            <a:pPr>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Cost of service delivery based on business value</a:t>
            </a:r>
          </a:p>
          <a:p>
            <a:pPr lvl="1">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Highest level of service for every business request and unpredictable costs </a:t>
            </a:r>
          </a:p>
          <a:p>
            <a:pPr lvl="1">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Standard classes of service with well-defined costs (e.g. platinum, gold, silver, bronze)</a:t>
            </a:r>
          </a:p>
          <a:p>
            <a:pPr>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Internal and external best practices converted into policy-based and assisted automation</a:t>
            </a:r>
          </a:p>
          <a:p>
            <a:pPr lvl="1">
              <a:lnSpc>
                <a:spcPct val="85000"/>
              </a:lnSpc>
              <a:spcBef>
                <a:spcPct val="50000"/>
              </a:spcBef>
              <a:buSzPct val="75000"/>
              <a:buFontTx/>
              <a:buChar char="-"/>
            </a:pPr>
            <a:r>
              <a:rPr lang="en-US" sz="1000" dirty="0" smtClean="0">
                <a:solidFill>
                  <a:srgbClr val="36526C"/>
                </a:solidFill>
                <a:latin typeface="Arial" charset="0"/>
                <a:ea typeface="ＭＳ Ｐゴシック" pitchFamily="-105" charset="-128"/>
              </a:rPr>
              <a:t>3X-10X staff productivity</a:t>
            </a:r>
          </a:p>
          <a:p>
            <a:pPr lvl="1">
              <a:lnSpc>
                <a:spcPct val="85000"/>
              </a:lnSpc>
              <a:spcBef>
                <a:spcPct val="50000"/>
              </a:spcBef>
              <a:buSzPct val="75000"/>
              <a:buFontTx/>
              <a:buChar char="-"/>
            </a:pPr>
            <a:endParaRPr lang="en-US" sz="1000" dirty="0" smtClean="0">
              <a:solidFill>
                <a:srgbClr val="36526C"/>
              </a:solidFill>
              <a:latin typeface="Arial" charset="0"/>
              <a:ea typeface="ＭＳ Ｐゴシック" pitchFamily="-105" charset="-128"/>
            </a:endParaRPr>
          </a:p>
          <a:p>
            <a:endParaRPr lang="en-US" sz="1000" dirty="0" smtClean="0">
              <a:latin typeface="Arial" charset="0"/>
              <a:ea typeface="ＭＳ Ｐゴシック" pitchFamily="-105" charset="-128"/>
            </a:endParaRPr>
          </a:p>
          <a:p>
            <a:pPr eaLnBrk="1" hangingPunct="1"/>
            <a:endParaRPr lang="en-US" sz="1100" dirty="0" smtClean="0">
              <a:latin typeface="Arial" charset="0"/>
              <a:ea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4721942-6737-4458-8C0C-955BBE61A5B5}" type="slidenum">
              <a:rPr lang="en-US"/>
              <a:pPr/>
              <a:t>41</a:t>
            </a:fld>
            <a:endParaRPr lang="en-US"/>
          </a:p>
        </p:txBody>
      </p:sp>
      <p:sp>
        <p:nvSpPr>
          <p:cNvPr id="39939" name="Rectangle 2"/>
          <p:cNvSpPr>
            <a:spLocks noGrp="1" noRot="1" noChangeAspect="1" noChangeArrowheads="1" noTextEdit="1"/>
          </p:cNvSpPr>
          <p:nvPr>
            <p:ph type="sldImg"/>
          </p:nvPr>
        </p:nvSpPr>
        <p:spPr>
          <a:xfrm>
            <a:off x="399118" y="685488"/>
            <a:ext cx="6062870" cy="3429000"/>
          </a:xfrm>
          <a:ln/>
        </p:spPr>
      </p:sp>
      <p:sp>
        <p:nvSpPr>
          <p:cNvPr id="39940" name="Rectangle 3"/>
          <p:cNvSpPr>
            <a:spLocks noGrp="1" noChangeArrowheads="1"/>
          </p:cNvSpPr>
          <p:nvPr>
            <p:ph type="body" idx="1"/>
          </p:nvPr>
        </p:nvSpPr>
        <p:spPr>
          <a:noFill/>
          <a:ln/>
        </p:spPr>
        <p:txBody>
          <a:bodyPr/>
          <a:lstStyle/>
          <a:p>
            <a:r>
              <a:rPr lang="en-US" b="1" smtClean="0">
                <a:latin typeface="Arial" charset="0"/>
                <a:ea typeface="ＭＳ Ｐゴシック" pitchFamily="-105" charset="-128"/>
              </a:rPr>
              <a:t>Accelerate time to value</a:t>
            </a:r>
          </a:p>
          <a:p>
            <a:pPr lvl="1"/>
            <a:r>
              <a:rPr lang="en-US" smtClean="0">
                <a:latin typeface="Arial" charset="0"/>
                <a:ea typeface="ＭＳ Ｐゴシック" pitchFamily="-105" charset="-128"/>
              </a:rPr>
              <a:t>Process visualization and management</a:t>
            </a:r>
          </a:p>
          <a:p>
            <a:pPr lvl="1"/>
            <a:r>
              <a:rPr lang="en-US" smtClean="0">
                <a:latin typeface="Arial" charset="0"/>
                <a:ea typeface="ＭＳ Ｐゴシック" pitchFamily="-105" charset="-128"/>
              </a:rPr>
              <a:t>Installation and configuration automation</a:t>
            </a:r>
          </a:p>
          <a:p>
            <a:pPr lvl="1"/>
            <a:r>
              <a:rPr lang="en-US" smtClean="0">
                <a:latin typeface="Arial" charset="0"/>
                <a:ea typeface="ＭＳ Ｐゴシック" pitchFamily="-105" charset="-128"/>
              </a:rPr>
              <a:t>Unified discovery</a:t>
            </a:r>
          </a:p>
          <a:p>
            <a:pPr lvl="1"/>
            <a:endParaRPr lang="en-US" smtClean="0">
              <a:latin typeface="Arial" charset="0"/>
              <a:ea typeface="ＭＳ Ｐゴシック" pitchFamily="-105" charset="-128"/>
            </a:endParaRPr>
          </a:p>
          <a:p>
            <a:r>
              <a:rPr lang="en-US" b="1" smtClean="0">
                <a:latin typeface="Arial" charset="0"/>
                <a:ea typeface="ＭＳ Ｐゴシック" pitchFamily="-105" charset="-128"/>
              </a:rPr>
              <a:t>Make business value demonstrable</a:t>
            </a:r>
          </a:p>
          <a:p>
            <a:pPr lvl="1"/>
            <a:r>
              <a:rPr lang="en-US" smtClean="0">
                <a:latin typeface="Arial" charset="0"/>
                <a:ea typeface="ＭＳ Ｐゴシック" pitchFamily="-105" charset="-128"/>
              </a:rPr>
              <a:t>BSM (cross-functional) analytics</a:t>
            </a:r>
          </a:p>
          <a:p>
            <a:pPr lvl="1"/>
            <a:r>
              <a:rPr lang="en-US" smtClean="0">
                <a:latin typeface="Arial" charset="0"/>
                <a:ea typeface="ＭＳ Ｐゴシック" pitchFamily="-105" charset="-128"/>
              </a:rPr>
              <a:t>Enhanced SLM business KPIs and dashboards</a:t>
            </a:r>
          </a:p>
          <a:p>
            <a:pPr lvl="1"/>
            <a:r>
              <a:rPr lang="en-US" smtClean="0">
                <a:latin typeface="Arial" charset="0"/>
                <a:ea typeface="ＭＳ Ｐゴシック" pitchFamily="-105" charset="-128"/>
              </a:rPr>
              <a:t>Datacenter deployment analytics</a:t>
            </a:r>
          </a:p>
          <a:p>
            <a:pPr lvl="1"/>
            <a:endParaRPr lang="en-US" smtClean="0">
              <a:latin typeface="Arial" charset="0"/>
              <a:ea typeface="ＭＳ Ｐゴシック" pitchFamily="-105" charset="-128"/>
            </a:endParaRPr>
          </a:p>
          <a:p>
            <a:r>
              <a:rPr lang="en-US" b="1" smtClean="0">
                <a:latin typeface="Arial" charset="0"/>
                <a:ea typeface="ＭＳ Ｐゴシック" pitchFamily="-105" charset="-128"/>
              </a:rPr>
              <a:t>Further unify…</a:t>
            </a:r>
          </a:p>
          <a:p>
            <a:pPr lvl="1"/>
            <a:r>
              <a:rPr lang="en-US" smtClean="0">
                <a:latin typeface="Arial" charset="0"/>
                <a:ea typeface="ＭＳ Ｐゴシック" pitchFamily="-105" charset="-128"/>
              </a:rPr>
              <a:t>Integrate Service Catalog, SLAs across solutions</a:t>
            </a:r>
          </a:p>
          <a:p>
            <a:pPr lvl="1"/>
            <a:r>
              <a:rPr lang="en-US" smtClean="0">
                <a:latin typeface="Arial" charset="0"/>
                <a:ea typeface="ＭＳ Ｐゴシック" pitchFamily="-105" charset="-128"/>
              </a:rPr>
              <a:t>Expanded SOA integration for 3</a:t>
            </a:r>
            <a:r>
              <a:rPr lang="en-US" baseline="30000" smtClean="0">
                <a:latin typeface="Arial" charset="0"/>
                <a:ea typeface="ＭＳ Ｐゴシック" pitchFamily="-105" charset="-128"/>
              </a:rPr>
              <a:t>rd</a:t>
            </a:r>
            <a:r>
              <a:rPr lang="en-US" smtClean="0">
                <a:latin typeface="Arial" charset="0"/>
                <a:ea typeface="ＭＳ Ｐゴシック" pitchFamily="-105" charset="-128"/>
              </a:rPr>
              <a:t> party tools</a:t>
            </a:r>
          </a:p>
          <a:p>
            <a:pPr lvl="1"/>
            <a:r>
              <a:rPr lang="en-US" smtClean="0">
                <a:latin typeface="Arial" charset="0"/>
                <a:ea typeface="ＭＳ Ｐゴシック" pitchFamily="-105" charset="-128"/>
              </a:rPr>
              <a:t>Third party discovery integration</a:t>
            </a:r>
          </a:p>
          <a:p>
            <a:endParaRPr lang="en-US" smtClean="0">
              <a:latin typeface="Arial" charset="0"/>
              <a:ea typeface="ＭＳ Ｐゴシック" pitchFamily="-105" charset="-128"/>
            </a:endParaRPr>
          </a:p>
          <a:p>
            <a:r>
              <a:rPr lang="en-US" b="1" smtClean="0">
                <a:latin typeface="Arial" charset="0"/>
                <a:ea typeface="ＭＳ Ｐゴシック" pitchFamily="-105" charset="-128"/>
              </a:rPr>
              <a:t>Datacenter automation</a:t>
            </a:r>
          </a:p>
          <a:p>
            <a:r>
              <a:rPr lang="en-US" smtClean="0">
                <a:latin typeface="Arial" charset="0"/>
                <a:ea typeface="ＭＳ Ｐゴシック" pitchFamily="-105" charset="-128"/>
              </a:rPr>
              <a:t>   Virtual environment management</a:t>
            </a:r>
          </a:p>
          <a:p>
            <a:pPr lvl="1"/>
            <a:r>
              <a:rPr lang="en-US" smtClean="0">
                <a:latin typeface="Arial" charset="0"/>
                <a:ea typeface="ＭＳ Ｐゴシック" pitchFamily="-105" charset="-128"/>
              </a:rPr>
              <a:t>Drift tracking</a:t>
            </a:r>
          </a:p>
          <a:p>
            <a:pPr lvl="1"/>
            <a:r>
              <a:rPr lang="en-US" smtClean="0">
                <a:latin typeface="Arial" charset="0"/>
                <a:ea typeface="ＭＳ Ｐゴシック" pitchFamily="-105" charset="-128"/>
              </a:rPr>
              <a:t>Ad hoc scripting partner integration</a:t>
            </a:r>
          </a:p>
          <a:p>
            <a:pPr lvl="1"/>
            <a:endParaRPr lang="en-US" smtClean="0">
              <a:latin typeface="Arial" charset="0"/>
              <a:ea typeface="ＭＳ Ｐゴシック" pitchFamily="-105" charset="-128"/>
            </a:endParaRPr>
          </a:p>
          <a:p>
            <a:r>
              <a:rPr lang="en-US" b="1" smtClean="0">
                <a:latin typeface="Arial" charset="0"/>
                <a:ea typeface="ＭＳ Ｐゴシック" pitchFamily="-105" charset="-128"/>
              </a:rPr>
              <a:t>Broader/deeper automation</a:t>
            </a:r>
          </a:p>
          <a:p>
            <a:pPr lvl="1"/>
            <a:r>
              <a:rPr lang="en-US" smtClean="0">
                <a:latin typeface="Arial" charset="0"/>
                <a:ea typeface="ＭＳ Ｐゴシック" pitchFamily="-105" charset="-128"/>
              </a:rPr>
              <a:t>Software license management</a:t>
            </a:r>
          </a:p>
          <a:p>
            <a:pPr lvl="1"/>
            <a:r>
              <a:rPr lang="en-US" smtClean="0">
                <a:latin typeface="Arial" charset="0"/>
                <a:ea typeface="ＭＳ Ｐゴシック" pitchFamily="-105" charset="-128"/>
              </a:rPr>
              <a:t>Change risk analysis</a:t>
            </a:r>
          </a:p>
          <a:p>
            <a:pPr lvl="1"/>
            <a:r>
              <a:rPr lang="en-US" smtClean="0">
                <a:latin typeface="Arial" charset="0"/>
                <a:ea typeface="ＭＳ Ｐゴシック" pitchFamily="-105" charset="-128"/>
              </a:rPr>
              <a:t>Enhancements for ITIL version 3</a:t>
            </a:r>
          </a:p>
          <a:p>
            <a:pPr lvl="1"/>
            <a:endParaRPr lang="en-US" smtClean="0">
              <a:latin typeface="Arial" charset="0"/>
              <a:ea typeface="ＭＳ Ｐゴシック" pitchFamily="-105" charset="-128"/>
            </a:endParaRPr>
          </a:p>
          <a:p>
            <a:r>
              <a:rPr lang="en-US" b="1" smtClean="0">
                <a:latin typeface="Arial" charset="0"/>
                <a:ea typeface="ＭＳ Ｐゴシック" pitchFamily="-105" charset="-128"/>
              </a:rPr>
              <a:t>Compliance, security and governance</a:t>
            </a:r>
          </a:p>
          <a:p>
            <a:pPr lvl="1"/>
            <a:r>
              <a:rPr lang="en-US" smtClean="0">
                <a:latin typeface="Arial" charset="0"/>
                <a:ea typeface="ＭＳ Ｐゴシック" pitchFamily="-105" charset="-128"/>
              </a:rPr>
              <a:t>Compliance reporting for Change, Configuration</a:t>
            </a:r>
          </a:p>
          <a:p>
            <a:pPr lvl="1"/>
            <a:r>
              <a:rPr lang="en-US" smtClean="0">
                <a:latin typeface="Arial" charset="0"/>
                <a:ea typeface="ＭＳ Ｐゴシック" pitchFamily="-105" charset="-128"/>
              </a:rPr>
              <a:t>Vulnerability management partner integration</a:t>
            </a:r>
          </a:p>
          <a:p>
            <a:pPr lvl="1"/>
            <a:r>
              <a:rPr lang="en-US" smtClean="0">
                <a:latin typeface="Arial" charset="0"/>
                <a:ea typeface="ＭＳ Ｐゴシック" pitchFamily="-105" charset="-128"/>
              </a:rPr>
              <a:t>Project portfolio management partner integration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10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4ED5F53-46E8-4B80-BFCA-1F88F888F1AC}" type="slidenum">
              <a:rPr lang="en-US"/>
              <a:pPr/>
              <a:t>44</a:t>
            </a:fld>
            <a:endParaRPr lang="en-US"/>
          </a:p>
        </p:txBody>
      </p:sp>
      <p:sp>
        <p:nvSpPr>
          <p:cNvPr id="57347"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4" tIns="45633" rIns="91264" bIns="45633" anchor="b"/>
          <a:lstStyle/>
          <a:p>
            <a:pPr algn="r" defTabSz="912813" eaLnBrk="1" hangingPunct="1"/>
            <a:fld id="{8743A1AF-58AA-4F52-B2E5-82B6600BDA0A}" type="slidenum">
              <a:rPr lang="en-US" sz="1200"/>
              <a:pPr algn="r" defTabSz="912813" eaLnBrk="1" hangingPunct="1"/>
              <a:t>44</a:t>
            </a:fld>
            <a:endParaRPr lang="en-US" sz="1200"/>
          </a:p>
        </p:txBody>
      </p:sp>
      <p:sp>
        <p:nvSpPr>
          <p:cNvPr id="57348"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4" tIns="45633" rIns="91264" bIns="45633" anchor="b"/>
          <a:lstStyle/>
          <a:p>
            <a:pPr algn="r" defTabSz="912813" eaLnBrk="1" hangingPunct="1"/>
            <a:fld id="{0C313E5E-D8F6-439C-8373-C29FDB874797}" type="slidenum">
              <a:rPr lang="en-US" sz="1200">
                <a:latin typeface="Arial" pitchFamily="34" charset="0"/>
              </a:rPr>
              <a:pPr algn="r" defTabSz="912813" eaLnBrk="1" hangingPunct="1"/>
              <a:t>44</a:t>
            </a:fld>
            <a:endParaRPr lang="en-US" sz="1200">
              <a:latin typeface="Arial" pitchFamily="34" charset="0"/>
            </a:endParaRPr>
          </a:p>
        </p:txBody>
      </p:sp>
      <p:sp>
        <p:nvSpPr>
          <p:cNvPr id="57349"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717" tIns="45859" rIns="91717" bIns="45859" anchor="b"/>
          <a:lstStyle/>
          <a:p>
            <a:pPr algn="r" defTabSz="917575" eaLnBrk="1" hangingPunct="1"/>
            <a:fld id="{72A71500-69CA-437D-9296-75BA87C901BD}" type="slidenum">
              <a:rPr lang="en-US" sz="1200">
                <a:latin typeface="Arial" pitchFamily="34" charset="0"/>
              </a:rPr>
              <a:pPr algn="r" defTabSz="917575" eaLnBrk="1" hangingPunct="1"/>
              <a:t>44</a:t>
            </a:fld>
            <a:endParaRPr lang="en-US" sz="1200">
              <a:latin typeface="Arial" pitchFamily="34" charset="0"/>
            </a:endParaRPr>
          </a:p>
        </p:txBody>
      </p:sp>
      <p:sp>
        <p:nvSpPr>
          <p:cNvPr id="57350" name="Rectangle 2"/>
          <p:cNvSpPr>
            <a:spLocks noGrp="1" noRot="1" noChangeAspect="1" noChangeArrowheads="1" noTextEdit="1"/>
          </p:cNvSpPr>
          <p:nvPr>
            <p:ph type="sldImg"/>
          </p:nvPr>
        </p:nvSpPr>
        <p:spPr>
          <a:xfrm>
            <a:off x="1152525" y="687830"/>
            <a:ext cx="4552950" cy="3426412"/>
          </a:xfrm>
          <a:ln/>
        </p:spPr>
      </p:sp>
      <p:sp>
        <p:nvSpPr>
          <p:cNvPr id="57351" name="Rectangle 3"/>
          <p:cNvSpPr>
            <a:spLocks noGrp="1" noChangeArrowheads="1"/>
          </p:cNvSpPr>
          <p:nvPr>
            <p:ph type="body" idx="1"/>
          </p:nvPr>
        </p:nvSpPr>
        <p:spPr>
          <a:xfrm>
            <a:off x="685800" y="4343520"/>
            <a:ext cx="5486400" cy="4112651"/>
          </a:xfrm>
          <a:noFill/>
          <a:ln/>
        </p:spPr>
        <p:txBody>
          <a:bodyPr lIns="91717" tIns="45859" rIns="91717" bIns="45859"/>
          <a:lstStyle/>
          <a:p>
            <a:r>
              <a:rPr lang="en-US" smtClean="0">
                <a:latin typeface="Arial" pitchFamily="34" charset="0"/>
                <a:ea typeface="ＭＳ Ｐゴシック" pitchFamily="-105" charset="-128"/>
              </a:rPr>
              <a:t>The cypher / rosetta stone </a:t>
            </a:r>
            <a:r>
              <a:rPr lang="en-US" smtClean="0">
                <a:latin typeface="Arial" pitchFamily="34" charset="0"/>
                <a:ea typeface="ＭＳ Ｐゴシック" pitchFamily="-105" charset="-128"/>
                <a:sym typeface="Wingdings" pitchFamily="2" charset="2"/>
              </a:rPr>
              <a:t></a:t>
            </a:r>
          </a:p>
          <a:p>
            <a:endParaRPr lang="en-US" smtClean="0">
              <a:latin typeface="Arial" pitchFamily="34" charset="0"/>
              <a:ea typeface="ＭＳ Ｐゴシック" pitchFamily="-105" charset="-128"/>
              <a:sym typeface="Wingdings" pitchFamily="2" charset="2"/>
            </a:endParaRPr>
          </a:p>
          <a:p>
            <a:r>
              <a:rPr lang="en-US" smtClean="0">
                <a:latin typeface="Arial" pitchFamily="34" charset="0"/>
                <a:ea typeface="ＭＳ Ｐゴシック" pitchFamily="-105" charset="-128"/>
                <a:sym typeface="Wingdings" pitchFamily="2" charset="2"/>
              </a:rPr>
              <a:t>The reference architecture</a:t>
            </a:r>
            <a:endParaRPr lang="en-US" smtClean="0">
              <a:latin typeface="Arial" pitchFamily="34" charset="0"/>
              <a:ea typeface="ＭＳ Ｐゴシック" pitchFamily="-105" charset="-128"/>
            </a:endParaRPr>
          </a:p>
          <a:p>
            <a:endParaRPr lang="en-US" smtClean="0">
              <a:latin typeface="Arial" pitchFamily="34" charset="0"/>
              <a:ea typeface="ＭＳ Ｐゴシック" pitchFamily="-105" charset="-128"/>
              <a:sym typeface="Wingdings" pitchFamily="2" charset="2"/>
            </a:endParaRPr>
          </a:p>
          <a:p>
            <a:endParaRPr lang="en-US" smtClean="0">
              <a:latin typeface="Arial" pitchFamily="34" charset="0"/>
              <a:ea typeface="ＭＳ Ｐゴシック" pitchFamily="-105" charset="-128"/>
              <a:sym typeface="Wingdings" pitchFamily="2" charset="2"/>
            </a:endParaRPr>
          </a:p>
          <a:p>
            <a:pPr eaLnBrk="1" hangingPunct="1">
              <a:lnSpc>
                <a:spcPct val="90000"/>
              </a:lnSpc>
              <a:spcBef>
                <a:spcPct val="20000"/>
              </a:spcBef>
              <a:spcAft>
                <a:spcPts val="1200"/>
              </a:spcAft>
              <a:buSzPct val="120000"/>
              <a:buFont typeface="Arial Narrow" pitchFamily="34" charset="0"/>
              <a:buChar char="›"/>
            </a:pPr>
            <a:r>
              <a:rPr lang="en-US" smtClean="0">
                <a:solidFill>
                  <a:srgbClr val="37372C"/>
                </a:solidFill>
                <a:latin typeface="Arial" pitchFamily="34" charset="0"/>
                <a:ea typeface="ＭＳ Ｐゴシック" pitchFamily="-105" charset="-128"/>
              </a:rPr>
              <a:t>Plan and track </a:t>
            </a:r>
            <a:r>
              <a:rPr lang="en-US" b="1" smtClean="0">
                <a:solidFill>
                  <a:srgbClr val="993300"/>
                </a:solidFill>
                <a:latin typeface="Arial" pitchFamily="34" charset="0"/>
                <a:ea typeface="ＭＳ Ｐゴシック" pitchFamily="-105" charset="-128"/>
              </a:rPr>
              <a:t>100% of IT Spending</a:t>
            </a:r>
          </a:p>
          <a:p>
            <a:pPr eaLnBrk="1" hangingPunct="1">
              <a:lnSpc>
                <a:spcPct val="90000"/>
              </a:lnSpc>
              <a:spcBef>
                <a:spcPct val="20000"/>
              </a:spcBef>
              <a:spcAft>
                <a:spcPts val="1200"/>
              </a:spcAft>
              <a:buSzPct val="120000"/>
              <a:buFont typeface="Arial Narrow" pitchFamily="34" charset="0"/>
              <a:buChar char="›"/>
            </a:pPr>
            <a:r>
              <a:rPr lang="en-US" smtClean="0">
                <a:solidFill>
                  <a:srgbClr val="37372C"/>
                </a:solidFill>
                <a:latin typeface="Arial" pitchFamily="34" charset="0"/>
                <a:ea typeface="ＭＳ Ｐゴシック" pitchFamily="-105" charset="-128"/>
              </a:rPr>
              <a:t>Explain IT costs in the </a:t>
            </a:r>
            <a:r>
              <a:rPr lang="en-US" b="1" smtClean="0">
                <a:solidFill>
                  <a:srgbClr val="993300"/>
                </a:solidFill>
                <a:latin typeface="Arial" pitchFamily="34" charset="0"/>
                <a:ea typeface="ＭＳ Ｐゴシック" pitchFamily="-105" charset="-128"/>
              </a:rPr>
              <a:t>language of the stakeholder</a:t>
            </a:r>
            <a:endParaRPr lang="en-US" smtClean="0">
              <a:solidFill>
                <a:srgbClr val="37372C"/>
              </a:solidFill>
              <a:latin typeface="Arial" pitchFamily="34" charset="0"/>
              <a:ea typeface="ＭＳ Ｐゴシック" pitchFamily="-105" charset="-128"/>
            </a:endParaRPr>
          </a:p>
          <a:p>
            <a:pPr eaLnBrk="1" hangingPunct="1">
              <a:lnSpc>
                <a:spcPct val="90000"/>
              </a:lnSpc>
              <a:spcBef>
                <a:spcPct val="20000"/>
              </a:spcBef>
              <a:spcAft>
                <a:spcPts val="1200"/>
              </a:spcAft>
              <a:buSzPct val="120000"/>
              <a:buFont typeface="Arial Narrow" pitchFamily="34" charset="0"/>
              <a:buChar char="›"/>
            </a:pPr>
            <a:r>
              <a:rPr lang="en-US" b="1" smtClean="0">
                <a:solidFill>
                  <a:srgbClr val="993300"/>
                </a:solidFill>
                <a:latin typeface="Arial" pitchFamily="34" charset="0"/>
                <a:ea typeface="ＭＳ Ｐゴシック" pitchFamily="-105" charset="-128"/>
              </a:rPr>
              <a:t>Align</a:t>
            </a:r>
            <a:r>
              <a:rPr lang="en-US" smtClean="0">
                <a:solidFill>
                  <a:srgbClr val="37372C"/>
                </a:solidFill>
                <a:latin typeface="Arial" pitchFamily="34" charset="0"/>
                <a:ea typeface="ＭＳ Ｐゴシック" pitchFamily="-105" charset="-128"/>
              </a:rPr>
              <a:t> IT portfolios &amp; investment to the business</a:t>
            </a:r>
          </a:p>
          <a:p>
            <a:pPr eaLnBrk="1" hangingPunct="1">
              <a:lnSpc>
                <a:spcPct val="90000"/>
              </a:lnSpc>
              <a:spcBef>
                <a:spcPct val="20000"/>
              </a:spcBef>
              <a:spcAft>
                <a:spcPts val="1200"/>
              </a:spcAft>
              <a:buSzPct val="120000"/>
              <a:buFont typeface="Arial Narrow" pitchFamily="34" charset="0"/>
              <a:buChar char="›"/>
            </a:pPr>
            <a:r>
              <a:rPr lang="en-US" b="1" smtClean="0">
                <a:solidFill>
                  <a:srgbClr val="993300"/>
                </a:solidFill>
                <a:latin typeface="Arial" pitchFamily="34" charset="0"/>
                <a:ea typeface="ＭＳ Ｐゴシック" pitchFamily="-105" charset="-128"/>
              </a:rPr>
              <a:t>Manage resources needed to deliver IT, </a:t>
            </a:r>
            <a:r>
              <a:rPr lang="en-US" smtClean="0">
                <a:latin typeface="Arial" pitchFamily="34" charset="0"/>
                <a:ea typeface="ＭＳ Ｐゴシック" pitchFamily="-105" charset="-128"/>
              </a:rPr>
              <a:t>including People, Money, Assets, and Suppliers</a:t>
            </a:r>
          </a:p>
          <a:p>
            <a:pPr eaLnBrk="1" hangingPunct="1">
              <a:lnSpc>
                <a:spcPct val="90000"/>
              </a:lnSpc>
              <a:spcBef>
                <a:spcPct val="20000"/>
              </a:spcBef>
              <a:spcAft>
                <a:spcPts val="1200"/>
              </a:spcAft>
              <a:buSzPct val="120000"/>
              <a:buFont typeface="Arial Narrow" pitchFamily="34" charset="0"/>
              <a:buChar char="›"/>
            </a:pPr>
            <a:r>
              <a:rPr lang="en-US" smtClean="0">
                <a:solidFill>
                  <a:srgbClr val="37372C"/>
                </a:solidFill>
                <a:latin typeface="Arial" pitchFamily="34" charset="0"/>
                <a:ea typeface="ＭＳ Ｐゴシック" pitchFamily="-105" charset="-128"/>
              </a:rPr>
              <a:t>Reduce risk through sustained </a:t>
            </a:r>
            <a:r>
              <a:rPr lang="en-US" b="1" smtClean="0">
                <a:solidFill>
                  <a:srgbClr val="993300"/>
                </a:solidFill>
                <a:latin typeface="Arial" pitchFamily="34" charset="0"/>
                <a:ea typeface="ＭＳ Ｐゴシック" pitchFamily="-105" charset="-128"/>
              </a:rPr>
              <a:t>governance, risk and compliance management</a:t>
            </a:r>
          </a:p>
          <a:p>
            <a:pPr eaLnBrk="1" hangingPunct="1">
              <a:lnSpc>
                <a:spcPct val="90000"/>
              </a:lnSpc>
              <a:spcBef>
                <a:spcPct val="20000"/>
              </a:spcBef>
              <a:spcAft>
                <a:spcPts val="1200"/>
              </a:spcAft>
              <a:buSzPct val="120000"/>
              <a:buFont typeface="Arial Narrow" pitchFamily="34" charset="0"/>
              <a:buChar char="›"/>
            </a:pPr>
            <a:r>
              <a:rPr lang="en-US" smtClean="0">
                <a:solidFill>
                  <a:srgbClr val="37372C"/>
                </a:solidFill>
                <a:latin typeface="Arial" pitchFamily="34" charset="0"/>
                <a:ea typeface="ＭＳ Ｐゴシック" pitchFamily="-105" charset="-128"/>
              </a:rPr>
              <a:t>Manage interdependencies between </a:t>
            </a:r>
            <a:r>
              <a:rPr lang="en-US" b="1" smtClean="0">
                <a:solidFill>
                  <a:srgbClr val="993300"/>
                </a:solidFill>
                <a:latin typeface="Arial" pitchFamily="34" charset="0"/>
                <a:ea typeface="ＭＳ Ｐゴシック" pitchFamily="-105" charset="-128"/>
              </a:rPr>
              <a:t>project, applications, services </a:t>
            </a:r>
            <a:r>
              <a:rPr lang="en-US" smtClean="0">
                <a:solidFill>
                  <a:srgbClr val="993300"/>
                </a:solidFill>
                <a:latin typeface="Arial" pitchFamily="34" charset="0"/>
                <a:ea typeface="ＭＳ Ｐゴシック" pitchFamily="-105" charset="-128"/>
              </a:rPr>
              <a:t>and </a:t>
            </a:r>
            <a:r>
              <a:rPr lang="en-US" b="1" smtClean="0">
                <a:solidFill>
                  <a:srgbClr val="993300"/>
                </a:solidFill>
                <a:latin typeface="Arial" pitchFamily="34" charset="0"/>
                <a:ea typeface="ＭＳ Ｐゴシック" pitchFamily="-105" charset="-128"/>
              </a:rPr>
              <a:t>supporting assets, labor, vendor services and overhead</a:t>
            </a:r>
            <a:r>
              <a:rPr lang="en-US" b="1" smtClean="0">
                <a:solidFill>
                  <a:srgbClr val="37372C"/>
                </a:solidFill>
                <a:latin typeface="Arial" pitchFamily="34" charset="0"/>
                <a:ea typeface="ＭＳ Ｐゴシック" pitchFamily="-105" charset="-128"/>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49350" y="686238"/>
            <a:ext cx="4560888" cy="3431189"/>
          </a:xfrm>
          <a:ln/>
        </p:spPr>
      </p:sp>
      <p:sp>
        <p:nvSpPr>
          <p:cNvPr id="59395" name="Rectangle 3"/>
          <p:cNvSpPr>
            <a:spLocks noGrp="1" noChangeArrowheads="1"/>
          </p:cNvSpPr>
          <p:nvPr>
            <p:ph type="body" idx="1"/>
          </p:nvPr>
        </p:nvSpPr>
        <p:spPr>
          <a:noFill/>
          <a:ln/>
        </p:spPr>
        <p:txBody>
          <a:bodyPr lIns="91418" tIns="45708" rIns="91418" bIns="45708"/>
          <a:lstStyle/>
          <a:p>
            <a:pPr eaLnBrk="1" hangingPunct="1"/>
            <a:r>
              <a:rPr lang="en-US" smtClean="0">
                <a:latin typeface="Arial" pitchFamily="34" charset="0"/>
                <a:ea typeface="ＭＳ Ｐゴシック" pitchFamily="-105" charset="-128"/>
              </a:rPr>
              <a:t>Its more than just the data</a:t>
            </a:r>
          </a:p>
          <a:p>
            <a:pPr eaLnBrk="1" hangingPunct="1"/>
            <a:endParaRPr lang="en-US" smtClean="0">
              <a:latin typeface="Arial" pitchFamily="34" charset="0"/>
              <a:ea typeface="ＭＳ Ｐゴシック" pitchFamily="-105" charset="-128"/>
            </a:endParaRP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Complexity of people &amp; organizations, processes and data…….</a:t>
            </a:r>
          </a:p>
          <a:p>
            <a:pPr eaLnBrk="1" hangingPunct="1"/>
            <a:endParaRPr lang="en-US" smtClean="0">
              <a:latin typeface="Arial" pitchFamily="34" charset="0"/>
              <a:ea typeface="ＭＳ Ｐゴシック" pitchFamily="-105" charset="-128"/>
            </a:endParaRP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Spend $35M to bring this together – one integrated view, integrated set of proceess,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49350" y="686238"/>
            <a:ext cx="4560888" cy="3431189"/>
          </a:xfrm>
          <a:ln/>
        </p:spPr>
      </p:sp>
      <p:sp>
        <p:nvSpPr>
          <p:cNvPr id="61443" name="Rectangle 3"/>
          <p:cNvSpPr>
            <a:spLocks noGrp="1" noChangeArrowheads="1"/>
          </p:cNvSpPr>
          <p:nvPr>
            <p:ph type="body" idx="1"/>
          </p:nvPr>
        </p:nvSpPr>
        <p:spPr>
          <a:noFill/>
          <a:ln/>
        </p:spPr>
        <p:txBody>
          <a:bodyPr lIns="91418" tIns="45708" rIns="91418" bIns="45708"/>
          <a:lstStyle/>
          <a:p>
            <a:pPr eaLnBrk="1" hangingPunct="1"/>
            <a:r>
              <a:rPr lang="en-US" smtClean="0">
                <a:latin typeface="Arial" pitchFamily="34" charset="0"/>
                <a:ea typeface="ＭＳ Ｐゴシック" pitchFamily="-105" charset="-128"/>
              </a:rPr>
              <a:t>Its more than just the data</a:t>
            </a:r>
          </a:p>
          <a:p>
            <a:pPr eaLnBrk="1" hangingPunct="1"/>
            <a:endParaRPr lang="en-US" smtClean="0">
              <a:latin typeface="Arial" pitchFamily="34" charset="0"/>
              <a:ea typeface="ＭＳ Ｐゴシック" pitchFamily="-105" charset="-128"/>
            </a:endParaRP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Complexity of people &amp; organizations, processes and data…….</a:t>
            </a:r>
          </a:p>
          <a:p>
            <a:pPr eaLnBrk="1" hangingPunct="1"/>
            <a:endParaRPr lang="en-US" smtClean="0">
              <a:latin typeface="Arial" pitchFamily="34" charset="0"/>
              <a:ea typeface="ＭＳ Ｐゴシック" pitchFamily="-105" charset="-128"/>
            </a:endParaRP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Spend $35M to bring this together – one integrated view, integrated set of proceess,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F6A17B-2717-4416-9211-5BCF6C27154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49350" y="686238"/>
            <a:ext cx="4560888" cy="3431189"/>
          </a:xfrm>
          <a:ln/>
        </p:spPr>
      </p:sp>
      <p:sp>
        <p:nvSpPr>
          <p:cNvPr id="63491" name="Rectangle 3"/>
          <p:cNvSpPr>
            <a:spLocks noGrp="1" noChangeArrowheads="1"/>
          </p:cNvSpPr>
          <p:nvPr>
            <p:ph type="body" idx="1"/>
          </p:nvPr>
        </p:nvSpPr>
        <p:spPr>
          <a:noFill/>
          <a:ln/>
        </p:spPr>
        <p:txBody>
          <a:bodyPr lIns="91418" tIns="45708" rIns="91418" bIns="45708"/>
          <a:lstStyle/>
          <a:p>
            <a:pPr eaLnBrk="1" hangingPunct="1"/>
            <a:r>
              <a:rPr lang="en-US" smtClean="0">
                <a:latin typeface="Arial" pitchFamily="34" charset="0"/>
                <a:ea typeface="ＭＳ Ｐゴシック" pitchFamily="-105" charset="-128"/>
              </a:rPr>
              <a:t>Its more than just the data</a:t>
            </a:r>
          </a:p>
          <a:p>
            <a:pPr eaLnBrk="1" hangingPunct="1"/>
            <a:endParaRPr lang="en-US" smtClean="0">
              <a:latin typeface="Arial" pitchFamily="34" charset="0"/>
              <a:ea typeface="ＭＳ Ｐゴシック" pitchFamily="-105" charset="-128"/>
            </a:endParaRP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Complexity of people &amp; organizations, processes and data…….</a:t>
            </a:r>
          </a:p>
          <a:p>
            <a:pPr eaLnBrk="1" hangingPunct="1"/>
            <a:endParaRPr lang="en-US" smtClean="0">
              <a:latin typeface="Arial" pitchFamily="34" charset="0"/>
              <a:ea typeface="ＭＳ Ｐゴシック" pitchFamily="-105" charset="-128"/>
            </a:endParaRP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Spend $35M to bring this together – one integrated view, integrated set of proceess,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eaLnBrk="1" hangingPunct="1"/>
            <a:fld id="{B54572B6-5A4A-46D4-8A04-7631312C523F}" type="slidenum">
              <a:rPr lang="en-US" sz="1200">
                <a:latin typeface="Arial" pitchFamily="34" charset="0"/>
              </a:rPr>
              <a:pPr algn="r" eaLnBrk="1" hangingPunct="1"/>
              <a:t>49</a:t>
            </a:fld>
            <a:endParaRPr lang="en-US" sz="1200">
              <a:latin typeface="Arial" pitchFamily="34" charset="0"/>
            </a:endParaRPr>
          </a:p>
        </p:txBody>
      </p:sp>
      <p:sp>
        <p:nvSpPr>
          <p:cNvPr id="71683"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1" tIns="45633" rIns="91261" bIns="45633" anchor="b"/>
          <a:lstStyle/>
          <a:p>
            <a:pPr algn="r"/>
            <a:fld id="{16F38821-8CB5-4B96-8E05-2E614F985F39}" type="slidenum">
              <a:rPr lang="en-US" sz="1200">
                <a:latin typeface="Arial" pitchFamily="34" charset="0"/>
              </a:rPr>
              <a:pPr algn="r"/>
              <a:t>49</a:t>
            </a:fld>
            <a:endParaRPr lang="en-US" sz="1200">
              <a:latin typeface="Arial" pitchFamily="34"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xfrm>
            <a:off x="685800" y="4343520"/>
            <a:ext cx="5486400" cy="4556874"/>
          </a:xfrm>
          <a:noFill/>
          <a:ln/>
        </p:spPr>
        <p:txBody>
          <a:bodyPr lIns="91261" tIns="45633" rIns="91261" bIns="45633"/>
          <a:lstStyle/>
          <a:p>
            <a:pPr eaLnBrk="1" hangingPunct="1">
              <a:lnSpc>
                <a:spcPct val="80000"/>
              </a:lnSpc>
            </a:pPr>
            <a:r>
              <a:rPr lang="en-US" sz="900" smtClean="0">
                <a:latin typeface="Arial" pitchFamily="34" charset="0"/>
                <a:ea typeface="ＭＳ Ｐゴシック" pitchFamily="-105" charset="-128"/>
              </a:rPr>
              <a:t>Imagine that every month you received a cable bill, and it had a list of 75 numbers: 121.31 MHz, 127.31MHz, 133.31MHz, etc. with charges next to each, and perhaps a list of equipment including an R1U-RX100BX4 Optical Return Path Receiver, and maybe a labor allocation charge, licensing fee allocations from a bunch of media companies, etc…</a:t>
            </a: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r>
              <a:rPr lang="en-US" sz="900" smtClean="0">
                <a:latin typeface="Arial" pitchFamily="34" charset="0"/>
                <a:ea typeface="ＭＳ Ｐゴシック" pitchFamily="-105" charset="-128"/>
              </a:rPr>
              <a:t>It may sound crazy, but this is exactly how we often communicate the costs of IT to the business.</a:t>
            </a: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r>
              <a:rPr lang="en-US" sz="900" smtClean="0">
                <a:latin typeface="Arial" pitchFamily="34" charset="0"/>
                <a:ea typeface="ＭＳ Ｐゴシック" pitchFamily="-105" charset="-128"/>
              </a:rPr>
              <a:t>This is in spite of the fact that larger IT organizations can have literally 100 or more resources dedicated to IT finance.  We’ve seen this at Kaiser Permanente and Dresdner Kleinwort.  In each case, these organizations have been challenged to take these valuable resources and shift them from manual, labor intensive work of manually assembling budgets and assembling one-off analyses in excel in response to fire-drills, to focusing on higher value analysis that allow IT to become more efficient and effective.</a:t>
            </a: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r>
              <a:rPr lang="en-US" sz="900" smtClean="0">
                <a:latin typeface="Arial" pitchFamily="34" charset="0"/>
                <a:ea typeface="ＭＳ Ｐゴシック" pitchFamily="-105" charset="-128"/>
              </a:rPr>
              <a:t>The Dresdner CIO’s stated goal was to flip things around – instead of 90% of effort on manual budgeting and 10% on analysis, to 90% on analysis and only 10% of time on budget preparation and routine reporting.  As a result they redirected 20 FTEs with this effort.</a:t>
            </a: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r>
              <a:rPr lang="en-US" sz="900" smtClean="0">
                <a:latin typeface="Arial" pitchFamily="34" charset="0"/>
                <a:ea typeface="ＭＳ Ｐゴシック" pitchFamily="-105" charset="-128"/>
              </a:rPr>
              <a:t>BMC Financial Resource Management is focused on two simple things:</a:t>
            </a: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r>
              <a:rPr lang="en-US" sz="900" smtClean="0">
                <a:latin typeface="Arial" pitchFamily="34" charset="0"/>
                <a:ea typeface="ＭＳ Ｐゴシック" pitchFamily="-105" charset="-128"/>
              </a:rPr>
              <a:t>1) helping to translate IT costs into the language of business stakeholders – in the case of the business – translating costs to correlate to the value – like the costs of applications and projects that are delivered on behalf of the business.</a:t>
            </a: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r>
              <a:rPr lang="en-US" sz="900" smtClean="0">
                <a:latin typeface="Arial" pitchFamily="34" charset="0"/>
                <a:ea typeface="ＭＳ Ｐゴシック" pitchFamily="-105" charset="-128"/>
              </a:rPr>
              <a:t>2) Speeding and automating the process of IT planning and budgeting </a:t>
            </a:r>
            <a:r>
              <a:rPr lang="en-US" sz="900" smtClean="0">
                <a:solidFill>
                  <a:srgbClr val="37372C"/>
                </a:solidFill>
                <a:latin typeface="Arial" pitchFamily="34" charset="0"/>
                <a:ea typeface="ＭＳ Ｐゴシック" pitchFamily="-105" charset="-128"/>
              </a:rPr>
              <a:t>eliminating costly and time consuming manual spreadsheet consolidations, rollups and ad-hoc analyses and enabling IT to answer financial questions quickly so they can adjust to changing business demands – like how to cut costs intelligently when faced with budget pressure.</a:t>
            </a:r>
          </a:p>
          <a:p>
            <a:pPr eaLnBrk="1" hangingPunct="1">
              <a:lnSpc>
                <a:spcPct val="85000"/>
              </a:lnSpc>
              <a:spcBef>
                <a:spcPct val="50000"/>
              </a:spcBef>
              <a:buSzPct val="75000"/>
              <a:buFontTx/>
              <a:buBlip>
                <a:blip r:embed="rId3"/>
              </a:buBlip>
            </a:pPr>
            <a:endParaRPr lang="en-US" sz="900" smtClean="0">
              <a:latin typeface="Arial" pitchFamily="34" charset="0"/>
              <a:ea typeface="ＭＳ Ｐゴシック" pitchFamily="-105" charset="-128"/>
            </a:endParaRPr>
          </a:p>
          <a:p>
            <a:pPr eaLnBrk="1" hangingPunct="1">
              <a:lnSpc>
                <a:spcPct val="80000"/>
              </a:lnSpc>
            </a:pPr>
            <a:endParaRPr lang="en-US" sz="900" smtClean="0">
              <a:latin typeface="Arial" pitchFamily="34" charset="0"/>
              <a:ea typeface="ＭＳ Ｐゴシック" pitchFamily="-105" charset="-128"/>
            </a:endParaRPr>
          </a:p>
          <a:p>
            <a:pPr eaLnBrk="1" hangingPunct="1">
              <a:lnSpc>
                <a:spcPct val="80000"/>
              </a:lnSpc>
            </a:pPr>
            <a:endParaRPr lang="en-US" sz="800" smtClean="0">
              <a:latin typeface="Arial" pitchFamily="34" charset="0"/>
              <a:ea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eaLnBrk="1" hangingPunct="1"/>
            <a:fld id="{D41BBE6E-7186-4EEC-A41A-80F2A45BB291}" type="slidenum">
              <a:rPr lang="en-US" sz="1200">
                <a:latin typeface="Arial" pitchFamily="34" charset="0"/>
              </a:rPr>
              <a:pPr algn="r" eaLnBrk="1" hangingPunct="1"/>
              <a:t>50</a:t>
            </a:fld>
            <a:endParaRPr lang="en-US" sz="1200">
              <a:latin typeface="Arial" pitchFamily="34" charset="0"/>
            </a:endParaRPr>
          </a:p>
        </p:txBody>
      </p:sp>
      <p:sp>
        <p:nvSpPr>
          <p:cNvPr id="73731"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1" tIns="45633" rIns="91261" bIns="45633" anchor="b"/>
          <a:lstStyle/>
          <a:p>
            <a:pPr algn="r"/>
            <a:fld id="{263A5F04-E858-4D93-B04A-3EDA99C57908}" type="slidenum">
              <a:rPr lang="en-US" sz="1200">
                <a:latin typeface="Arial" pitchFamily="34" charset="0"/>
              </a:rPr>
              <a:pPr algn="r"/>
              <a:t>50</a:t>
            </a:fld>
            <a:endParaRPr lang="en-US" sz="1200">
              <a:latin typeface="Arial"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685800" y="4343520"/>
            <a:ext cx="5486400" cy="4556874"/>
          </a:xfrm>
          <a:noFill/>
          <a:ln/>
        </p:spPr>
        <p:txBody>
          <a:bodyPr lIns="91261" tIns="45633" rIns="91261" bIns="45633"/>
          <a:lstStyle/>
          <a:p>
            <a:pPr eaLnBrk="1" hangingPunct="1">
              <a:lnSpc>
                <a:spcPct val="80000"/>
              </a:lnSpc>
            </a:pPr>
            <a:r>
              <a:rPr lang="en-US" sz="800" smtClean="0">
                <a:latin typeface="Arial" pitchFamily="34" charset="0"/>
                <a:ea typeface="ＭＳ Ｐゴシック" pitchFamily="-105" charset="-128"/>
              </a:rPr>
              <a:t>We’ve talked to a lot of IT organizations that have attempted to deploy PPM once or maybe several times over many years.  We see the same issues over and over – attempts to deploy deep, bottoms-up, comprehensive integrated project and resource management solutions that are designed to keep track of every task and person-hour on every project, have complex resource loading  and dependency mapping features.  The result is often the same – either the customer uses about 5% of the solution or they stop using the tool all together.</a:t>
            </a:r>
          </a:p>
          <a:p>
            <a:pPr eaLnBrk="1" hangingPunct="1">
              <a:lnSpc>
                <a:spcPct val="80000"/>
              </a:lnSpc>
            </a:pPr>
            <a:endParaRPr lang="en-US" sz="800" smtClean="0">
              <a:latin typeface="Arial" pitchFamily="34" charset="0"/>
              <a:ea typeface="ＭＳ Ｐゴシック" pitchFamily="-105" charset="-128"/>
            </a:endParaRPr>
          </a:p>
          <a:p>
            <a:pPr eaLnBrk="1" hangingPunct="1">
              <a:lnSpc>
                <a:spcPct val="80000"/>
              </a:lnSpc>
            </a:pPr>
            <a:r>
              <a:rPr lang="en-US" sz="800" smtClean="0">
                <a:latin typeface="Arial" pitchFamily="34" charset="0"/>
                <a:ea typeface="ＭＳ Ｐゴシック" pitchFamily="-105" charset="-128"/>
              </a:rPr>
              <a:t>We think that these bottoms-up approaches to portfolio management miss the biggest benefit – getting control over the demand funnel and establishing a lean, but effective process for driving fact-based decisions on where to invest.  And once you pick what to do, providing a minimum necessary and sufficient project lifecycle governance to make sure projects are monitored and evaluated across key phases to ensure issues are flagged early and the necessary steps are taken to ensure successful completion.</a:t>
            </a:r>
          </a:p>
          <a:p>
            <a:pPr eaLnBrk="1" hangingPunct="1">
              <a:lnSpc>
                <a:spcPct val="80000"/>
              </a:lnSpc>
            </a:pPr>
            <a:endParaRPr lang="en-US" sz="800" smtClean="0">
              <a:latin typeface="Arial" pitchFamily="34" charset="0"/>
              <a:ea typeface="ＭＳ Ｐゴシック" pitchFamily="-105" charset="-128"/>
            </a:endParaRPr>
          </a:p>
          <a:p>
            <a:pPr eaLnBrk="1" hangingPunct="1">
              <a:lnSpc>
                <a:spcPct val="80000"/>
              </a:lnSpc>
            </a:pPr>
            <a:r>
              <a:rPr lang="en-US" sz="800" smtClean="0">
                <a:latin typeface="Arial" pitchFamily="34" charset="0"/>
                <a:ea typeface="ＭＳ Ｐゴシック" pitchFamily="-105" charset="-128"/>
              </a:rPr>
              <a:t>The BMC PPM solution focuses on just these capabilities, with the benefit of integration with solutions like financial planning and budgeting, vendor management (many projects require new vendor capabilities – how do you govern the vendor selection process?), asset management, compliance and resource management. </a:t>
            </a:r>
          </a:p>
          <a:p>
            <a:pPr eaLnBrk="1" hangingPunct="1">
              <a:lnSpc>
                <a:spcPct val="80000"/>
              </a:lnSpc>
            </a:pPr>
            <a:endParaRPr lang="en-US" sz="800" smtClean="0">
              <a:latin typeface="Arial" pitchFamily="34" charset="0"/>
              <a:ea typeface="ＭＳ Ｐゴシック" pitchFamily="-105" charset="-128"/>
            </a:endParaRPr>
          </a:p>
          <a:p>
            <a:pPr eaLnBrk="1" hangingPunct="1">
              <a:lnSpc>
                <a:spcPct val="80000"/>
              </a:lnSpc>
            </a:pPr>
            <a:r>
              <a:rPr lang="en-US" sz="800" smtClean="0">
                <a:latin typeface="Arial" pitchFamily="34" charset="0"/>
                <a:ea typeface="ＭＳ Ｐゴシック" pitchFamily="-105" charset="-128"/>
              </a:rPr>
              <a:t>This approach can deliver value in 90 days or less.  One client, a new CIO uncovered 400 active projects discovered and reduced that number to just 7 strategically aligned while another organization achieved a more modest 10% reduction in their portfolio.  The potential for savings is going to depend heavily on your current process maturity and the degree to which you have all your demand centralized and going through a single evaluation process.</a:t>
            </a:r>
          </a:p>
          <a:p>
            <a:pPr eaLnBrk="1" hangingPunct="1">
              <a:lnSpc>
                <a:spcPct val="80000"/>
              </a:lnSpc>
            </a:pPr>
            <a:endParaRPr lang="en-US" sz="800" smtClean="0">
              <a:latin typeface="Arial" pitchFamily="34" charset="0"/>
              <a:ea typeface="ＭＳ Ｐゴシック" pitchFamily="-105" charset="-128"/>
            </a:endParaRPr>
          </a:p>
          <a:p>
            <a:pPr eaLnBrk="1" hangingPunct="1">
              <a:lnSpc>
                <a:spcPct val="80000"/>
              </a:lnSpc>
            </a:pPr>
            <a:r>
              <a:rPr lang="en-US" sz="800" smtClean="0">
                <a:solidFill>
                  <a:srgbClr val="37372C"/>
                </a:solidFill>
                <a:latin typeface="Arial" pitchFamily="34" charset="0"/>
                <a:ea typeface="ＭＳ Ｐゴシック" pitchFamily="-105" charset="-128"/>
              </a:rPr>
              <a:t>Most importantly, you are investing in a solution that integrates into IT financial planning, vendor and asset management, resource management and compliance for full visibility and control across IT</a:t>
            </a:r>
          </a:p>
          <a:p>
            <a:pPr eaLnBrk="1" hangingPunct="1">
              <a:lnSpc>
                <a:spcPct val="80000"/>
              </a:lnSpc>
            </a:pPr>
            <a:endParaRPr lang="en-US" sz="800" smtClean="0">
              <a:latin typeface="Arial" pitchFamily="34" charset="0"/>
              <a:ea typeface="ＭＳ Ｐゴシック"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52526" y="686239"/>
            <a:ext cx="4557713" cy="3428004"/>
          </a:xfrm>
          <a:ln/>
        </p:spPr>
      </p:sp>
      <p:sp>
        <p:nvSpPr>
          <p:cNvPr id="75779" name="Notes Placeholder 2"/>
          <p:cNvSpPr>
            <a:spLocks noGrp="1"/>
          </p:cNvSpPr>
          <p:nvPr>
            <p:ph type="body" idx="1"/>
          </p:nvPr>
        </p:nvSpPr>
        <p:spPr>
          <a:xfrm>
            <a:off x="687389" y="4343519"/>
            <a:ext cx="5483225" cy="4114243"/>
          </a:xfrm>
          <a:noFill/>
          <a:ln/>
        </p:spPr>
        <p:txBody>
          <a:bodyPr lIns="87227" tIns="43614" rIns="87227" bIns="43614"/>
          <a:lstStyle/>
          <a:p>
            <a:endParaRPr lang="en-GB" smtClean="0">
              <a:latin typeface="Arial" pitchFamily="34" charset="0"/>
              <a:ea typeface="ＭＳ Ｐゴシック" pitchFamily="-105" charset="-128"/>
            </a:endParaRPr>
          </a:p>
        </p:txBody>
      </p:sp>
      <p:sp>
        <p:nvSpPr>
          <p:cNvPr id="75780" name="Slide Number Placeholder 3"/>
          <p:cNvSpPr txBox="1">
            <a:spLocks noGrp="1"/>
          </p:cNvSpPr>
          <p:nvPr/>
        </p:nvSpPr>
        <p:spPr bwMode="auto">
          <a:xfrm>
            <a:off x="3884613" y="8685446"/>
            <a:ext cx="2971800" cy="456961"/>
          </a:xfrm>
          <a:prstGeom prst="rect">
            <a:avLst/>
          </a:prstGeom>
          <a:noFill/>
          <a:ln w="9525">
            <a:noFill/>
            <a:miter lim="800000"/>
            <a:headEnd/>
            <a:tailEnd/>
          </a:ln>
        </p:spPr>
        <p:txBody>
          <a:bodyPr lIns="87227" tIns="43614" rIns="87227" bIns="43614" anchor="b"/>
          <a:lstStyle/>
          <a:p>
            <a:pPr algn="r" defTabSz="842963" eaLnBrk="1" hangingPunct="1"/>
            <a:fld id="{58703572-163F-4E82-A2C6-1F02F026FF3C}" type="slidenum">
              <a:rPr lang="en-US" sz="1100">
                <a:latin typeface="Arial" pitchFamily="34" charset="0"/>
              </a:rPr>
              <a:pPr algn="r" defTabSz="842963" eaLnBrk="1" hangingPunct="1"/>
              <a:t>51</a:t>
            </a:fld>
            <a:endParaRPr lang="en-US" sz="11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eaLnBrk="1" hangingPunct="1"/>
            <a:fld id="{FC7D45DA-2583-4852-B5BD-533CA7248EF5}" type="slidenum">
              <a:rPr lang="en-US" sz="1200">
                <a:latin typeface="Arial" pitchFamily="34" charset="0"/>
              </a:rPr>
              <a:pPr algn="r" eaLnBrk="1" hangingPunct="1"/>
              <a:t>52</a:t>
            </a:fld>
            <a:endParaRPr lang="en-US" sz="1200">
              <a:latin typeface="Arial" pitchFamily="34" charset="0"/>
            </a:endParaRPr>
          </a:p>
        </p:txBody>
      </p:sp>
      <p:sp>
        <p:nvSpPr>
          <p:cNvPr id="77827"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1" tIns="45633" rIns="91261" bIns="45633" anchor="b"/>
          <a:lstStyle/>
          <a:p>
            <a:pPr algn="r"/>
            <a:fld id="{EA8DE730-28F7-410D-9AF9-E079CA2BAC9B}" type="slidenum">
              <a:rPr lang="en-US" sz="1200">
                <a:latin typeface="Arial" pitchFamily="34" charset="0"/>
              </a:rPr>
              <a:pPr algn="r"/>
              <a:t>52</a:t>
            </a:fld>
            <a:endParaRPr lang="en-US" sz="1200">
              <a:latin typeface="Arial" pitchFamily="34"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xfrm>
            <a:off x="685800" y="4343520"/>
            <a:ext cx="5486400" cy="4556874"/>
          </a:xfrm>
          <a:noFill/>
          <a:ln/>
        </p:spPr>
        <p:txBody>
          <a:bodyPr lIns="91261" tIns="45633" rIns="91261" bIns="45633"/>
          <a:lstStyle/>
          <a:p>
            <a:pPr marL="53975" indent="-163513"/>
            <a:r>
              <a:rPr lang="en-US" sz="1800" smtClean="0">
                <a:latin typeface="Arial" pitchFamily="34" charset="0"/>
                <a:ea typeface="ＭＳ Ｐゴシック" pitchFamily="-105" charset="-128"/>
              </a:rPr>
              <a:t>When people first hear vendor management, functions like asset management or procurement often come to mind.</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Vendor management is something different and complimentary to these processes – it is concerned with the function of strategic, full lifecycle management of vendors.  We are finding IT organizations are realizing the huge cost savings and performance opportunity of better managing their vendors – which by the way typically represent upwards of 40 or 50% of overall IT spend – by implementing Vendor Management Offices, or VMOs as part of the office of the CIO.</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Why?</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Procurement is typically focused tactically on the transaction, and asset management is typically focused on inventory or maybe capital costs and depreciation, depending on where it sits in the organization.  But who is:</a:t>
            </a:r>
          </a:p>
          <a:p>
            <a:pPr marL="53975" indent="-163513"/>
            <a:endParaRPr lang="en-US" sz="1800" smtClean="0">
              <a:latin typeface="Arial" pitchFamily="34" charset="0"/>
              <a:ea typeface="ＭＳ Ｐゴシック" pitchFamily="-105" charset="-128"/>
            </a:endParaRPr>
          </a:p>
          <a:p>
            <a:pPr marL="53975" indent="-163513">
              <a:buFontTx/>
              <a:buChar char="-"/>
            </a:pPr>
            <a:r>
              <a:rPr lang="en-US" sz="1800" smtClean="0">
                <a:latin typeface="Arial" pitchFamily="34" charset="0"/>
                <a:ea typeface="ＭＳ Ｐゴシック" pitchFamily="-105" charset="-128"/>
              </a:rPr>
              <a:t>Managing the process for selecting strategic vendors?</a:t>
            </a:r>
          </a:p>
          <a:p>
            <a:pPr marL="53975" indent="-163513">
              <a:buFontTx/>
              <a:buChar char="-"/>
            </a:pPr>
            <a:r>
              <a:rPr lang="en-US" sz="1800" smtClean="0">
                <a:latin typeface="Arial" pitchFamily="34" charset="0"/>
                <a:ea typeface="ＭＳ Ｐゴシック" pitchFamily="-105" charset="-128"/>
              </a:rPr>
              <a:t>Measuring vendor performance?</a:t>
            </a:r>
          </a:p>
          <a:p>
            <a:pPr marL="53975" indent="-163513">
              <a:buFontTx/>
              <a:buChar char="-"/>
            </a:pPr>
            <a:r>
              <a:rPr lang="en-US" sz="1800" smtClean="0">
                <a:latin typeface="Arial" pitchFamily="34" charset="0"/>
                <a:ea typeface="ＭＳ Ｐゴシック" pitchFamily="-105" charset="-128"/>
              </a:rPr>
              <a:t>Tracking commitments and ensuring the parties deliver over the long term?</a:t>
            </a:r>
          </a:p>
          <a:p>
            <a:pPr marL="53975" indent="-163513">
              <a:buFontTx/>
              <a:buChar char="-"/>
            </a:pPr>
            <a:r>
              <a:rPr lang="en-US" sz="1800" smtClean="0">
                <a:latin typeface="Arial" pitchFamily="34" charset="0"/>
                <a:ea typeface="ＭＳ Ｐゴシック" pitchFamily="-105" charset="-128"/>
              </a:rPr>
              <a:t>Tracking maintenance and leases, ensuring renewal when appropriate, but discontinuing when not (why pay maintenance on something not being used anymore?)</a:t>
            </a:r>
          </a:p>
          <a:p>
            <a:pPr marL="53975" indent="-163513">
              <a:buFontTx/>
              <a:buChar char="-"/>
            </a:pPr>
            <a:r>
              <a:rPr lang="en-US" sz="1800" smtClean="0">
                <a:latin typeface="Arial" pitchFamily="34" charset="0"/>
                <a:ea typeface="ＭＳ Ｐゴシック" pitchFamily="-105" charset="-128"/>
              </a:rPr>
              <a:t>Tracking service providers and outsourcers and ensuring they are delivering?  Not overbilling?</a:t>
            </a:r>
          </a:p>
          <a:p>
            <a:pPr marL="53975" indent="-163513">
              <a:buFontTx/>
              <a:buChar char="-"/>
            </a:pPr>
            <a:r>
              <a:rPr lang="en-US" sz="1800" smtClean="0">
                <a:latin typeface="Arial" pitchFamily="34" charset="0"/>
                <a:ea typeface="ＭＳ Ｐゴシック" pitchFamily="-105" charset="-128"/>
              </a:rPr>
              <a:t>Identifying and managing vendor risk (who is qualified from a security standpoint?  Who has impact on mission critical processes?)</a:t>
            </a:r>
          </a:p>
          <a:p>
            <a:pPr marL="53975" indent="-163513">
              <a:buFontTx/>
              <a:buChar char="-"/>
            </a:pPr>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Vendor Management:  </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[review bullets]</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Example Benefits:</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A regional specialty bank saved $350,000 (10% of vendor spend) in first 3 months</a:t>
            </a:r>
          </a:p>
          <a:p>
            <a:pPr marL="53975" indent="-163513"/>
            <a:r>
              <a:rPr lang="en-US" sz="1800" smtClean="0">
                <a:latin typeface="Arial" pitchFamily="34" charset="0"/>
                <a:ea typeface="ＭＳ Ｐゴシック" pitchFamily="-105" charset="-128"/>
              </a:rPr>
              <a:t>Dresdner Kleinwort saved $25M (5% of vendor spend) in year one</a:t>
            </a:r>
          </a:p>
          <a:p>
            <a:pPr marL="53975" indent="-163513"/>
            <a:endParaRPr lang="en-US" sz="1800" smtClean="0">
              <a:latin typeface="Arial" pitchFamily="34" charset="0"/>
              <a:ea typeface="ＭＳ Ｐゴシック" pitchFamily="-105" charset="-128"/>
            </a:endParaRPr>
          </a:p>
          <a:p>
            <a:pPr marL="53975" indent="-163513"/>
            <a:r>
              <a:rPr lang="en-US" sz="1800" smtClean="0">
                <a:latin typeface="Arial" pitchFamily="34" charset="0"/>
                <a:ea typeface="ＭＳ Ｐゴシック" pitchFamily="-105" charset="-128"/>
              </a:rPr>
              <a:t>We see vendor management is low hanging fruit – it does not require a lot of staff or process impact to get a better handle on vendors and vendor spending – we’ve had customers who pay back the cost of the entire initiative during the process of inventorying vendors in a 90 day VRM project.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eaLnBrk="1" hangingPunct="1"/>
            <a:fld id="{DAAEDF95-B684-4870-A869-FE8B4469F41C}" type="slidenum">
              <a:rPr lang="en-US" sz="1200">
                <a:latin typeface="Arial" pitchFamily="34" charset="0"/>
              </a:rPr>
              <a:pPr algn="r" eaLnBrk="1" hangingPunct="1"/>
              <a:t>53</a:t>
            </a:fld>
            <a:endParaRPr lang="en-US" sz="1200">
              <a:latin typeface="Arial" pitchFamily="34" charset="0"/>
            </a:endParaRPr>
          </a:p>
        </p:txBody>
      </p:sp>
      <p:sp>
        <p:nvSpPr>
          <p:cNvPr id="79875"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1" tIns="45633" rIns="91261" bIns="45633" anchor="b"/>
          <a:lstStyle/>
          <a:p>
            <a:pPr algn="r"/>
            <a:fld id="{69801F82-4DD2-485C-AD69-8BB0067D1C8F}" type="slidenum">
              <a:rPr lang="en-US" sz="1200">
                <a:latin typeface="Arial" pitchFamily="34" charset="0"/>
              </a:rPr>
              <a:pPr algn="r"/>
              <a:t>53</a:t>
            </a:fld>
            <a:endParaRPr lang="en-US" sz="1200">
              <a:latin typeface="Arial" pitchFamily="34" charset="0"/>
            </a:endParaRPr>
          </a:p>
        </p:txBody>
      </p:sp>
      <p:sp>
        <p:nvSpPr>
          <p:cNvPr id="79876"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685800" y="4343520"/>
            <a:ext cx="5486400" cy="4556874"/>
          </a:xfrm>
          <a:ln/>
        </p:spPr>
        <p:txBody>
          <a:bodyPr lIns="91261" tIns="45633" rIns="91261" bIns="45633"/>
          <a:lstStyle/>
          <a:p>
            <a:pPr eaLnBrk="1" hangingPunct="1">
              <a:defRPr/>
            </a:pPr>
            <a:r>
              <a:rPr lang="en-US" sz="1800" dirty="0" smtClean="0">
                <a:latin typeface="Arial" charset="0"/>
                <a:ea typeface="ＭＳ Ｐゴシック" pitchFamily="34" charset="-128"/>
              </a:rPr>
              <a:t>To this end, the BMC Governance and Compliance Management application is designed to</a:t>
            </a:r>
          </a:p>
          <a:p>
            <a:pPr eaLnBrk="1" hangingPunct="1">
              <a:defRPr/>
            </a:pPr>
            <a:endParaRPr lang="en-US" sz="1800" dirty="0" smtClean="0">
              <a:latin typeface="Arial" charset="0"/>
              <a:ea typeface="ＭＳ Ｐゴシック" pitchFamily="34" charset="-128"/>
            </a:endParaRPr>
          </a:p>
          <a:p>
            <a:pPr eaLnBrk="1" hangingPunct="1">
              <a:buFontTx/>
              <a:buChar char="-"/>
              <a:defRPr/>
            </a:pPr>
            <a:r>
              <a:rPr lang="en-US" sz="1800" dirty="0" smtClean="0">
                <a:latin typeface="Arial" charset="0"/>
                <a:ea typeface="ＭＳ Ｐゴシック" pitchFamily="34" charset="-128"/>
              </a:rPr>
              <a:t>Centralize and automate testing and tracking of compliance across different IT functions and across different regulations.</a:t>
            </a:r>
          </a:p>
          <a:p>
            <a:pPr eaLnBrk="1" hangingPunct="1">
              <a:buFontTx/>
              <a:buChar char="-"/>
              <a:defRPr/>
            </a:pPr>
            <a:r>
              <a:rPr lang="en-US" sz="1800" dirty="0" smtClean="0">
                <a:latin typeface="Arial" charset="0"/>
                <a:ea typeface="ＭＳ Ｐゴシック" pitchFamily="34" charset="-128"/>
              </a:rPr>
              <a:t>Drive down the labor and time required to assess compliance on an ongoing basis</a:t>
            </a:r>
          </a:p>
          <a:p>
            <a:pPr eaLnBrk="1" hangingPunct="1">
              <a:buFontTx/>
              <a:buChar char="-"/>
              <a:defRPr/>
            </a:pPr>
            <a:r>
              <a:rPr lang="en-US" sz="1800" dirty="0" smtClean="0">
                <a:latin typeface="Arial" charset="0"/>
                <a:ea typeface="ＭＳ Ｐゴシック" pitchFamily="34" charset="-128"/>
              </a:rPr>
              <a:t>Drives down the cost of 3</a:t>
            </a:r>
            <a:r>
              <a:rPr lang="en-US" sz="1800" baseline="30000" dirty="0" smtClean="0">
                <a:latin typeface="Arial" charset="0"/>
                <a:ea typeface="ＭＳ Ｐゴシック" pitchFamily="34" charset="-128"/>
              </a:rPr>
              <a:t>rd</a:t>
            </a:r>
            <a:r>
              <a:rPr lang="en-US" sz="1800" dirty="0" smtClean="0">
                <a:latin typeface="Arial" charset="0"/>
                <a:ea typeface="ＭＳ Ｐゴシック" pitchFamily="34" charset="-128"/>
              </a:rPr>
              <a:t> party audit by getting your house in order, with testing and documentation well ordered and easy to access.</a:t>
            </a:r>
          </a:p>
          <a:p>
            <a:pPr eaLnBrk="1" hangingPunct="1">
              <a:buFontTx/>
              <a:buChar char="-"/>
              <a:defRPr/>
            </a:pPr>
            <a:endParaRPr lang="en-US" sz="1800" dirty="0" smtClean="0">
              <a:latin typeface="Arial" charset="0"/>
              <a:ea typeface="ＭＳ Ｐゴシック" pitchFamily="34" charset="-128"/>
            </a:endParaRPr>
          </a:p>
          <a:p>
            <a:pPr eaLnBrk="1" hangingPunct="1">
              <a:defRPr/>
            </a:pPr>
            <a:r>
              <a:rPr lang="en-US" sz="1800" dirty="0" smtClean="0">
                <a:latin typeface="Arial" charset="0"/>
                <a:ea typeface="ＭＳ Ｐゴシック" pitchFamily="34" charset="-128"/>
              </a:rPr>
              <a:t>Examples:</a:t>
            </a:r>
          </a:p>
          <a:p>
            <a:pPr eaLnBrk="1" hangingPunct="1">
              <a:buFontTx/>
              <a:buChar char="-"/>
              <a:defRPr/>
            </a:pPr>
            <a:r>
              <a:rPr lang="en-US" sz="1800" dirty="0" smtClean="0">
                <a:latin typeface="Arial" charset="0"/>
                <a:ea typeface="ＭＳ Ｐゴシック" pitchFamily="34" charset="-128"/>
              </a:rPr>
              <a:t>A regional specialty bank cut labor to manage compliance by 50%</a:t>
            </a:r>
          </a:p>
          <a:p>
            <a:pPr eaLnBrk="1" hangingPunct="1">
              <a:buFontTx/>
              <a:buChar char="-"/>
              <a:defRPr/>
            </a:pPr>
            <a:r>
              <a:rPr lang="en-US" sz="1800" dirty="0" smtClean="0">
                <a:latin typeface="Arial" charset="0"/>
                <a:ea typeface="ＭＳ Ｐゴシック" pitchFamily="34" charset="-128"/>
              </a:rPr>
              <a:t>A medical devices manufacturer used the solution to manage compliance:</a:t>
            </a:r>
          </a:p>
          <a:p>
            <a:pPr eaLnBrk="1" hangingPunct="1">
              <a:buFontTx/>
              <a:buChar char="-"/>
              <a:defRPr/>
            </a:pPr>
            <a:endParaRPr lang="en-US" sz="1800" dirty="0" smtClean="0">
              <a:latin typeface="Arial" charset="0"/>
              <a:ea typeface="ＭＳ Ｐゴシック" pitchFamily="34" charset="-128"/>
            </a:endParaRPr>
          </a:p>
          <a:p>
            <a:pPr marL="169559" indent="-169559">
              <a:spcBef>
                <a:spcPct val="20000"/>
              </a:spcBef>
              <a:buClr>
                <a:srgbClr val="DE5208"/>
              </a:buClr>
              <a:buSzPct val="100000"/>
              <a:buFontTx/>
              <a:buChar char="•"/>
              <a:defRPr/>
            </a:pPr>
            <a:r>
              <a:rPr lang="en-US" sz="1800" dirty="0" smtClean="0">
                <a:latin typeface="Arial" charset="0"/>
              </a:rPr>
              <a:t>Documentation, automation, and management of 4000+ controls and testing activities</a:t>
            </a:r>
          </a:p>
          <a:p>
            <a:pPr marL="169559" indent="-169559">
              <a:spcBef>
                <a:spcPct val="20000"/>
              </a:spcBef>
              <a:buClr>
                <a:srgbClr val="DE5208"/>
              </a:buClr>
              <a:buSzPct val="100000"/>
              <a:buFontTx/>
              <a:buChar char="•"/>
              <a:defRPr/>
            </a:pPr>
            <a:r>
              <a:rPr lang="en-US" sz="1800" dirty="0" smtClean="0">
                <a:latin typeface="Arial" charset="0"/>
              </a:rPr>
              <a:t>Management reporting across 5 decentralized operating units</a:t>
            </a:r>
          </a:p>
          <a:p>
            <a:pPr eaLnBrk="1" hangingPunct="1">
              <a:buFontTx/>
              <a:buChar char="-"/>
              <a:defRPr/>
            </a:pPr>
            <a:endParaRPr lang="en-US" sz="1800" dirty="0" smtClean="0">
              <a:latin typeface="Arial" charset="0"/>
              <a:ea typeface="ＭＳ Ｐゴシック" pitchFamily="34" charset="-128"/>
            </a:endParaRPr>
          </a:p>
          <a:p>
            <a:pPr eaLnBrk="1" hangingPunct="1">
              <a:buFontTx/>
              <a:buChar char="-"/>
              <a:defRPr/>
            </a:pPr>
            <a:r>
              <a:rPr lang="en-US" sz="1800" dirty="0" smtClean="0">
                <a:latin typeface="Arial" charset="0"/>
                <a:ea typeface="ＭＳ Ｐゴシック" pitchFamily="34" charset="-128"/>
              </a:rPr>
              <a:t>This organization went from 5 months behind on compliance to on-time.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54114" y="684646"/>
            <a:ext cx="4554537" cy="3428005"/>
          </a:xfrm>
          <a:ln/>
        </p:spPr>
      </p:sp>
      <p:sp>
        <p:nvSpPr>
          <p:cNvPr id="81923" name="Rectangle 3"/>
          <p:cNvSpPr>
            <a:spLocks noGrp="1" noChangeArrowheads="1"/>
          </p:cNvSpPr>
          <p:nvPr>
            <p:ph type="body" idx="1"/>
          </p:nvPr>
        </p:nvSpPr>
        <p:spPr>
          <a:xfrm>
            <a:off x="919164" y="4345112"/>
            <a:ext cx="5019675" cy="4114243"/>
          </a:xfrm>
          <a:noFill/>
          <a:ln/>
        </p:spPr>
        <p:txBody>
          <a:bodyPr/>
          <a:lstStyle/>
          <a:p>
            <a:pPr eaLnBrk="1" hangingPunct="1"/>
            <a:r>
              <a:rPr lang="en-US" smtClean="0">
                <a:latin typeface="Arial" pitchFamily="34" charset="0"/>
                <a:ea typeface="ＭＳ Ｐゴシック" pitchFamily="-105" charset="-128"/>
              </a:rPr>
              <a:t>Here is an example of a customer that has embraced BSM, including Service Resource Planning…</a:t>
            </a: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The completed integrations with SAP AP and Coda in 90 days using one consultant</a:t>
            </a: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Their initial vendor inventory revealed multiple contracts in place with Reuters and were able to leverage this information to save $3M Euro –this single act gave a return on investment, more than paying for the entire project in 90 days.  Note, this is the type of savings that would have never been uncovered by traditional IT asset management program.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388938" y="685800"/>
            <a:ext cx="6096000" cy="3430588"/>
          </a:xfrm>
          <a:ln/>
        </p:spPr>
      </p:sp>
      <p:sp>
        <p:nvSpPr>
          <p:cNvPr id="83971" name="Rectangle 3"/>
          <p:cNvSpPr>
            <a:spLocks noGrp="1" noChangeArrowheads="1"/>
          </p:cNvSpPr>
          <p:nvPr>
            <p:ph type="body" idx="1"/>
          </p:nvPr>
        </p:nvSpPr>
        <p:spPr>
          <a:xfrm>
            <a:off x="920750" y="4343519"/>
            <a:ext cx="5016500" cy="4114243"/>
          </a:xfrm>
          <a:noFill/>
          <a:ln/>
        </p:spPr>
        <p:txBody>
          <a:bodyPr/>
          <a:lstStyle/>
          <a:p>
            <a:pPr marL="228600" indent="-228600">
              <a:lnSpc>
                <a:spcPct val="90000"/>
              </a:lnSpc>
              <a:buFontTx/>
              <a:buAutoNum type="arabicPeriod"/>
            </a:pPr>
            <a:r>
              <a:rPr lang="en-GB" b="1" smtClean="0">
                <a:latin typeface="Arial" pitchFamily="34" charset="0"/>
                <a:ea typeface="ＭＳ Ｐゴシック" pitchFamily="-105" charset="-128"/>
              </a:rPr>
              <a:t>France Telecom -- 9,000 servers (of 12,000 total) cross-Platform -- reduced time to upgrade infrastructure application on 5 thousand servers from 4 weeks to 3 days</a:t>
            </a:r>
          </a:p>
          <a:p>
            <a:pPr marL="228600" indent="-228600">
              <a:lnSpc>
                <a:spcPct val="90000"/>
              </a:lnSpc>
              <a:buFontTx/>
              <a:buAutoNum type="arabicPeriod"/>
            </a:pPr>
            <a:r>
              <a:rPr lang="en-GB" b="1" smtClean="0">
                <a:latin typeface="Arial" pitchFamily="34" charset="0"/>
                <a:ea typeface="ＭＳ Ｐゴシック" pitchFamily="-105" charset="-128"/>
              </a:rPr>
              <a:t> Expedia	5,000 servers Cross-Platform -- Reduced the effort and time for a typical application release from 15 people over 12 hours to 2 people over 3 hours - 95% reduction in man-hours - Saved $3.6M in reduced planned downtime every 10 weeks	</a:t>
            </a:r>
          </a:p>
          <a:p>
            <a:pPr marL="228600" indent="-228600">
              <a:lnSpc>
                <a:spcPct val="90000"/>
              </a:lnSpc>
              <a:buFontTx/>
              <a:buAutoNum type="arabicPeriod"/>
            </a:pPr>
            <a:r>
              <a:rPr lang="en-GB" b="1" smtClean="0">
                <a:latin typeface="Arial" pitchFamily="34" charset="0"/>
                <a:ea typeface="ＭＳ Ｐゴシック" pitchFamily="-105" charset="-128"/>
              </a:rPr>
              <a:t> Vanguard -- 400 servers UNIX -- Increased success rate of application deployments from 40% to 95%	</a:t>
            </a:r>
          </a:p>
          <a:p>
            <a:pPr marL="228600" indent="-228600">
              <a:lnSpc>
                <a:spcPct val="90000"/>
              </a:lnSpc>
              <a:buFontTx/>
              <a:buAutoNum type="arabicPeriod"/>
            </a:pPr>
            <a:r>
              <a:rPr lang="en-GB" b="1" smtClean="0">
                <a:latin typeface="Arial" pitchFamily="34" charset="0"/>
                <a:ea typeface="ＭＳ Ｐゴシック" pitchFamily="-105" charset="-128"/>
              </a:rPr>
              <a:t> Cap Gemini -- 5,000 servers (of 10,000 total) Cross-Platform -- Increased server to admin ratio from 22:1 to 166:1 - 8X increase in productivity</a:t>
            </a:r>
          </a:p>
          <a:p>
            <a:pPr marL="228600" indent="-228600">
              <a:lnSpc>
                <a:spcPct val="90000"/>
              </a:lnSpc>
              <a:buFontTx/>
              <a:buAutoNum type="arabicPeriod"/>
            </a:pPr>
            <a:r>
              <a:rPr lang="en-GB" b="1" smtClean="0">
                <a:latin typeface="Arial" pitchFamily="34" charset="0"/>
                <a:ea typeface="ＭＳ Ｐゴシック" pitchFamily="-105" charset="-128"/>
              </a:rPr>
              <a:t> E*Trade	3,400 servers (of 4,500 total) Cross-Platform -- Reduced time to audit all servers for compliance from 12 weeks to 4 hours.  Savings of over $100K per audit cycle.</a:t>
            </a:r>
          </a:p>
          <a:p>
            <a:pPr marL="228600" indent="-228600">
              <a:lnSpc>
                <a:spcPct val="90000"/>
              </a:lnSpc>
              <a:buFontTx/>
              <a:buAutoNum type="arabicPeriod"/>
            </a:pPr>
            <a:r>
              <a:rPr lang="en-GB" b="1" smtClean="0">
                <a:latin typeface="Arial" pitchFamily="34" charset="0"/>
                <a:ea typeface="ＭＳ Ｐゴシック" pitchFamily="-105" charset="-128"/>
              </a:rPr>
              <a:t> Priceline	1,100 servers Cross-Platform -- estimated annual savings with automation is over $2.5M	</a:t>
            </a:r>
          </a:p>
          <a:p>
            <a:pPr marL="228600" indent="-228600">
              <a:lnSpc>
                <a:spcPct val="90000"/>
              </a:lnSpc>
              <a:buFontTx/>
              <a:buAutoNum type="arabicPeriod"/>
            </a:pPr>
            <a:r>
              <a:rPr lang="en-GB" b="1" smtClean="0">
                <a:latin typeface="Arial" pitchFamily="34" charset="0"/>
                <a:ea typeface="ＭＳ Ｐゴシック" pitchFamily="-105" charset="-128"/>
              </a:rPr>
              <a:t> Virgin Mobile 150 servers (of 500 total) UNIX -- Deployed Tibco application in 5 days versus 2 months.	</a:t>
            </a:r>
          </a:p>
          <a:p>
            <a:pPr marL="228600" indent="-228600">
              <a:lnSpc>
                <a:spcPct val="90000"/>
              </a:lnSpc>
              <a:buFontTx/>
              <a:buAutoNum type="arabicPeriod"/>
            </a:pPr>
            <a:r>
              <a:rPr lang="en-GB" b="1" smtClean="0">
                <a:latin typeface="Arial" pitchFamily="34" charset="0"/>
                <a:ea typeface="ＭＳ Ｐゴシック" pitchFamily="-105" charset="-128"/>
              </a:rPr>
              <a:t> ADP -- 2,400 servers (of 10,000+ total) US 1,200 servers in Europe Cross-Platform -- reduced cycle time of app changes by 70%	</a:t>
            </a:r>
          </a:p>
          <a:p>
            <a:pPr marL="228600" indent="-228600">
              <a:lnSpc>
                <a:spcPct val="90000"/>
              </a:lnSpc>
              <a:buFontTx/>
              <a:buAutoNum type="arabicPeriod"/>
            </a:pPr>
            <a:r>
              <a:rPr lang="en-GB" b="1" smtClean="0">
                <a:latin typeface="Arial" pitchFamily="34" charset="0"/>
                <a:ea typeface="ＭＳ Ｐゴシック" pitchFamily="-105" charset="-128"/>
              </a:rPr>
              <a:t> Time Warner -- 600 servers UNIX -- Reduced time to remediate critical security vulnerability from 4 hours to 2 minutes.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defTabSz="895350" eaLnBrk="1" hangingPunct="1"/>
            <a:fld id="{5183D34C-EDD6-4423-A8CB-7114B4449739}" type="slidenum">
              <a:rPr lang="en-US" sz="1200">
                <a:latin typeface="Arial" pitchFamily="34" charset="0"/>
              </a:rPr>
              <a:pPr algn="r" defTabSz="895350" eaLnBrk="1" hangingPunct="1"/>
              <a:t>56</a:t>
            </a:fld>
            <a:endParaRPr lang="en-US" sz="1200">
              <a:latin typeface="Arial" pitchFamily="34" charset="0"/>
            </a:endParaRPr>
          </a:p>
        </p:txBody>
      </p:sp>
      <p:sp>
        <p:nvSpPr>
          <p:cNvPr id="86019"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68" tIns="45635" rIns="91268" bIns="45635" anchor="b"/>
          <a:lstStyle/>
          <a:p>
            <a:pPr algn="r" defTabSz="895350" eaLnBrk="1" hangingPunct="1"/>
            <a:fld id="{595BC7EC-FE60-4A51-BFFB-761ACFC2D283}" type="slidenum">
              <a:rPr lang="en-US" sz="1200">
                <a:latin typeface="Arial" pitchFamily="34" charset="0"/>
              </a:rPr>
              <a:pPr algn="r" defTabSz="895350" eaLnBrk="1" hangingPunct="1"/>
              <a:t>56</a:t>
            </a:fld>
            <a:endParaRPr lang="en-US" sz="1200">
              <a:latin typeface="Arial" pitchFamily="34" charset="0"/>
            </a:endParaRPr>
          </a:p>
        </p:txBody>
      </p:sp>
      <p:sp>
        <p:nvSpPr>
          <p:cNvPr id="86020" name="Rectangle 2"/>
          <p:cNvSpPr>
            <a:spLocks noGrp="1" noRot="1" noChangeAspect="1" noChangeArrowheads="1" noTextEdit="1"/>
          </p:cNvSpPr>
          <p:nvPr>
            <p:ph type="sldImg"/>
          </p:nvPr>
        </p:nvSpPr>
        <p:spPr>
          <a:xfrm>
            <a:off x="1150938" y="686239"/>
            <a:ext cx="4559300" cy="3429597"/>
          </a:xfrm>
          <a:ln/>
        </p:spPr>
      </p:sp>
      <p:sp>
        <p:nvSpPr>
          <p:cNvPr id="86021" name="Rectangle 3"/>
          <p:cNvSpPr>
            <a:spLocks noGrp="1" noChangeArrowheads="1"/>
          </p:cNvSpPr>
          <p:nvPr>
            <p:ph type="body" idx="1"/>
          </p:nvPr>
        </p:nvSpPr>
        <p:spPr>
          <a:xfrm>
            <a:off x="685800" y="4341928"/>
            <a:ext cx="5486400" cy="4115834"/>
          </a:xfrm>
          <a:noFill/>
          <a:ln/>
        </p:spPr>
        <p:txBody>
          <a:bodyPr lIns="91276" tIns="45639" rIns="91276" bIns="45639"/>
          <a:lstStyle/>
          <a:p>
            <a:pPr eaLnBrk="1" hangingPunct="1"/>
            <a:r>
              <a:rPr lang="en-US" smtClean="0">
                <a:latin typeface="Arial" pitchFamily="34" charset="0"/>
                <a:ea typeface="ＭＳ Ｐゴシック" pitchFamily="-105" charset="-128"/>
              </a:rPr>
              <a:t>The solution provides many point benefits, but overall the power is in the integrated suite.</a:t>
            </a:r>
          </a:p>
          <a:p>
            <a:pPr eaLnBrk="1" hangingPunct="1"/>
            <a:endParaRPr lang="en-US" smtClean="0">
              <a:latin typeface="Arial" pitchFamily="34" charset="0"/>
              <a:ea typeface="ＭＳ Ｐゴシック" pitchFamily="-105" charset="-128"/>
            </a:endParaRPr>
          </a:p>
          <a:p>
            <a:pPr eaLnBrk="1" hangingPunct="1"/>
            <a:r>
              <a:rPr lang="en-US" smtClean="0">
                <a:latin typeface="Arial" pitchFamily="34" charset="0"/>
                <a:ea typeface="ＭＳ Ｐゴシック" pitchFamily="-105" charset="-128"/>
              </a:rPr>
              <a:t>This does not mean you have to do it all at once.  You can start with a single problem area, maybe vendor management and get a quick win, and then move on to a second problem area.</a:t>
            </a:r>
          </a:p>
          <a:p>
            <a:pPr eaLnBrk="1" hangingPunct="1"/>
            <a:endParaRPr lang="fr-FR" smtClean="0">
              <a:latin typeface="Arial" pitchFamily="34" charset="0"/>
              <a:ea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FCB444-4137-4A4C-BF7D-361630B23586}" type="slidenum">
              <a:rPr lang="en-US"/>
              <a:pPr/>
              <a:t>5</a:t>
            </a:fld>
            <a:endParaRPr lang="en-US"/>
          </a:p>
        </p:txBody>
      </p:sp>
      <p:sp>
        <p:nvSpPr>
          <p:cNvPr id="1031170" name="Rectangle 2"/>
          <p:cNvSpPr>
            <a:spLocks noGrp="1" noRot="1" noChangeAspect="1" noChangeArrowheads="1" noTextEdit="1"/>
          </p:cNvSpPr>
          <p:nvPr>
            <p:ph type="sldImg"/>
          </p:nvPr>
        </p:nvSpPr>
        <p:spPr>
          <a:xfrm>
            <a:off x="-130175" y="839788"/>
            <a:ext cx="7119938" cy="4005262"/>
          </a:xfrm>
          <a:ln/>
        </p:spPr>
      </p:sp>
      <p:sp>
        <p:nvSpPr>
          <p:cNvPr id="1031171" name="Rectangle 3"/>
          <p:cNvSpPr>
            <a:spLocks noGrp="1" noChangeArrowheads="1"/>
          </p:cNvSpPr>
          <p:nvPr>
            <p:ph type="body" idx="1"/>
          </p:nvPr>
        </p:nvSpPr>
        <p:spPr>
          <a:xfrm>
            <a:off x="533400" y="5027786"/>
            <a:ext cx="5791200" cy="3660429"/>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defTabSz="895350"/>
            <a:fld id="{0A719184-B3F5-497E-B54A-F4C5ECADFA46}" type="slidenum">
              <a:rPr lang="en-US" sz="1200">
                <a:latin typeface="Arial" pitchFamily="34" charset="0"/>
              </a:rPr>
              <a:pPr algn="r" defTabSz="895350"/>
              <a:t>57</a:t>
            </a:fld>
            <a:endParaRPr lang="en-US" sz="120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lIns="91276" tIns="45639" rIns="91276" bIns="45639"/>
          <a:lstStyle/>
          <a:p>
            <a:endParaRPr lang="en-US" smtClean="0">
              <a:latin typeface="Arial" pitchFamily="34" charset="0"/>
              <a:ea typeface="ＭＳ Ｐゴシック" pitchFamily="-10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446"/>
            <a:ext cx="2971800" cy="456961"/>
          </a:xfrm>
          <a:prstGeom prst="rect">
            <a:avLst/>
          </a:prstGeom>
          <a:noFill/>
          <a:ln w="9525">
            <a:noFill/>
            <a:miter lim="800000"/>
            <a:headEnd/>
            <a:tailEnd/>
          </a:ln>
        </p:spPr>
        <p:txBody>
          <a:bodyPr lIns="91276" tIns="45639" rIns="91276" bIns="45639" anchor="b"/>
          <a:lstStyle/>
          <a:p>
            <a:pPr algn="r" defTabSz="895350" eaLnBrk="1" hangingPunct="1"/>
            <a:fld id="{6886DCB3-ADCD-482F-B055-4238DC44D34A}" type="slidenum">
              <a:rPr lang="en-US" sz="1200">
                <a:latin typeface="Arial" pitchFamily="34" charset="0"/>
              </a:rPr>
              <a:pPr algn="r" defTabSz="895350" eaLnBrk="1" hangingPunct="1"/>
              <a:t>58</a:t>
            </a:fld>
            <a:endParaRPr lang="en-US" sz="120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lIns="91276" tIns="45639" rIns="91276" bIns="45639"/>
          <a:lstStyle/>
          <a:p>
            <a:r>
              <a:rPr lang="en-US" smtClean="0">
                <a:latin typeface="Arial" pitchFamily="34" charset="0"/>
                <a:ea typeface="ＭＳ Ｐゴシック" pitchFamily="-105" charset="-128"/>
              </a:rPr>
              <a:t>Sources of data, getting these together; several lines of people behind each effort to pull this together.</a:t>
            </a:r>
          </a:p>
          <a:p>
            <a:endParaRPr lang="en-US" smtClean="0">
              <a:latin typeface="Arial" pitchFamily="34" charset="0"/>
              <a:ea typeface="ＭＳ Ｐゴシック" pitchFamily="-105" charset="-128"/>
            </a:endParaRPr>
          </a:p>
          <a:p>
            <a:r>
              <a:rPr lang="en-US" smtClean="0">
                <a:latin typeface="Arial" pitchFamily="34" charset="0"/>
                <a:ea typeface="ＭＳ Ｐゴシック" pitchFamily="-105" charset="-128"/>
              </a:rPr>
              <a:t>Why it takes 13 months (this is for Financial Planning and Budgeting); as opposed to 3 weeks</a:t>
            </a:r>
          </a:p>
          <a:p>
            <a:endParaRPr lang="en-US" smtClean="0">
              <a:latin typeface="Arial" pitchFamily="34" charset="0"/>
              <a:ea typeface="ＭＳ Ｐゴシック" pitchFamily="-10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pitchFamily="-105" charset="-128"/>
              </a:rPr>
              <a:t>This slide is designed to be an opening or closing slide.  This will allow the presenter to have a presentation cued up in slideshow mode without being on the title slide.  The audience can take their seats, leave, or have open discussion with this slide up.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666750" y="423863"/>
            <a:ext cx="3751263" cy="2111375"/>
          </a:xfrm>
          <a:ln/>
        </p:spPr>
      </p:sp>
      <p:sp>
        <p:nvSpPr>
          <p:cNvPr id="44035" name="Rectangle 3"/>
          <p:cNvSpPr>
            <a:spLocks noGrp="1" noChangeArrowheads="1"/>
          </p:cNvSpPr>
          <p:nvPr>
            <p:ph type="body" idx="1"/>
          </p:nvPr>
        </p:nvSpPr>
        <p:spPr>
          <a:xfrm>
            <a:off x="0" y="2493677"/>
            <a:ext cx="6858000" cy="4114487"/>
          </a:xfrm>
          <a:noFill/>
          <a:ln/>
        </p:spPr>
        <p:txBody>
          <a:bodyPr/>
          <a:lstStyle/>
          <a:p>
            <a:pPr eaLnBrk="1">
              <a:lnSpc>
                <a:spcPct val="80000"/>
              </a:lnSpc>
              <a:spcBef>
                <a:spcPts val="393"/>
              </a:spcBef>
            </a:pPr>
            <a:endParaRPr lang="en-US" sz="800" b="1" dirty="0">
              <a:solidFill>
                <a:schemeClr val="bg1"/>
              </a:solidFill>
              <a:latin typeface="Arial" pitchFamily="32" charset="0"/>
              <a:ea typeface="ＭＳ Ｐゴシック" pitchFamily="32" charset="-128"/>
              <a:cs typeface="ＭＳ Ｐゴシック" pitchFamily="32" charset="-128"/>
            </a:endParaRPr>
          </a:p>
          <a:p>
            <a:pPr eaLnBrk="1">
              <a:lnSpc>
                <a:spcPct val="80000"/>
              </a:lnSpc>
              <a:spcBef>
                <a:spcPts val="393"/>
              </a:spcBef>
            </a:pPr>
            <a:endParaRPr lang="en-US" sz="800" b="1" dirty="0">
              <a:solidFill>
                <a:schemeClr val="bg1"/>
              </a:solidFill>
              <a:latin typeface="Arial" pitchFamily="32" charset="0"/>
              <a:ea typeface="ＭＳ Ｐゴシック" pitchFamily="32" charset="-128"/>
              <a:cs typeface="ＭＳ Ｐゴシック" pitchFamily="32" charset="-128"/>
            </a:endParaRPr>
          </a:p>
          <a:p>
            <a:pPr eaLnBrk="1">
              <a:lnSpc>
                <a:spcPct val="80000"/>
              </a:lnSpc>
              <a:spcBef>
                <a:spcPts val="393"/>
              </a:spcBef>
            </a:pPr>
            <a:endParaRPr lang="en-US" sz="800" b="1" dirty="0" smtClean="0">
              <a:solidFill>
                <a:schemeClr val="bg1"/>
              </a:solidFill>
              <a:latin typeface="Arial" pitchFamily="32" charset="0"/>
              <a:ea typeface="ＭＳ Ｐゴシック" pitchFamily="32" charset="-128"/>
              <a:cs typeface="ＭＳ Ｐゴシック" pitchFamily="32" charset="-128"/>
            </a:endParaRPr>
          </a:p>
          <a:p>
            <a:pPr eaLnBrk="1">
              <a:lnSpc>
                <a:spcPct val="80000"/>
              </a:lnSpc>
              <a:spcBef>
                <a:spcPts val="393"/>
              </a:spcBef>
            </a:pPr>
            <a:r>
              <a:rPr lang="en-US" sz="800" b="1" dirty="0" smtClean="0">
                <a:solidFill>
                  <a:schemeClr val="bg1"/>
                </a:solidFill>
                <a:latin typeface="Arial" pitchFamily="32" charset="0"/>
                <a:ea typeface="ＭＳ Ｐゴシック" pitchFamily="32" charset="-128"/>
                <a:cs typeface="ＭＳ Ｐゴシック" pitchFamily="32" charset="-128"/>
              </a:rPr>
              <a:t>Customer buying behavior important</a:t>
            </a:r>
          </a:p>
          <a:p>
            <a:pPr eaLnBrk="1">
              <a:lnSpc>
                <a:spcPct val="80000"/>
              </a:lnSpc>
              <a:spcBef>
                <a:spcPts val="393"/>
              </a:spcBef>
            </a:pPr>
            <a:endParaRPr lang="en-US" sz="800" b="1" dirty="0" smtClean="0">
              <a:solidFill>
                <a:schemeClr val="bg1"/>
              </a:solidFill>
              <a:latin typeface="Arial" pitchFamily="32" charset="0"/>
              <a:ea typeface="ＭＳ Ｐゴシック" pitchFamily="32" charset="-128"/>
              <a:cs typeface="ＭＳ Ｐゴシック" pitchFamily="32" charset="-128"/>
            </a:endParaRPr>
          </a:p>
          <a:p>
            <a:pPr eaLnBrk="1">
              <a:lnSpc>
                <a:spcPct val="80000"/>
              </a:lnSpc>
              <a:spcBef>
                <a:spcPts val="393"/>
              </a:spcBef>
            </a:pPr>
            <a:r>
              <a:rPr lang="en-US" sz="800" b="1" dirty="0" smtClean="0">
                <a:solidFill>
                  <a:schemeClr val="bg1"/>
                </a:solidFill>
                <a:latin typeface="Arial" pitchFamily="32" charset="0"/>
                <a:ea typeface="ＭＳ Ｐゴシック" pitchFamily="32" charset="-128"/>
                <a:cs typeface="ＭＳ Ｐゴシック" pitchFamily="32" charset="-128"/>
              </a:rPr>
              <a:t>Management of applications </a:t>
            </a:r>
          </a:p>
          <a:p>
            <a:pPr>
              <a:lnSpc>
                <a:spcPct val="80000"/>
              </a:lnSpc>
            </a:pPr>
            <a:endParaRPr lang="en-US" sz="800" dirty="0">
              <a:latin typeface="Arial" pitchFamily="32" charset="0"/>
              <a:ea typeface="ＭＳ Ｐゴシック" pitchFamily="32" charset="-128"/>
              <a:cs typeface="ＭＳ Ｐゴシック" pitchFamily="32" charset="-128"/>
            </a:endParaRPr>
          </a:p>
          <a:p>
            <a:pPr>
              <a:lnSpc>
                <a:spcPct val="80000"/>
              </a:lnSpc>
            </a:pPr>
            <a:endParaRPr lang="en-US" sz="800" dirty="0">
              <a:latin typeface="Arial" pitchFamily="32" charset="0"/>
              <a:ea typeface="ＭＳ Ｐゴシック" pitchFamily="32" charset="-128"/>
              <a:cs typeface="ＭＳ Ｐゴシック" pitchFamily="32" charset="-128"/>
            </a:endParaRPr>
          </a:p>
          <a:p>
            <a:pPr>
              <a:lnSpc>
                <a:spcPct val="80000"/>
              </a:lnSpc>
            </a:pPr>
            <a:endParaRPr lang="en-US" sz="800" dirty="0">
              <a:latin typeface="Arial" pitchFamily="32" charset="0"/>
              <a:ea typeface="ＭＳ Ｐゴシック" pitchFamily="32" charset="-128"/>
              <a:cs typeface="ＭＳ Ｐゴシック" pitchFamily="32" charset="-128"/>
            </a:endParaRPr>
          </a:p>
          <a:p>
            <a:pPr>
              <a:lnSpc>
                <a:spcPct val="80000"/>
              </a:lnSpc>
            </a:pPr>
            <a:endParaRPr lang="en-US" sz="800" dirty="0">
              <a:latin typeface="Arial" pitchFamily="32" charset="0"/>
              <a:ea typeface="ＭＳ Ｐゴシック" pitchFamily="32" charset="-128"/>
              <a:cs typeface="ＭＳ Ｐゴシック" pitchFamily="32" charset="-128"/>
            </a:endParaRPr>
          </a:p>
          <a:p>
            <a:pPr>
              <a:lnSpc>
                <a:spcPct val="80000"/>
              </a:lnSpc>
            </a:pPr>
            <a:endParaRPr lang="en-US" sz="800" dirty="0">
              <a:latin typeface="Arial" pitchFamily="32" charset="0"/>
              <a:ea typeface="ＭＳ Ｐゴシック" pitchFamily="32" charset="-128"/>
              <a:cs typeface="ＭＳ Ｐゴシック" pitchFamily="3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687388" y="4343400"/>
            <a:ext cx="5483225" cy="4114800"/>
          </a:xfrm>
          <a:noFill/>
          <a:ln/>
        </p:spPr>
        <p:txBody>
          <a:bodyPr lIns="91431" tIns="45716" rIns="91431" bIns="45716"/>
          <a:lstStyle/>
          <a:p>
            <a:pPr eaLnBrk="1" hangingPunct="1"/>
            <a:endParaRPr lang="en-US" sz="1600">
              <a:latin typeface="Arial" pitchFamily="-105" charset="0"/>
              <a:ea typeface="ＭＳ Ｐゴシック" pitchFamily="-105" charset="-128"/>
              <a:cs typeface="Arial" pitchFamily="-105"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8041B21-88F9-6B42-8975-BEDCE20A68A5}" type="slidenum">
              <a:rPr lang="en-US"/>
              <a:pPr/>
              <a:t>12</a:t>
            </a:fld>
            <a:endParaRPr lang="en-US"/>
          </a:p>
        </p:txBody>
      </p:sp>
      <p:sp>
        <p:nvSpPr>
          <p:cNvPr id="33795"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25" tIns="45714" rIns="91425" bIns="45714" anchor="b">
            <a:prstTxWarp prst="textNoShape">
              <a:avLst/>
            </a:prstTxWarp>
          </a:bodyPr>
          <a:lstStyle/>
          <a:p>
            <a:pPr algn="r"/>
            <a:fld id="{476C7AE7-07E9-4845-9180-552568ECE982}" type="slidenum">
              <a:rPr lang="en-US" sz="1200"/>
              <a:pPr algn="r"/>
              <a:t>12</a:t>
            </a:fld>
            <a:endParaRPr lang="en-US" sz="1200" dirty="0"/>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p:spPr>
        <p:txBody>
          <a:bodyPr lIns="91425" tIns="45714" rIns="91425" bIns="45714"/>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E72263F-EE89-264C-97AA-60BEF7B0CAF3}" type="slidenum">
              <a:rPr lang="en-US"/>
              <a:pPr/>
              <a:t>13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pt_cover_16x9_alt.png"/>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
        <p:nvSpPr>
          <p:cNvPr id="29701" name="Rectangle 3"/>
          <p:cNvSpPr>
            <a:spLocks noGrp="1" noChangeArrowheads="1"/>
          </p:cNvSpPr>
          <p:nvPr>
            <p:ph type="subTitle" idx="1"/>
          </p:nvPr>
        </p:nvSpPr>
        <p:spPr>
          <a:xfrm>
            <a:off x="3810000" y="5791200"/>
            <a:ext cx="8229600" cy="1371600"/>
          </a:xfrm>
        </p:spPr>
        <p:txBody>
          <a:bodyPr/>
          <a:lstStyle>
            <a:lvl1pPr marL="0" indent="0">
              <a:spcBef>
                <a:spcPts val="288"/>
              </a:spcBef>
              <a:buFontTx/>
              <a:buNone/>
              <a:defRPr sz="2700" smtClean="0">
                <a:solidFill>
                  <a:srgbClr val="36526C"/>
                </a:solidFill>
                <a:ea typeface="ＭＳ Ｐゴシック" pitchFamily="34" charset="-128"/>
                <a:cs typeface="ＭＳ Ｐゴシック" pitchFamily="34" charset="-128"/>
              </a:defRPr>
            </a:lvl1pPr>
          </a:lstStyle>
          <a:p>
            <a:r>
              <a:rPr lang="en-US" smtClean="0"/>
              <a:t>Click to edit Master subtitle style</a:t>
            </a:r>
            <a:endParaRPr lang="en-GB" smtClean="0"/>
          </a:p>
        </p:txBody>
      </p:sp>
      <p:sp>
        <p:nvSpPr>
          <p:cNvPr id="29702" name="Rectangle 7"/>
          <p:cNvSpPr>
            <a:spLocks noGrp="1" noChangeArrowheads="1"/>
          </p:cNvSpPr>
          <p:nvPr>
            <p:ph type="ctrTitle"/>
          </p:nvPr>
        </p:nvSpPr>
        <p:spPr bwMode="auto">
          <a:xfrm>
            <a:off x="3810000" y="4179888"/>
            <a:ext cx="8229600" cy="1535112"/>
          </a:xfrm>
        </p:spPr>
        <p:txBody>
          <a:bodyPr anchor="b"/>
          <a:lstStyle>
            <a:lvl1pPr>
              <a:defRPr sz="3800" smtClean="0">
                <a:solidFill>
                  <a:schemeClr val="tx1"/>
                </a:solidFill>
                <a:latin typeface="Arial" charset="0"/>
                <a:ea typeface="ＭＳ Ｐゴシック" pitchFamily="34" charset="-128"/>
              </a:defRPr>
            </a:lvl1pPr>
          </a:lstStyle>
          <a:p>
            <a:r>
              <a:rPr lang="en-US" smtClean="0"/>
              <a:t>Click to edit Master title style</a:t>
            </a:r>
            <a:endParaRPr lang="en-GB" smtClean="0"/>
          </a:p>
        </p:txBody>
      </p:sp>
    </p:spTree>
  </p:cSld>
  <p:clrMapOvr>
    <a:masterClrMapping/>
  </p:clrMapOvr>
  <p:transition spd="med">
    <p:wipe/>
  </p:transition>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200" y="63500"/>
            <a:ext cx="11363325" cy="1149350"/>
          </a:xfrm>
        </p:spPr>
        <p:txBody>
          <a:bodyPr/>
          <a:lstStyle/>
          <a:p>
            <a:r>
              <a:rPr lang="en-US" smtClean="0"/>
              <a:t>Click to edit Master title style</a:t>
            </a:r>
            <a:endParaRPr lang="en-GB"/>
          </a:p>
        </p:txBody>
      </p:sp>
      <p:sp>
        <p:nvSpPr>
          <p:cNvPr id="3" name="Content Placeholder 2"/>
          <p:cNvSpPr>
            <a:spLocks noGrp="1"/>
          </p:cNvSpPr>
          <p:nvPr>
            <p:ph idx="1"/>
          </p:nvPr>
        </p:nvSpPr>
        <p:spPr>
          <a:xfrm>
            <a:off x="584200" y="1554163"/>
            <a:ext cx="13852525" cy="631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3105" y="62866"/>
            <a:ext cx="11363960" cy="1150621"/>
          </a:xfr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2" y="62866"/>
            <a:ext cx="11363960" cy="115062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2" y="1554480"/>
            <a:ext cx="6761480" cy="63093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678421" y="1554480"/>
            <a:ext cx="6764019" cy="63093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DBE8"/>
        </a:solidFill>
        <a:effectLst/>
      </p:bgPr>
    </p:bg>
    <p:spTree>
      <p:nvGrpSpPr>
        <p:cNvPr id="1" name=""/>
        <p:cNvGrpSpPr/>
        <p:nvPr/>
      </p:nvGrpSpPr>
      <p:grpSpPr>
        <a:xfrm>
          <a:off x="0" y="0"/>
          <a:ext cx="0" cy="0"/>
          <a:chOff x="0" y="0"/>
          <a:chExt cx="0" cy="0"/>
        </a:xfrm>
      </p:grpSpPr>
      <p:pic>
        <p:nvPicPr>
          <p:cNvPr id="1026" name="Picture 7" descr="ppt_body_16x9_alt.png"/>
          <p:cNvPicPr>
            <a:picLocks noChangeAspect="1"/>
          </p:cNvPicPr>
          <p:nvPr/>
        </p:nvPicPr>
        <p:blipFill>
          <a:blip r:embed="rId7"/>
          <a:srcRect/>
          <a:stretch>
            <a:fillRect/>
          </a:stretch>
        </p:blipFill>
        <p:spPr bwMode="auto">
          <a:xfrm>
            <a:off x="0" y="0"/>
            <a:ext cx="14630400" cy="82296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584200" y="1554163"/>
            <a:ext cx="13852525" cy="6310312"/>
          </a:xfrm>
          <a:prstGeom prst="rect">
            <a:avLst/>
          </a:prstGeom>
          <a:noFill/>
          <a:ln w="9525">
            <a:noFill/>
            <a:miter lim="800000"/>
            <a:headEnd/>
            <a:tailEnd/>
          </a:ln>
        </p:spPr>
        <p:txBody>
          <a:bodyPr vert="horz" wrap="square" lIns="130622" tIns="65311" rIns="130622" bIns="65311"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7"/>
          <p:cNvSpPr>
            <a:spLocks noGrp="1" noChangeArrowheads="1"/>
          </p:cNvSpPr>
          <p:nvPr>
            <p:ph type="title"/>
          </p:nvPr>
        </p:nvSpPr>
        <p:spPr bwMode="white">
          <a:xfrm>
            <a:off x="584200" y="63500"/>
            <a:ext cx="11231563" cy="114935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smtClean="0"/>
              <a:t>Title goes here</a:t>
            </a:r>
          </a:p>
        </p:txBody>
      </p:sp>
      <p:cxnSp>
        <p:nvCxnSpPr>
          <p:cNvPr id="10" name="Straight Connector 9"/>
          <p:cNvCxnSpPr/>
          <p:nvPr/>
        </p:nvCxnSpPr>
        <p:spPr bwMode="auto">
          <a:xfrm>
            <a:off x="717550" y="7870825"/>
            <a:ext cx="13455650" cy="3175"/>
          </a:xfrm>
          <a:prstGeom prst="line">
            <a:avLst/>
          </a:prstGeom>
          <a:ln w="3175" cap="flat" cmpd="sng" algn="ctr">
            <a:solidFill>
              <a:schemeClr val="bg1">
                <a:lumMod val="8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9" name="Footer Placeholder 3"/>
          <p:cNvSpPr txBox="1">
            <a:spLocks noGrp="1"/>
          </p:cNvSpPr>
          <p:nvPr/>
        </p:nvSpPr>
        <p:spPr bwMode="auto">
          <a:xfrm>
            <a:off x="717550" y="7907338"/>
            <a:ext cx="5119688" cy="201612"/>
          </a:xfrm>
          <a:prstGeom prst="rect">
            <a:avLst/>
          </a:prstGeom>
          <a:noFill/>
          <a:ln w="9525">
            <a:noFill/>
            <a:miter lim="800000"/>
            <a:headEnd/>
            <a:tailEnd/>
          </a:ln>
        </p:spPr>
        <p:txBody>
          <a:bodyPr lIns="0" tIns="0" rIns="0" bIns="0"/>
          <a:lstStyle/>
          <a:p>
            <a:pPr defTabSz="1306513" eaLnBrk="1" hangingPunct="1">
              <a:defRPr/>
            </a:pPr>
            <a:r>
              <a:rPr lang="en-GB" sz="1000">
                <a:solidFill>
                  <a:srgbClr val="A6A6A6"/>
                </a:solidFill>
                <a:latin typeface="Arial" charset="0"/>
                <a:ea typeface="ＭＳ Ｐゴシック" pitchFamily="34" charset="-128"/>
                <a:cs typeface="Arial" charset="0"/>
              </a:rPr>
              <a:t>© Copyright </a:t>
            </a:r>
            <a:fld id="{C297042C-F533-4118-8C57-67D27D6E2BCC}" type="datetime1">
              <a:rPr lang="en-GB" sz="1000">
                <a:solidFill>
                  <a:srgbClr val="A6A6A6"/>
                </a:solidFill>
                <a:latin typeface="Arial" charset="0"/>
                <a:ea typeface="ＭＳ Ｐゴシック" pitchFamily="34" charset="-128"/>
                <a:cs typeface="Arial" charset="0"/>
              </a:rPr>
              <a:pPr defTabSz="1306513" eaLnBrk="1" hangingPunct="1">
                <a:defRPr/>
              </a:pPr>
              <a:t>29/12/2014</a:t>
            </a:fld>
            <a:r>
              <a:rPr lang="en-GB" sz="1000">
                <a:solidFill>
                  <a:srgbClr val="A6A6A6"/>
                </a:solidFill>
                <a:latin typeface="Arial" charset="0"/>
                <a:ea typeface="ＭＳ Ｐゴシック" pitchFamily="34" charset="-128"/>
                <a:cs typeface="Arial" charset="0"/>
              </a:rPr>
              <a:t> BMC Software, Inc</a:t>
            </a:r>
          </a:p>
        </p:txBody>
      </p:sp>
      <p:sp>
        <p:nvSpPr>
          <p:cNvPr id="18437" name="Slide Number Placeholder 4"/>
          <p:cNvSpPr txBox="1">
            <a:spLocks noGrp="1"/>
          </p:cNvSpPr>
          <p:nvPr/>
        </p:nvSpPr>
        <p:spPr bwMode="auto">
          <a:xfrm>
            <a:off x="13563600" y="7907338"/>
            <a:ext cx="609600" cy="182562"/>
          </a:xfrm>
          <a:prstGeom prst="rect">
            <a:avLst/>
          </a:prstGeom>
          <a:noFill/>
          <a:ln>
            <a:miter lim="800000"/>
            <a:headEnd/>
            <a:tailEnd/>
          </a:ln>
        </p:spPr>
        <p:txBody>
          <a:bodyPr lIns="0" tIns="0" rIns="0" bIns="0"/>
          <a:lstStyle/>
          <a:p>
            <a:pPr algn="r" defTabSz="1306513" eaLnBrk="1" hangingPunct="1">
              <a:defRPr/>
            </a:pPr>
            <a:fld id="{5E6CF865-BB8D-4160-8F04-5057FBC59374}" type="slidenum">
              <a:rPr lang="en-GB" sz="1100" b="1">
                <a:solidFill>
                  <a:srgbClr val="7F7F7F"/>
                </a:solidFill>
                <a:latin typeface="Arial" charset="0"/>
                <a:ea typeface="ＭＳ Ｐゴシック" pitchFamily="34" charset="-128"/>
                <a:cs typeface="Arial" charset="0"/>
              </a:rPr>
              <a:pPr algn="r" defTabSz="1306513" eaLnBrk="1" hangingPunct="1">
                <a:defRPr/>
              </a:pPr>
              <a:t>‹#›</a:t>
            </a:fld>
            <a:endParaRPr lang="en-GB" sz="1100" b="1">
              <a:solidFill>
                <a:srgbClr val="7F7F7F"/>
              </a:solidFill>
              <a:latin typeface="Arial" charset="0"/>
              <a:ea typeface="ＭＳ Ｐゴシック" pitchFamily="34" charset="-128"/>
              <a:cs typeface="Arial" charset="0"/>
            </a:endParaRPr>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6" r:id="rId4"/>
    <p:sldLayoutId id="2147483877" r:id="rId5"/>
  </p:sldLayoutIdLst>
  <p:transition spd="med">
    <p:wipe/>
  </p:transition>
  <p:timing>
    <p:tnLst>
      <p:par>
        <p:cTn id="1" dur="indefinite" restart="never" nodeType="tmRoot"/>
      </p:par>
    </p:tnLst>
  </p:timing>
  <p:hf hdr="0"/>
  <p:txStyles>
    <p:titleStyle>
      <a:lvl1pPr algn="l" defTabSz="1306513" rtl="0" eaLnBrk="0" fontAlgn="base" hangingPunct="0">
        <a:lnSpc>
          <a:spcPct val="90000"/>
        </a:lnSpc>
        <a:spcBef>
          <a:spcPct val="0"/>
        </a:spcBef>
        <a:spcAft>
          <a:spcPct val="0"/>
        </a:spcAft>
        <a:defRPr sz="3400">
          <a:solidFill>
            <a:srgbClr val="FFFFFF"/>
          </a:solidFill>
          <a:latin typeface="Arial"/>
          <a:ea typeface="ＭＳ Ｐゴシック" pitchFamily="-65" charset="-128"/>
          <a:cs typeface="ＭＳ Ｐゴシック" pitchFamily="-65" charset="-128"/>
        </a:defRPr>
      </a:lvl1pPr>
      <a:lvl2pPr algn="l" defTabSz="1306513" rtl="0" eaLnBrk="0" fontAlgn="base" hangingPunct="0">
        <a:lnSpc>
          <a:spcPct val="90000"/>
        </a:lnSpc>
        <a:spcBef>
          <a:spcPct val="0"/>
        </a:spcBef>
        <a:spcAft>
          <a:spcPct val="0"/>
        </a:spcAft>
        <a:defRPr sz="3400">
          <a:solidFill>
            <a:srgbClr val="FFFFFF"/>
          </a:solidFill>
          <a:latin typeface="Arial" charset="0"/>
          <a:ea typeface="ＭＳ Ｐゴシック" pitchFamily="-65" charset="-128"/>
          <a:cs typeface="ＭＳ Ｐゴシック" pitchFamily="-65" charset="-128"/>
        </a:defRPr>
      </a:lvl2pPr>
      <a:lvl3pPr algn="l" defTabSz="1306513" rtl="0" eaLnBrk="0" fontAlgn="base" hangingPunct="0">
        <a:lnSpc>
          <a:spcPct val="90000"/>
        </a:lnSpc>
        <a:spcBef>
          <a:spcPct val="0"/>
        </a:spcBef>
        <a:spcAft>
          <a:spcPct val="0"/>
        </a:spcAft>
        <a:defRPr sz="3400">
          <a:solidFill>
            <a:srgbClr val="FFFFFF"/>
          </a:solidFill>
          <a:latin typeface="Arial" charset="0"/>
          <a:ea typeface="ＭＳ Ｐゴシック" pitchFamily="-65" charset="-128"/>
          <a:cs typeface="ＭＳ Ｐゴシック" pitchFamily="-65" charset="-128"/>
        </a:defRPr>
      </a:lvl3pPr>
      <a:lvl4pPr algn="l" defTabSz="1306513" rtl="0" eaLnBrk="0" fontAlgn="base" hangingPunct="0">
        <a:lnSpc>
          <a:spcPct val="90000"/>
        </a:lnSpc>
        <a:spcBef>
          <a:spcPct val="0"/>
        </a:spcBef>
        <a:spcAft>
          <a:spcPct val="0"/>
        </a:spcAft>
        <a:defRPr sz="3400">
          <a:solidFill>
            <a:srgbClr val="FFFFFF"/>
          </a:solidFill>
          <a:latin typeface="Arial" charset="0"/>
          <a:ea typeface="ＭＳ Ｐゴシック" pitchFamily="-65" charset="-128"/>
          <a:cs typeface="ＭＳ Ｐゴシック" pitchFamily="-65" charset="-128"/>
        </a:defRPr>
      </a:lvl4pPr>
      <a:lvl5pPr algn="l" defTabSz="1306513" rtl="0" eaLnBrk="0" fontAlgn="base" hangingPunct="0">
        <a:lnSpc>
          <a:spcPct val="90000"/>
        </a:lnSpc>
        <a:spcBef>
          <a:spcPct val="0"/>
        </a:spcBef>
        <a:spcAft>
          <a:spcPct val="0"/>
        </a:spcAft>
        <a:defRPr sz="3400">
          <a:solidFill>
            <a:srgbClr val="FFFFFF"/>
          </a:solidFill>
          <a:latin typeface="Arial" charset="0"/>
          <a:ea typeface="ＭＳ Ｐゴシック" pitchFamily="-65" charset="-128"/>
          <a:cs typeface="ＭＳ Ｐゴシック" pitchFamily="-65" charset="-128"/>
        </a:defRPr>
      </a:lvl5pPr>
      <a:lvl6pPr marL="457200" algn="l" rtl="0" eaLnBrk="1" fontAlgn="base" hangingPunct="1">
        <a:lnSpc>
          <a:spcPct val="90000"/>
        </a:lnSpc>
        <a:spcBef>
          <a:spcPct val="0"/>
        </a:spcBef>
        <a:spcAft>
          <a:spcPct val="0"/>
        </a:spcAft>
        <a:defRPr sz="2800" b="1">
          <a:solidFill>
            <a:srgbClr val="FFFFFF"/>
          </a:solidFill>
          <a:latin typeface="Arial Narrow" pitchFamily="-65" charset="0"/>
        </a:defRPr>
      </a:lvl6pPr>
      <a:lvl7pPr marL="914400" algn="l" rtl="0" eaLnBrk="1" fontAlgn="base" hangingPunct="1">
        <a:lnSpc>
          <a:spcPct val="90000"/>
        </a:lnSpc>
        <a:spcBef>
          <a:spcPct val="0"/>
        </a:spcBef>
        <a:spcAft>
          <a:spcPct val="0"/>
        </a:spcAft>
        <a:defRPr sz="2800" b="1">
          <a:solidFill>
            <a:srgbClr val="FFFFFF"/>
          </a:solidFill>
          <a:latin typeface="Arial Narrow" pitchFamily="-65" charset="0"/>
        </a:defRPr>
      </a:lvl7pPr>
      <a:lvl8pPr marL="1371600" algn="l" rtl="0" eaLnBrk="1" fontAlgn="base" hangingPunct="1">
        <a:lnSpc>
          <a:spcPct val="90000"/>
        </a:lnSpc>
        <a:spcBef>
          <a:spcPct val="0"/>
        </a:spcBef>
        <a:spcAft>
          <a:spcPct val="0"/>
        </a:spcAft>
        <a:defRPr sz="2800" b="1">
          <a:solidFill>
            <a:srgbClr val="FFFFFF"/>
          </a:solidFill>
          <a:latin typeface="Arial Narrow" pitchFamily="-65" charset="0"/>
        </a:defRPr>
      </a:lvl8pPr>
      <a:lvl9pPr marL="1828800" algn="l" rtl="0" eaLnBrk="1" fontAlgn="base" hangingPunct="1">
        <a:lnSpc>
          <a:spcPct val="90000"/>
        </a:lnSpc>
        <a:spcBef>
          <a:spcPct val="0"/>
        </a:spcBef>
        <a:spcAft>
          <a:spcPct val="0"/>
        </a:spcAft>
        <a:defRPr sz="2800" b="1">
          <a:solidFill>
            <a:srgbClr val="FFFFFF"/>
          </a:solidFill>
          <a:latin typeface="Arial Narrow" pitchFamily="-65" charset="0"/>
        </a:defRPr>
      </a:lvl9pPr>
    </p:titleStyle>
    <p:bodyStyle>
      <a:lvl1pPr marL="390525" indent="-390525" algn="l" defTabSz="1306513" rtl="0" eaLnBrk="0" fontAlgn="base" hangingPunct="0">
        <a:lnSpc>
          <a:spcPct val="85000"/>
        </a:lnSpc>
        <a:spcBef>
          <a:spcPct val="50000"/>
        </a:spcBef>
        <a:spcAft>
          <a:spcPct val="0"/>
        </a:spcAft>
        <a:buSzPct val="75000"/>
        <a:buBlip>
          <a:blip r:embed="rId8"/>
        </a:buBlip>
        <a:defRPr sz="3100">
          <a:solidFill>
            <a:schemeClr val="tx1"/>
          </a:solidFill>
          <a:latin typeface="+mn-lt"/>
          <a:ea typeface="ＭＳ Ｐゴシック" pitchFamily="-65" charset="-128"/>
          <a:cs typeface="ＭＳ Ｐゴシック" pitchFamily="-65" charset="-128"/>
        </a:defRPr>
      </a:lvl1pPr>
      <a:lvl2pPr marL="811213" indent="-317500" algn="l" defTabSz="1306513" rtl="0" eaLnBrk="0" fontAlgn="base" hangingPunct="0">
        <a:lnSpc>
          <a:spcPct val="85000"/>
        </a:lnSpc>
        <a:spcBef>
          <a:spcPct val="10000"/>
        </a:spcBef>
        <a:spcAft>
          <a:spcPct val="0"/>
        </a:spcAft>
        <a:buSzPct val="75000"/>
        <a:buFont typeface="Lucida Grande" pitchFamily="-105" charset="0"/>
        <a:buChar char="-"/>
        <a:defRPr sz="2900">
          <a:solidFill>
            <a:srgbClr val="36526C"/>
          </a:solidFill>
          <a:latin typeface="+mn-lt"/>
          <a:ea typeface="ＭＳ Ｐゴシック" pitchFamily="-65" charset="-128"/>
          <a:cs typeface="Arial"/>
        </a:defRPr>
      </a:lvl2pPr>
      <a:lvl3pPr marL="1223963" indent="-249238" algn="l" defTabSz="1306513" rtl="0" eaLnBrk="0" fontAlgn="base" hangingPunct="0">
        <a:lnSpc>
          <a:spcPct val="85000"/>
        </a:lnSpc>
        <a:spcBef>
          <a:spcPct val="10000"/>
        </a:spcBef>
        <a:spcAft>
          <a:spcPct val="0"/>
        </a:spcAft>
        <a:buSzPct val="75000"/>
        <a:buFont typeface="Wingdings" pitchFamily="-105" charset="2"/>
        <a:buChar char="§"/>
        <a:defRPr sz="2900">
          <a:solidFill>
            <a:srgbClr val="36526C"/>
          </a:solidFill>
          <a:latin typeface="+mn-lt"/>
          <a:ea typeface="ＭＳ Ｐゴシック" pitchFamily="-65" charset="-128"/>
          <a:cs typeface="Arial"/>
        </a:defRPr>
      </a:lvl3pPr>
      <a:lvl4pPr marL="1716088" indent="-328613" algn="l" defTabSz="1306513" rtl="0" eaLnBrk="0" fontAlgn="base" hangingPunct="0">
        <a:lnSpc>
          <a:spcPct val="85000"/>
        </a:lnSpc>
        <a:spcBef>
          <a:spcPct val="10000"/>
        </a:spcBef>
        <a:spcAft>
          <a:spcPct val="0"/>
        </a:spcAft>
        <a:buChar char="–"/>
        <a:defRPr sz="2600">
          <a:solidFill>
            <a:srgbClr val="36526C"/>
          </a:solidFill>
          <a:latin typeface="+mn-lt"/>
          <a:ea typeface="ＭＳ Ｐゴシック" pitchFamily="-65" charset="-128"/>
          <a:cs typeface="Arial"/>
        </a:defRPr>
      </a:lvl4pPr>
      <a:lvl5pPr marL="2286000" indent="-327025" algn="l" defTabSz="1306513" rtl="0" eaLnBrk="0" fontAlgn="base" hangingPunct="0">
        <a:lnSpc>
          <a:spcPct val="85000"/>
        </a:lnSpc>
        <a:spcBef>
          <a:spcPct val="10000"/>
        </a:spcBef>
        <a:spcAft>
          <a:spcPct val="0"/>
        </a:spcAft>
        <a:buChar char="»"/>
        <a:defRPr sz="2600">
          <a:solidFill>
            <a:srgbClr val="36526C"/>
          </a:solidFill>
          <a:latin typeface="+mn-lt"/>
          <a:ea typeface="ＭＳ Ｐゴシック" pitchFamily="-65" charset="-128"/>
          <a:cs typeface="Arial"/>
        </a:defRPr>
      </a:lvl5pPr>
      <a:lvl6pPr marL="2057400" indent="-228600" algn="l" rtl="0" eaLnBrk="1" fontAlgn="base" hangingPunct="1">
        <a:lnSpc>
          <a:spcPct val="90000"/>
        </a:lnSpc>
        <a:spcBef>
          <a:spcPct val="20000"/>
        </a:spcBef>
        <a:spcAft>
          <a:spcPct val="0"/>
        </a:spcAft>
        <a:buChar char="»"/>
        <a:defRPr>
          <a:solidFill>
            <a:schemeClr val="tx1"/>
          </a:solidFill>
          <a:latin typeface="+mn-lt"/>
          <a:ea typeface="ＭＳ Ｐゴシック" pitchFamily="-65" charset="-128"/>
        </a:defRPr>
      </a:lvl6pPr>
      <a:lvl7pPr marL="2514600" indent="-228600" algn="l" rtl="0" eaLnBrk="1" fontAlgn="base" hangingPunct="1">
        <a:lnSpc>
          <a:spcPct val="90000"/>
        </a:lnSpc>
        <a:spcBef>
          <a:spcPct val="20000"/>
        </a:spcBef>
        <a:spcAft>
          <a:spcPct val="0"/>
        </a:spcAft>
        <a:buChar char="»"/>
        <a:defRPr>
          <a:solidFill>
            <a:schemeClr val="tx1"/>
          </a:solidFill>
          <a:latin typeface="+mn-lt"/>
          <a:ea typeface="ＭＳ Ｐゴシック" pitchFamily="-65" charset="-128"/>
        </a:defRPr>
      </a:lvl7pPr>
      <a:lvl8pPr marL="2971800" indent="-228600" algn="l" rtl="0" eaLnBrk="1" fontAlgn="base" hangingPunct="1">
        <a:lnSpc>
          <a:spcPct val="90000"/>
        </a:lnSpc>
        <a:spcBef>
          <a:spcPct val="20000"/>
        </a:spcBef>
        <a:spcAft>
          <a:spcPct val="0"/>
        </a:spcAft>
        <a:buChar char="»"/>
        <a:defRPr>
          <a:solidFill>
            <a:schemeClr val="tx1"/>
          </a:solidFill>
          <a:latin typeface="+mn-lt"/>
          <a:ea typeface="ＭＳ Ｐゴシック" pitchFamily="-65" charset="-128"/>
        </a:defRPr>
      </a:lvl8pPr>
      <a:lvl9pPr marL="3429000" indent="-228600" algn="l" rtl="0" eaLnBrk="1" fontAlgn="base" hangingPunct="1">
        <a:lnSpc>
          <a:spcPct val="90000"/>
        </a:lnSpc>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jpe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6.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jpe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6.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8.png"/><Relationship Id="rId4" Type="http://schemas.openxmlformats.org/officeDocument/2006/relationships/image" Target="../media/image4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hyperlink" Target="http://www.bbva.com/TLBB/tlbb/jsp/esp/home/index.jsp"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3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100.png"/><Relationship Id="rId12"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94.png"/><Relationship Id="rId5" Type="http://schemas.openxmlformats.org/officeDocument/2006/relationships/image" Target="../media/image99.png"/><Relationship Id="rId10" Type="http://schemas.openxmlformats.org/officeDocument/2006/relationships/image" Target="../media/image68.png"/><Relationship Id="rId4" Type="http://schemas.openxmlformats.org/officeDocument/2006/relationships/image" Target="../media/image98.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94.png"/><Relationship Id="rId3" Type="http://schemas.openxmlformats.org/officeDocument/2006/relationships/image" Target="../media/image2.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8.png"/><Relationship Id="rId16"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96.png"/><Relationship Id="rId10" Type="http://schemas.openxmlformats.org/officeDocument/2006/relationships/image" Target="../media/image124.png"/><Relationship Id="rId4" Type="http://schemas.openxmlformats.org/officeDocument/2006/relationships/image" Target="../media/image93.png"/><Relationship Id="rId9" Type="http://schemas.openxmlformats.org/officeDocument/2006/relationships/image" Target="../media/image123.pn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12"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133.png"/><Relationship Id="rId4" Type="http://schemas.openxmlformats.org/officeDocument/2006/relationships/image" Target="../media/image128.png"/><Relationship Id="rId9"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hyperlink" Target="http://www.sap.com/index.epx" TargetMode="External"/><Relationship Id="rId10" Type="http://schemas.openxmlformats.org/officeDocument/2006/relationships/image" Target="../media/image143.png"/><Relationship Id="rId4" Type="http://schemas.openxmlformats.org/officeDocument/2006/relationships/image" Target="../media/image139.png"/><Relationship Id="rId9" Type="http://schemas.openxmlformats.org/officeDocument/2006/relationships/hyperlink" Target="http://www.oracle.com/index.htm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hyperlink" Target="http://www.sap.com/index.epx" TargetMode="External"/><Relationship Id="rId10" Type="http://schemas.openxmlformats.org/officeDocument/2006/relationships/image" Target="../media/image143.png"/><Relationship Id="rId4" Type="http://schemas.openxmlformats.org/officeDocument/2006/relationships/image" Target="../media/image139.png"/><Relationship Id="rId9" Type="http://schemas.openxmlformats.org/officeDocument/2006/relationships/hyperlink" Target="http://www.oracle.com/index.html"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hyperlink" Target="http://www.sap.com/index.epx" TargetMode="External"/><Relationship Id="rId10" Type="http://schemas.openxmlformats.org/officeDocument/2006/relationships/image" Target="../media/image143.png"/><Relationship Id="rId4" Type="http://schemas.openxmlformats.org/officeDocument/2006/relationships/image" Target="../media/image139.png"/><Relationship Id="rId9" Type="http://schemas.openxmlformats.org/officeDocument/2006/relationships/hyperlink" Target="http://www.oracle.com/index.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Microsoft_Office_Excel_97-2003_Worksheet3.xls"/><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50.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55.png"/><Relationship Id="rId4" Type="http://schemas.openxmlformats.org/officeDocument/2006/relationships/image" Target="../media/image154.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59.png"/><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7.png"/><Relationship Id="rId18" Type="http://schemas.openxmlformats.org/officeDocument/2006/relationships/image" Target="../media/image170.png"/><Relationship Id="rId26" Type="http://schemas.openxmlformats.org/officeDocument/2006/relationships/image" Target="../media/image175.png"/><Relationship Id="rId3" Type="http://schemas.openxmlformats.org/officeDocument/2006/relationships/notesSlide" Target="../notesSlides/notesSlide48.xml"/><Relationship Id="rId21" Type="http://schemas.openxmlformats.org/officeDocument/2006/relationships/image" Target="../media/image171.png"/><Relationship Id="rId7" Type="http://schemas.openxmlformats.org/officeDocument/2006/relationships/image" Target="../media/image163.png"/><Relationship Id="rId12" Type="http://schemas.openxmlformats.org/officeDocument/2006/relationships/hyperlink" Target="http://www.bmc.com/" TargetMode="External"/><Relationship Id="rId17" Type="http://schemas.openxmlformats.org/officeDocument/2006/relationships/image" Target="../media/image169.png"/><Relationship Id="rId25" Type="http://schemas.openxmlformats.org/officeDocument/2006/relationships/hyperlink" Target="http://www.kj.com/" TargetMode="External"/><Relationship Id="rId2" Type="http://schemas.openxmlformats.org/officeDocument/2006/relationships/slideLayout" Target="../slideLayouts/slideLayout2.xml"/><Relationship Id="rId16" Type="http://schemas.openxmlformats.org/officeDocument/2006/relationships/hyperlink" Target="http://www.national.com/" TargetMode="External"/><Relationship Id="rId20" Type="http://schemas.openxmlformats.org/officeDocument/2006/relationships/hyperlink" Target="http://www.svb.com/index.asp" TargetMode="External"/><Relationship Id="rId1" Type="http://schemas.openxmlformats.org/officeDocument/2006/relationships/vmlDrawing" Target="../drawings/vmlDrawing2.vml"/><Relationship Id="rId6" Type="http://schemas.openxmlformats.org/officeDocument/2006/relationships/image" Target="../media/image162.png"/><Relationship Id="rId11" Type="http://schemas.openxmlformats.org/officeDocument/2006/relationships/image" Target="../media/image159.png"/><Relationship Id="rId24" Type="http://schemas.openxmlformats.org/officeDocument/2006/relationships/image" Target="../media/image174.png"/><Relationship Id="rId5" Type="http://schemas.openxmlformats.org/officeDocument/2006/relationships/hyperlink" Target="http://www.travelers.com/" TargetMode="External"/><Relationship Id="rId15" Type="http://schemas.openxmlformats.org/officeDocument/2006/relationships/image" Target="../media/image168.jpeg"/><Relationship Id="rId23" Type="http://schemas.openxmlformats.org/officeDocument/2006/relationships/image" Target="../media/image173.emf"/><Relationship Id="rId10" Type="http://schemas.openxmlformats.org/officeDocument/2006/relationships/image" Target="../media/image166.png"/><Relationship Id="rId19" Type="http://schemas.openxmlformats.org/officeDocument/2006/relationships/oleObject" Target="../embeddings/oleObject1.bin"/><Relationship Id="rId4" Type="http://schemas.openxmlformats.org/officeDocument/2006/relationships/image" Target="../media/image161.png"/><Relationship Id="rId9" Type="http://schemas.openxmlformats.org/officeDocument/2006/relationships/image" Target="../media/image165.png"/><Relationship Id="rId14" Type="http://schemas.openxmlformats.org/officeDocument/2006/relationships/hyperlink" Target="http://images.google.com/imgres?imgurl=http://bimchat.files.wordpress.com/2009/01/dell_logo.jpg&amp;imgrefurl=http://bimchat.wordpress.com/2009/01/08/dell-slashes-1900-irish-jobs-stuns-country/&amp;usg=__ymSbppDeUwe7BKydASgVkHUZcnY=&amp;h=480&amp;w=640&amp;sz=69&amp;hl=en&amp;start=2&amp;um=1&amp;tbnid=1uHmFykXRyxfzM:&amp;tbnh=103&amp;tbnw=137&amp;prev=/images?q=dell&amp;hl=en&amp;rlz=1T4GGLL_enUS310US310&amp;sa=N&amp;um=1" TargetMode="External"/><Relationship Id="rId22" Type="http://schemas.openxmlformats.org/officeDocument/2006/relationships/image" Target="../media/image17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6.png"/><Relationship Id="rId7"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81.png"/><Relationship Id="rId5" Type="http://schemas.openxmlformats.org/officeDocument/2006/relationships/image" Target="../media/image178.png"/><Relationship Id="rId10" Type="http://schemas.openxmlformats.org/officeDocument/2006/relationships/image" Target="../media/image58.png"/><Relationship Id="rId4" Type="http://schemas.openxmlformats.org/officeDocument/2006/relationships/image" Target="../media/image177.png"/><Relationship Id="rId9"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p:txBody>
          <a:bodyPr/>
          <a:lstStyle/>
          <a:p>
            <a:r>
              <a:rPr lang="en-US" dirty="0" smtClean="0">
                <a:ea typeface="ＭＳ Ｐゴシック" pitchFamily="-105" charset="-128"/>
              </a:rPr>
              <a:t>BMC’s Strategy for Management of Next Generation IT</a:t>
            </a:r>
            <a:endParaRPr lang="en-US" dirty="0">
              <a:ea typeface="ＭＳ Ｐゴシック" pitchFamily="-105" charset="-128"/>
            </a:endParaRPr>
          </a:p>
        </p:txBody>
      </p:sp>
      <p:sp>
        <p:nvSpPr>
          <p:cNvPr id="9219" name="Rectangle 5"/>
          <p:cNvSpPr>
            <a:spLocks noGrp="1" noChangeArrowheads="1"/>
          </p:cNvSpPr>
          <p:nvPr>
            <p:ph type="subTitle" idx="1"/>
          </p:nvPr>
        </p:nvSpPr>
        <p:spPr/>
        <p:txBody>
          <a:bodyPr/>
          <a:lstStyle/>
          <a:p>
            <a:r>
              <a:rPr lang="en-US" dirty="0">
                <a:ea typeface="ＭＳ Ｐゴシック" pitchFamily="-105" charset="-128"/>
                <a:cs typeface="ＭＳ Ｐゴシック" pitchFamily="-105" charset="-128"/>
              </a:rPr>
              <a:t>Kia Behnia</a:t>
            </a:r>
          </a:p>
          <a:p>
            <a:r>
              <a:rPr lang="en-US" dirty="0">
                <a:ea typeface="ＭＳ Ｐゴシック" pitchFamily="-105" charset="-128"/>
                <a:cs typeface="ＭＳ Ｐゴシック" pitchFamily="-105" charset="-128"/>
              </a:rPr>
              <a:t>CTO</a:t>
            </a:r>
          </a:p>
          <a:p>
            <a:r>
              <a:rPr lang="en-US" dirty="0">
                <a:ea typeface="ＭＳ Ｐゴシック" pitchFamily="-105" charset="-128"/>
                <a:cs typeface="ＭＳ Ｐゴシック" pitchFamily="-105" charset="-128"/>
              </a:rPr>
              <a:t>BMC Software</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7"/>
          <p:cNvSpPr txBox="1">
            <a:spLocks/>
          </p:cNvSpPr>
          <p:nvPr/>
        </p:nvSpPr>
        <p:spPr bwMode="white">
          <a:xfrm>
            <a:off x="420688" y="52388"/>
            <a:ext cx="7102475" cy="958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smtClean="0">
                <a:ln>
                  <a:noFill/>
                </a:ln>
                <a:solidFill>
                  <a:srgbClr val="FFFFFF"/>
                </a:solidFill>
                <a:effectLst/>
                <a:uLnTx/>
                <a:uFillTx/>
                <a:latin typeface="Arial" pitchFamily="34" charset="0"/>
                <a:ea typeface="ＭＳ Ｐゴシック" pitchFamily="-65" charset="-128"/>
                <a:cs typeface="ＭＳ Ｐゴシック" pitchFamily="-65" charset="-128"/>
              </a:rPr>
              <a:t>BSM is a unified platform for running IT</a:t>
            </a:r>
            <a:endParaRPr kumimoji="0" lang="en-US" sz="2400" b="0" i="0" u="none" strike="noStrike" kern="0" cap="none" spc="0" normalizeH="0" baseline="0" noProof="0" dirty="0">
              <a:ln>
                <a:noFill/>
              </a:ln>
              <a:solidFill>
                <a:srgbClr val="FFFFFF"/>
              </a:solidFill>
              <a:effectLst/>
              <a:uLnTx/>
              <a:uFillTx/>
              <a:latin typeface="Arial"/>
              <a:ea typeface="ＭＳ Ｐゴシック" pitchFamily="-65" charset="-128"/>
              <a:cs typeface="ＭＳ Ｐゴシック" pitchFamily="-65" charset="-128"/>
            </a:endParaRPr>
          </a:p>
        </p:txBody>
      </p:sp>
      <p:pic>
        <p:nvPicPr>
          <p:cNvPr id="3" name="Picture 2" descr="Anim_blueprint_bkgd.png"/>
          <p:cNvPicPr>
            <a:picLocks noChangeAspect="1"/>
          </p:cNvPicPr>
          <p:nvPr/>
        </p:nvPicPr>
        <p:blipFill>
          <a:blip r:embed="rId2"/>
          <a:stretch>
            <a:fillRect/>
          </a:stretch>
        </p:blipFill>
        <p:spPr>
          <a:xfrm>
            <a:off x="4693376" y="1797177"/>
            <a:ext cx="5184648" cy="5441823"/>
          </a:xfrm>
          <a:prstGeom prst="rect">
            <a:avLst/>
          </a:prstGeom>
        </p:spPr>
      </p:pic>
      <p:pic>
        <p:nvPicPr>
          <p:cNvPr id="4" name="Picture 3" descr="Anim_blueprint_Orange5.png"/>
          <p:cNvPicPr>
            <a:picLocks noChangeAspect="1"/>
          </p:cNvPicPr>
          <p:nvPr/>
        </p:nvPicPr>
        <p:blipFill>
          <a:blip r:embed="rId3"/>
          <a:stretch>
            <a:fillRect/>
          </a:stretch>
        </p:blipFill>
        <p:spPr>
          <a:xfrm>
            <a:off x="4693376" y="1797177"/>
            <a:ext cx="5184648" cy="5441823"/>
          </a:xfrm>
          <a:prstGeom prst="rect">
            <a:avLst/>
          </a:prstGeom>
        </p:spPr>
      </p:pic>
      <p:pic>
        <p:nvPicPr>
          <p:cNvPr id="5" name="Picture 4" descr="Anim_blueprint_Orange1.png"/>
          <p:cNvPicPr>
            <a:picLocks noChangeAspect="1"/>
          </p:cNvPicPr>
          <p:nvPr/>
        </p:nvPicPr>
        <p:blipFill>
          <a:blip r:embed="rId4"/>
          <a:stretch>
            <a:fillRect/>
          </a:stretch>
        </p:blipFill>
        <p:spPr>
          <a:xfrm>
            <a:off x="4693376" y="1797177"/>
            <a:ext cx="5184648" cy="5441823"/>
          </a:xfrm>
          <a:prstGeom prst="rect">
            <a:avLst/>
          </a:prstGeom>
        </p:spPr>
      </p:pic>
      <p:pic>
        <p:nvPicPr>
          <p:cNvPr id="6" name="Picture 5" descr="Anim_blueprint_Orange2.png"/>
          <p:cNvPicPr>
            <a:picLocks noChangeAspect="1"/>
          </p:cNvPicPr>
          <p:nvPr/>
        </p:nvPicPr>
        <p:blipFill>
          <a:blip r:embed="rId5"/>
          <a:stretch>
            <a:fillRect/>
          </a:stretch>
        </p:blipFill>
        <p:spPr>
          <a:xfrm>
            <a:off x="4693376" y="1797177"/>
            <a:ext cx="5184648" cy="5441823"/>
          </a:xfrm>
          <a:prstGeom prst="rect">
            <a:avLst/>
          </a:prstGeom>
        </p:spPr>
      </p:pic>
      <p:pic>
        <p:nvPicPr>
          <p:cNvPr id="7" name="Picture 6" descr="Anim_blueprint_Orange3.png"/>
          <p:cNvPicPr>
            <a:picLocks noChangeAspect="1"/>
          </p:cNvPicPr>
          <p:nvPr/>
        </p:nvPicPr>
        <p:blipFill>
          <a:blip r:embed="rId6"/>
          <a:stretch>
            <a:fillRect/>
          </a:stretch>
        </p:blipFill>
        <p:spPr>
          <a:xfrm>
            <a:off x="4693376" y="1797177"/>
            <a:ext cx="5184648" cy="5441823"/>
          </a:xfrm>
          <a:prstGeom prst="rect">
            <a:avLst/>
          </a:prstGeom>
        </p:spPr>
      </p:pic>
      <p:pic>
        <p:nvPicPr>
          <p:cNvPr id="8" name="Picture 7" descr="Anim_blueprint_Orange4.png"/>
          <p:cNvPicPr>
            <a:picLocks noChangeAspect="1"/>
          </p:cNvPicPr>
          <p:nvPr/>
        </p:nvPicPr>
        <p:blipFill>
          <a:blip r:embed="rId7"/>
          <a:stretch>
            <a:fillRect/>
          </a:stretch>
        </p:blipFill>
        <p:spPr>
          <a:xfrm>
            <a:off x="4693376" y="1797177"/>
            <a:ext cx="5184648" cy="5441823"/>
          </a:xfrm>
          <a:prstGeom prst="rect">
            <a:avLst/>
          </a:prstGeom>
        </p:spPr>
      </p:pic>
      <p:pic>
        <p:nvPicPr>
          <p:cNvPr id="9" name="Picture 8" descr="Anim_blueprint_ALL.png"/>
          <p:cNvPicPr>
            <a:picLocks noChangeAspect="1"/>
          </p:cNvPicPr>
          <p:nvPr/>
        </p:nvPicPr>
        <p:blipFill>
          <a:blip r:embed="rId8"/>
          <a:stretch>
            <a:fillRect/>
          </a:stretch>
        </p:blipFill>
        <p:spPr>
          <a:xfrm>
            <a:off x="4693376" y="1797177"/>
            <a:ext cx="5184648" cy="5441823"/>
          </a:xfrm>
          <a:prstGeom prst="rect">
            <a:avLst/>
          </a:prstGeom>
        </p:spPr>
      </p:pic>
      <p:sp>
        <p:nvSpPr>
          <p:cNvPr id="10" name="TextBox 18"/>
          <p:cNvSpPr txBox="1">
            <a:spLocks noChangeArrowheads="1"/>
          </p:cNvSpPr>
          <p:nvPr/>
        </p:nvSpPr>
        <p:spPr bwMode="auto">
          <a:xfrm>
            <a:off x="4565333" y="2801903"/>
            <a:ext cx="1377625" cy="332837"/>
          </a:xfrm>
          <a:prstGeom prst="rect">
            <a:avLst/>
          </a:prstGeom>
          <a:noFill/>
          <a:ln w="9525">
            <a:noFill/>
            <a:miter lim="800000"/>
            <a:headEnd/>
            <a:tailEnd/>
          </a:ln>
        </p:spPr>
        <p:txBody>
          <a:bodyPr lIns="42889" tIns="42889" rIns="42889" bIns="42889">
            <a:spAutoFit/>
          </a:bodyPr>
          <a:lstStyle/>
          <a:p>
            <a:pPr algn="r" defTabSz="1089632"/>
            <a:r>
              <a:rPr lang="en-US" sz="800" b="1" dirty="0">
                <a:solidFill>
                  <a:srgbClr val="1B2936"/>
                </a:solidFill>
                <a:latin typeface="Arial" pitchFamily="34" charset="0"/>
              </a:rPr>
              <a:t>Project &amp;</a:t>
            </a:r>
          </a:p>
          <a:p>
            <a:pPr algn="r" defTabSz="1089632"/>
            <a:r>
              <a:rPr lang="en-US" sz="800" b="1" dirty="0">
                <a:solidFill>
                  <a:srgbClr val="1B2936"/>
                </a:solidFill>
                <a:latin typeface="Arial" pitchFamily="34" charset="0"/>
              </a:rPr>
              <a:t>Portfolio Management</a:t>
            </a:r>
          </a:p>
        </p:txBody>
      </p:sp>
      <p:sp>
        <p:nvSpPr>
          <p:cNvPr id="11" name="TextBox 20"/>
          <p:cNvSpPr txBox="1">
            <a:spLocks noChangeArrowheads="1"/>
          </p:cNvSpPr>
          <p:nvPr/>
        </p:nvSpPr>
        <p:spPr bwMode="auto">
          <a:xfrm>
            <a:off x="9111495" y="3317813"/>
            <a:ext cx="674242"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Application</a:t>
            </a:r>
            <a:br>
              <a:rPr lang="en-US" sz="800" b="1" dirty="0">
                <a:solidFill>
                  <a:srgbClr val="1B2936"/>
                </a:solidFill>
                <a:latin typeface="Arial" pitchFamily="34" charset="0"/>
              </a:rPr>
            </a:br>
            <a:r>
              <a:rPr lang="en-US" sz="800" b="1" dirty="0">
                <a:solidFill>
                  <a:srgbClr val="1B2936"/>
                </a:solidFill>
                <a:latin typeface="Arial" pitchFamily="34" charset="0"/>
              </a:rPr>
              <a:t>Automation</a:t>
            </a:r>
          </a:p>
        </p:txBody>
      </p:sp>
      <p:sp>
        <p:nvSpPr>
          <p:cNvPr id="12" name="TextBox 22"/>
          <p:cNvSpPr txBox="1">
            <a:spLocks noChangeArrowheads="1"/>
          </p:cNvSpPr>
          <p:nvPr/>
        </p:nvSpPr>
        <p:spPr bwMode="auto">
          <a:xfrm>
            <a:off x="8284920" y="2423535"/>
            <a:ext cx="714993"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Problem</a:t>
            </a:r>
          </a:p>
          <a:p>
            <a:pPr defTabSz="1089632"/>
            <a:r>
              <a:rPr lang="en-US" sz="800" b="1" dirty="0">
                <a:solidFill>
                  <a:srgbClr val="1B2936"/>
                </a:solidFill>
                <a:latin typeface="Arial" pitchFamily="34" charset="0"/>
              </a:rPr>
              <a:t>Management</a:t>
            </a:r>
          </a:p>
        </p:txBody>
      </p:sp>
      <p:sp>
        <p:nvSpPr>
          <p:cNvPr id="13" name="TextBox 25"/>
          <p:cNvSpPr txBox="1">
            <a:spLocks noChangeArrowheads="1"/>
          </p:cNvSpPr>
          <p:nvPr/>
        </p:nvSpPr>
        <p:spPr bwMode="auto">
          <a:xfrm>
            <a:off x="6536397" y="2121897"/>
            <a:ext cx="73120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Incident</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14" name="TextBox 26"/>
          <p:cNvSpPr txBox="1">
            <a:spLocks noChangeArrowheads="1"/>
          </p:cNvSpPr>
          <p:nvPr/>
        </p:nvSpPr>
        <p:spPr bwMode="auto">
          <a:xfrm>
            <a:off x="5534970" y="2423535"/>
            <a:ext cx="904729"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Service Request</a:t>
            </a:r>
            <a:br>
              <a:rPr lang="en-US" sz="800" b="1" dirty="0">
                <a:solidFill>
                  <a:srgbClr val="1B2936"/>
                </a:solidFill>
                <a:latin typeface="Arial" pitchFamily="34" charset="0"/>
              </a:rPr>
            </a:br>
            <a:r>
              <a:rPr lang="en-US" sz="800" b="1" dirty="0" smtClean="0">
                <a:solidFill>
                  <a:srgbClr val="1B2936"/>
                </a:solidFill>
                <a:latin typeface="Arial" pitchFamily="34" charset="0"/>
              </a:rPr>
              <a:t>Management</a:t>
            </a:r>
            <a:endParaRPr lang="en-US" sz="800" b="1" dirty="0">
              <a:solidFill>
                <a:srgbClr val="1B2936"/>
              </a:solidFill>
              <a:latin typeface="Arial" pitchFamily="34" charset="0"/>
            </a:endParaRPr>
          </a:p>
        </p:txBody>
      </p:sp>
      <p:sp>
        <p:nvSpPr>
          <p:cNvPr id="15" name="TextBox 28"/>
          <p:cNvSpPr txBox="1">
            <a:spLocks noChangeArrowheads="1"/>
          </p:cNvSpPr>
          <p:nvPr/>
        </p:nvSpPr>
        <p:spPr bwMode="auto">
          <a:xfrm>
            <a:off x="7474241" y="2121897"/>
            <a:ext cx="714993"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Knowledge</a:t>
            </a:r>
          </a:p>
          <a:p>
            <a:pPr defTabSz="1089632"/>
            <a:r>
              <a:rPr lang="en-US" sz="800" b="1" dirty="0">
                <a:solidFill>
                  <a:srgbClr val="1B2936"/>
                </a:solidFill>
                <a:latin typeface="Arial" pitchFamily="34" charset="0"/>
              </a:rPr>
              <a:t>Management</a:t>
            </a:r>
          </a:p>
        </p:txBody>
      </p:sp>
      <p:sp>
        <p:nvSpPr>
          <p:cNvPr id="16" name="TextBox 42"/>
          <p:cNvSpPr txBox="1">
            <a:spLocks noChangeArrowheads="1"/>
          </p:cNvSpPr>
          <p:nvPr/>
        </p:nvSpPr>
        <p:spPr bwMode="auto">
          <a:xfrm>
            <a:off x="8761790" y="2801903"/>
            <a:ext cx="731201"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Identity</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17" name="TextBox 44"/>
          <p:cNvSpPr txBox="1">
            <a:spLocks noChangeArrowheads="1"/>
          </p:cNvSpPr>
          <p:nvPr/>
        </p:nvSpPr>
        <p:spPr bwMode="auto">
          <a:xfrm>
            <a:off x="4606397" y="4499178"/>
            <a:ext cx="82525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Human Capital</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18" name="TextBox 46"/>
          <p:cNvSpPr txBox="1">
            <a:spLocks noChangeArrowheads="1"/>
          </p:cNvSpPr>
          <p:nvPr/>
        </p:nvSpPr>
        <p:spPr bwMode="auto">
          <a:xfrm>
            <a:off x="4716655" y="3926409"/>
            <a:ext cx="714993"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Financial</a:t>
            </a:r>
          </a:p>
          <a:p>
            <a:pPr algn="r" defTabSz="1089632"/>
            <a:r>
              <a:rPr lang="en-US" sz="800" b="1" dirty="0">
                <a:solidFill>
                  <a:srgbClr val="1B2936"/>
                </a:solidFill>
                <a:latin typeface="Arial" pitchFamily="34" charset="0"/>
              </a:rPr>
              <a:t>Management</a:t>
            </a:r>
          </a:p>
        </p:txBody>
      </p:sp>
      <p:sp>
        <p:nvSpPr>
          <p:cNvPr id="19" name="TextBox 48"/>
          <p:cNvSpPr txBox="1">
            <a:spLocks noChangeArrowheads="1"/>
          </p:cNvSpPr>
          <p:nvPr/>
        </p:nvSpPr>
        <p:spPr bwMode="auto">
          <a:xfrm>
            <a:off x="9286347" y="3905242"/>
            <a:ext cx="674242"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Server</a:t>
            </a:r>
            <a:br>
              <a:rPr lang="en-US" sz="800" b="1" dirty="0">
                <a:solidFill>
                  <a:srgbClr val="1B2936"/>
                </a:solidFill>
                <a:latin typeface="Arial" pitchFamily="34" charset="0"/>
              </a:rPr>
            </a:br>
            <a:r>
              <a:rPr lang="en-US" sz="800" b="1" dirty="0">
                <a:solidFill>
                  <a:srgbClr val="1B2936"/>
                </a:solidFill>
                <a:latin typeface="Arial" pitchFamily="34" charset="0"/>
              </a:rPr>
              <a:t>Automation</a:t>
            </a:r>
          </a:p>
        </p:txBody>
      </p:sp>
      <p:sp>
        <p:nvSpPr>
          <p:cNvPr id="20" name="TextBox 50"/>
          <p:cNvSpPr txBox="1">
            <a:spLocks noChangeArrowheads="1"/>
          </p:cNvSpPr>
          <p:nvPr/>
        </p:nvSpPr>
        <p:spPr bwMode="auto">
          <a:xfrm>
            <a:off x="9286347" y="4499178"/>
            <a:ext cx="674242"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Network</a:t>
            </a:r>
            <a:br>
              <a:rPr lang="en-US" sz="800" b="1" dirty="0">
                <a:solidFill>
                  <a:srgbClr val="1B2936"/>
                </a:solidFill>
                <a:latin typeface="Arial" pitchFamily="34" charset="0"/>
              </a:rPr>
            </a:br>
            <a:r>
              <a:rPr lang="en-US" sz="800" b="1" dirty="0">
                <a:solidFill>
                  <a:srgbClr val="1B2936"/>
                </a:solidFill>
                <a:latin typeface="Arial" pitchFamily="34" charset="0"/>
              </a:rPr>
              <a:t>Automation</a:t>
            </a:r>
          </a:p>
        </p:txBody>
      </p:sp>
      <p:sp>
        <p:nvSpPr>
          <p:cNvPr id="21" name="TextBox 54"/>
          <p:cNvSpPr txBox="1">
            <a:spLocks noChangeArrowheads="1"/>
          </p:cNvSpPr>
          <p:nvPr/>
        </p:nvSpPr>
        <p:spPr bwMode="auto">
          <a:xfrm>
            <a:off x="9111495" y="5056126"/>
            <a:ext cx="655682"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Client</a:t>
            </a:r>
          </a:p>
          <a:p>
            <a:pPr defTabSz="1089632"/>
            <a:r>
              <a:rPr lang="en-US" sz="800" b="1" dirty="0">
                <a:solidFill>
                  <a:srgbClr val="1B2936"/>
                </a:solidFill>
                <a:latin typeface="Arial" pitchFamily="34" charset="0"/>
              </a:rPr>
              <a:t>Automation</a:t>
            </a:r>
          </a:p>
        </p:txBody>
      </p:sp>
      <p:sp>
        <p:nvSpPr>
          <p:cNvPr id="22" name="TextBox 57"/>
          <p:cNvSpPr txBox="1">
            <a:spLocks noChangeArrowheads="1"/>
          </p:cNvSpPr>
          <p:nvPr/>
        </p:nvSpPr>
        <p:spPr bwMode="auto">
          <a:xfrm>
            <a:off x="4533542" y="5056126"/>
            <a:ext cx="1070308"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Compliance &amp;</a:t>
            </a:r>
            <a:br>
              <a:rPr lang="en-US" sz="800" b="1" dirty="0">
                <a:solidFill>
                  <a:srgbClr val="1B2936"/>
                </a:solidFill>
                <a:latin typeface="Arial" pitchFamily="34" charset="0"/>
              </a:rPr>
            </a:br>
            <a:r>
              <a:rPr lang="en-US" sz="800" b="1" dirty="0">
                <a:solidFill>
                  <a:srgbClr val="1B2936"/>
                </a:solidFill>
                <a:latin typeface="Arial" pitchFamily="34" charset="0"/>
              </a:rPr>
              <a:t>Policy Management</a:t>
            </a:r>
          </a:p>
        </p:txBody>
      </p:sp>
      <p:sp>
        <p:nvSpPr>
          <p:cNvPr id="23" name="TextBox 62"/>
          <p:cNvSpPr txBox="1">
            <a:spLocks noChangeArrowheads="1"/>
          </p:cNvSpPr>
          <p:nvPr/>
        </p:nvSpPr>
        <p:spPr bwMode="auto">
          <a:xfrm>
            <a:off x="5211757" y="5574709"/>
            <a:ext cx="73120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Capacity</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24" name="TextBox 64"/>
          <p:cNvSpPr txBox="1">
            <a:spLocks noChangeArrowheads="1"/>
          </p:cNvSpPr>
          <p:nvPr/>
        </p:nvSpPr>
        <p:spPr bwMode="auto">
          <a:xfrm>
            <a:off x="4872649" y="3317813"/>
            <a:ext cx="73120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Vendor</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25" name="TextBox 68"/>
          <p:cNvSpPr txBox="1">
            <a:spLocks noChangeArrowheads="1"/>
          </p:cNvSpPr>
          <p:nvPr/>
        </p:nvSpPr>
        <p:spPr bwMode="auto">
          <a:xfrm>
            <a:off x="6958014" y="6292705"/>
            <a:ext cx="819189" cy="455948"/>
          </a:xfrm>
          <a:prstGeom prst="rect">
            <a:avLst/>
          </a:prstGeom>
          <a:noFill/>
          <a:ln w="9525">
            <a:noFill/>
            <a:miter lim="800000"/>
            <a:headEnd/>
            <a:tailEnd/>
          </a:ln>
        </p:spPr>
        <p:txBody>
          <a:bodyPr wrap="none" lIns="42889" tIns="42889" rIns="42889" bIns="42889">
            <a:spAutoFit/>
          </a:bodyPr>
          <a:lstStyle/>
          <a:p>
            <a:pPr algn="ctr" defTabSz="1089632"/>
            <a:r>
              <a:rPr lang="en-US" sz="800" b="1" dirty="0">
                <a:solidFill>
                  <a:srgbClr val="1B2936"/>
                </a:solidFill>
                <a:latin typeface="Arial" pitchFamily="34" charset="0"/>
              </a:rPr>
              <a:t>Performance &amp;</a:t>
            </a:r>
            <a:br>
              <a:rPr lang="en-US" sz="800" b="1" dirty="0">
                <a:solidFill>
                  <a:srgbClr val="1B2936"/>
                </a:solidFill>
                <a:latin typeface="Arial" pitchFamily="34" charset="0"/>
              </a:rPr>
            </a:br>
            <a:r>
              <a:rPr lang="en-US" sz="800" b="1" dirty="0">
                <a:solidFill>
                  <a:srgbClr val="1B2936"/>
                </a:solidFill>
                <a:latin typeface="Arial" pitchFamily="34" charset="0"/>
              </a:rPr>
              <a:t>Availability </a:t>
            </a:r>
          </a:p>
          <a:p>
            <a:pPr algn="ctr" defTabSz="1089632"/>
            <a:r>
              <a:rPr lang="en-US" sz="800" b="1" dirty="0">
                <a:solidFill>
                  <a:srgbClr val="1B2936"/>
                </a:solidFill>
                <a:latin typeface="Arial" pitchFamily="34" charset="0"/>
              </a:rPr>
              <a:t>Management</a:t>
            </a:r>
          </a:p>
        </p:txBody>
      </p:sp>
      <p:sp>
        <p:nvSpPr>
          <p:cNvPr id="26" name="TextBox 77"/>
          <p:cNvSpPr txBox="1">
            <a:spLocks noChangeArrowheads="1"/>
          </p:cNvSpPr>
          <p:nvPr/>
        </p:nvSpPr>
        <p:spPr bwMode="auto">
          <a:xfrm>
            <a:off x="8386919" y="5923959"/>
            <a:ext cx="1506114" cy="332837"/>
          </a:xfrm>
          <a:prstGeom prst="rect">
            <a:avLst/>
          </a:prstGeom>
          <a:noFill/>
          <a:ln w="9525">
            <a:noFill/>
            <a:miter lim="800000"/>
            <a:headEnd/>
            <a:tailEnd/>
          </a:ln>
        </p:spPr>
        <p:txBody>
          <a:bodyPr lIns="42889" tIns="42889" rIns="42889" bIns="42889">
            <a:spAutoFit/>
          </a:bodyPr>
          <a:lstStyle/>
          <a:p>
            <a:pPr defTabSz="1089632"/>
            <a:r>
              <a:rPr lang="en-US" sz="800" b="1" dirty="0">
                <a:solidFill>
                  <a:srgbClr val="1B2936"/>
                </a:solidFill>
                <a:latin typeface="Arial" pitchFamily="34" charset="0"/>
              </a:rPr>
              <a:t>Application Problem</a:t>
            </a:r>
          </a:p>
          <a:p>
            <a:pPr defTabSz="1089632"/>
            <a:r>
              <a:rPr lang="en-US" sz="800" b="1" dirty="0">
                <a:solidFill>
                  <a:srgbClr val="1B2936"/>
                </a:solidFill>
                <a:latin typeface="Arial" pitchFamily="34" charset="0"/>
              </a:rPr>
              <a:t>Resolution</a:t>
            </a:r>
          </a:p>
        </p:txBody>
      </p:sp>
      <p:sp>
        <p:nvSpPr>
          <p:cNvPr id="27" name="TextBox 59"/>
          <p:cNvSpPr txBox="1">
            <a:spLocks noChangeArrowheads="1"/>
          </p:cNvSpPr>
          <p:nvPr/>
        </p:nvSpPr>
        <p:spPr bwMode="auto">
          <a:xfrm>
            <a:off x="6207793" y="3635426"/>
            <a:ext cx="492176"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smtClean="0">
                <a:solidFill>
                  <a:srgbClr val="1B2936"/>
                </a:solidFill>
                <a:latin typeface="Arial" pitchFamily="34" charset="0"/>
              </a:rPr>
              <a:t>Service</a:t>
            </a:r>
            <a:br>
              <a:rPr lang="en-US" sz="800" b="1" dirty="0" smtClean="0">
                <a:solidFill>
                  <a:srgbClr val="1B2936"/>
                </a:solidFill>
                <a:latin typeface="Arial" pitchFamily="34" charset="0"/>
              </a:rPr>
            </a:br>
            <a:r>
              <a:rPr lang="en-US" sz="800" b="1" dirty="0" smtClean="0">
                <a:solidFill>
                  <a:srgbClr val="1B2936"/>
                </a:solidFill>
                <a:latin typeface="Arial" pitchFamily="34" charset="0"/>
              </a:rPr>
              <a:t> Catalog</a:t>
            </a:r>
            <a:endParaRPr lang="en-US" sz="800" b="1" dirty="0">
              <a:solidFill>
                <a:srgbClr val="1B2936"/>
              </a:solidFill>
              <a:latin typeface="Arial" pitchFamily="34" charset="0"/>
            </a:endParaRPr>
          </a:p>
        </p:txBody>
      </p:sp>
      <p:sp>
        <p:nvSpPr>
          <p:cNvPr id="28" name="TextBox 74"/>
          <p:cNvSpPr txBox="1">
            <a:spLocks noChangeArrowheads="1"/>
          </p:cNvSpPr>
          <p:nvPr/>
        </p:nvSpPr>
        <p:spPr bwMode="auto">
          <a:xfrm>
            <a:off x="7827920" y="6215014"/>
            <a:ext cx="714993"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Middleware</a:t>
            </a:r>
          </a:p>
          <a:p>
            <a:pPr defTabSz="1089632"/>
            <a:r>
              <a:rPr lang="en-US" sz="800" b="1" dirty="0">
                <a:solidFill>
                  <a:srgbClr val="1B2936"/>
                </a:solidFill>
                <a:latin typeface="Arial" pitchFamily="34" charset="0"/>
              </a:rPr>
              <a:t>Management</a:t>
            </a:r>
          </a:p>
        </p:txBody>
      </p:sp>
      <p:sp>
        <p:nvSpPr>
          <p:cNvPr id="29" name="TextBox 67"/>
          <p:cNvSpPr txBox="1">
            <a:spLocks noChangeArrowheads="1"/>
          </p:cNvSpPr>
          <p:nvPr/>
        </p:nvSpPr>
        <p:spPr bwMode="auto">
          <a:xfrm>
            <a:off x="6202900" y="6215014"/>
            <a:ext cx="714993"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Data</a:t>
            </a:r>
          </a:p>
          <a:p>
            <a:pPr algn="r" defTabSz="1089632"/>
            <a:r>
              <a:rPr lang="en-US" sz="800" b="1" dirty="0">
                <a:solidFill>
                  <a:srgbClr val="1B2936"/>
                </a:solidFill>
                <a:latin typeface="Arial" pitchFamily="34" charset="0"/>
              </a:rPr>
              <a:t>Management</a:t>
            </a:r>
          </a:p>
        </p:txBody>
      </p:sp>
      <p:sp>
        <p:nvSpPr>
          <p:cNvPr id="30" name="TextBox 67"/>
          <p:cNvSpPr txBox="1">
            <a:spLocks noChangeArrowheads="1"/>
          </p:cNvSpPr>
          <p:nvPr/>
        </p:nvSpPr>
        <p:spPr bwMode="auto">
          <a:xfrm>
            <a:off x="5379987" y="5923959"/>
            <a:ext cx="1005401" cy="332837"/>
          </a:xfrm>
          <a:prstGeom prst="rect">
            <a:avLst/>
          </a:prstGeom>
          <a:noFill/>
          <a:ln w="9525">
            <a:noFill/>
            <a:miter lim="800000"/>
            <a:headEnd/>
            <a:tailEnd/>
          </a:ln>
        </p:spPr>
        <p:txBody>
          <a:bodyPr lIns="42889" tIns="42889" rIns="42889" bIns="42889">
            <a:spAutoFit/>
          </a:bodyPr>
          <a:lstStyle/>
          <a:p>
            <a:pPr algn="r" defTabSz="1089632"/>
            <a:r>
              <a:rPr lang="en-US" sz="800" b="1" dirty="0">
                <a:solidFill>
                  <a:srgbClr val="1B2936"/>
                </a:solidFill>
                <a:latin typeface="Arial" pitchFamily="34" charset="0"/>
              </a:rPr>
              <a:t>Storage</a:t>
            </a:r>
          </a:p>
          <a:p>
            <a:pPr algn="r" defTabSz="1089632"/>
            <a:r>
              <a:rPr lang="en-US" sz="800" b="1" dirty="0">
                <a:solidFill>
                  <a:srgbClr val="1B2936"/>
                </a:solidFill>
                <a:latin typeface="Arial" pitchFamily="34" charset="0"/>
              </a:rPr>
              <a:t>Management</a:t>
            </a:r>
          </a:p>
        </p:txBody>
      </p:sp>
      <p:sp>
        <p:nvSpPr>
          <p:cNvPr id="31" name="TextBox 37"/>
          <p:cNvSpPr txBox="1">
            <a:spLocks noChangeArrowheads="1"/>
          </p:cNvSpPr>
          <p:nvPr/>
        </p:nvSpPr>
        <p:spPr bwMode="auto">
          <a:xfrm>
            <a:off x="6476712" y="3185733"/>
            <a:ext cx="731201"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Asset</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32" name="TextBox 52"/>
          <p:cNvSpPr txBox="1">
            <a:spLocks noChangeArrowheads="1"/>
          </p:cNvSpPr>
          <p:nvPr/>
        </p:nvSpPr>
        <p:spPr bwMode="auto">
          <a:xfrm>
            <a:off x="8761790" y="5574709"/>
            <a:ext cx="1296610" cy="338667"/>
          </a:xfrm>
          <a:prstGeom prst="rect">
            <a:avLst/>
          </a:prstGeom>
          <a:noFill/>
          <a:ln w="9525">
            <a:noFill/>
            <a:miter lim="800000"/>
            <a:headEnd/>
            <a:tailEnd/>
          </a:ln>
        </p:spPr>
        <p:txBody>
          <a:bodyPr wrap="square" lIns="42889" tIns="42889" rIns="42889" bIns="42889">
            <a:spAutoFit/>
          </a:bodyPr>
          <a:lstStyle/>
          <a:p>
            <a:pPr defTabSz="1089632"/>
            <a:r>
              <a:rPr lang="en-US" sz="800" b="1" dirty="0">
                <a:solidFill>
                  <a:srgbClr val="1B2936"/>
                </a:solidFill>
                <a:latin typeface="Arial" pitchFamily="34" charset="0"/>
              </a:rPr>
              <a:t>Enterprise Scheduling &amp;</a:t>
            </a:r>
            <a:br>
              <a:rPr lang="en-US" sz="800" b="1" dirty="0">
                <a:solidFill>
                  <a:srgbClr val="1B2936"/>
                </a:solidFill>
                <a:latin typeface="Arial" pitchFamily="34" charset="0"/>
              </a:rPr>
            </a:br>
            <a:r>
              <a:rPr lang="en-US" sz="800" b="1" dirty="0">
                <a:solidFill>
                  <a:srgbClr val="1B2936"/>
                </a:solidFill>
                <a:latin typeface="Arial" pitchFamily="34" charset="0"/>
              </a:rPr>
              <a:t>Workload Automation</a:t>
            </a:r>
          </a:p>
        </p:txBody>
      </p:sp>
      <p:sp>
        <p:nvSpPr>
          <p:cNvPr id="33" name="TextBox 39"/>
          <p:cNvSpPr txBox="1">
            <a:spLocks noChangeArrowheads="1"/>
          </p:cNvSpPr>
          <p:nvPr/>
        </p:nvSpPr>
        <p:spPr bwMode="auto">
          <a:xfrm>
            <a:off x="7199533" y="3185733"/>
            <a:ext cx="1060141" cy="338667"/>
          </a:xfrm>
          <a:prstGeom prst="rect">
            <a:avLst/>
          </a:prstGeom>
          <a:noFill/>
          <a:ln w="9525">
            <a:noFill/>
            <a:miter lim="800000"/>
            <a:headEnd/>
            <a:tailEnd/>
          </a:ln>
        </p:spPr>
        <p:txBody>
          <a:bodyPr wrap="square" lIns="42889" tIns="42889" rIns="42889" bIns="42889">
            <a:spAutoFit/>
          </a:bodyPr>
          <a:lstStyle/>
          <a:p>
            <a:pPr algn="r" defTabSz="1089632"/>
            <a:r>
              <a:rPr lang="en-US" sz="800" b="1" dirty="0">
                <a:solidFill>
                  <a:srgbClr val="1B2936"/>
                </a:solidFill>
                <a:latin typeface="Arial" pitchFamily="34" charset="0"/>
              </a:rPr>
              <a:t>Change &amp; Release Management</a:t>
            </a:r>
          </a:p>
        </p:txBody>
      </p:sp>
      <p:sp>
        <p:nvSpPr>
          <p:cNvPr id="34" name="TextBox 67"/>
          <p:cNvSpPr txBox="1">
            <a:spLocks noChangeArrowheads="1"/>
          </p:cNvSpPr>
          <p:nvPr/>
        </p:nvSpPr>
        <p:spPr bwMode="auto">
          <a:xfrm>
            <a:off x="6476712" y="5212518"/>
            <a:ext cx="830409"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Event &amp; Impact</a:t>
            </a:r>
          </a:p>
          <a:p>
            <a:pPr defTabSz="1089632"/>
            <a:r>
              <a:rPr lang="en-US" sz="800" b="1" dirty="0">
                <a:solidFill>
                  <a:srgbClr val="1B2936"/>
                </a:solidFill>
                <a:latin typeface="Arial" pitchFamily="34" charset="0"/>
              </a:rPr>
              <a:t>Management</a:t>
            </a:r>
          </a:p>
        </p:txBody>
      </p:sp>
      <p:sp>
        <p:nvSpPr>
          <p:cNvPr id="35" name="TextBox 74"/>
          <p:cNvSpPr txBox="1">
            <a:spLocks noChangeArrowheads="1"/>
          </p:cNvSpPr>
          <p:nvPr/>
        </p:nvSpPr>
        <p:spPr bwMode="auto">
          <a:xfrm>
            <a:off x="7603993" y="5212518"/>
            <a:ext cx="655681"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Mainframe</a:t>
            </a:r>
          </a:p>
          <a:p>
            <a:pPr algn="ctr" defTabSz="1089632"/>
            <a:r>
              <a:rPr lang="en-US" sz="800" b="1" dirty="0">
                <a:solidFill>
                  <a:srgbClr val="1B2936"/>
                </a:solidFill>
                <a:latin typeface="Arial" pitchFamily="34" charset="0"/>
              </a:rPr>
              <a:t>Automation</a:t>
            </a:r>
          </a:p>
        </p:txBody>
      </p:sp>
      <p:sp>
        <p:nvSpPr>
          <p:cNvPr id="36" name="TextBox 30"/>
          <p:cNvSpPr txBox="1">
            <a:spLocks noChangeArrowheads="1"/>
          </p:cNvSpPr>
          <p:nvPr/>
        </p:nvSpPr>
        <p:spPr bwMode="auto">
          <a:xfrm>
            <a:off x="5943600" y="4773341"/>
            <a:ext cx="756369"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Service Level</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37" name="Title 1"/>
          <p:cNvSpPr txBox="1">
            <a:spLocks/>
          </p:cNvSpPr>
          <p:nvPr/>
        </p:nvSpPr>
        <p:spPr bwMode="white">
          <a:xfrm>
            <a:off x="5559291" y="4181706"/>
            <a:ext cx="990600" cy="363538"/>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PLAN &amp;</a:t>
            </a:r>
          </a:p>
          <a:p>
            <a:pPr algn="ctr" defTabSz="1089632" eaLnBrk="1" hangingPunct="1">
              <a:lnSpc>
                <a:spcPct val="90000"/>
              </a:lnSpc>
            </a:pPr>
            <a:r>
              <a:rPr lang="fr-FR" sz="900" b="1" dirty="0">
                <a:solidFill>
                  <a:schemeClr val="bg1"/>
                </a:solidFill>
                <a:latin typeface="Arial" pitchFamily="34" charset="0"/>
              </a:rPr>
              <a:t>GOVERN</a:t>
            </a:r>
            <a:endParaRPr lang="en-US" sz="900" b="1" dirty="0">
              <a:solidFill>
                <a:schemeClr val="bg1"/>
              </a:solidFill>
              <a:latin typeface="Arial" pitchFamily="34" charset="0"/>
            </a:endParaRPr>
          </a:p>
        </p:txBody>
      </p:sp>
      <p:sp>
        <p:nvSpPr>
          <p:cNvPr id="38" name="Title 1"/>
          <p:cNvSpPr txBox="1">
            <a:spLocks/>
          </p:cNvSpPr>
          <p:nvPr/>
        </p:nvSpPr>
        <p:spPr bwMode="white">
          <a:xfrm>
            <a:off x="8134738" y="4197846"/>
            <a:ext cx="1221960" cy="331259"/>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PROVISION &amp;</a:t>
            </a:r>
          </a:p>
          <a:p>
            <a:pPr algn="ctr" defTabSz="1089632" eaLnBrk="1" hangingPunct="1">
              <a:lnSpc>
                <a:spcPct val="90000"/>
              </a:lnSpc>
            </a:pPr>
            <a:r>
              <a:rPr lang="fr-FR" sz="900" b="1" dirty="0">
                <a:solidFill>
                  <a:schemeClr val="bg1"/>
                </a:solidFill>
                <a:latin typeface="Arial" pitchFamily="34" charset="0"/>
              </a:rPr>
              <a:t>CONFIGURE</a:t>
            </a:r>
            <a:endParaRPr lang="en-US" sz="900" b="1" dirty="0">
              <a:solidFill>
                <a:schemeClr val="bg1"/>
              </a:solidFill>
              <a:latin typeface="Arial" pitchFamily="34" charset="0"/>
            </a:endParaRPr>
          </a:p>
        </p:txBody>
      </p:sp>
      <p:sp>
        <p:nvSpPr>
          <p:cNvPr id="39" name="Oval 40"/>
          <p:cNvSpPr>
            <a:spLocks noChangeArrowheads="1"/>
          </p:cNvSpPr>
          <p:nvPr/>
        </p:nvSpPr>
        <p:spPr bwMode="auto">
          <a:xfrm>
            <a:off x="8158529" y="262154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0" name="Oval 40"/>
          <p:cNvSpPr>
            <a:spLocks noChangeArrowheads="1"/>
          </p:cNvSpPr>
          <p:nvPr/>
        </p:nvSpPr>
        <p:spPr bwMode="auto">
          <a:xfrm>
            <a:off x="6440808" y="262154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1" name="Oval 40"/>
          <p:cNvSpPr>
            <a:spLocks noChangeArrowheads="1"/>
          </p:cNvSpPr>
          <p:nvPr/>
        </p:nvSpPr>
        <p:spPr bwMode="auto">
          <a:xfrm>
            <a:off x="7008669" y="243387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2" name="Oval 40"/>
          <p:cNvSpPr>
            <a:spLocks noChangeArrowheads="1"/>
          </p:cNvSpPr>
          <p:nvPr/>
        </p:nvSpPr>
        <p:spPr bwMode="auto">
          <a:xfrm>
            <a:off x="7595673" y="243387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baseline="-25000" dirty="0"/>
          </a:p>
        </p:txBody>
      </p:sp>
      <p:sp>
        <p:nvSpPr>
          <p:cNvPr id="43" name="Oval 40"/>
          <p:cNvSpPr>
            <a:spLocks noChangeArrowheads="1"/>
          </p:cNvSpPr>
          <p:nvPr/>
        </p:nvSpPr>
        <p:spPr bwMode="auto">
          <a:xfrm>
            <a:off x="5975260" y="2977160"/>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4" name="Oval 40"/>
          <p:cNvSpPr>
            <a:spLocks noChangeArrowheads="1"/>
          </p:cNvSpPr>
          <p:nvPr/>
        </p:nvSpPr>
        <p:spPr bwMode="auto">
          <a:xfrm>
            <a:off x="8635326" y="2977160"/>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5" name="Oval 40"/>
          <p:cNvSpPr>
            <a:spLocks noChangeArrowheads="1"/>
          </p:cNvSpPr>
          <p:nvPr/>
        </p:nvSpPr>
        <p:spPr bwMode="auto">
          <a:xfrm>
            <a:off x="5618135" y="345080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6" name="Oval 40"/>
          <p:cNvSpPr>
            <a:spLocks noChangeArrowheads="1"/>
          </p:cNvSpPr>
          <p:nvPr/>
        </p:nvSpPr>
        <p:spPr bwMode="auto">
          <a:xfrm>
            <a:off x="8988813" y="345080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7" name="Oval 40"/>
          <p:cNvSpPr>
            <a:spLocks noChangeArrowheads="1"/>
          </p:cNvSpPr>
          <p:nvPr/>
        </p:nvSpPr>
        <p:spPr bwMode="auto">
          <a:xfrm>
            <a:off x="6727709" y="3724314"/>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8" name="Oval 40"/>
          <p:cNvSpPr>
            <a:spLocks noChangeArrowheads="1"/>
          </p:cNvSpPr>
          <p:nvPr/>
        </p:nvSpPr>
        <p:spPr bwMode="auto">
          <a:xfrm>
            <a:off x="7890952" y="3724314"/>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9" name="Oval 40"/>
          <p:cNvSpPr>
            <a:spLocks noChangeArrowheads="1"/>
          </p:cNvSpPr>
          <p:nvPr/>
        </p:nvSpPr>
        <p:spPr bwMode="auto">
          <a:xfrm>
            <a:off x="9163783" y="400907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0" name="Oval 40"/>
          <p:cNvSpPr>
            <a:spLocks noChangeArrowheads="1"/>
          </p:cNvSpPr>
          <p:nvPr/>
        </p:nvSpPr>
        <p:spPr bwMode="auto">
          <a:xfrm>
            <a:off x="5444562" y="400907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1" name="Oval 40"/>
          <p:cNvSpPr>
            <a:spLocks noChangeArrowheads="1"/>
          </p:cNvSpPr>
          <p:nvPr/>
        </p:nvSpPr>
        <p:spPr bwMode="auto">
          <a:xfrm>
            <a:off x="5445741" y="460413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2" name="Oval 40"/>
          <p:cNvSpPr>
            <a:spLocks noChangeArrowheads="1"/>
          </p:cNvSpPr>
          <p:nvPr/>
        </p:nvSpPr>
        <p:spPr bwMode="auto">
          <a:xfrm>
            <a:off x="9163636" y="460413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3" name="Oval 40"/>
          <p:cNvSpPr>
            <a:spLocks noChangeArrowheads="1"/>
          </p:cNvSpPr>
          <p:nvPr/>
        </p:nvSpPr>
        <p:spPr bwMode="auto">
          <a:xfrm>
            <a:off x="8978407" y="5166377"/>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4" name="Oval 40"/>
          <p:cNvSpPr>
            <a:spLocks noChangeArrowheads="1"/>
          </p:cNvSpPr>
          <p:nvPr/>
        </p:nvSpPr>
        <p:spPr bwMode="auto">
          <a:xfrm>
            <a:off x="5627289" y="5166377"/>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5" name="Oval 40"/>
          <p:cNvSpPr>
            <a:spLocks noChangeArrowheads="1"/>
          </p:cNvSpPr>
          <p:nvPr/>
        </p:nvSpPr>
        <p:spPr bwMode="auto">
          <a:xfrm>
            <a:off x="6349070" y="526684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6" name="Oval 40"/>
          <p:cNvSpPr>
            <a:spLocks noChangeArrowheads="1"/>
          </p:cNvSpPr>
          <p:nvPr/>
        </p:nvSpPr>
        <p:spPr bwMode="auto">
          <a:xfrm>
            <a:off x="8268022" y="526684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7" name="Oval 40"/>
          <p:cNvSpPr>
            <a:spLocks noChangeArrowheads="1"/>
          </p:cNvSpPr>
          <p:nvPr/>
        </p:nvSpPr>
        <p:spPr bwMode="auto">
          <a:xfrm>
            <a:off x="7892085" y="4889014"/>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8" name="Oval 40"/>
          <p:cNvSpPr>
            <a:spLocks noChangeArrowheads="1"/>
          </p:cNvSpPr>
          <p:nvPr/>
        </p:nvSpPr>
        <p:spPr bwMode="auto">
          <a:xfrm>
            <a:off x="6727992" y="4889014"/>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9" name="Oval 40"/>
          <p:cNvSpPr>
            <a:spLocks noChangeArrowheads="1"/>
          </p:cNvSpPr>
          <p:nvPr/>
        </p:nvSpPr>
        <p:spPr bwMode="auto">
          <a:xfrm>
            <a:off x="7304961" y="6192313"/>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0" name="Oval 40"/>
          <p:cNvSpPr>
            <a:spLocks noChangeArrowheads="1"/>
          </p:cNvSpPr>
          <p:nvPr/>
        </p:nvSpPr>
        <p:spPr bwMode="auto">
          <a:xfrm>
            <a:off x="6821967" y="612791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1" name="Oval 40"/>
          <p:cNvSpPr>
            <a:spLocks noChangeArrowheads="1"/>
          </p:cNvSpPr>
          <p:nvPr/>
        </p:nvSpPr>
        <p:spPr bwMode="auto">
          <a:xfrm>
            <a:off x="7791603" y="612791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2" name="Oval 40"/>
          <p:cNvSpPr>
            <a:spLocks noChangeArrowheads="1"/>
          </p:cNvSpPr>
          <p:nvPr/>
        </p:nvSpPr>
        <p:spPr bwMode="auto">
          <a:xfrm>
            <a:off x="8241981" y="594503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3" name="Oval 40"/>
          <p:cNvSpPr>
            <a:spLocks noChangeArrowheads="1"/>
          </p:cNvSpPr>
          <p:nvPr/>
        </p:nvSpPr>
        <p:spPr bwMode="auto">
          <a:xfrm>
            <a:off x="6367617" y="5945038"/>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4" name="Oval 40"/>
          <p:cNvSpPr>
            <a:spLocks noChangeArrowheads="1"/>
          </p:cNvSpPr>
          <p:nvPr/>
        </p:nvSpPr>
        <p:spPr bwMode="auto">
          <a:xfrm>
            <a:off x="5971813" y="563858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5" name="Oval 40"/>
          <p:cNvSpPr>
            <a:spLocks noChangeArrowheads="1"/>
          </p:cNvSpPr>
          <p:nvPr/>
        </p:nvSpPr>
        <p:spPr bwMode="auto">
          <a:xfrm>
            <a:off x="8638934" y="5638589"/>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6" name="Oval 40"/>
          <p:cNvSpPr>
            <a:spLocks noChangeArrowheads="1"/>
          </p:cNvSpPr>
          <p:nvPr/>
        </p:nvSpPr>
        <p:spPr bwMode="auto">
          <a:xfrm>
            <a:off x="8260556" y="3343550"/>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7" name="Oval 40"/>
          <p:cNvSpPr>
            <a:spLocks noChangeArrowheads="1"/>
          </p:cNvSpPr>
          <p:nvPr/>
        </p:nvSpPr>
        <p:spPr bwMode="auto">
          <a:xfrm>
            <a:off x="6346497" y="3343550"/>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8" name="Title 1"/>
          <p:cNvSpPr txBox="1">
            <a:spLocks/>
          </p:cNvSpPr>
          <p:nvPr/>
        </p:nvSpPr>
        <p:spPr bwMode="white">
          <a:xfrm>
            <a:off x="6788471" y="5629506"/>
            <a:ext cx="1152863" cy="280988"/>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MONITOR </a:t>
            </a:r>
            <a:r>
              <a:rPr lang="fr-FR" sz="900" b="1" dirty="0" smtClean="0">
                <a:solidFill>
                  <a:schemeClr val="bg1"/>
                </a:solidFill>
                <a:latin typeface="Arial" pitchFamily="34" charset="0"/>
              </a:rPr>
              <a:t>&amp;</a:t>
            </a:r>
            <a:br>
              <a:rPr lang="fr-FR" sz="900" b="1" dirty="0" smtClean="0">
                <a:solidFill>
                  <a:schemeClr val="bg1"/>
                </a:solidFill>
                <a:latin typeface="Arial" pitchFamily="34" charset="0"/>
              </a:rPr>
            </a:br>
            <a:r>
              <a:rPr lang="fr-FR" sz="900" b="1" dirty="0" smtClean="0">
                <a:solidFill>
                  <a:schemeClr val="bg1"/>
                </a:solidFill>
                <a:latin typeface="Arial" pitchFamily="34" charset="0"/>
              </a:rPr>
              <a:t>OPERATE</a:t>
            </a:r>
            <a:endParaRPr lang="en-US" sz="900" b="1" dirty="0">
              <a:solidFill>
                <a:schemeClr val="bg1"/>
              </a:solidFill>
              <a:latin typeface="Arial" pitchFamily="34" charset="0"/>
            </a:endParaRPr>
          </a:p>
        </p:txBody>
      </p:sp>
      <p:sp>
        <p:nvSpPr>
          <p:cNvPr id="69" name="Title 1"/>
          <p:cNvSpPr txBox="1">
            <a:spLocks/>
          </p:cNvSpPr>
          <p:nvPr/>
        </p:nvSpPr>
        <p:spPr bwMode="white">
          <a:xfrm>
            <a:off x="6831502" y="2786253"/>
            <a:ext cx="1066800" cy="228335"/>
          </a:xfrm>
          <a:prstGeom prst="rect">
            <a:avLst/>
          </a:prstGeom>
          <a:noFill/>
          <a:ln w="9525">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REQUEST &amp; </a:t>
            </a:r>
            <a:r>
              <a:rPr lang="fr-FR" sz="900" b="1" dirty="0" smtClean="0">
                <a:solidFill>
                  <a:schemeClr val="bg1"/>
                </a:solidFill>
                <a:latin typeface="Arial" pitchFamily="34" charset="0"/>
              </a:rPr>
              <a:t/>
            </a:r>
            <a:br>
              <a:rPr lang="fr-FR" sz="900" b="1" dirty="0" smtClean="0">
                <a:solidFill>
                  <a:schemeClr val="bg1"/>
                </a:solidFill>
                <a:latin typeface="Arial" pitchFamily="34" charset="0"/>
              </a:rPr>
            </a:br>
            <a:r>
              <a:rPr lang="fr-FR" sz="900" b="1" dirty="0" smtClean="0">
                <a:solidFill>
                  <a:schemeClr val="bg1"/>
                </a:solidFill>
                <a:latin typeface="Arial" pitchFamily="34" charset="0"/>
              </a:rPr>
              <a:t>SUPPORT</a:t>
            </a:r>
            <a:endParaRPr lang="en-US" sz="900" b="1" dirty="0">
              <a:solidFill>
                <a:schemeClr val="bg1"/>
              </a:solidFill>
              <a:latin typeface="Arial" pitchFamily="34" charset="0"/>
            </a:endParaRPr>
          </a:p>
        </p:txBody>
      </p:sp>
      <p:sp>
        <p:nvSpPr>
          <p:cNvPr id="70" name="Title 1"/>
          <p:cNvSpPr txBox="1">
            <a:spLocks/>
          </p:cNvSpPr>
          <p:nvPr/>
        </p:nvSpPr>
        <p:spPr bwMode="white">
          <a:xfrm>
            <a:off x="6690385" y="3686217"/>
            <a:ext cx="1349035" cy="384175"/>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INTEGRATE </a:t>
            </a:r>
            <a:r>
              <a:rPr lang="fr-FR" sz="900" b="1" dirty="0" smtClean="0">
                <a:solidFill>
                  <a:schemeClr val="bg1"/>
                </a:solidFill>
                <a:latin typeface="Arial" pitchFamily="34" charset="0"/>
              </a:rPr>
              <a:t>&amp; ORCHESTRATE</a:t>
            </a:r>
            <a:endParaRPr lang="en-US" sz="900" b="1" dirty="0">
              <a:solidFill>
                <a:schemeClr val="bg1"/>
              </a:solidFill>
              <a:latin typeface="Arial" pitchFamily="34" charset="0"/>
            </a:endParaRPr>
          </a:p>
        </p:txBody>
      </p:sp>
      <p:sp>
        <p:nvSpPr>
          <p:cNvPr id="71" name="TextBox 70"/>
          <p:cNvSpPr txBox="1">
            <a:spLocks noChangeArrowheads="1"/>
          </p:cNvSpPr>
          <p:nvPr/>
        </p:nvSpPr>
        <p:spPr bwMode="auto">
          <a:xfrm>
            <a:off x="8044073" y="4773341"/>
            <a:ext cx="783922"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Dashboards &amp;</a:t>
            </a:r>
          </a:p>
          <a:p>
            <a:pPr defTabSz="1089632"/>
            <a:r>
              <a:rPr lang="en-US" sz="800" b="1" dirty="0">
                <a:solidFill>
                  <a:srgbClr val="1B2936"/>
                </a:solidFill>
                <a:latin typeface="Arial" pitchFamily="34" charset="0"/>
              </a:rPr>
              <a:t>Analytics</a:t>
            </a:r>
          </a:p>
        </p:txBody>
      </p:sp>
      <p:sp>
        <p:nvSpPr>
          <p:cNvPr id="72" name="TextBox 59"/>
          <p:cNvSpPr txBox="1">
            <a:spLocks noChangeArrowheads="1"/>
          </p:cNvSpPr>
          <p:nvPr/>
        </p:nvSpPr>
        <p:spPr bwMode="auto">
          <a:xfrm>
            <a:off x="8044073" y="3635426"/>
            <a:ext cx="1015999" cy="332837"/>
          </a:xfrm>
          <a:prstGeom prst="rect">
            <a:avLst/>
          </a:prstGeom>
          <a:noFill/>
          <a:ln w="9525">
            <a:noFill/>
            <a:miter lim="800000"/>
            <a:headEnd/>
            <a:tailEnd/>
          </a:ln>
        </p:spPr>
        <p:txBody>
          <a:bodyPr lIns="42889" tIns="42889" rIns="42889" bIns="42889">
            <a:spAutoFit/>
          </a:bodyPr>
          <a:lstStyle/>
          <a:p>
            <a:pPr defTabSz="1089632"/>
            <a:r>
              <a:rPr lang="en-US" sz="800" b="1" dirty="0">
                <a:solidFill>
                  <a:srgbClr val="1B2936"/>
                </a:solidFill>
                <a:latin typeface="Arial" pitchFamily="34" charset="0"/>
              </a:rPr>
              <a:t>Discovery &amp; </a:t>
            </a:r>
          </a:p>
          <a:p>
            <a:pPr defTabSz="1089632"/>
            <a:r>
              <a:rPr lang="en-US" sz="800" b="1" dirty="0">
                <a:solidFill>
                  <a:srgbClr val="1B2936"/>
                </a:solidFill>
                <a:latin typeface="Arial" pitchFamily="34" charset="0"/>
              </a:rPr>
              <a:t>Dependency</a:t>
            </a:r>
          </a:p>
        </p:txBody>
      </p:sp>
      <p:sp>
        <p:nvSpPr>
          <p:cNvPr id="73" name="TextBox 89"/>
          <p:cNvSpPr txBox="1">
            <a:spLocks noChangeArrowheads="1"/>
          </p:cNvSpPr>
          <p:nvPr/>
        </p:nvSpPr>
        <p:spPr bwMode="auto">
          <a:xfrm>
            <a:off x="6781800" y="4603689"/>
            <a:ext cx="1219199" cy="240504"/>
          </a:xfrm>
          <a:prstGeom prst="rect">
            <a:avLst/>
          </a:prstGeom>
          <a:noFill/>
          <a:ln w="9525">
            <a:noFill/>
            <a:miter lim="800000"/>
            <a:headEnd/>
            <a:tailEnd/>
          </a:ln>
        </p:spPr>
        <p:txBody>
          <a:bodyPr wrap="square" lIns="42889" tIns="42889" rIns="42889" bIns="42889">
            <a:spAutoFit/>
          </a:bodyPr>
          <a:lstStyle/>
          <a:p>
            <a:pPr algn="ctr" defTabSz="1089632"/>
            <a:r>
              <a:rPr lang="en-US" sz="1000" b="1" dirty="0" smtClean="0">
                <a:solidFill>
                  <a:srgbClr val="203242"/>
                </a:solidFill>
                <a:latin typeface="Arial" pitchFamily="34" charset="0"/>
              </a:rPr>
              <a:t>CMDB / CMS</a:t>
            </a:r>
            <a:endParaRPr lang="en-US" sz="1000" b="1" dirty="0">
              <a:solidFill>
                <a:srgbClr val="203242"/>
              </a:solidFill>
              <a:latin typeface="Arial" pitchFamily="34" charset="0"/>
            </a:endParaRPr>
          </a:p>
        </p:txBody>
      </p:sp>
      <p:pic>
        <p:nvPicPr>
          <p:cNvPr id="74" name="Picture 73" descr="CMDB_blue.png"/>
          <p:cNvPicPr>
            <a:picLocks noChangeAspect="1"/>
          </p:cNvPicPr>
          <p:nvPr/>
        </p:nvPicPr>
        <p:blipFill>
          <a:blip r:embed="rId9"/>
          <a:stretch>
            <a:fillRect/>
          </a:stretch>
        </p:blipFill>
        <p:spPr>
          <a:xfrm>
            <a:off x="7093394" y="4098394"/>
            <a:ext cx="545211" cy="53492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xit" presetSubtype="0" fill="hold" grpId="1" nodeType="withEffect">
                                  <p:stCondLst>
                                    <p:cond delay="0"/>
                                  </p:stCondLst>
                                  <p:childTnLst>
                                    <p:animEffect transition="out" filter="fade">
                                      <p:cBhvr>
                                        <p:cTn id="56" dur="500"/>
                                        <p:tgtEl>
                                          <p:spTgt spid="67"/>
                                        </p:tgtEl>
                                      </p:cBhvr>
                                    </p:animEffect>
                                    <p:set>
                                      <p:cBhvr>
                                        <p:cTn id="57" dur="1" fill="hold">
                                          <p:stCondLst>
                                            <p:cond delay="499"/>
                                          </p:stCondLst>
                                        </p:cTn>
                                        <p:tgtEl>
                                          <p:spTgt spid="6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500"/>
                                        <p:tgtEl>
                                          <p:spTgt spid="6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500"/>
                                        <p:tgtEl>
                                          <p:spTgt spid="7"/>
                                        </p:tgtEl>
                                      </p:cBhvr>
                                    </p:animEffect>
                                  </p:childTnLst>
                                </p:cTn>
                              </p:par>
                              <p:par>
                                <p:cTn id="129" presetID="10" presetClass="exit" presetSubtype="0" fill="hold" nodeType="withEffect">
                                  <p:stCondLst>
                                    <p:cond delay="0"/>
                                  </p:stCondLst>
                                  <p:childTnLst>
                                    <p:animEffect transition="out" filter="fade">
                                      <p:cBhvr>
                                        <p:cTn id="130" dur="500"/>
                                        <p:tgtEl>
                                          <p:spTgt spid="6"/>
                                        </p:tgtEl>
                                      </p:cBhvr>
                                    </p:animEffect>
                                    <p:set>
                                      <p:cBhvr>
                                        <p:cTn id="131" dur="1" fill="hold">
                                          <p:stCondLst>
                                            <p:cond delay="499"/>
                                          </p:stCondLst>
                                        </p:cTn>
                                        <p:tgtEl>
                                          <p:spTgt spid="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66"/>
                                        </p:tgtEl>
                                      </p:cBhvr>
                                    </p:animEffect>
                                    <p:set>
                                      <p:cBhvr>
                                        <p:cTn id="134" dur="1" fill="hold">
                                          <p:stCondLst>
                                            <p:cond delay="499"/>
                                          </p:stCondLst>
                                        </p:cTn>
                                        <p:tgtEl>
                                          <p:spTgt spid="6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46"/>
                                        </p:tgtEl>
                                      </p:cBhvr>
                                    </p:animEffect>
                                    <p:set>
                                      <p:cBhvr>
                                        <p:cTn id="140" dur="1" fill="hold">
                                          <p:stCondLst>
                                            <p:cond delay="499"/>
                                          </p:stCondLst>
                                        </p:cTn>
                                        <p:tgtEl>
                                          <p:spTgt spid="4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9"/>
                                        </p:tgtEl>
                                      </p:cBhvr>
                                    </p:animEffect>
                                    <p:set>
                                      <p:cBhvr>
                                        <p:cTn id="146" dur="1" fill="hold">
                                          <p:stCondLst>
                                            <p:cond delay="499"/>
                                          </p:stCondLst>
                                        </p:cTn>
                                        <p:tgtEl>
                                          <p:spTgt spid="4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9"/>
                                        </p:tgtEl>
                                      </p:cBhvr>
                                    </p:animEffect>
                                    <p:set>
                                      <p:cBhvr>
                                        <p:cTn id="149" dur="1" fill="hold">
                                          <p:stCondLst>
                                            <p:cond delay="499"/>
                                          </p:stCondLst>
                                        </p:cTn>
                                        <p:tgtEl>
                                          <p:spTgt spid="1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52"/>
                                        </p:tgtEl>
                                      </p:cBhvr>
                                    </p:animEffect>
                                    <p:set>
                                      <p:cBhvr>
                                        <p:cTn id="152" dur="1" fill="hold">
                                          <p:stCondLst>
                                            <p:cond delay="499"/>
                                          </p:stCondLst>
                                        </p:cTn>
                                        <p:tgtEl>
                                          <p:spTgt spid="5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0"/>
                                        </p:tgtEl>
                                      </p:cBhvr>
                                    </p:animEffect>
                                    <p:set>
                                      <p:cBhvr>
                                        <p:cTn id="155" dur="1" fill="hold">
                                          <p:stCondLst>
                                            <p:cond delay="499"/>
                                          </p:stCondLst>
                                        </p:cTn>
                                        <p:tgtEl>
                                          <p:spTgt spid="20"/>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53"/>
                                        </p:tgtEl>
                                      </p:cBhvr>
                                    </p:animEffect>
                                    <p:set>
                                      <p:cBhvr>
                                        <p:cTn id="158" dur="1" fill="hold">
                                          <p:stCondLst>
                                            <p:cond delay="499"/>
                                          </p:stCondLst>
                                        </p:cTn>
                                        <p:tgtEl>
                                          <p:spTgt spid="53"/>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1"/>
                                        </p:tgtEl>
                                      </p:cBhvr>
                                    </p:animEffect>
                                    <p:set>
                                      <p:cBhvr>
                                        <p:cTn id="161" dur="1" fill="hold">
                                          <p:stCondLst>
                                            <p:cond delay="499"/>
                                          </p:stCondLst>
                                        </p:cTn>
                                        <p:tgtEl>
                                          <p:spTgt spid="21"/>
                                        </p:tgtEl>
                                        <p:attrNameLst>
                                          <p:attrName>style.visibility</p:attrName>
                                        </p:attrNameLst>
                                      </p:cBhvr>
                                      <p:to>
                                        <p:strVal val="hidden"/>
                                      </p:to>
                                    </p:set>
                                  </p:childTnLst>
                                </p:cTn>
                              </p:par>
                              <p:par>
                                <p:cTn id="162" presetID="10" presetClass="entr" presetSubtype="0" fill="hold" grpId="0" nodeType="with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fade">
                                      <p:cBhvr>
                                        <p:cTn id="164" dur="500"/>
                                        <p:tgtEl>
                                          <p:spTgt spid="5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35"/>
                                        </p:tgtEl>
                                        <p:attrNameLst>
                                          <p:attrName>style.visibility</p:attrName>
                                        </p:attrNameLst>
                                      </p:cBhvr>
                                      <p:to>
                                        <p:strVal val="visible"/>
                                      </p:to>
                                    </p:set>
                                    <p:animEffect transition="in" filter="fade">
                                      <p:cBhvr>
                                        <p:cTn id="167" dur="500"/>
                                        <p:tgtEl>
                                          <p:spTgt spid="3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62"/>
                                        </p:tgtEl>
                                        <p:attrNameLst>
                                          <p:attrName>style.visibility</p:attrName>
                                        </p:attrNameLst>
                                      </p:cBhvr>
                                      <p:to>
                                        <p:strVal val="visible"/>
                                      </p:to>
                                    </p:set>
                                    <p:animEffect transition="in" filter="fade">
                                      <p:cBhvr>
                                        <p:cTn id="170" dur="500"/>
                                        <p:tgtEl>
                                          <p:spTgt spid="6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500"/>
                                        <p:tgtEl>
                                          <p:spTgt spid="26"/>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28"/>
                                        </p:tgtEl>
                                        <p:attrNameLst>
                                          <p:attrName>style.visibility</p:attrName>
                                        </p:attrNameLst>
                                      </p:cBhvr>
                                      <p:to>
                                        <p:strVal val="visible"/>
                                      </p:to>
                                    </p:set>
                                    <p:animEffect transition="in" filter="fade">
                                      <p:cBhvr>
                                        <p:cTn id="179" dur="500"/>
                                        <p:tgtEl>
                                          <p:spTgt spid="28"/>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59"/>
                                        </p:tgtEl>
                                        <p:attrNameLst>
                                          <p:attrName>style.visibility</p:attrName>
                                        </p:attrNameLst>
                                      </p:cBhvr>
                                      <p:to>
                                        <p:strVal val="visible"/>
                                      </p:to>
                                    </p:set>
                                    <p:animEffect transition="in" filter="fade">
                                      <p:cBhvr>
                                        <p:cTn id="182" dur="500"/>
                                        <p:tgtEl>
                                          <p:spTgt spid="59"/>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25"/>
                                        </p:tgtEl>
                                        <p:attrNameLst>
                                          <p:attrName>style.visibility</p:attrName>
                                        </p:attrNameLst>
                                      </p:cBhvr>
                                      <p:to>
                                        <p:strVal val="visible"/>
                                      </p:to>
                                    </p:set>
                                    <p:animEffect transition="in" filter="fade">
                                      <p:cBhvr>
                                        <p:cTn id="185" dur="500"/>
                                        <p:tgtEl>
                                          <p:spTgt spid="25"/>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60"/>
                                        </p:tgtEl>
                                        <p:attrNameLst>
                                          <p:attrName>style.visibility</p:attrName>
                                        </p:attrNameLst>
                                      </p:cBhvr>
                                      <p:to>
                                        <p:strVal val="visible"/>
                                      </p:to>
                                    </p:set>
                                    <p:animEffect transition="in" filter="fade">
                                      <p:cBhvr>
                                        <p:cTn id="188" dur="500"/>
                                        <p:tgtEl>
                                          <p:spTgt spid="60"/>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9"/>
                                        </p:tgtEl>
                                        <p:attrNameLst>
                                          <p:attrName>style.visibility</p:attrName>
                                        </p:attrNameLst>
                                      </p:cBhvr>
                                      <p:to>
                                        <p:strVal val="visible"/>
                                      </p:to>
                                    </p:set>
                                    <p:animEffect transition="in" filter="fade">
                                      <p:cBhvr>
                                        <p:cTn id="191" dur="500"/>
                                        <p:tgtEl>
                                          <p:spTgt spid="2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63"/>
                                        </p:tgtEl>
                                        <p:attrNameLst>
                                          <p:attrName>style.visibility</p:attrName>
                                        </p:attrNameLst>
                                      </p:cBhvr>
                                      <p:to>
                                        <p:strVal val="visible"/>
                                      </p:to>
                                    </p:set>
                                    <p:animEffect transition="in" filter="fade">
                                      <p:cBhvr>
                                        <p:cTn id="194" dur="500"/>
                                        <p:tgtEl>
                                          <p:spTgt spid="63"/>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500"/>
                                        <p:tgtEl>
                                          <p:spTgt spid="30"/>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64"/>
                                        </p:tgtEl>
                                        <p:attrNameLst>
                                          <p:attrName>style.visibility</p:attrName>
                                        </p:attrNameLst>
                                      </p:cBhvr>
                                      <p:to>
                                        <p:strVal val="visible"/>
                                      </p:to>
                                    </p:set>
                                    <p:animEffect transition="in" filter="fade">
                                      <p:cBhvr>
                                        <p:cTn id="200" dur="500"/>
                                        <p:tgtEl>
                                          <p:spTgt spid="64"/>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3"/>
                                        </p:tgtEl>
                                        <p:attrNameLst>
                                          <p:attrName>style.visibility</p:attrName>
                                        </p:attrNameLst>
                                      </p:cBhvr>
                                      <p:to>
                                        <p:strVal val="visible"/>
                                      </p:to>
                                    </p:set>
                                    <p:animEffect transition="in" filter="fade">
                                      <p:cBhvr>
                                        <p:cTn id="203" dur="500"/>
                                        <p:tgtEl>
                                          <p:spTgt spid="23"/>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55"/>
                                        </p:tgtEl>
                                        <p:attrNameLst>
                                          <p:attrName>style.visibility</p:attrName>
                                        </p:attrNameLst>
                                      </p:cBhvr>
                                      <p:to>
                                        <p:strVal val="visible"/>
                                      </p:to>
                                    </p:set>
                                    <p:animEffect transition="in" filter="fade">
                                      <p:cBhvr>
                                        <p:cTn id="206" dur="500"/>
                                        <p:tgtEl>
                                          <p:spTgt spid="55"/>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4"/>
                                        </p:tgtEl>
                                        <p:attrNameLst>
                                          <p:attrName>style.visibility</p:attrName>
                                        </p:attrNameLst>
                                      </p:cBhvr>
                                      <p:to>
                                        <p:strVal val="visible"/>
                                      </p:to>
                                    </p:set>
                                    <p:animEffect transition="in" filter="fade">
                                      <p:cBhvr>
                                        <p:cTn id="209" dur="500"/>
                                        <p:tgtEl>
                                          <p:spTgt spid="34"/>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8"/>
                                        </p:tgtEl>
                                        <p:attrNameLst>
                                          <p:attrName>style.visibility</p:attrName>
                                        </p:attrNameLst>
                                      </p:cBhvr>
                                      <p:to>
                                        <p:strVal val="visible"/>
                                      </p:to>
                                    </p:set>
                                    <p:animEffect transition="in" filter="fade">
                                      <p:cBhvr>
                                        <p:cTn id="214" dur="500"/>
                                        <p:tgtEl>
                                          <p:spTgt spid="8"/>
                                        </p:tgtEl>
                                      </p:cBhvr>
                                    </p:animEffect>
                                  </p:childTnLst>
                                </p:cTn>
                              </p:par>
                              <p:par>
                                <p:cTn id="215" presetID="10" presetClass="exit" presetSubtype="0" fill="hold" nodeType="withEffect">
                                  <p:stCondLst>
                                    <p:cond delay="0"/>
                                  </p:stCondLst>
                                  <p:childTnLst>
                                    <p:animEffect transition="out" filter="fade">
                                      <p:cBhvr>
                                        <p:cTn id="216" dur="500"/>
                                        <p:tgtEl>
                                          <p:spTgt spid="7"/>
                                        </p:tgtEl>
                                      </p:cBhvr>
                                    </p:animEffect>
                                    <p:set>
                                      <p:cBhvr>
                                        <p:cTn id="217" dur="1" fill="hold">
                                          <p:stCondLst>
                                            <p:cond delay="499"/>
                                          </p:stCondLst>
                                        </p:cTn>
                                        <p:tgtEl>
                                          <p:spTgt spid="7"/>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56"/>
                                        </p:tgtEl>
                                      </p:cBhvr>
                                    </p:animEffect>
                                    <p:set>
                                      <p:cBhvr>
                                        <p:cTn id="220" dur="1" fill="hold">
                                          <p:stCondLst>
                                            <p:cond delay="499"/>
                                          </p:stCondLst>
                                        </p:cTn>
                                        <p:tgtEl>
                                          <p:spTgt spid="56"/>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35"/>
                                        </p:tgtEl>
                                      </p:cBhvr>
                                    </p:animEffect>
                                    <p:set>
                                      <p:cBhvr>
                                        <p:cTn id="223" dur="1" fill="hold">
                                          <p:stCondLst>
                                            <p:cond delay="499"/>
                                          </p:stCondLst>
                                        </p:cTn>
                                        <p:tgtEl>
                                          <p:spTgt spid="35"/>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65"/>
                                        </p:tgtEl>
                                      </p:cBhvr>
                                    </p:animEffect>
                                    <p:set>
                                      <p:cBhvr>
                                        <p:cTn id="226" dur="1" fill="hold">
                                          <p:stCondLst>
                                            <p:cond delay="499"/>
                                          </p:stCondLst>
                                        </p:cTn>
                                        <p:tgtEl>
                                          <p:spTgt spid="65"/>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32"/>
                                        </p:tgtEl>
                                      </p:cBhvr>
                                    </p:animEffect>
                                    <p:set>
                                      <p:cBhvr>
                                        <p:cTn id="229" dur="1" fill="hold">
                                          <p:stCondLst>
                                            <p:cond delay="499"/>
                                          </p:stCondLst>
                                        </p:cTn>
                                        <p:tgtEl>
                                          <p:spTgt spid="32"/>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62"/>
                                        </p:tgtEl>
                                      </p:cBhvr>
                                    </p:animEffect>
                                    <p:set>
                                      <p:cBhvr>
                                        <p:cTn id="232" dur="1" fill="hold">
                                          <p:stCondLst>
                                            <p:cond delay="499"/>
                                          </p:stCondLst>
                                        </p:cTn>
                                        <p:tgtEl>
                                          <p:spTgt spid="62"/>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26"/>
                                        </p:tgtEl>
                                      </p:cBhvr>
                                    </p:animEffect>
                                    <p:set>
                                      <p:cBhvr>
                                        <p:cTn id="235" dur="1" fill="hold">
                                          <p:stCondLst>
                                            <p:cond delay="499"/>
                                          </p:stCondLst>
                                        </p:cTn>
                                        <p:tgtEl>
                                          <p:spTgt spid="26"/>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61"/>
                                        </p:tgtEl>
                                      </p:cBhvr>
                                    </p:animEffect>
                                    <p:set>
                                      <p:cBhvr>
                                        <p:cTn id="238" dur="1" fill="hold">
                                          <p:stCondLst>
                                            <p:cond delay="499"/>
                                          </p:stCondLst>
                                        </p:cTn>
                                        <p:tgtEl>
                                          <p:spTgt spid="61"/>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500"/>
                                        <p:tgtEl>
                                          <p:spTgt spid="28"/>
                                        </p:tgtEl>
                                      </p:cBhvr>
                                    </p:animEffect>
                                    <p:set>
                                      <p:cBhvr>
                                        <p:cTn id="241" dur="1" fill="hold">
                                          <p:stCondLst>
                                            <p:cond delay="499"/>
                                          </p:stCondLst>
                                        </p:cTn>
                                        <p:tgtEl>
                                          <p:spTgt spid="28"/>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59"/>
                                        </p:tgtEl>
                                      </p:cBhvr>
                                    </p:animEffect>
                                    <p:set>
                                      <p:cBhvr>
                                        <p:cTn id="244" dur="1" fill="hold">
                                          <p:stCondLst>
                                            <p:cond delay="499"/>
                                          </p:stCondLst>
                                        </p:cTn>
                                        <p:tgtEl>
                                          <p:spTgt spid="59"/>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500"/>
                                        <p:tgtEl>
                                          <p:spTgt spid="25"/>
                                        </p:tgtEl>
                                      </p:cBhvr>
                                    </p:animEffect>
                                    <p:set>
                                      <p:cBhvr>
                                        <p:cTn id="247" dur="1" fill="hold">
                                          <p:stCondLst>
                                            <p:cond delay="499"/>
                                          </p:stCondLst>
                                        </p:cTn>
                                        <p:tgtEl>
                                          <p:spTgt spid="25"/>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60"/>
                                        </p:tgtEl>
                                      </p:cBhvr>
                                    </p:animEffect>
                                    <p:set>
                                      <p:cBhvr>
                                        <p:cTn id="250" dur="1" fill="hold">
                                          <p:stCondLst>
                                            <p:cond delay="499"/>
                                          </p:stCondLst>
                                        </p:cTn>
                                        <p:tgtEl>
                                          <p:spTgt spid="60"/>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29"/>
                                        </p:tgtEl>
                                      </p:cBhvr>
                                    </p:animEffect>
                                    <p:set>
                                      <p:cBhvr>
                                        <p:cTn id="253" dur="1" fill="hold">
                                          <p:stCondLst>
                                            <p:cond delay="499"/>
                                          </p:stCondLst>
                                        </p:cTn>
                                        <p:tgtEl>
                                          <p:spTgt spid="29"/>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63"/>
                                        </p:tgtEl>
                                      </p:cBhvr>
                                    </p:animEffect>
                                    <p:set>
                                      <p:cBhvr>
                                        <p:cTn id="256" dur="1" fill="hold">
                                          <p:stCondLst>
                                            <p:cond delay="499"/>
                                          </p:stCondLst>
                                        </p:cTn>
                                        <p:tgtEl>
                                          <p:spTgt spid="63"/>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30"/>
                                        </p:tgtEl>
                                      </p:cBhvr>
                                    </p:animEffect>
                                    <p:set>
                                      <p:cBhvr>
                                        <p:cTn id="259" dur="1" fill="hold">
                                          <p:stCondLst>
                                            <p:cond delay="499"/>
                                          </p:stCondLst>
                                        </p:cTn>
                                        <p:tgtEl>
                                          <p:spTgt spid="30"/>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55"/>
                                        </p:tgtEl>
                                      </p:cBhvr>
                                    </p:animEffect>
                                    <p:set>
                                      <p:cBhvr>
                                        <p:cTn id="262" dur="1" fill="hold">
                                          <p:stCondLst>
                                            <p:cond delay="499"/>
                                          </p:stCondLst>
                                        </p:cTn>
                                        <p:tgtEl>
                                          <p:spTgt spid="55"/>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34"/>
                                        </p:tgtEl>
                                      </p:cBhvr>
                                    </p:animEffect>
                                    <p:set>
                                      <p:cBhvr>
                                        <p:cTn id="265" dur="1" fill="hold">
                                          <p:stCondLst>
                                            <p:cond delay="499"/>
                                          </p:stCondLst>
                                        </p:cTn>
                                        <p:tgtEl>
                                          <p:spTgt spid="34"/>
                                        </p:tgtEl>
                                        <p:attrNameLst>
                                          <p:attrName>style.visibility</p:attrName>
                                        </p:attrNameLst>
                                      </p:cBhvr>
                                      <p:to>
                                        <p:strVal val="hidden"/>
                                      </p:to>
                                    </p:set>
                                  </p:childTnLst>
                                </p:cTn>
                              </p:par>
                              <p:par>
                                <p:cTn id="266" presetID="10" presetClass="entr" presetSubtype="0" fill="hold" grpId="0" nodeType="withEffect">
                                  <p:stCondLst>
                                    <p:cond delay="0"/>
                                  </p:stCondLst>
                                  <p:childTnLst>
                                    <p:set>
                                      <p:cBhvr>
                                        <p:cTn id="267" dur="1" fill="hold">
                                          <p:stCondLst>
                                            <p:cond delay="0"/>
                                          </p:stCondLst>
                                        </p:cTn>
                                        <p:tgtEl>
                                          <p:spTgt spid="54"/>
                                        </p:tgtEl>
                                        <p:attrNameLst>
                                          <p:attrName>style.visibility</p:attrName>
                                        </p:attrNameLst>
                                      </p:cBhvr>
                                      <p:to>
                                        <p:strVal val="visible"/>
                                      </p:to>
                                    </p:set>
                                    <p:animEffect transition="in" filter="fade">
                                      <p:cBhvr>
                                        <p:cTn id="268" dur="500"/>
                                        <p:tgtEl>
                                          <p:spTgt spid="54"/>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2"/>
                                        </p:tgtEl>
                                        <p:attrNameLst>
                                          <p:attrName>style.visibility</p:attrName>
                                        </p:attrNameLst>
                                      </p:cBhvr>
                                      <p:to>
                                        <p:strVal val="visible"/>
                                      </p:to>
                                    </p:set>
                                    <p:animEffect transition="in" filter="fade">
                                      <p:cBhvr>
                                        <p:cTn id="271" dur="500"/>
                                        <p:tgtEl>
                                          <p:spTgt spid="22"/>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51"/>
                                        </p:tgtEl>
                                        <p:attrNameLst>
                                          <p:attrName>style.visibility</p:attrName>
                                        </p:attrNameLst>
                                      </p:cBhvr>
                                      <p:to>
                                        <p:strVal val="visible"/>
                                      </p:to>
                                    </p:set>
                                    <p:animEffect transition="in" filter="fade">
                                      <p:cBhvr>
                                        <p:cTn id="274" dur="500"/>
                                        <p:tgtEl>
                                          <p:spTgt spid="51"/>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7"/>
                                        </p:tgtEl>
                                        <p:attrNameLst>
                                          <p:attrName>style.visibility</p:attrName>
                                        </p:attrNameLst>
                                      </p:cBhvr>
                                      <p:to>
                                        <p:strVal val="visible"/>
                                      </p:to>
                                    </p:set>
                                    <p:animEffect transition="in" filter="fade">
                                      <p:cBhvr>
                                        <p:cTn id="277" dur="500"/>
                                        <p:tgtEl>
                                          <p:spTgt spid="17"/>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50"/>
                                        </p:tgtEl>
                                        <p:attrNameLst>
                                          <p:attrName>style.visibility</p:attrName>
                                        </p:attrNameLst>
                                      </p:cBhvr>
                                      <p:to>
                                        <p:strVal val="visible"/>
                                      </p:to>
                                    </p:set>
                                    <p:animEffect transition="in" filter="fade">
                                      <p:cBhvr>
                                        <p:cTn id="280" dur="500"/>
                                        <p:tgtEl>
                                          <p:spTgt spid="50"/>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8"/>
                                        </p:tgtEl>
                                        <p:attrNameLst>
                                          <p:attrName>style.visibility</p:attrName>
                                        </p:attrNameLst>
                                      </p:cBhvr>
                                      <p:to>
                                        <p:strVal val="visible"/>
                                      </p:to>
                                    </p:set>
                                    <p:animEffect transition="in" filter="fade">
                                      <p:cBhvr>
                                        <p:cTn id="283" dur="500"/>
                                        <p:tgtEl>
                                          <p:spTgt spid="18"/>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45"/>
                                        </p:tgtEl>
                                        <p:attrNameLst>
                                          <p:attrName>style.visibility</p:attrName>
                                        </p:attrNameLst>
                                      </p:cBhvr>
                                      <p:to>
                                        <p:strVal val="visible"/>
                                      </p:to>
                                    </p:set>
                                    <p:animEffect transition="in" filter="fade">
                                      <p:cBhvr>
                                        <p:cTn id="286" dur="500"/>
                                        <p:tgtEl>
                                          <p:spTgt spid="45"/>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4"/>
                                        </p:tgtEl>
                                        <p:attrNameLst>
                                          <p:attrName>style.visibility</p:attrName>
                                        </p:attrNameLst>
                                      </p:cBhvr>
                                      <p:to>
                                        <p:strVal val="visible"/>
                                      </p:to>
                                    </p:set>
                                    <p:animEffect transition="in" filter="fade">
                                      <p:cBhvr>
                                        <p:cTn id="289" dur="500"/>
                                        <p:tgtEl>
                                          <p:spTgt spid="24"/>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43"/>
                                        </p:tgtEl>
                                        <p:attrNameLst>
                                          <p:attrName>style.visibility</p:attrName>
                                        </p:attrNameLst>
                                      </p:cBhvr>
                                      <p:to>
                                        <p:strVal val="visible"/>
                                      </p:to>
                                    </p:set>
                                    <p:animEffect transition="in" filter="fade">
                                      <p:cBhvr>
                                        <p:cTn id="292" dur="500"/>
                                        <p:tgtEl>
                                          <p:spTgt spid="43"/>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
                                        </p:tgtEl>
                                        <p:attrNameLst>
                                          <p:attrName>style.visibility</p:attrName>
                                        </p:attrNameLst>
                                      </p:cBhvr>
                                      <p:to>
                                        <p:strVal val="visible"/>
                                      </p:to>
                                    </p:set>
                                    <p:animEffect transition="in" filter="fade">
                                      <p:cBhvr>
                                        <p:cTn id="295" dur="500"/>
                                        <p:tgtEl>
                                          <p:spTgt spid="10"/>
                                        </p:tgtEl>
                                      </p:cBhvr>
                                    </p:animEffect>
                                  </p:childTnLst>
                                </p:cTn>
                              </p:par>
                            </p:childTnLst>
                          </p:cTn>
                        </p:par>
                      </p:childTnLst>
                    </p:cTn>
                  </p:par>
                  <p:par>
                    <p:cTn id="296" fill="hold">
                      <p:stCondLst>
                        <p:cond delay="indefinite"/>
                      </p:stCondLst>
                      <p:childTnLst>
                        <p:par>
                          <p:cTn id="297" fill="hold">
                            <p:stCondLst>
                              <p:cond delay="0"/>
                            </p:stCondLst>
                            <p:childTnLst>
                              <p:par>
                                <p:cTn id="298" presetID="10" presetClass="entr" presetSubtype="0" fill="hold" nodeType="clickEffect">
                                  <p:stCondLst>
                                    <p:cond delay="0"/>
                                  </p:stCondLst>
                                  <p:childTnLst>
                                    <p:set>
                                      <p:cBhvr>
                                        <p:cTn id="299" dur="1" fill="hold">
                                          <p:stCondLst>
                                            <p:cond delay="0"/>
                                          </p:stCondLst>
                                        </p:cTn>
                                        <p:tgtEl>
                                          <p:spTgt spid="4"/>
                                        </p:tgtEl>
                                        <p:attrNameLst>
                                          <p:attrName>style.visibility</p:attrName>
                                        </p:attrNameLst>
                                      </p:cBhvr>
                                      <p:to>
                                        <p:strVal val="visible"/>
                                      </p:to>
                                    </p:set>
                                    <p:animEffect transition="in" filter="fade">
                                      <p:cBhvr>
                                        <p:cTn id="300" dur="500"/>
                                        <p:tgtEl>
                                          <p:spTgt spid="4"/>
                                        </p:tgtEl>
                                      </p:cBhvr>
                                    </p:animEffect>
                                  </p:childTnLst>
                                </p:cTn>
                              </p:par>
                              <p:par>
                                <p:cTn id="301" presetID="10" presetClass="exit" presetSubtype="0" fill="hold" nodeType="withEffect">
                                  <p:stCondLst>
                                    <p:cond delay="0"/>
                                  </p:stCondLst>
                                  <p:childTnLst>
                                    <p:animEffect transition="out" filter="fade">
                                      <p:cBhvr>
                                        <p:cTn id="302" dur="500"/>
                                        <p:tgtEl>
                                          <p:spTgt spid="8"/>
                                        </p:tgtEl>
                                      </p:cBhvr>
                                    </p:animEffect>
                                    <p:set>
                                      <p:cBhvr>
                                        <p:cTn id="303" dur="1" fill="hold">
                                          <p:stCondLst>
                                            <p:cond delay="499"/>
                                          </p:stCondLst>
                                        </p:cTn>
                                        <p:tgtEl>
                                          <p:spTgt spid="8"/>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64"/>
                                        </p:tgtEl>
                                      </p:cBhvr>
                                    </p:animEffect>
                                    <p:set>
                                      <p:cBhvr>
                                        <p:cTn id="306" dur="1" fill="hold">
                                          <p:stCondLst>
                                            <p:cond delay="499"/>
                                          </p:stCondLst>
                                        </p:cTn>
                                        <p:tgtEl>
                                          <p:spTgt spid="64"/>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23"/>
                                        </p:tgtEl>
                                      </p:cBhvr>
                                    </p:animEffect>
                                    <p:set>
                                      <p:cBhvr>
                                        <p:cTn id="309" dur="1" fill="hold">
                                          <p:stCondLst>
                                            <p:cond delay="499"/>
                                          </p:stCondLst>
                                        </p:cTn>
                                        <p:tgtEl>
                                          <p:spTgt spid="23"/>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54"/>
                                        </p:tgtEl>
                                      </p:cBhvr>
                                    </p:animEffect>
                                    <p:set>
                                      <p:cBhvr>
                                        <p:cTn id="312" dur="1" fill="hold">
                                          <p:stCondLst>
                                            <p:cond delay="499"/>
                                          </p:stCondLst>
                                        </p:cTn>
                                        <p:tgtEl>
                                          <p:spTgt spid="54"/>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22"/>
                                        </p:tgtEl>
                                      </p:cBhvr>
                                    </p:animEffect>
                                    <p:set>
                                      <p:cBhvr>
                                        <p:cTn id="315" dur="1" fill="hold">
                                          <p:stCondLst>
                                            <p:cond delay="499"/>
                                          </p:stCondLst>
                                        </p:cTn>
                                        <p:tgtEl>
                                          <p:spTgt spid="22"/>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51"/>
                                        </p:tgtEl>
                                      </p:cBhvr>
                                    </p:animEffect>
                                    <p:set>
                                      <p:cBhvr>
                                        <p:cTn id="318" dur="1" fill="hold">
                                          <p:stCondLst>
                                            <p:cond delay="499"/>
                                          </p:stCondLst>
                                        </p:cTn>
                                        <p:tgtEl>
                                          <p:spTgt spid="51"/>
                                        </p:tgtEl>
                                        <p:attrNameLst>
                                          <p:attrName>style.visibility</p:attrName>
                                        </p:attrNameLst>
                                      </p:cBhvr>
                                      <p:to>
                                        <p:strVal val="hidden"/>
                                      </p:to>
                                    </p:set>
                                  </p:childTnLst>
                                </p:cTn>
                              </p:par>
                              <p:par>
                                <p:cTn id="319" presetID="10" presetClass="exit" presetSubtype="0" fill="hold" grpId="1"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grpId="1" nodeType="withEffect">
                                  <p:stCondLst>
                                    <p:cond delay="0"/>
                                  </p:stCondLst>
                                  <p:childTnLst>
                                    <p:animEffect transition="out" filter="fade">
                                      <p:cBhvr>
                                        <p:cTn id="323" dur="500"/>
                                        <p:tgtEl>
                                          <p:spTgt spid="50"/>
                                        </p:tgtEl>
                                      </p:cBhvr>
                                    </p:animEffect>
                                    <p:set>
                                      <p:cBhvr>
                                        <p:cTn id="324" dur="1" fill="hold">
                                          <p:stCondLst>
                                            <p:cond delay="499"/>
                                          </p:stCondLst>
                                        </p:cTn>
                                        <p:tgtEl>
                                          <p:spTgt spid="50"/>
                                        </p:tgtEl>
                                        <p:attrNameLst>
                                          <p:attrName>style.visibility</p:attrName>
                                        </p:attrNameLst>
                                      </p:cBhvr>
                                      <p:to>
                                        <p:strVal val="hidden"/>
                                      </p:to>
                                    </p:set>
                                  </p:childTnLst>
                                </p:cTn>
                              </p:par>
                              <p:par>
                                <p:cTn id="325" presetID="10" presetClass="exit" presetSubtype="0" fill="hold" grpId="1" nodeType="withEffect">
                                  <p:stCondLst>
                                    <p:cond delay="0"/>
                                  </p:stCondLst>
                                  <p:childTnLst>
                                    <p:animEffect transition="out" filter="fade">
                                      <p:cBhvr>
                                        <p:cTn id="326" dur="500"/>
                                        <p:tgtEl>
                                          <p:spTgt spid="18"/>
                                        </p:tgtEl>
                                      </p:cBhvr>
                                    </p:animEffect>
                                    <p:set>
                                      <p:cBhvr>
                                        <p:cTn id="327" dur="1" fill="hold">
                                          <p:stCondLst>
                                            <p:cond delay="499"/>
                                          </p:stCondLst>
                                        </p:cTn>
                                        <p:tgtEl>
                                          <p:spTgt spid="18"/>
                                        </p:tgtEl>
                                        <p:attrNameLst>
                                          <p:attrName>style.visibility</p:attrName>
                                        </p:attrNameLst>
                                      </p:cBhvr>
                                      <p:to>
                                        <p:strVal val="hidden"/>
                                      </p:to>
                                    </p:set>
                                  </p:childTnLst>
                                </p:cTn>
                              </p:par>
                              <p:par>
                                <p:cTn id="328" presetID="10" presetClass="exit" presetSubtype="0" fill="hold" grpId="1" nodeType="withEffect">
                                  <p:stCondLst>
                                    <p:cond delay="0"/>
                                  </p:stCondLst>
                                  <p:childTnLst>
                                    <p:animEffect transition="out" filter="fade">
                                      <p:cBhvr>
                                        <p:cTn id="329" dur="500"/>
                                        <p:tgtEl>
                                          <p:spTgt spid="45"/>
                                        </p:tgtEl>
                                      </p:cBhvr>
                                    </p:animEffect>
                                    <p:set>
                                      <p:cBhvr>
                                        <p:cTn id="330" dur="1" fill="hold">
                                          <p:stCondLst>
                                            <p:cond delay="499"/>
                                          </p:stCondLst>
                                        </p:cTn>
                                        <p:tgtEl>
                                          <p:spTgt spid="45"/>
                                        </p:tgtEl>
                                        <p:attrNameLst>
                                          <p:attrName>style.visibility</p:attrName>
                                        </p:attrNameLst>
                                      </p:cBhvr>
                                      <p:to>
                                        <p:strVal val="hidden"/>
                                      </p:to>
                                    </p:set>
                                  </p:childTnLst>
                                </p:cTn>
                              </p:par>
                              <p:par>
                                <p:cTn id="331" presetID="10" presetClass="exit" presetSubtype="0" fill="hold" grpId="1" nodeType="withEffect">
                                  <p:stCondLst>
                                    <p:cond delay="0"/>
                                  </p:stCondLst>
                                  <p:childTnLst>
                                    <p:animEffect transition="out" filter="fade">
                                      <p:cBhvr>
                                        <p:cTn id="332" dur="500"/>
                                        <p:tgtEl>
                                          <p:spTgt spid="24"/>
                                        </p:tgtEl>
                                      </p:cBhvr>
                                    </p:animEffect>
                                    <p:set>
                                      <p:cBhvr>
                                        <p:cTn id="333" dur="1" fill="hold">
                                          <p:stCondLst>
                                            <p:cond delay="499"/>
                                          </p:stCondLst>
                                        </p:cTn>
                                        <p:tgtEl>
                                          <p:spTgt spid="24"/>
                                        </p:tgtEl>
                                        <p:attrNameLst>
                                          <p:attrName>style.visibility</p:attrName>
                                        </p:attrNameLst>
                                      </p:cBhvr>
                                      <p:to>
                                        <p:strVal val="hidden"/>
                                      </p:to>
                                    </p:set>
                                  </p:childTnLst>
                                </p:cTn>
                              </p:par>
                              <p:par>
                                <p:cTn id="334" presetID="10" presetClass="exit" presetSubtype="0" fill="hold" grpId="1" nodeType="withEffect">
                                  <p:stCondLst>
                                    <p:cond delay="0"/>
                                  </p:stCondLst>
                                  <p:childTnLst>
                                    <p:animEffect transition="out" filter="fade">
                                      <p:cBhvr>
                                        <p:cTn id="335" dur="500"/>
                                        <p:tgtEl>
                                          <p:spTgt spid="43"/>
                                        </p:tgtEl>
                                      </p:cBhvr>
                                    </p:animEffect>
                                    <p:set>
                                      <p:cBhvr>
                                        <p:cTn id="336" dur="1" fill="hold">
                                          <p:stCondLst>
                                            <p:cond delay="499"/>
                                          </p:stCondLst>
                                        </p:cTn>
                                        <p:tgtEl>
                                          <p:spTgt spid="43"/>
                                        </p:tgtEl>
                                        <p:attrNameLst>
                                          <p:attrName>style.visibility</p:attrName>
                                        </p:attrNameLst>
                                      </p:cBhvr>
                                      <p:to>
                                        <p:strVal val="hidden"/>
                                      </p:to>
                                    </p:set>
                                  </p:childTnLst>
                                </p:cTn>
                              </p:par>
                              <p:par>
                                <p:cTn id="337" presetID="10" presetClass="exit" presetSubtype="0" fill="hold" grpId="1" nodeType="withEffect">
                                  <p:stCondLst>
                                    <p:cond delay="0"/>
                                  </p:stCondLst>
                                  <p:childTnLst>
                                    <p:animEffect transition="out" filter="fade">
                                      <p:cBhvr>
                                        <p:cTn id="338" dur="500"/>
                                        <p:tgtEl>
                                          <p:spTgt spid="10"/>
                                        </p:tgtEl>
                                      </p:cBhvr>
                                    </p:animEffect>
                                    <p:set>
                                      <p:cBhvr>
                                        <p:cTn id="339" dur="1" fill="hold">
                                          <p:stCondLst>
                                            <p:cond delay="499"/>
                                          </p:stCondLst>
                                        </p:cTn>
                                        <p:tgtEl>
                                          <p:spTgt spid="10"/>
                                        </p:tgtEl>
                                        <p:attrNameLst>
                                          <p:attrName>style.visibility</p:attrName>
                                        </p:attrNameLst>
                                      </p:cBhvr>
                                      <p:to>
                                        <p:strVal val="hidden"/>
                                      </p:to>
                                    </p:set>
                                  </p:childTnLst>
                                </p:cTn>
                              </p:par>
                              <p:par>
                                <p:cTn id="340" presetID="10" presetClass="entr" presetSubtype="0" fill="hold" grpId="0" nodeType="withEffect">
                                  <p:stCondLst>
                                    <p:cond delay="0"/>
                                  </p:stCondLst>
                                  <p:childTnLst>
                                    <p:set>
                                      <p:cBhvr>
                                        <p:cTn id="341" dur="1" fill="hold">
                                          <p:stCondLst>
                                            <p:cond delay="0"/>
                                          </p:stCondLst>
                                        </p:cTn>
                                        <p:tgtEl>
                                          <p:spTgt spid="48"/>
                                        </p:tgtEl>
                                        <p:attrNameLst>
                                          <p:attrName>style.visibility</p:attrName>
                                        </p:attrNameLst>
                                      </p:cBhvr>
                                      <p:to>
                                        <p:strVal val="visible"/>
                                      </p:to>
                                    </p:set>
                                    <p:animEffect transition="in" filter="fade">
                                      <p:cBhvr>
                                        <p:cTn id="342" dur="500"/>
                                        <p:tgtEl>
                                          <p:spTgt spid="48"/>
                                        </p:tgtEl>
                                      </p:cBhvr>
                                    </p:animEffect>
                                  </p:childTnLst>
                                </p:cTn>
                              </p:par>
                              <p:par>
                                <p:cTn id="343" presetID="10" presetClass="entr" presetSubtype="0" fill="hold" grpId="0" nodeType="withEffect">
                                  <p:stCondLst>
                                    <p:cond delay="0"/>
                                  </p:stCondLst>
                                  <p:childTnLst>
                                    <p:set>
                                      <p:cBhvr>
                                        <p:cTn id="344" dur="1" fill="hold">
                                          <p:stCondLst>
                                            <p:cond delay="0"/>
                                          </p:stCondLst>
                                        </p:cTn>
                                        <p:tgtEl>
                                          <p:spTgt spid="72"/>
                                        </p:tgtEl>
                                        <p:attrNameLst>
                                          <p:attrName>style.visibility</p:attrName>
                                        </p:attrNameLst>
                                      </p:cBhvr>
                                      <p:to>
                                        <p:strVal val="visible"/>
                                      </p:to>
                                    </p:set>
                                    <p:animEffect transition="in" filter="fade">
                                      <p:cBhvr>
                                        <p:cTn id="345" dur="500"/>
                                        <p:tgtEl>
                                          <p:spTgt spid="72"/>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57"/>
                                        </p:tgtEl>
                                        <p:attrNameLst>
                                          <p:attrName>style.visibility</p:attrName>
                                        </p:attrNameLst>
                                      </p:cBhvr>
                                      <p:to>
                                        <p:strVal val="visible"/>
                                      </p:to>
                                    </p:set>
                                    <p:animEffect transition="in" filter="fade">
                                      <p:cBhvr>
                                        <p:cTn id="348" dur="500"/>
                                        <p:tgtEl>
                                          <p:spTgt spid="57"/>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71"/>
                                        </p:tgtEl>
                                        <p:attrNameLst>
                                          <p:attrName>style.visibility</p:attrName>
                                        </p:attrNameLst>
                                      </p:cBhvr>
                                      <p:to>
                                        <p:strVal val="visible"/>
                                      </p:to>
                                    </p:set>
                                    <p:animEffect transition="in" filter="fade">
                                      <p:cBhvr>
                                        <p:cTn id="351" dur="500"/>
                                        <p:tgtEl>
                                          <p:spTgt spid="71"/>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58"/>
                                        </p:tgtEl>
                                        <p:attrNameLst>
                                          <p:attrName>style.visibility</p:attrName>
                                        </p:attrNameLst>
                                      </p:cBhvr>
                                      <p:to>
                                        <p:strVal val="visible"/>
                                      </p:to>
                                    </p:set>
                                    <p:animEffect transition="in" filter="fade">
                                      <p:cBhvr>
                                        <p:cTn id="354" dur="500"/>
                                        <p:tgtEl>
                                          <p:spTgt spid="58"/>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36"/>
                                        </p:tgtEl>
                                        <p:attrNameLst>
                                          <p:attrName>style.visibility</p:attrName>
                                        </p:attrNameLst>
                                      </p:cBhvr>
                                      <p:to>
                                        <p:strVal val="visible"/>
                                      </p:to>
                                    </p:set>
                                    <p:animEffect transition="in" filter="fade">
                                      <p:cBhvr>
                                        <p:cTn id="357" dur="500"/>
                                        <p:tgtEl>
                                          <p:spTgt spid="36"/>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47"/>
                                        </p:tgtEl>
                                        <p:attrNameLst>
                                          <p:attrName>style.visibility</p:attrName>
                                        </p:attrNameLst>
                                      </p:cBhvr>
                                      <p:to>
                                        <p:strVal val="visible"/>
                                      </p:to>
                                    </p:set>
                                    <p:animEffect transition="in" filter="fade">
                                      <p:cBhvr>
                                        <p:cTn id="360" dur="500"/>
                                        <p:tgtEl>
                                          <p:spTgt spid="47"/>
                                        </p:tgtEl>
                                      </p:cBhvr>
                                    </p:animEffect>
                                  </p:childTnLst>
                                </p:cTn>
                              </p:par>
                              <p:par>
                                <p:cTn id="361" presetID="10" presetClass="entr" presetSubtype="0" fill="hold" grpId="0" nodeType="withEffect">
                                  <p:stCondLst>
                                    <p:cond delay="0"/>
                                  </p:stCondLst>
                                  <p:childTnLst>
                                    <p:set>
                                      <p:cBhvr>
                                        <p:cTn id="362" dur="1" fill="hold">
                                          <p:stCondLst>
                                            <p:cond delay="0"/>
                                          </p:stCondLst>
                                        </p:cTn>
                                        <p:tgtEl>
                                          <p:spTgt spid="27"/>
                                        </p:tgtEl>
                                        <p:attrNameLst>
                                          <p:attrName>style.visibility</p:attrName>
                                        </p:attrNameLst>
                                      </p:cBhvr>
                                      <p:to>
                                        <p:strVal val="visible"/>
                                      </p:to>
                                    </p:set>
                                    <p:animEffect transition="in" filter="fade">
                                      <p:cBhvr>
                                        <p:cTn id="363" dur="500"/>
                                        <p:tgtEl>
                                          <p:spTgt spid="27"/>
                                        </p:tgtEl>
                                      </p:cBhvr>
                                    </p:animEffect>
                                  </p:childTnLst>
                                </p:cTn>
                              </p:par>
                              <p:par>
                                <p:cTn id="364" presetID="10" presetClass="entr" presetSubtype="0" fill="hold" nodeType="withEffect">
                                  <p:stCondLst>
                                    <p:cond delay="0"/>
                                  </p:stCondLst>
                                  <p:childTnLst>
                                    <p:set>
                                      <p:cBhvr>
                                        <p:cTn id="365" dur="1" fill="hold">
                                          <p:stCondLst>
                                            <p:cond delay="0"/>
                                          </p:stCondLst>
                                        </p:cTn>
                                        <p:tgtEl>
                                          <p:spTgt spid="74"/>
                                        </p:tgtEl>
                                        <p:attrNameLst>
                                          <p:attrName>style.visibility</p:attrName>
                                        </p:attrNameLst>
                                      </p:cBhvr>
                                      <p:to>
                                        <p:strVal val="visible"/>
                                      </p:to>
                                    </p:set>
                                    <p:animEffect transition="in" filter="fade">
                                      <p:cBhvr>
                                        <p:cTn id="366" dur="500"/>
                                        <p:tgtEl>
                                          <p:spTgt spid="74"/>
                                        </p:tgtEl>
                                      </p:cBhvr>
                                    </p:animEffect>
                                  </p:childTnLst>
                                </p:cTn>
                              </p:par>
                              <p:par>
                                <p:cTn id="367" presetID="10" presetClass="entr" presetSubtype="0" fill="hold" grpId="0" nodeType="withEffect">
                                  <p:stCondLst>
                                    <p:cond delay="0"/>
                                  </p:stCondLst>
                                  <p:childTnLst>
                                    <p:set>
                                      <p:cBhvr>
                                        <p:cTn id="368" dur="1" fill="hold">
                                          <p:stCondLst>
                                            <p:cond delay="0"/>
                                          </p:stCondLst>
                                        </p:cTn>
                                        <p:tgtEl>
                                          <p:spTgt spid="73"/>
                                        </p:tgtEl>
                                        <p:attrNameLst>
                                          <p:attrName>style.visibility</p:attrName>
                                        </p:attrNameLst>
                                      </p:cBhvr>
                                      <p:to>
                                        <p:strVal val="visible"/>
                                      </p:to>
                                    </p:set>
                                    <p:animEffect transition="in" filter="fade">
                                      <p:cBhvr>
                                        <p:cTn id="369" dur="500"/>
                                        <p:tgtEl>
                                          <p:spTgt spid="73"/>
                                        </p:tgtEl>
                                      </p:cBhvr>
                                    </p:animEffect>
                                  </p:childTnLst>
                                </p:cTn>
                              </p:par>
                            </p:childTnLst>
                          </p:cTn>
                        </p:par>
                      </p:childTnLst>
                    </p:cTn>
                  </p:par>
                  <p:par>
                    <p:cTn id="370" fill="hold">
                      <p:stCondLst>
                        <p:cond delay="indefinite"/>
                      </p:stCondLst>
                      <p:childTnLst>
                        <p:par>
                          <p:cTn id="371" fill="hold">
                            <p:stCondLst>
                              <p:cond delay="0"/>
                            </p:stCondLst>
                            <p:childTnLst>
                              <p:par>
                                <p:cTn id="372" presetID="10" presetClass="entr" presetSubtype="0" fill="hold" nodeType="clickEffect">
                                  <p:stCondLst>
                                    <p:cond delay="0"/>
                                  </p:stCondLst>
                                  <p:childTnLst>
                                    <p:set>
                                      <p:cBhvr>
                                        <p:cTn id="373" dur="1" fill="hold">
                                          <p:stCondLst>
                                            <p:cond delay="0"/>
                                          </p:stCondLst>
                                        </p:cTn>
                                        <p:tgtEl>
                                          <p:spTgt spid="9"/>
                                        </p:tgtEl>
                                        <p:attrNameLst>
                                          <p:attrName>style.visibility</p:attrName>
                                        </p:attrNameLst>
                                      </p:cBhvr>
                                      <p:to>
                                        <p:strVal val="visible"/>
                                      </p:to>
                                    </p:set>
                                    <p:animEffect transition="in" filter="fade">
                                      <p:cBhvr>
                                        <p:cTn id="374" dur="500"/>
                                        <p:tgtEl>
                                          <p:spTgt spid="9"/>
                                        </p:tgtEl>
                                      </p:cBhvr>
                                    </p:animEffect>
                                  </p:childTnLst>
                                </p:cTn>
                              </p:par>
                              <p:par>
                                <p:cTn id="375" presetID="10" presetClass="exit" presetSubtype="0" fill="hold" nodeType="withEffect">
                                  <p:stCondLst>
                                    <p:cond delay="0"/>
                                  </p:stCondLst>
                                  <p:childTnLst>
                                    <p:animEffect transition="out" filter="fade">
                                      <p:cBhvr>
                                        <p:cTn id="376" dur="500"/>
                                        <p:tgtEl>
                                          <p:spTgt spid="4"/>
                                        </p:tgtEl>
                                      </p:cBhvr>
                                    </p:animEffect>
                                    <p:set>
                                      <p:cBhvr>
                                        <p:cTn id="377" dur="1" fill="hold">
                                          <p:stCondLst>
                                            <p:cond delay="499"/>
                                          </p:stCondLst>
                                        </p:cTn>
                                        <p:tgtEl>
                                          <p:spTgt spid="4"/>
                                        </p:tgtEl>
                                        <p:attrNameLst>
                                          <p:attrName>style.visibility</p:attrName>
                                        </p:attrNameLst>
                                      </p:cBhvr>
                                      <p:to>
                                        <p:strVal val="hidden"/>
                                      </p:to>
                                    </p:set>
                                  </p:childTnLst>
                                </p:cTn>
                              </p:par>
                              <p:par>
                                <p:cTn id="378" presetID="10" presetClass="exit" presetSubtype="0" fill="hold" nodeType="withEffect">
                                  <p:stCondLst>
                                    <p:cond delay="0"/>
                                  </p:stCondLst>
                                  <p:childTnLst>
                                    <p:animEffect transition="out" filter="fade">
                                      <p:cBhvr>
                                        <p:cTn id="379" dur="1000"/>
                                        <p:tgtEl>
                                          <p:spTgt spid="3"/>
                                        </p:tgtEl>
                                      </p:cBhvr>
                                    </p:animEffect>
                                    <p:set>
                                      <p:cBhvr>
                                        <p:cTn id="380" dur="1" fill="hold">
                                          <p:stCondLst>
                                            <p:cond delay="999"/>
                                          </p:stCondLst>
                                        </p:cTn>
                                        <p:tgtEl>
                                          <p:spTgt spid="3"/>
                                        </p:tgtEl>
                                        <p:attrNameLst>
                                          <p:attrName>style.visibility</p:attrName>
                                        </p:attrNameLst>
                                      </p:cBhvr>
                                      <p:to>
                                        <p:strVal val="hidden"/>
                                      </p:to>
                                    </p:set>
                                  </p:childTnLst>
                                </p:cTn>
                              </p:par>
                              <p:par>
                                <p:cTn id="381" presetID="10" presetClass="entr" presetSubtype="0" fill="hold" grpId="2" nodeType="withEffect">
                                  <p:stCondLst>
                                    <p:cond delay="0"/>
                                  </p:stCondLst>
                                  <p:childTnLst>
                                    <p:set>
                                      <p:cBhvr>
                                        <p:cTn id="382" dur="1" fill="hold">
                                          <p:stCondLst>
                                            <p:cond delay="0"/>
                                          </p:stCondLst>
                                        </p:cTn>
                                        <p:tgtEl>
                                          <p:spTgt spid="10"/>
                                        </p:tgtEl>
                                        <p:attrNameLst>
                                          <p:attrName>style.visibility</p:attrName>
                                        </p:attrNameLst>
                                      </p:cBhvr>
                                      <p:to>
                                        <p:strVal val="visible"/>
                                      </p:to>
                                    </p:set>
                                    <p:animEffect transition="in" filter="fade">
                                      <p:cBhvr>
                                        <p:cTn id="383" dur="1000"/>
                                        <p:tgtEl>
                                          <p:spTgt spid="10"/>
                                        </p:tgtEl>
                                      </p:cBhvr>
                                    </p:animEffect>
                                  </p:childTnLst>
                                </p:cTn>
                              </p:par>
                              <p:par>
                                <p:cTn id="384" presetID="10" presetClass="entr" presetSubtype="0" fill="hold" grpId="2" nodeType="withEffect">
                                  <p:stCondLst>
                                    <p:cond delay="0"/>
                                  </p:stCondLst>
                                  <p:childTnLst>
                                    <p:set>
                                      <p:cBhvr>
                                        <p:cTn id="385" dur="1" fill="hold">
                                          <p:stCondLst>
                                            <p:cond delay="0"/>
                                          </p:stCondLst>
                                        </p:cTn>
                                        <p:tgtEl>
                                          <p:spTgt spid="11"/>
                                        </p:tgtEl>
                                        <p:attrNameLst>
                                          <p:attrName>style.visibility</p:attrName>
                                        </p:attrNameLst>
                                      </p:cBhvr>
                                      <p:to>
                                        <p:strVal val="visible"/>
                                      </p:to>
                                    </p:set>
                                    <p:animEffect transition="in" filter="fade">
                                      <p:cBhvr>
                                        <p:cTn id="386" dur="1000"/>
                                        <p:tgtEl>
                                          <p:spTgt spid="11"/>
                                        </p:tgtEl>
                                      </p:cBhvr>
                                    </p:animEffect>
                                  </p:childTnLst>
                                </p:cTn>
                              </p:par>
                              <p:par>
                                <p:cTn id="387" presetID="10" presetClass="entr" presetSubtype="0" fill="hold" grpId="2" nodeType="withEffect">
                                  <p:stCondLst>
                                    <p:cond delay="0"/>
                                  </p:stCondLst>
                                  <p:childTnLst>
                                    <p:set>
                                      <p:cBhvr>
                                        <p:cTn id="388" dur="1" fill="hold">
                                          <p:stCondLst>
                                            <p:cond delay="0"/>
                                          </p:stCondLst>
                                        </p:cTn>
                                        <p:tgtEl>
                                          <p:spTgt spid="12"/>
                                        </p:tgtEl>
                                        <p:attrNameLst>
                                          <p:attrName>style.visibility</p:attrName>
                                        </p:attrNameLst>
                                      </p:cBhvr>
                                      <p:to>
                                        <p:strVal val="visible"/>
                                      </p:to>
                                    </p:set>
                                    <p:animEffect transition="in" filter="fade">
                                      <p:cBhvr>
                                        <p:cTn id="389" dur="1000"/>
                                        <p:tgtEl>
                                          <p:spTgt spid="12"/>
                                        </p:tgtEl>
                                      </p:cBhvr>
                                    </p:animEffect>
                                  </p:childTnLst>
                                </p:cTn>
                              </p:par>
                              <p:par>
                                <p:cTn id="390" presetID="10" presetClass="entr" presetSubtype="0" fill="hold" grpId="2" nodeType="withEffect">
                                  <p:stCondLst>
                                    <p:cond delay="0"/>
                                  </p:stCondLst>
                                  <p:childTnLst>
                                    <p:set>
                                      <p:cBhvr>
                                        <p:cTn id="391" dur="1" fill="hold">
                                          <p:stCondLst>
                                            <p:cond delay="0"/>
                                          </p:stCondLst>
                                        </p:cTn>
                                        <p:tgtEl>
                                          <p:spTgt spid="13"/>
                                        </p:tgtEl>
                                        <p:attrNameLst>
                                          <p:attrName>style.visibility</p:attrName>
                                        </p:attrNameLst>
                                      </p:cBhvr>
                                      <p:to>
                                        <p:strVal val="visible"/>
                                      </p:to>
                                    </p:set>
                                    <p:animEffect transition="in" filter="fade">
                                      <p:cBhvr>
                                        <p:cTn id="392" dur="1000"/>
                                        <p:tgtEl>
                                          <p:spTgt spid="13"/>
                                        </p:tgtEl>
                                      </p:cBhvr>
                                    </p:animEffect>
                                  </p:childTnLst>
                                </p:cTn>
                              </p:par>
                              <p:par>
                                <p:cTn id="393" presetID="10" presetClass="entr" presetSubtype="0" fill="hold" grpId="2" nodeType="withEffect">
                                  <p:stCondLst>
                                    <p:cond delay="0"/>
                                  </p:stCondLst>
                                  <p:childTnLst>
                                    <p:set>
                                      <p:cBhvr>
                                        <p:cTn id="394" dur="1" fill="hold">
                                          <p:stCondLst>
                                            <p:cond delay="0"/>
                                          </p:stCondLst>
                                        </p:cTn>
                                        <p:tgtEl>
                                          <p:spTgt spid="14"/>
                                        </p:tgtEl>
                                        <p:attrNameLst>
                                          <p:attrName>style.visibility</p:attrName>
                                        </p:attrNameLst>
                                      </p:cBhvr>
                                      <p:to>
                                        <p:strVal val="visible"/>
                                      </p:to>
                                    </p:set>
                                    <p:animEffect transition="in" filter="fade">
                                      <p:cBhvr>
                                        <p:cTn id="395" dur="1000"/>
                                        <p:tgtEl>
                                          <p:spTgt spid="14"/>
                                        </p:tgtEl>
                                      </p:cBhvr>
                                    </p:animEffect>
                                  </p:childTnLst>
                                </p:cTn>
                              </p:par>
                              <p:par>
                                <p:cTn id="396" presetID="10" presetClass="entr" presetSubtype="0" fill="hold" grpId="2" nodeType="withEffect">
                                  <p:stCondLst>
                                    <p:cond delay="0"/>
                                  </p:stCondLst>
                                  <p:childTnLst>
                                    <p:set>
                                      <p:cBhvr>
                                        <p:cTn id="397" dur="1" fill="hold">
                                          <p:stCondLst>
                                            <p:cond delay="0"/>
                                          </p:stCondLst>
                                        </p:cTn>
                                        <p:tgtEl>
                                          <p:spTgt spid="15"/>
                                        </p:tgtEl>
                                        <p:attrNameLst>
                                          <p:attrName>style.visibility</p:attrName>
                                        </p:attrNameLst>
                                      </p:cBhvr>
                                      <p:to>
                                        <p:strVal val="visible"/>
                                      </p:to>
                                    </p:set>
                                    <p:animEffect transition="in" filter="fade">
                                      <p:cBhvr>
                                        <p:cTn id="398" dur="1000"/>
                                        <p:tgtEl>
                                          <p:spTgt spid="15"/>
                                        </p:tgtEl>
                                      </p:cBhvr>
                                    </p:animEffect>
                                  </p:childTnLst>
                                </p:cTn>
                              </p:par>
                              <p:par>
                                <p:cTn id="399" presetID="10" presetClass="entr" presetSubtype="0" fill="hold" grpId="2" nodeType="withEffect">
                                  <p:stCondLst>
                                    <p:cond delay="0"/>
                                  </p:stCondLst>
                                  <p:childTnLst>
                                    <p:set>
                                      <p:cBhvr>
                                        <p:cTn id="400" dur="1" fill="hold">
                                          <p:stCondLst>
                                            <p:cond delay="0"/>
                                          </p:stCondLst>
                                        </p:cTn>
                                        <p:tgtEl>
                                          <p:spTgt spid="16"/>
                                        </p:tgtEl>
                                        <p:attrNameLst>
                                          <p:attrName>style.visibility</p:attrName>
                                        </p:attrNameLst>
                                      </p:cBhvr>
                                      <p:to>
                                        <p:strVal val="visible"/>
                                      </p:to>
                                    </p:set>
                                    <p:animEffect transition="in" filter="fade">
                                      <p:cBhvr>
                                        <p:cTn id="401" dur="1000"/>
                                        <p:tgtEl>
                                          <p:spTgt spid="16"/>
                                        </p:tgtEl>
                                      </p:cBhvr>
                                    </p:animEffect>
                                  </p:childTnLst>
                                </p:cTn>
                              </p:par>
                              <p:par>
                                <p:cTn id="402" presetID="10" presetClass="entr" presetSubtype="0" fill="hold" grpId="2" nodeType="withEffect">
                                  <p:stCondLst>
                                    <p:cond delay="0"/>
                                  </p:stCondLst>
                                  <p:childTnLst>
                                    <p:set>
                                      <p:cBhvr>
                                        <p:cTn id="403" dur="1" fill="hold">
                                          <p:stCondLst>
                                            <p:cond delay="0"/>
                                          </p:stCondLst>
                                        </p:cTn>
                                        <p:tgtEl>
                                          <p:spTgt spid="17"/>
                                        </p:tgtEl>
                                        <p:attrNameLst>
                                          <p:attrName>style.visibility</p:attrName>
                                        </p:attrNameLst>
                                      </p:cBhvr>
                                      <p:to>
                                        <p:strVal val="visible"/>
                                      </p:to>
                                    </p:set>
                                    <p:animEffect transition="in" filter="fade">
                                      <p:cBhvr>
                                        <p:cTn id="404" dur="1000"/>
                                        <p:tgtEl>
                                          <p:spTgt spid="17"/>
                                        </p:tgtEl>
                                      </p:cBhvr>
                                    </p:animEffect>
                                  </p:childTnLst>
                                </p:cTn>
                              </p:par>
                              <p:par>
                                <p:cTn id="405" presetID="10" presetClass="entr" presetSubtype="0" fill="hold" grpId="2" nodeType="withEffect">
                                  <p:stCondLst>
                                    <p:cond delay="0"/>
                                  </p:stCondLst>
                                  <p:childTnLst>
                                    <p:set>
                                      <p:cBhvr>
                                        <p:cTn id="406" dur="1" fill="hold">
                                          <p:stCondLst>
                                            <p:cond delay="0"/>
                                          </p:stCondLst>
                                        </p:cTn>
                                        <p:tgtEl>
                                          <p:spTgt spid="18"/>
                                        </p:tgtEl>
                                        <p:attrNameLst>
                                          <p:attrName>style.visibility</p:attrName>
                                        </p:attrNameLst>
                                      </p:cBhvr>
                                      <p:to>
                                        <p:strVal val="visible"/>
                                      </p:to>
                                    </p:set>
                                    <p:animEffect transition="in" filter="fade">
                                      <p:cBhvr>
                                        <p:cTn id="407" dur="1000"/>
                                        <p:tgtEl>
                                          <p:spTgt spid="18"/>
                                        </p:tgtEl>
                                      </p:cBhvr>
                                    </p:animEffect>
                                  </p:childTnLst>
                                </p:cTn>
                              </p:par>
                              <p:par>
                                <p:cTn id="408" presetID="10" presetClass="entr" presetSubtype="0" fill="hold" grpId="2" nodeType="withEffect">
                                  <p:stCondLst>
                                    <p:cond delay="0"/>
                                  </p:stCondLst>
                                  <p:childTnLst>
                                    <p:set>
                                      <p:cBhvr>
                                        <p:cTn id="409" dur="1" fill="hold">
                                          <p:stCondLst>
                                            <p:cond delay="0"/>
                                          </p:stCondLst>
                                        </p:cTn>
                                        <p:tgtEl>
                                          <p:spTgt spid="19"/>
                                        </p:tgtEl>
                                        <p:attrNameLst>
                                          <p:attrName>style.visibility</p:attrName>
                                        </p:attrNameLst>
                                      </p:cBhvr>
                                      <p:to>
                                        <p:strVal val="visible"/>
                                      </p:to>
                                    </p:set>
                                    <p:animEffect transition="in" filter="fade">
                                      <p:cBhvr>
                                        <p:cTn id="410" dur="1000"/>
                                        <p:tgtEl>
                                          <p:spTgt spid="19"/>
                                        </p:tgtEl>
                                      </p:cBhvr>
                                    </p:animEffect>
                                  </p:childTnLst>
                                </p:cTn>
                              </p:par>
                              <p:par>
                                <p:cTn id="411" presetID="10" presetClass="entr" presetSubtype="0" fill="hold" grpId="2" nodeType="withEffect">
                                  <p:stCondLst>
                                    <p:cond delay="0"/>
                                  </p:stCondLst>
                                  <p:childTnLst>
                                    <p:set>
                                      <p:cBhvr>
                                        <p:cTn id="412" dur="1" fill="hold">
                                          <p:stCondLst>
                                            <p:cond delay="0"/>
                                          </p:stCondLst>
                                        </p:cTn>
                                        <p:tgtEl>
                                          <p:spTgt spid="20"/>
                                        </p:tgtEl>
                                        <p:attrNameLst>
                                          <p:attrName>style.visibility</p:attrName>
                                        </p:attrNameLst>
                                      </p:cBhvr>
                                      <p:to>
                                        <p:strVal val="visible"/>
                                      </p:to>
                                    </p:set>
                                    <p:animEffect transition="in" filter="fade">
                                      <p:cBhvr>
                                        <p:cTn id="413" dur="1000"/>
                                        <p:tgtEl>
                                          <p:spTgt spid="20"/>
                                        </p:tgtEl>
                                      </p:cBhvr>
                                    </p:animEffect>
                                  </p:childTnLst>
                                </p:cTn>
                              </p:par>
                              <p:par>
                                <p:cTn id="414" presetID="10" presetClass="entr" presetSubtype="0" fill="hold" grpId="2" nodeType="withEffect">
                                  <p:stCondLst>
                                    <p:cond delay="0"/>
                                  </p:stCondLst>
                                  <p:childTnLst>
                                    <p:set>
                                      <p:cBhvr>
                                        <p:cTn id="415" dur="1" fill="hold">
                                          <p:stCondLst>
                                            <p:cond delay="0"/>
                                          </p:stCondLst>
                                        </p:cTn>
                                        <p:tgtEl>
                                          <p:spTgt spid="21"/>
                                        </p:tgtEl>
                                        <p:attrNameLst>
                                          <p:attrName>style.visibility</p:attrName>
                                        </p:attrNameLst>
                                      </p:cBhvr>
                                      <p:to>
                                        <p:strVal val="visible"/>
                                      </p:to>
                                    </p:set>
                                    <p:animEffect transition="in" filter="fade">
                                      <p:cBhvr>
                                        <p:cTn id="416" dur="1000"/>
                                        <p:tgtEl>
                                          <p:spTgt spid="21"/>
                                        </p:tgtEl>
                                      </p:cBhvr>
                                    </p:animEffect>
                                  </p:childTnLst>
                                </p:cTn>
                              </p:par>
                              <p:par>
                                <p:cTn id="417" presetID="10" presetClass="entr" presetSubtype="0" fill="hold" grpId="2" nodeType="withEffect">
                                  <p:stCondLst>
                                    <p:cond delay="0"/>
                                  </p:stCondLst>
                                  <p:childTnLst>
                                    <p:set>
                                      <p:cBhvr>
                                        <p:cTn id="418" dur="1" fill="hold">
                                          <p:stCondLst>
                                            <p:cond delay="0"/>
                                          </p:stCondLst>
                                        </p:cTn>
                                        <p:tgtEl>
                                          <p:spTgt spid="22"/>
                                        </p:tgtEl>
                                        <p:attrNameLst>
                                          <p:attrName>style.visibility</p:attrName>
                                        </p:attrNameLst>
                                      </p:cBhvr>
                                      <p:to>
                                        <p:strVal val="visible"/>
                                      </p:to>
                                    </p:set>
                                    <p:animEffect transition="in" filter="fade">
                                      <p:cBhvr>
                                        <p:cTn id="419" dur="1000"/>
                                        <p:tgtEl>
                                          <p:spTgt spid="22"/>
                                        </p:tgtEl>
                                      </p:cBhvr>
                                    </p:animEffect>
                                  </p:childTnLst>
                                </p:cTn>
                              </p:par>
                              <p:par>
                                <p:cTn id="420" presetID="10" presetClass="entr" presetSubtype="0" fill="hold" grpId="2" nodeType="withEffect">
                                  <p:stCondLst>
                                    <p:cond delay="0"/>
                                  </p:stCondLst>
                                  <p:childTnLst>
                                    <p:set>
                                      <p:cBhvr>
                                        <p:cTn id="421" dur="1" fill="hold">
                                          <p:stCondLst>
                                            <p:cond delay="0"/>
                                          </p:stCondLst>
                                        </p:cTn>
                                        <p:tgtEl>
                                          <p:spTgt spid="23"/>
                                        </p:tgtEl>
                                        <p:attrNameLst>
                                          <p:attrName>style.visibility</p:attrName>
                                        </p:attrNameLst>
                                      </p:cBhvr>
                                      <p:to>
                                        <p:strVal val="visible"/>
                                      </p:to>
                                    </p:set>
                                    <p:animEffect transition="in" filter="fade">
                                      <p:cBhvr>
                                        <p:cTn id="422" dur="1000"/>
                                        <p:tgtEl>
                                          <p:spTgt spid="23"/>
                                        </p:tgtEl>
                                      </p:cBhvr>
                                    </p:animEffect>
                                  </p:childTnLst>
                                </p:cTn>
                              </p:par>
                              <p:par>
                                <p:cTn id="423" presetID="10" presetClass="entr" presetSubtype="0" fill="hold" grpId="2" nodeType="withEffect">
                                  <p:stCondLst>
                                    <p:cond delay="0"/>
                                  </p:stCondLst>
                                  <p:childTnLst>
                                    <p:set>
                                      <p:cBhvr>
                                        <p:cTn id="424" dur="1" fill="hold">
                                          <p:stCondLst>
                                            <p:cond delay="0"/>
                                          </p:stCondLst>
                                        </p:cTn>
                                        <p:tgtEl>
                                          <p:spTgt spid="24"/>
                                        </p:tgtEl>
                                        <p:attrNameLst>
                                          <p:attrName>style.visibility</p:attrName>
                                        </p:attrNameLst>
                                      </p:cBhvr>
                                      <p:to>
                                        <p:strVal val="visible"/>
                                      </p:to>
                                    </p:set>
                                    <p:animEffect transition="in" filter="fade">
                                      <p:cBhvr>
                                        <p:cTn id="425" dur="1000"/>
                                        <p:tgtEl>
                                          <p:spTgt spid="24"/>
                                        </p:tgtEl>
                                      </p:cBhvr>
                                    </p:animEffect>
                                  </p:childTnLst>
                                </p:cTn>
                              </p:par>
                              <p:par>
                                <p:cTn id="426" presetID="10" presetClass="entr" presetSubtype="0" fill="hold" grpId="2" nodeType="withEffect">
                                  <p:stCondLst>
                                    <p:cond delay="0"/>
                                  </p:stCondLst>
                                  <p:childTnLst>
                                    <p:set>
                                      <p:cBhvr>
                                        <p:cTn id="427" dur="1" fill="hold">
                                          <p:stCondLst>
                                            <p:cond delay="0"/>
                                          </p:stCondLst>
                                        </p:cTn>
                                        <p:tgtEl>
                                          <p:spTgt spid="25"/>
                                        </p:tgtEl>
                                        <p:attrNameLst>
                                          <p:attrName>style.visibility</p:attrName>
                                        </p:attrNameLst>
                                      </p:cBhvr>
                                      <p:to>
                                        <p:strVal val="visible"/>
                                      </p:to>
                                    </p:set>
                                    <p:animEffect transition="in" filter="fade">
                                      <p:cBhvr>
                                        <p:cTn id="428" dur="1000"/>
                                        <p:tgtEl>
                                          <p:spTgt spid="25"/>
                                        </p:tgtEl>
                                      </p:cBhvr>
                                    </p:animEffect>
                                  </p:childTnLst>
                                </p:cTn>
                              </p:par>
                              <p:par>
                                <p:cTn id="429" presetID="10" presetClass="entr" presetSubtype="0" fill="hold" grpId="2" nodeType="withEffect">
                                  <p:stCondLst>
                                    <p:cond delay="0"/>
                                  </p:stCondLst>
                                  <p:childTnLst>
                                    <p:set>
                                      <p:cBhvr>
                                        <p:cTn id="430" dur="1" fill="hold">
                                          <p:stCondLst>
                                            <p:cond delay="0"/>
                                          </p:stCondLst>
                                        </p:cTn>
                                        <p:tgtEl>
                                          <p:spTgt spid="26"/>
                                        </p:tgtEl>
                                        <p:attrNameLst>
                                          <p:attrName>style.visibility</p:attrName>
                                        </p:attrNameLst>
                                      </p:cBhvr>
                                      <p:to>
                                        <p:strVal val="visible"/>
                                      </p:to>
                                    </p:set>
                                    <p:animEffect transition="in" filter="fade">
                                      <p:cBhvr>
                                        <p:cTn id="431" dur="1000"/>
                                        <p:tgtEl>
                                          <p:spTgt spid="26"/>
                                        </p:tgtEl>
                                      </p:cBhvr>
                                    </p:animEffect>
                                  </p:childTnLst>
                                </p:cTn>
                              </p:par>
                              <p:par>
                                <p:cTn id="432" presetID="10" presetClass="entr" presetSubtype="0" fill="hold" grpId="2" nodeType="withEffect">
                                  <p:stCondLst>
                                    <p:cond delay="0"/>
                                  </p:stCondLst>
                                  <p:childTnLst>
                                    <p:set>
                                      <p:cBhvr>
                                        <p:cTn id="433" dur="1" fill="hold">
                                          <p:stCondLst>
                                            <p:cond delay="0"/>
                                          </p:stCondLst>
                                        </p:cTn>
                                        <p:tgtEl>
                                          <p:spTgt spid="28"/>
                                        </p:tgtEl>
                                        <p:attrNameLst>
                                          <p:attrName>style.visibility</p:attrName>
                                        </p:attrNameLst>
                                      </p:cBhvr>
                                      <p:to>
                                        <p:strVal val="visible"/>
                                      </p:to>
                                    </p:set>
                                    <p:animEffect transition="in" filter="fade">
                                      <p:cBhvr>
                                        <p:cTn id="434" dur="1000"/>
                                        <p:tgtEl>
                                          <p:spTgt spid="28"/>
                                        </p:tgtEl>
                                      </p:cBhvr>
                                    </p:animEffect>
                                  </p:childTnLst>
                                </p:cTn>
                              </p:par>
                              <p:par>
                                <p:cTn id="435" presetID="10" presetClass="entr" presetSubtype="0" fill="hold" grpId="2" nodeType="withEffect">
                                  <p:stCondLst>
                                    <p:cond delay="0"/>
                                  </p:stCondLst>
                                  <p:childTnLst>
                                    <p:set>
                                      <p:cBhvr>
                                        <p:cTn id="436" dur="1" fill="hold">
                                          <p:stCondLst>
                                            <p:cond delay="0"/>
                                          </p:stCondLst>
                                        </p:cTn>
                                        <p:tgtEl>
                                          <p:spTgt spid="29"/>
                                        </p:tgtEl>
                                        <p:attrNameLst>
                                          <p:attrName>style.visibility</p:attrName>
                                        </p:attrNameLst>
                                      </p:cBhvr>
                                      <p:to>
                                        <p:strVal val="visible"/>
                                      </p:to>
                                    </p:set>
                                    <p:animEffect transition="in" filter="fade">
                                      <p:cBhvr>
                                        <p:cTn id="437" dur="1000"/>
                                        <p:tgtEl>
                                          <p:spTgt spid="29"/>
                                        </p:tgtEl>
                                      </p:cBhvr>
                                    </p:animEffect>
                                  </p:childTnLst>
                                </p:cTn>
                              </p:par>
                              <p:par>
                                <p:cTn id="438" presetID="10" presetClass="entr" presetSubtype="0" fill="hold" grpId="2" nodeType="withEffect">
                                  <p:stCondLst>
                                    <p:cond delay="0"/>
                                  </p:stCondLst>
                                  <p:childTnLst>
                                    <p:set>
                                      <p:cBhvr>
                                        <p:cTn id="439" dur="1" fill="hold">
                                          <p:stCondLst>
                                            <p:cond delay="0"/>
                                          </p:stCondLst>
                                        </p:cTn>
                                        <p:tgtEl>
                                          <p:spTgt spid="30"/>
                                        </p:tgtEl>
                                        <p:attrNameLst>
                                          <p:attrName>style.visibility</p:attrName>
                                        </p:attrNameLst>
                                      </p:cBhvr>
                                      <p:to>
                                        <p:strVal val="visible"/>
                                      </p:to>
                                    </p:set>
                                    <p:animEffect transition="in" filter="fade">
                                      <p:cBhvr>
                                        <p:cTn id="440" dur="1000"/>
                                        <p:tgtEl>
                                          <p:spTgt spid="30"/>
                                        </p:tgtEl>
                                      </p:cBhvr>
                                    </p:animEffect>
                                  </p:childTnLst>
                                </p:cTn>
                              </p:par>
                              <p:par>
                                <p:cTn id="441" presetID="10" presetClass="entr" presetSubtype="0" fill="hold" grpId="2" nodeType="withEffect">
                                  <p:stCondLst>
                                    <p:cond delay="0"/>
                                  </p:stCondLst>
                                  <p:childTnLst>
                                    <p:set>
                                      <p:cBhvr>
                                        <p:cTn id="442" dur="1" fill="hold">
                                          <p:stCondLst>
                                            <p:cond delay="0"/>
                                          </p:stCondLst>
                                        </p:cTn>
                                        <p:tgtEl>
                                          <p:spTgt spid="31"/>
                                        </p:tgtEl>
                                        <p:attrNameLst>
                                          <p:attrName>style.visibility</p:attrName>
                                        </p:attrNameLst>
                                      </p:cBhvr>
                                      <p:to>
                                        <p:strVal val="visible"/>
                                      </p:to>
                                    </p:set>
                                    <p:animEffect transition="in" filter="fade">
                                      <p:cBhvr>
                                        <p:cTn id="443" dur="1000"/>
                                        <p:tgtEl>
                                          <p:spTgt spid="31"/>
                                        </p:tgtEl>
                                      </p:cBhvr>
                                    </p:animEffect>
                                  </p:childTnLst>
                                </p:cTn>
                              </p:par>
                              <p:par>
                                <p:cTn id="444" presetID="10" presetClass="entr" presetSubtype="0" fill="hold" grpId="2" nodeType="withEffect">
                                  <p:stCondLst>
                                    <p:cond delay="0"/>
                                  </p:stCondLst>
                                  <p:childTnLst>
                                    <p:set>
                                      <p:cBhvr>
                                        <p:cTn id="445" dur="1" fill="hold">
                                          <p:stCondLst>
                                            <p:cond delay="0"/>
                                          </p:stCondLst>
                                        </p:cTn>
                                        <p:tgtEl>
                                          <p:spTgt spid="32"/>
                                        </p:tgtEl>
                                        <p:attrNameLst>
                                          <p:attrName>style.visibility</p:attrName>
                                        </p:attrNameLst>
                                      </p:cBhvr>
                                      <p:to>
                                        <p:strVal val="visible"/>
                                      </p:to>
                                    </p:set>
                                    <p:animEffect transition="in" filter="fade">
                                      <p:cBhvr>
                                        <p:cTn id="446" dur="1000"/>
                                        <p:tgtEl>
                                          <p:spTgt spid="32"/>
                                        </p:tgtEl>
                                      </p:cBhvr>
                                    </p:animEffect>
                                  </p:childTnLst>
                                </p:cTn>
                              </p:par>
                              <p:par>
                                <p:cTn id="447" presetID="10" presetClass="entr" presetSubtype="0" fill="hold" grpId="2" nodeType="withEffect">
                                  <p:stCondLst>
                                    <p:cond delay="0"/>
                                  </p:stCondLst>
                                  <p:childTnLst>
                                    <p:set>
                                      <p:cBhvr>
                                        <p:cTn id="448" dur="1" fill="hold">
                                          <p:stCondLst>
                                            <p:cond delay="0"/>
                                          </p:stCondLst>
                                        </p:cTn>
                                        <p:tgtEl>
                                          <p:spTgt spid="33"/>
                                        </p:tgtEl>
                                        <p:attrNameLst>
                                          <p:attrName>style.visibility</p:attrName>
                                        </p:attrNameLst>
                                      </p:cBhvr>
                                      <p:to>
                                        <p:strVal val="visible"/>
                                      </p:to>
                                    </p:set>
                                    <p:animEffect transition="in" filter="fade">
                                      <p:cBhvr>
                                        <p:cTn id="449" dur="1000"/>
                                        <p:tgtEl>
                                          <p:spTgt spid="33"/>
                                        </p:tgtEl>
                                      </p:cBhvr>
                                    </p:animEffect>
                                  </p:childTnLst>
                                </p:cTn>
                              </p:par>
                              <p:par>
                                <p:cTn id="450" presetID="10" presetClass="entr" presetSubtype="0" fill="hold" grpId="2" nodeType="withEffect">
                                  <p:stCondLst>
                                    <p:cond delay="0"/>
                                  </p:stCondLst>
                                  <p:childTnLst>
                                    <p:set>
                                      <p:cBhvr>
                                        <p:cTn id="451" dur="1" fill="hold">
                                          <p:stCondLst>
                                            <p:cond delay="0"/>
                                          </p:stCondLst>
                                        </p:cTn>
                                        <p:tgtEl>
                                          <p:spTgt spid="34"/>
                                        </p:tgtEl>
                                        <p:attrNameLst>
                                          <p:attrName>style.visibility</p:attrName>
                                        </p:attrNameLst>
                                      </p:cBhvr>
                                      <p:to>
                                        <p:strVal val="visible"/>
                                      </p:to>
                                    </p:set>
                                    <p:animEffect transition="in" filter="fade">
                                      <p:cBhvr>
                                        <p:cTn id="452" dur="1000"/>
                                        <p:tgtEl>
                                          <p:spTgt spid="34"/>
                                        </p:tgtEl>
                                      </p:cBhvr>
                                    </p:animEffect>
                                  </p:childTnLst>
                                </p:cTn>
                              </p:par>
                              <p:par>
                                <p:cTn id="453" presetID="10" presetClass="entr" presetSubtype="0" fill="hold" grpId="2" nodeType="withEffect">
                                  <p:stCondLst>
                                    <p:cond delay="0"/>
                                  </p:stCondLst>
                                  <p:childTnLst>
                                    <p:set>
                                      <p:cBhvr>
                                        <p:cTn id="454" dur="1" fill="hold">
                                          <p:stCondLst>
                                            <p:cond delay="0"/>
                                          </p:stCondLst>
                                        </p:cTn>
                                        <p:tgtEl>
                                          <p:spTgt spid="35"/>
                                        </p:tgtEl>
                                        <p:attrNameLst>
                                          <p:attrName>style.visibility</p:attrName>
                                        </p:attrNameLst>
                                      </p:cBhvr>
                                      <p:to>
                                        <p:strVal val="visible"/>
                                      </p:to>
                                    </p:set>
                                    <p:animEffect transition="in" filter="fade">
                                      <p:cBhvr>
                                        <p:cTn id="455" dur="1000"/>
                                        <p:tgtEl>
                                          <p:spTgt spid="35"/>
                                        </p:tgtEl>
                                      </p:cBhvr>
                                    </p:animEffect>
                                  </p:childTnLst>
                                </p:cTn>
                              </p:par>
                              <p:par>
                                <p:cTn id="456" presetID="10" presetClass="entr" presetSubtype="0" fill="hold" grpId="2" nodeType="withEffect">
                                  <p:stCondLst>
                                    <p:cond delay="0"/>
                                  </p:stCondLst>
                                  <p:childTnLst>
                                    <p:set>
                                      <p:cBhvr>
                                        <p:cTn id="457" dur="1" fill="hold">
                                          <p:stCondLst>
                                            <p:cond delay="0"/>
                                          </p:stCondLst>
                                        </p:cTn>
                                        <p:tgtEl>
                                          <p:spTgt spid="39"/>
                                        </p:tgtEl>
                                        <p:attrNameLst>
                                          <p:attrName>style.visibility</p:attrName>
                                        </p:attrNameLst>
                                      </p:cBhvr>
                                      <p:to>
                                        <p:strVal val="visible"/>
                                      </p:to>
                                    </p:set>
                                    <p:animEffect transition="in" filter="fade">
                                      <p:cBhvr>
                                        <p:cTn id="458" dur="1000"/>
                                        <p:tgtEl>
                                          <p:spTgt spid="39"/>
                                        </p:tgtEl>
                                      </p:cBhvr>
                                    </p:animEffect>
                                  </p:childTnLst>
                                </p:cTn>
                              </p:par>
                              <p:par>
                                <p:cTn id="459" presetID="10" presetClass="entr" presetSubtype="0" fill="hold" grpId="2" nodeType="withEffect">
                                  <p:stCondLst>
                                    <p:cond delay="0"/>
                                  </p:stCondLst>
                                  <p:childTnLst>
                                    <p:set>
                                      <p:cBhvr>
                                        <p:cTn id="460" dur="1" fill="hold">
                                          <p:stCondLst>
                                            <p:cond delay="0"/>
                                          </p:stCondLst>
                                        </p:cTn>
                                        <p:tgtEl>
                                          <p:spTgt spid="40"/>
                                        </p:tgtEl>
                                        <p:attrNameLst>
                                          <p:attrName>style.visibility</p:attrName>
                                        </p:attrNameLst>
                                      </p:cBhvr>
                                      <p:to>
                                        <p:strVal val="visible"/>
                                      </p:to>
                                    </p:set>
                                    <p:animEffect transition="in" filter="fade">
                                      <p:cBhvr>
                                        <p:cTn id="461" dur="1000"/>
                                        <p:tgtEl>
                                          <p:spTgt spid="40"/>
                                        </p:tgtEl>
                                      </p:cBhvr>
                                    </p:animEffect>
                                  </p:childTnLst>
                                </p:cTn>
                              </p:par>
                              <p:par>
                                <p:cTn id="462" presetID="10" presetClass="entr" presetSubtype="0" fill="hold" grpId="2" nodeType="withEffect">
                                  <p:stCondLst>
                                    <p:cond delay="0"/>
                                  </p:stCondLst>
                                  <p:childTnLst>
                                    <p:set>
                                      <p:cBhvr>
                                        <p:cTn id="463" dur="1" fill="hold">
                                          <p:stCondLst>
                                            <p:cond delay="0"/>
                                          </p:stCondLst>
                                        </p:cTn>
                                        <p:tgtEl>
                                          <p:spTgt spid="41"/>
                                        </p:tgtEl>
                                        <p:attrNameLst>
                                          <p:attrName>style.visibility</p:attrName>
                                        </p:attrNameLst>
                                      </p:cBhvr>
                                      <p:to>
                                        <p:strVal val="visible"/>
                                      </p:to>
                                    </p:set>
                                    <p:animEffect transition="in" filter="fade">
                                      <p:cBhvr>
                                        <p:cTn id="464" dur="1000"/>
                                        <p:tgtEl>
                                          <p:spTgt spid="41"/>
                                        </p:tgtEl>
                                      </p:cBhvr>
                                    </p:animEffect>
                                  </p:childTnLst>
                                </p:cTn>
                              </p:par>
                              <p:par>
                                <p:cTn id="465" presetID="10" presetClass="entr" presetSubtype="0" fill="hold" grpId="2" nodeType="withEffect">
                                  <p:stCondLst>
                                    <p:cond delay="0"/>
                                  </p:stCondLst>
                                  <p:childTnLst>
                                    <p:set>
                                      <p:cBhvr>
                                        <p:cTn id="466" dur="1" fill="hold">
                                          <p:stCondLst>
                                            <p:cond delay="0"/>
                                          </p:stCondLst>
                                        </p:cTn>
                                        <p:tgtEl>
                                          <p:spTgt spid="42"/>
                                        </p:tgtEl>
                                        <p:attrNameLst>
                                          <p:attrName>style.visibility</p:attrName>
                                        </p:attrNameLst>
                                      </p:cBhvr>
                                      <p:to>
                                        <p:strVal val="visible"/>
                                      </p:to>
                                    </p:set>
                                    <p:animEffect transition="in" filter="fade">
                                      <p:cBhvr>
                                        <p:cTn id="467" dur="1000"/>
                                        <p:tgtEl>
                                          <p:spTgt spid="42"/>
                                        </p:tgtEl>
                                      </p:cBhvr>
                                    </p:animEffect>
                                  </p:childTnLst>
                                </p:cTn>
                              </p:par>
                              <p:par>
                                <p:cTn id="468" presetID="10" presetClass="entr" presetSubtype="0" fill="hold" grpId="2" nodeType="withEffect">
                                  <p:stCondLst>
                                    <p:cond delay="0"/>
                                  </p:stCondLst>
                                  <p:childTnLst>
                                    <p:set>
                                      <p:cBhvr>
                                        <p:cTn id="469" dur="1" fill="hold">
                                          <p:stCondLst>
                                            <p:cond delay="0"/>
                                          </p:stCondLst>
                                        </p:cTn>
                                        <p:tgtEl>
                                          <p:spTgt spid="43"/>
                                        </p:tgtEl>
                                        <p:attrNameLst>
                                          <p:attrName>style.visibility</p:attrName>
                                        </p:attrNameLst>
                                      </p:cBhvr>
                                      <p:to>
                                        <p:strVal val="visible"/>
                                      </p:to>
                                    </p:set>
                                    <p:animEffect transition="in" filter="fade">
                                      <p:cBhvr>
                                        <p:cTn id="470" dur="1000"/>
                                        <p:tgtEl>
                                          <p:spTgt spid="43"/>
                                        </p:tgtEl>
                                      </p:cBhvr>
                                    </p:animEffect>
                                  </p:childTnLst>
                                </p:cTn>
                              </p:par>
                              <p:par>
                                <p:cTn id="471" presetID="10" presetClass="entr" presetSubtype="0" fill="hold" grpId="2" nodeType="withEffect">
                                  <p:stCondLst>
                                    <p:cond delay="0"/>
                                  </p:stCondLst>
                                  <p:childTnLst>
                                    <p:set>
                                      <p:cBhvr>
                                        <p:cTn id="472" dur="1" fill="hold">
                                          <p:stCondLst>
                                            <p:cond delay="0"/>
                                          </p:stCondLst>
                                        </p:cTn>
                                        <p:tgtEl>
                                          <p:spTgt spid="44"/>
                                        </p:tgtEl>
                                        <p:attrNameLst>
                                          <p:attrName>style.visibility</p:attrName>
                                        </p:attrNameLst>
                                      </p:cBhvr>
                                      <p:to>
                                        <p:strVal val="visible"/>
                                      </p:to>
                                    </p:set>
                                    <p:animEffect transition="in" filter="fade">
                                      <p:cBhvr>
                                        <p:cTn id="473" dur="1000"/>
                                        <p:tgtEl>
                                          <p:spTgt spid="44"/>
                                        </p:tgtEl>
                                      </p:cBhvr>
                                    </p:animEffect>
                                  </p:childTnLst>
                                </p:cTn>
                              </p:par>
                              <p:par>
                                <p:cTn id="474" presetID="10" presetClass="entr" presetSubtype="0" fill="hold" grpId="2" nodeType="withEffect">
                                  <p:stCondLst>
                                    <p:cond delay="0"/>
                                  </p:stCondLst>
                                  <p:childTnLst>
                                    <p:set>
                                      <p:cBhvr>
                                        <p:cTn id="475" dur="1" fill="hold">
                                          <p:stCondLst>
                                            <p:cond delay="0"/>
                                          </p:stCondLst>
                                        </p:cTn>
                                        <p:tgtEl>
                                          <p:spTgt spid="45"/>
                                        </p:tgtEl>
                                        <p:attrNameLst>
                                          <p:attrName>style.visibility</p:attrName>
                                        </p:attrNameLst>
                                      </p:cBhvr>
                                      <p:to>
                                        <p:strVal val="visible"/>
                                      </p:to>
                                    </p:set>
                                    <p:animEffect transition="in" filter="fade">
                                      <p:cBhvr>
                                        <p:cTn id="476" dur="1000"/>
                                        <p:tgtEl>
                                          <p:spTgt spid="45"/>
                                        </p:tgtEl>
                                      </p:cBhvr>
                                    </p:animEffect>
                                  </p:childTnLst>
                                </p:cTn>
                              </p:par>
                              <p:par>
                                <p:cTn id="477" presetID="10" presetClass="entr" presetSubtype="0" fill="hold" grpId="2" nodeType="withEffect">
                                  <p:stCondLst>
                                    <p:cond delay="0"/>
                                  </p:stCondLst>
                                  <p:childTnLst>
                                    <p:set>
                                      <p:cBhvr>
                                        <p:cTn id="478" dur="1" fill="hold">
                                          <p:stCondLst>
                                            <p:cond delay="0"/>
                                          </p:stCondLst>
                                        </p:cTn>
                                        <p:tgtEl>
                                          <p:spTgt spid="46"/>
                                        </p:tgtEl>
                                        <p:attrNameLst>
                                          <p:attrName>style.visibility</p:attrName>
                                        </p:attrNameLst>
                                      </p:cBhvr>
                                      <p:to>
                                        <p:strVal val="visible"/>
                                      </p:to>
                                    </p:set>
                                    <p:animEffect transition="in" filter="fade">
                                      <p:cBhvr>
                                        <p:cTn id="479" dur="1000"/>
                                        <p:tgtEl>
                                          <p:spTgt spid="46"/>
                                        </p:tgtEl>
                                      </p:cBhvr>
                                    </p:animEffect>
                                  </p:childTnLst>
                                </p:cTn>
                              </p:par>
                              <p:par>
                                <p:cTn id="480" presetID="10" presetClass="entr" presetSubtype="0" fill="hold" grpId="2" nodeType="withEffect">
                                  <p:stCondLst>
                                    <p:cond delay="0"/>
                                  </p:stCondLst>
                                  <p:childTnLst>
                                    <p:set>
                                      <p:cBhvr>
                                        <p:cTn id="481" dur="1" fill="hold">
                                          <p:stCondLst>
                                            <p:cond delay="0"/>
                                          </p:stCondLst>
                                        </p:cTn>
                                        <p:tgtEl>
                                          <p:spTgt spid="49"/>
                                        </p:tgtEl>
                                        <p:attrNameLst>
                                          <p:attrName>style.visibility</p:attrName>
                                        </p:attrNameLst>
                                      </p:cBhvr>
                                      <p:to>
                                        <p:strVal val="visible"/>
                                      </p:to>
                                    </p:set>
                                    <p:animEffect transition="in" filter="fade">
                                      <p:cBhvr>
                                        <p:cTn id="482" dur="1000"/>
                                        <p:tgtEl>
                                          <p:spTgt spid="49"/>
                                        </p:tgtEl>
                                      </p:cBhvr>
                                    </p:animEffect>
                                  </p:childTnLst>
                                </p:cTn>
                              </p:par>
                              <p:par>
                                <p:cTn id="483" presetID="10" presetClass="entr" presetSubtype="0" fill="hold" grpId="2" nodeType="withEffect">
                                  <p:stCondLst>
                                    <p:cond delay="0"/>
                                  </p:stCondLst>
                                  <p:childTnLst>
                                    <p:set>
                                      <p:cBhvr>
                                        <p:cTn id="484" dur="1" fill="hold">
                                          <p:stCondLst>
                                            <p:cond delay="0"/>
                                          </p:stCondLst>
                                        </p:cTn>
                                        <p:tgtEl>
                                          <p:spTgt spid="50"/>
                                        </p:tgtEl>
                                        <p:attrNameLst>
                                          <p:attrName>style.visibility</p:attrName>
                                        </p:attrNameLst>
                                      </p:cBhvr>
                                      <p:to>
                                        <p:strVal val="visible"/>
                                      </p:to>
                                    </p:set>
                                    <p:animEffect transition="in" filter="fade">
                                      <p:cBhvr>
                                        <p:cTn id="485" dur="1000"/>
                                        <p:tgtEl>
                                          <p:spTgt spid="50"/>
                                        </p:tgtEl>
                                      </p:cBhvr>
                                    </p:animEffect>
                                  </p:childTnLst>
                                </p:cTn>
                              </p:par>
                              <p:par>
                                <p:cTn id="486" presetID="10" presetClass="entr" presetSubtype="0" fill="hold" grpId="2" nodeType="withEffect">
                                  <p:stCondLst>
                                    <p:cond delay="0"/>
                                  </p:stCondLst>
                                  <p:childTnLst>
                                    <p:set>
                                      <p:cBhvr>
                                        <p:cTn id="487" dur="1" fill="hold">
                                          <p:stCondLst>
                                            <p:cond delay="0"/>
                                          </p:stCondLst>
                                        </p:cTn>
                                        <p:tgtEl>
                                          <p:spTgt spid="51"/>
                                        </p:tgtEl>
                                        <p:attrNameLst>
                                          <p:attrName>style.visibility</p:attrName>
                                        </p:attrNameLst>
                                      </p:cBhvr>
                                      <p:to>
                                        <p:strVal val="visible"/>
                                      </p:to>
                                    </p:set>
                                    <p:animEffect transition="in" filter="fade">
                                      <p:cBhvr>
                                        <p:cTn id="488" dur="1000"/>
                                        <p:tgtEl>
                                          <p:spTgt spid="51"/>
                                        </p:tgtEl>
                                      </p:cBhvr>
                                    </p:animEffect>
                                  </p:childTnLst>
                                </p:cTn>
                              </p:par>
                              <p:par>
                                <p:cTn id="489" presetID="10" presetClass="entr" presetSubtype="0" fill="hold" grpId="2" nodeType="withEffect">
                                  <p:stCondLst>
                                    <p:cond delay="0"/>
                                  </p:stCondLst>
                                  <p:childTnLst>
                                    <p:set>
                                      <p:cBhvr>
                                        <p:cTn id="490" dur="1" fill="hold">
                                          <p:stCondLst>
                                            <p:cond delay="0"/>
                                          </p:stCondLst>
                                        </p:cTn>
                                        <p:tgtEl>
                                          <p:spTgt spid="52"/>
                                        </p:tgtEl>
                                        <p:attrNameLst>
                                          <p:attrName>style.visibility</p:attrName>
                                        </p:attrNameLst>
                                      </p:cBhvr>
                                      <p:to>
                                        <p:strVal val="visible"/>
                                      </p:to>
                                    </p:set>
                                    <p:animEffect transition="in" filter="fade">
                                      <p:cBhvr>
                                        <p:cTn id="491" dur="1000"/>
                                        <p:tgtEl>
                                          <p:spTgt spid="52"/>
                                        </p:tgtEl>
                                      </p:cBhvr>
                                    </p:animEffect>
                                  </p:childTnLst>
                                </p:cTn>
                              </p:par>
                              <p:par>
                                <p:cTn id="492" presetID="10" presetClass="entr" presetSubtype="0" fill="hold" grpId="2" nodeType="withEffect">
                                  <p:stCondLst>
                                    <p:cond delay="0"/>
                                  </p:stCondLst>
                                  <p:childTnLst>
                                    <p:set>
                                      <p:cBhvr>
                                        <p:cTn id="493" dur="1" fill="hold">
                                          <p:stCondLst>
                                            <p:cond delay="0"/>
                                          </p:stCondLst>
                                        </p:cTn>
                                        <p:tgtEl>
                                          <p:spTgt spid="53"/>
                                        </p:tgtEl>
                                        <p:attrNameLst>
                                          <p:attrName>style.visibility</p:attrName>
                                        </p:attrNameLst>
                                      </p:cBhvr>
                                      <p:to>
                                        <p:strVal val="visible"/>
                                      </p:to>
                                    </p:set>
                                    <p:animEffect transition="in" filter="fade">
                                      <p:cBhvr>
                                        <p:cTn id="494" dur="1000"/>
                                        <p:tgtEl>
                                          <p:spTgt spid="53"/>
                                        </p:tgtEl>
                                      </p:cBhvr>
                                    </p:animEffect>
                                  </p:childTnLst>
                                </p:cTn>
                              </p:par>
                              <p:par>
                                <p:cTn id="495" presetID="10" presetClass="entr" presetSubtype="0" fill="hold" grpId="2" nodeType="withEffect">
                                  <p:stCondLst>
                                    <p:cond delay="0"/>
                                  </p:stCondLst>
                                  <p:childTnLst>
                                    <p:set>
                                      <p:cBhvr>
                                        <p:cTn id="496" dur="1" fill="hold">
                                          <p:stCondLst>
                                            <p:cond delay="0"/>
                                          </p:stCondLst>
                                        </p:cTn>
                                        <p:tgtEl>
                                          <p:spTgt spid="54"/>
                                        </p:tgtEl>
                                        <p:attrNameLst>
                                          <p:attrName>style.visibility</p:attrName>
                                        </p:attrNameLst>
                                      </p:cBhvr>
                                      <p:to>
                                        <p:strVal val="visible"/>
                                      </p:to>
                                    </p:set>
                                    <p:animEffect transition="in" filter="fade">
                                      <p:cBhvr>
                                        <p:cTn id="497" dur="1000"/>
                                        <p:tgtEl>
                                          <p:spTgt spid="54"/>
                                        </p:tgtEl>
                                      </p:cBhvr>
                                    </p:animEffect>
                                  </p:childTnLst>
                                </p:cTn>
                              </p:par>
                              <p:par>
                                <p:cTn id="498" presetID="10" presetClass="entr" presetSubtype="0" fill="hold" grpId="2" nodeType="withEffect">
                                  <p:stCondLst>
                                    <p:cond delay="0"/>
                                  </p:stCondLst>
                                  <p:childTnLst>
                                    <p:set>
                                      <p:cBhvr>
                                        <p:cTn id="499" dur="1" fill="hold">
                                          <p:stCondLst>
                                            <p:cond delay="0"/>
                                          </p:stCondLst>
                                        </p:cTn>
                                        <p:tgtEl>
                                          <p:spTgt spid="55"/>
                                        </p:tgtEl>
                                        <p:attrNameLst>
                                          <p:attrName>style.visibility</p:attrName>
                                        </p:attrNameLst>
                                      </p:cBhvr>
                                      <p:to>
                                        <p:strVal val="visible"/>
                                      </p:to>
                                    </p:set>
                                    <p:animEffect transition="in" filter="fade">
                                      <p:cBhvr>
                                        <p:cTn id="500" dur="1000"/>
                                        <p:tgtEl>
                                          <p:spTgt spid="55"/>
                                        </p:tgtEl>
                                      </p:cBhvr>
                                    </p:animEffect>
                                  </p:childTnLst>
                                </p:cTn>
                              </p:par>
                              <p:par>
                                <p:cTn id="501" presetID="10" presetClass="entr" presetSubtype="0" fill="hold" grpId="2" nodeType="withEffect">
                                  <p:stCondLst>
                                    <p:cond delay="0"/>
                                  </p:stCondLst>
                                  <p:childTnLst>
                                    <p:set>
                                      <p:cBhvr>
                                        <p:cTn id="502" dur="1" fill="hold">
                                          <p:stCondLst>
                                            <p:cond delay="0"/>
                                          </p:stCondLst>
                                        </p:cTn>
                                        <p:tgtEl>
                                          <p:spTgt spid="56"/>
                                        </p:tgtEl>
                                        <p:attrNameLst>
                                          <p:attrName>style.visibility</p:attrName>
                                        </p:attrNameLst>
                                      </p:cBhvr>
                                      <p:to>
                                        <p:strVal val="visible"/>
                                      </p:to>
                                    </p:set>
                                    <p:animEffect transition="in" filter="fade">
                                      <p:cBhvr>
                                        <p:cTn id="503" dur="1000"/>
                                        <p:tgtEl>
                                          <p:spTgt spid="56"/>
                                        </p:tgtEl>
                                      </p:cBhvr>
                                    </p:animEffect>
                                  </p:childTnLst>
                                </p:cTn>
                              </p:par>
                              <p:par>
                                <p:cTn id="504" presetID="10" presetClass="entr" presetSubtype="0" fill="hold" grpId="2" nodeType="withEffect">
                                  <p:stCondLst>
                                    <p:cond delay="0"/>
                                  </p:stCondLst>
                                  <p:childTnLst>
                                    <p:set>
                                      <p:cBhvr>
                                        <p:cTn id="505" dur="1" fill="hold">
                                          <p:stCondLst>
                                            <p:cond delay="0"/>
                                          </p:stCondLst>
                                        </p:cTn>
                                        <p:tgtEl>
                                          <p:spTgt spid="59"/>
                                        </p:tgtEl>
                                        <p:attrNameLst>
                                          <p:attrName>style.visibility</p:attrName>
                                        </p:attrNameLst>
                                      </p:cBhvr>
                                      <p:to>
                                        <p:strVal val="visible"/>
                                      </p:to>
                                    </p:set>
                                    <p:animEffect transition="in" filter="fade">
                                      <p:cBhvr>
                                        <p:cTn id="506" dur="1000"/>
                                        <p:tgtEl>
                                          <p:spTgt spid="59"/>
                                        </p:tgtEl>
                                      </p:cBhvr>
                                    </p:animEffect>
                                  </p:childTnLst>
                                </p:cTn>
                              </p:par>
                              <p:par>
                                <p:cTn id="507" presetID="10" presetClass="entr" presetSubtype="0" fill="hold" grpId="2" nodeType="withEffect">
                                  <p:stCondLst>
                                    <p:cond delay="0"/>
                                  </p:stCondLst>
                                  <p:childTnLst>
                                    <p:set>
                                      <p:cBhvr>
                                        <p:cTn id="508" dur="1" fill="hold">
                                          <p:stCondLst>
                                            <p:cond delay="0"/>
                                          </p:stCondLst>
                                        </p:cTn>
                                        <p:tgtEl>
                                          <p:spTgt spid="60"/>
                                        </p:tgtEl>
                                        <p:attrNameLst>
                                          <p:attrName>style.visibility</p:attrName>
                                        </p:attrNameLst>
                                      </p:cBhvr>
                                      <p:to>
                                        <p:strVal val="visible"/>
                                      </p:to>
                                    </p:set>
                                    <p:animEffect transition="in" filter="fade">
                                      <p:cBhvr>
                                        <p:cTn id="509" dur="1000"/>
                                        <p:tgtEl>
                                          <p:spTgt spid="60"/>
                                        </p:tgtEl>
                                      </p:cBhvr>
                                    </p:animEffect>
                                  </p:childTnLst>
                                </p:cTn>
                              </p:par>
                              <p:par>
                                <p:cTn id="510" presetID="10" presetClass="entr" presetSubtype="0" fill="hold" grpId="2" nodeType="withEffect">
                                  <p:stCondLst>
                                    <p:cond delay="0"/>
                                  </p:stCondLst>
                                  <p:childTnLst>
                                    <p:set>
                                      <p:cBhvr>
                                        <p:cTn id="511" dur="1" fill="hold">
                                          <p:stCondLst>
                                            <p:cond delay="0"/>
                                          </p:stCondLst>
                                        </p:cTn>
                                        <p:tgtEl>
                                          <p:spTgt spid="61"/>
                                        </p:tgtEl>
                                        <p:attrNameLst>
                                          <p:attrName>style.visibility</p:attrName>
                                        </p:attrNameLst>
                                      </p:cBhvr>
                                      <p:to>
                                        <p:strVal val="visible"/>
                                      </p:to>
                                    </p:set>
                                    <p:animEffect transition="in" filter="fade">
                                      <p:cBhvr>
                                        <p:cTn id="512" dur="1000"/>
                                        <p:tgtEl>
                                          <p:spTgt spid="61"/>
                                        </p:tgtEl>
                                      </p:cBhvr>
                                    </p:animEffect>
                                  </p:childTnLst>
                                </p:cTn>
                              </p:par>
                              <p:par>
                                <p:cTn id="513" presetID="10" presetClass="entr" presetSubtype="0" fill="hold" grpId="2" nodeType="withEffect">
                                  <p:stCondLst>
                                    <p:cond delay="0"/>
                                  </p:stCondLst>
                                  <p:childTnLst>
                                    <p:set>
                                      <p:cBhvr>
                                        <p:cTn id="514" dur="1" fill="hold">
                                          <p:stCondLst>
                                            <p:cond delay="0"/>
                                          </p:stCondLst>
                                        </p:cTn>
                                        <p:tgtEl>
                                          <p:spTgt spid="62"/>
                                        </p:tgtEl>
                                        <p:attrNameLst>
                                          <p:attrName>style.visibility</p:attrName>
                                        </p:attrNameLst>
                                      </p:cBhvr>
                                      <p:to>
                                        <p:strVal val="visible"/>
                                      </p:to>
                                    </p:set>
                                    <p:animEffect transition="in" filter="fade">
                                      <p:cBhvr>
                                        <p:cTn id="515" dur="1000"/>
                                        <p:tgtEl>
                                          <p:spTgt spid="62"/>
                                        </p:tgtEl>
                                      </p:cBhvr>
                                    </p:animEffect>
                                  </p:childTnLst>
                                </p:cTn>
                              </p:par>
                              <p:par>
                                <p:cTn id="516" presetID="10" presetClass="entr" presetSubtype="0" fill="hold" grpId="2" nodeType="withEffect">
                                  <p:stCondLst>
                                    <p:cond delay="0"/>
                                  </p:stCondLst>
                                  <p:childTnLst>
                                    <p:set>
                                      <p:cBhvr>
                                        <p:cTn id="517" dur="1" fill="hold">
                                          <p:stCondLst>
                                            <p:cond delay="0"/>
                                          </p:stCondLst>
                                        </p:cTn>
                                        <p:tgtEl>
                                          <p:spTgt spid="63"/>
                                        </p:tgtEl>
                                        <p:attrNameLst>
                                          <p:attrName>style.visibility</p:attrName>
                                        </p:attrNameLst>
                                      </p:cBhvr>
                                      <p:to>
                                        <p:strVal val="visible"/>
                                      </p:to>
                                    </p:set>
                                    <p:animEffect transition="in" filter="fade">
                                      <p:cBhvr>
                                        <p:cTn id="518" dur="1000"/>
                                        <p:tgtEl>
                                          <p:spTgt spid="63"/>
                                        </p:tgtEl>
                                      </p:cBhvr>
                                    </p:animEffect>
                                  </p:childTnLst>
                                </p:cTn>
                              </p:par>
                              <p:par>
                                <p:cTn id="519" presetID="10" presetClass="entr" presetSubtype="0" fill="hold" grpId="2" nodeType="withEffect">
                                  <p:stCondLst>
                                    <p:cond delay="0"/>
                                  </p:stCondLst>
                                  <p:childTnLst>
                                    <p:set>
                                      <p:cBhvr>
                                        <p:cTn id="520" dur="1" fill="hold">
                                          <p:stCondLst>
                                            <p:cond delay="0"/>
                                          </p:stCondLst>
                                        </p:cTn>
                                        <p:tgtEl>
                                          <p:spTgt spid="64"/>
                                        </p:tgtEl>
                                        <p:attrNameLst>
                                          <p:attrName>style.visibility</p:attrName>
                                        </p:attrNameLst>
                                      </p:cBhvr>
                                      <p:to>
                                        <p:strVal val="visible"/>
                                      </p:to>
                                    </p:set>
                                    <p:animEffect transition="in" filter="fade">
                                      <p:cBhvr>
                                        <p:cTn id="521" dur="1000"/>
                                        <p:tgtEl>
                                          <p:spTgt spid="64"/>
                                        </p:tgtEl>
                                      </p:cBhvr>
                                    </p:animEffect>
                                  </p:childTnLst>
                                </p:cTn>
                              </p:par>
                              <p:par>
                                <p:cTn id="522" presetID="10" presetClass="entr" presetSubtype="0" fill="hold" grpId="2" nodeType="withEffect">
                                  <p:stCondLst>
                                    <p:cond delay="0"/>
                                  </p:stCondLst>
                                  <p:childTnLst>
                                    <p:set>
                                      <p:cBhvr>
                                        <p:cTn id="523" dur="1" fill="hold">
                                          <p:stCondLst>
                                            <p:cond delay="0"/>
                                          </p:stCondLst>
                                        </p:cTn>
                                        <p:tgtEl>
                                          <p:spTgt spid="65"/>
                                        </p:tgtEl>
                                        <p:attrNameLst>
                                          <p:attrName>style.visibility</p:attrName>
                                        </p:attrNameLst>
                                      </p:cBhvr>
                                      <p:to>
                                        <p:strVal val="visible"/>
                                      </p:to>
                                    </p:set>
                                    <p:animEffect transition="in" filter="fade">
                                      <p:cBhvr>
                                        <p:cTn id="524" dur="1000"/>
                                        <p:tgtEl>
                                          <p:spTgt spid="65"/>
                                        </p:tgtEl>
                                      </p:cBhvr>
                                    </p:animEffect>
                                  </p:childTnLst>
                                </p:cTn>
                              </p:par>
                              <p:par>
                                <p:cTn id="525" presetID="10" presetClass="entr" presetSubtype="0" fill="hold" grpId="2" nodeType="withEffect">
                                  <p:stCondLst>
                                    <p:cond delay="0"/>
                                  </p:stCondLst>
                                  <p:childTnLst>
                                    <p:set>
                                      <p:cBhvr>
                                        <p:cTn id="526" dur="1" fill="hold">
                                          <p:stCondLst>
                                            <p:cond delay="0"/>
                                          </p:stCondLst>
                                        </p:cTn>
                                        <p:tgtEl>
                                          <p:spTgt spid="66"/>
                                        </p:tgtEl>
                                        <p:attrNameLst>
                                          <p:attrName>style.visibility</p:attrName>
                                        </p:attrNameLst>
                                      </p:cBhvr>
                                      <p:to>
                                        <p:strVal val="visible"/>
                                      </p:to>
                                    </p:set>
                                    <p:animEffect transition="in" filter="fade">
                                      <p:cBhvr>
                                        <p:cTn id="527" dur="1000"/>
                                        <p:tgtEl>
                                          <p:spTgt spid="66"/>
                                        </p:tgtEl>
                                      </p:cBhvr>
                                    </p:animEffect>
                                  </p:childTnLst>
                                </p:cTn>
                              </p:par>
                              <p:par>
                                <p:cTn id="528" presetID="10" presetClass="entr" presetSubtype="0" fill="hold" grpId="2" nodeType="withEffect">
                                  <p:stCondLst>
                                    <p:cond delay="0"/>
                                  </p:stCondLst>
                                  <p:childTnLst>
                                    <p:set>
                                      <p:cBhvr>
                                        <p:cTn id="529" dur="1" fill="hold">
                                          <p:stCondLst>
                                            <p:cond delay="0"/>
                                          </p:stCondLst>
                                        </p:cTn>
                                        <p:tgtEl>
                                          <p:spTgt spid="67"/>
                                        </p:tgtEl>
                                        <p:attrNameLst>
                                          <p:attrName>style.visibility</p:attrName>
                                        </p:attrNameLst>
                                      </p:cBhvr>
                                      <p:to>
                                        <p:strVal val="visible"/>
                                      </p:to>
                                    </p:set>
                                    <p:animEffect transition="in" filter="fade">
                                      <p:cBhvr>
                                        <p:cTn id="530"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8" grpId="0"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71" grpId="0"/>
      <p:bldP spid="72" grpId="0"/>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4"/>
          <p:cNvSpPr>
            <a:spLocks noGrp="1"/>
          </p:cNvSpPr>
          <p:nvPr>
            <p:ph type="sldNum" sz="quarter" idx="4294967295"/>
          </p:nvPr>
        </p:nvSpPr>
        <p:spPr>
          <a:xfrm>
            <a:off x="50800" y="7970520"/>
            <a:ext cx="609600" cy="182880"/>
          </a:xfrm>
          <a:prstGeom prst="rect">
            <a:avLst/>
          </a:prstGeom>
          <a:noFill/>
        </p:spPr>
        <p:txBody>
          <a:bodyPr lIns="146304" tIns="73152" rIns="146304" bIns="73152"/>
          <a:lstStyle/>
          <a:p>
            <a:fld id="{2663189B-7052-684B-B5A1-77850CEA997C}" type="slidenum">
              <a:rPr lang="en-US" smtClean="0"/>
              <a:pPr/>
              <a:t>11</a:t>
            </a:fld>
            <a:endParaRPr lang="en-US" smtClean="0"/>
          </a:p>
        </p:txBody>
      </p:sp>
      <p:sp>
        <p:nvSpPr>
          <p:cNvPr id="31748" name="Footer Placeholder 4"/>
          <p:cNvSpPr txBox="1">
            <a:spLocks/>
          </p:cNvSpPr>
          <p:nvPr/>
        </p:nvSpPr>
        <p:spPr bwMode="auto">
          <a:xfrm>
            <a:off x="4114801" y="7983221"/>
            <a:ext cx="2740661" cy="200659"/>
          </a:xfrm>
          <a:prstGeom prst="rect">
            <a:avLst/>
          </a:prstGeom>
          <a:noFill/>
          <a:ln w="9525">
            <a:noFill/>
            <a:miter lim="800000"/>
            <a:headEnd/>
            <a:tailEnd/>
          </a:ln>
        </p:spPr>
        <p:txBody>
          <a:bodyPr lIns="109683" tIns="54842" rIns="109683" bIns="54842" anchor="ctr">
            <a:prstTxWarp prst="textNoShape">
              <a:avLst/>
            </a:prstTxWarp>
          </a:bodyPr>
          <a:lstStyle/>
          <a:p>
            <a:pPr algn="ctr" eaLnBrk="1" hangingPunct="1"/>
            <a:r>
              <a:rPr lang="en-US" sz="1000" dirty="0">
                <a:solidFill>
                  <a:srgbClr val="666652"/>
                </a:solidFill>
              </a:rPr>
              <a:t>© Copyright </a:t>
            </a:r>
            <a:fld id="{F6BB8F1E-8E7A-0540-8777-F8D2C852FE3B}" type="datetime1">
              <a:rPr lang="en-US" sz="1000">
                <a:solidFill>
                  <a:srgbClr val="666652"/>
                </a:solidFill>
              </a:rPr>
              <a:pPr algn="ctr" eaLnBrk="1" hangingPunct="1"/>
              <a:t>12/29/2014</a:t>
            </a:fld>
            <a:r>
              <a:rPr lang="en-US" sz="1000" dirty="0">
                <a:solidFill>
                  <a:srgbClr val="666652"/>
                </a:solidFill>
              </a:rPr>
              <a:t> BMC Software, Inc.</a:t>
            </a:r>
          </a:p>
        </p:txBody>
      </p:sp>
      <p:sp>
        <p:nvSpPr>
          <p:cNvPr id="7" name="Slide Number Placeholder 5"/>
          <p:cNvSpPr txBox="1">
            <a:spLocks/>
          </p:cNvSpPr>
          <p:nvPr/>
        </p:nvSpPr>
        <p:spPr bwMode="auto">
          <a:xfrm>
            <a:off x="38101" y="7983221"/>
            <a:ext cx="457200" cy="182880"/>
          </a:xfrm>
          <a:prstGeom prst="rect">
            <a:avLst/>
          </a:prstGeom>
          <a:noFill/>
          <a:ln w="9525">
            <a:noFill/>
            <a:miter lim="800000"/>
            <a:headEnd/>
            <a:tailEnd/>
          </a:ln>
          <a:effectLst/>
        </p:spPr>
        <p:txBody>
          <a:bodyPr lIns="109683" tIns="54842" rIns="109683" bIns="54842" anchor="ctr">
            <a:prstTxWarp prst="textNoShape">
              <a:avLst/>
            </a:prstTxWarp>
          </a:bodyPr>
          <a:lstStyle/>
          <a:p>
            <a:pPr eaLnBrk="1" hangingPunct="1"/>
            <a:fld id="{24291C01-64DA-8D4A-BC49-88CABEC5E543}" type="slidenum">
              <a:rPr lang="en-US" sz="1000">
                <a:solidFill>
                  <a:srgbClr val="666652"/>
                </a:solidFill>
              </a:rPr>
              <a:pPr eaLnBrk="1" hangingPunct="1"/>
              <a:t>11</a:t>
            </a:fld>
            <a:endParaRPr lang="en-US" sz="1000" dirty="0">
              <a:solidFill>
                <a:srgbClr val="666652"/>
              </a:solidFill>
            </a:endParaRPr>
          </a:p>
        </p:txBody>
      </p:sp>
      <p:pic>
        <p:nvPicPr>
          <p:cNvPr id="31750" name="Picture 11" descr="Disiplines_D"/>
          <p:cNvPicPr>
            <a:picLocks noChangeAspect="1" noChangeArrowheads="1"/>
          </p:cNvPicPr>
          <p:nvPr/>
        </p:nvPicPr>
        <p:blipFill>
          <a:blip r:embed="rId2"/>
          <a:srcRect/>
          <a:stretch>
            <a:fillRect/>
          </a:stretch>
        </p:blipFill>
        <p:spPr bwMode="auto">
          <a:xfrm>
            <a:off x="91441" y="1371600"/>
            <a:ext cx="5920741" cy="6769101"/>
          </a:xfrm>
          <a:prstGeom prst="rect">
            <a:avLst/>
          </a:prstGeom>
          <a:noFill/>
          <a:ln w="9525">
            <a:noFill/>
            <a:miter lim="800000"/>
            <a:headEnd/>
            <a:tailEnd/>
          </a:ln>
        </p:spPr>
      </p:pic>
      <p:grpSp>
        <p:nvGrpSpPr>
          <p:cNvPr id="2" name="Group 12"/>
          <p:cNvGrpSpPr>
            <a:grpSpLocks/>
          </p:cNvGrpSpPr>
          <p:nvPr/>
        </p:nvGrpSpPr>
        <p:grpSpPr bwMode="auto">
          <a:xfrm>
            <a:off x="1" y="1371600"/>
            <a:ext cx="6032501" cy="6769101"/>
            <a:chOff x="0" y="720"/>
            <a:chExt cx="3168" cy="3553"/>
          </a:xfrm>
        </p:grpSpPr>
        <p:sp>
          <p:nvSpPr>
            <p:cNvPr id="31755" name="Rectangle 10"/>
            <p:cNvSpPr>
              <a:spLocks noChangeArrowheads="1"/>
            </p:cNvSpPr>
            <p:nvPr/>
          </p:nvSpPr>
          <p:spPr bwMode="auto">
            <a:xfrm>
              <a:off x="0" y="720"/>
              <a:ext cx="3168" cy="3408"/>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pic>
          <p:nvPicPr>
            <p:cNvPr id="31756" name="Picture 8" descr="Blueprint_11"/>
            <p:cNvPicPr>
              <a:picLocks noChangeAspect="1" noChangeArrowheads="1"/>
            </p:cNvPicPr>
            <p:nvPr/>
          </p:nvPicPr>
          <p:blipFill>
            <a:blip r:embed="rId3"/>
            <a:srcRect/>
            <a:stretch>
              <a:fillRect/>
            </a:stretch>
          </p:blipFill>
          <p:spPr bwMode="auto">
            <a:xfrm>
              <a:off x="48" y="720"/>
              <a:ext cx="3109" cy="3553"/>
            </a:xfrm>
            <a:prstGeom prst="rect">
              <a:avLst/>
            </a:prstGeom>
            <a:noFill/>
            <a:ln w="9525">
              <a:noFill/>
              <a:miter lim="800000"/>
              <a:headEnd/>
              <a:tailEnd/>
            </a:ln>
          </p:spPr>
        </p:pic>
      </p:grpSp>
      <p:sp>
        <p:nvSpPr>
          <p:cNvPr id="31752" name="Rectangle 3"/>
          <p:cNvSpPr>
            <a:spLocks noGrp="1" noChangeArrowheads="1"/>
          </p:cNvSpPr>
          <p:nvPr>
            <p:ph type="title"/>
          </p:nvPr>
        </p:nvSpPr>
        <p:spPr>
          <a:xfrm>
            <a:off x="274321" y="63502"/>
            <a:ext cx="8867141" cy="1150619"/>
          </a:xfrm>
        </p:spPr>
        <p:txBody>
          <a:bodyPr/>
          <a:lstStyle/>
          <a:p>
            <a:r>
              <a:rPr lang="en-US"/>
              <a:t>A unique offering to achieve BSM</a:t>
            </a:r>
          </a:p>
        </p:txBody>
      </p:sp>
      <p:sp>
        <p:nvSpPr>
          <p:cNvPr id="13" name="Rectangle 4"/>
          <p:cNvSpPr txBox="1">
            <a:spLocks noChangeArrowheads="1"/>
          </p:cNvSpPr>
          <p:nvPr/>
        </p:nvSpPr>
        <p:spPr bwMode="auto">
          <a:xfrm>
            <a:off x="6123941" y="2468880"/>
            <a:ext cx="6949440" cy="5102861"/>
          </a:xfrm>
          <a:prstGeom prst="rect">
            <a:avLst/>
          </a:prstGeom>
          <a:noFill/>
          <a:ln w="9525">
            <a:noFill/>
            <a:miter lim="800000"/>
            <a:headEnd/>
            <a:tailEnd/>
          </a:ln>
        </p:spPr>
        <p:txBody>
          <a:bodyPr lIns="109683" tIns="54842" rIns="109683" bIns="54842">
            <a:prstTxWarp prst="textNoShape">
              <a:avLst/>
            </a:prstTxWarp>
          </a:bodyPr>
          <a:lstStyle/>
          <a:p>
            <a:pPr marL="203200" indent="-203200" eaLnBrk="1" hangingPunct="1">
              <a:lnSpc>
                <a:spcPct val="70000"/>
              </a:lnSpc>
              <a:spcBef>
                <a:spcPct val="20000"/>
              </a:spcBef>
              <a:buSzPct val="120000"/>
              <a:buFont typeface="Arial Narrow" charset="0"/>
              <a:buChar char="›"/>
            </a:pPr>
            <a:r>
              <a:rPr lang="en-US" sz="1900" b="1" dirty="0"/>
              <a:t>Better Decisions</a:t>
            </a:r>
          </a:p>
          <a:p>
            <a:pPr marL="678181" lvl="1" indent="-261621" eaLnBrk="1" hangingPunct="1">
              <a:lnSpc>
                <a:spcPct val="70000"/>
              </a:lnSpc>
              <a:spcBef>
                <a:spcPct val="20000"/>
              </a:spcBef>
              <a:buFontTx/>
              <a:buChar char="–"/>
            </a:pPr>
            <a:r>
              <a:rPr lang="en-US" sz="1900" dirty="0">
                <a:solidFill>
                  <a:srgbClr val="00427E"/>
                </a:solidFill>
              </a:rPr>
              <a:t>Unique capability to predict IT issues and identify probable cause</a:t>
            </a:r>
          </a:p>
          <a:p>
            <a:pPr marL="678181" lvl="1" indent="-261621" eaLnBrk="1" hangingPunct="1">
              <a:lnSpc>
                <a:spcPct val="70000"/>
              </a:lnSpc>
              <a:spcBef>
                <a:spcPct val="20000"/>
              </a:spcBef>
              <a:buFontTx/>
              <a:buChar char="–"/>
            </a:pPr>
            <a:r>
              <a:rPr lang="en-US" sz="1900" dirty="0">
                <a:solidFill>
                  <a:srgbClr val="00427E"/>
                </a:solidFill>
              </a:rPr>
              <a:t>Cross-platform capacity management to minimize </a:t>
            </a:r>
            <a:r>
              <a:rPr lang="en-US" sz="1900" dirty="0" err="1">
                <a:solidFill>
                  <a:srgbClr val="00427E"/>
                </a:solidFill>
              </a:rPr>
              <a:t>CapEx</a:t>
            </a:r>
            <a:r>
              <a:rPr lang="en-US" sz="1900" dirty="0">
                <a:solidFill>
                  <a:srgbClr val="00427E"/>
                </a:solidFill>
              </a:rPr>
              <a:t> and plan for the future</a:t>
            </a:r>
          </a:p>
          <a:p>
            <a:pPr marL="678181" lvl="1" indent="-261621" eaLnBrk="1" hangingPunct="1">
              <a:lnSpc>
                <a:spcPct val="70000"/>
              </a:lnSpc>
              <a:spcBef>
                <a:spcPct val="20000"/>
              </a:spcBef>
              <a:buFontTx/>
              <a:buChar char="–"/>
            </a:pPr>
            <a:r>
              <a:rPr lang="en-US" sz="1900" dirty="0">
                <a:solidFill>
                  <a:srgbClr val="00427E"/>
                </a:solidFill>
              </a:rPr>
              <a:t>Complete visibility across IT activities and spend</a:t>
            </a:r>
          </a:p>
          <a:p>
            <a:pPr marL="678181" lvl="1" indent="-261621" eaLnBrk="1" hangingPunct="1">
              <a:lnSpc>
                <a:spcPct val="70000"/>
              </a:lnSpc>
              <a:spcBef>
                <a:spcPct val="20000"/>
              </a:spcBef>
              <a:buFontTx/>
              <a:buChar char="–"/>
            </a:pPr>
            <a:endParaRPr lang="en-US" sz="1100" dirty="0">
              <a:solidFill>
                <a:srgbClr val="00427E"/>
              </a:solidFill>
            </a:endParaRPr>
          </a:p>
          <a:p>
            <a:pPr marL="203200" indent="-203200" eaLnBrk="1" hangingPunct="1">
              <a:lnSpc>
                <a:spcPct val="70000"/>
              </a:lnSpc>
              <a:spcBef>
                <a:spcPct val="20000"/>
              </a:spcBef>
              <a:buSzPct val="120000"/>
              <a:buFont typeface="Arial Narrow" charset="0"/>
              <a:buChar char="›"/>
            </a:pPr>
            <a:r>
              <a:rPr lang="en-US" sz="1900" b="1" dirty="0"/>
              <a:t>Unique Architecture and Workflow</a:t>
            </a:r>
          </a:p>
          <a:p>
            <a:pPr marL="678181" lvl="1" indent="-261621" eaLnBrk="1" hangingPunct="1">
              <a:lnSpc>
                <a:spcPct val="70000"/>
              </a:lnSpc>
              <a:spcBef>
                <a:spcPct val="20000"/>
              </a:spcBef>
              <a:buFontTx/>
              <a:buChar char="–"/>
            </a:pPr>
            <a:r>
              <a:rPr lang="en-US" sz="1900" dirty="0">
                <a:solidFill>
                  <a:srgbClr val="00427E"/>
                </a:solidFill>
              </a:rPr>
              <a:t>The most pervasive IT management workflow platform in the industry</a:t>
            </a:r>
          </a:p>
          <a:p>
            <a:pPr marL="678181" lvl="1" indent="-261621" eaLnBrk="1" hangingPunct="1">
              <a:lnSpc>
                <a:spcPct val="70000"/>
              </a:lnSpc>
              <a:spcBef>
                <a:spcPct val="20000"/>
              </a:spcBef>
              <a:buFontTx/>
              <a:buChar char="–"/>
            </a:pPr>
            <a:r>
              <a:rPr lang="en-US" sz="1900" dirty="0">
                <a:solidFill>
                  <a:srgbClr val="00427E"/>
                </a:solidFill>
              </a:rPr>
              <a:t>Proven scalability and global language support</a:t>
            </a:r>
          </a:p>
          <a:p>
            <a:pPr marL="678181" lvl="1" indent="-261621" eaLnBrk="1" hangingPunct="1">
              <a:lnSpc>
                <a:spcPct val="70000"/>
              </a:lnSpc>
              <a:spcBef>
                <a:spcPct val="20000"/>
              </a:spcBef>
              <a:buFontTx/>
              <a:buChar char="–"/>
            </a:pPr>
            <a:r>
              <a:rPr lang="en-US" sz="1900" dirty="0">
                <a:solidFill>
                  <a:srgbClr val="00427E"/>
                </a:solidFill>
              </a:rPr>
              <a:t>Unified architecture for provisioning and compliance</a:t>
            </a:r>
            <a:r>
              <a:rPr lang="en-US" dirty="0">
                <a:solidFill>
                  <a:srgbClr val="00427E"/>
                </a:solidFill>
              </a:rPr>
              <a:t> </a:t>
            </a:r>
          </a:p>
          <a:p>
            <a:pPr marL="678181" lvl="1" indent="-261621" eaLnBrk="1" hangingPunct="1">
              <a:lnSpc>
                <a:spcPct val="70000"/>
              </a:lnSpc>
              <a:spcBef>
                <a:spcPct val="20000"/>
              </a:spcBef>
              <a:buFontTx/>
              <a:buChar char="–"/>
            </a:pPr>
            <a:endParaRPr lang="en-US" sz="1100" dirty="0">
              <a:solidFill>
                <a:srgbClr val="00427E"/>
              </a:solidFill>
            </a:endParaRPr>
          </a:p>
          <a:p>
            <a:pPr marL="203200" indent="-203200" eaLnBrk="1" hangingPunct="1">
              <a:lnSpc>
                <a:spcPct val="70000"/>
              </a:lnSpc>
              <a:spcBef>
                <a:spcPct val="20000"/>
              </a:spcBef>
              <a:buSzPct val="120000"/>
              <a:buFont typeface="Arial Narrow" charset="0"/>
              <a:buChar char="›"/>
            </a:pPr>
            <a:r>
              <a:rPr lang="en-US" sz="1900" b="1" dirty="0"/>
              <a:t>Superior Coverage </a:t>
            </a:r>
          </a:p>
          <a:p>
            <a:pPr marL="678181" lvl="1" indent="-261621" eaLnBrk="1" hangingPunct="1">
              <a:lnSpc>
                <a:spcPct val="70000"/>
              </a:lnSpc>
              <a:spcBef>
                <a:spcPct val="20000"/>
              </a:spcBef>
              <a:buFontTx/>
              <a:buChar char="–"/>
            </a:pPr>
            <a:r>
              <a:rPr lang="en-US" sz="1900" dirty="0">
                <a:solidFill>
                  <a:srgbClr val="00427E"/>
                </a:solidFill>
              </a:rPr>
              <a:t>Always on, mainframe computing</a:t>
            </a:r>
          </a:p>
          <a:p>
            <a:pPr marL="678181" lvl="1" indent="-261621" eaLnBrk="1" hangingPunct="1">
              <a:lnSpc>
                <a:spcPct val="70000"/>
              </a:lnSpc>
              <a:spcBef>
                <a:spcPct val="20000"/>
              </a:spcBef>
              <a:buFontTx/>
              <a:buChar char="–"/>
            </a:pPr>
            <a:r>
              <a:rPr lang="en-US" sz="1900" dirty="0">
                <a:solidFill>
                  <a:srgbClr val="00427E"/>
                </a:solidFill>
              </a:rPr>
              <a:t>Physical and virtual environments</a:t>
            </a:r>
          </a:p>
        </p:txBody>
      </p:sp>
      <p:sp>
        <p:nvSpPr>
          <p:cNvPr id="31754" name="Rectangle 5"/>
          <p:cNvSpPr>
            <a:spLocks noChangeArrowheads="1"/>
          </p:cNvSpPr>
          <p:nvPr/>
        </p:nvSpPr>
        <p:spPr bwMode="auto">
          <a:xfrm>
            <a:off x="6309360" y="1463041"/>
            <a:ext cx="6126480" cy="818641"/>
          </a:xfrm>
          <a:prstGeom prst="rect">
            <a:avLst/>
          </a:prstGeom>
          <a:noFill/>
          <a:ln w="9525">
            <a:noFill/>
            <a:miter lim="800000"/>
            <a:headEnd/>
            <a:tailEnd/>
          </a:ln>
        </p:spPr>
        <p:txBody>
          <a:bodyPr lIns="109683" tIns="54842" rIns="109683" bIns="54842">
            <a:prstTxWarp prst="textNoShape">
              <a:avLst/>
            </a:prstTxWarp>
            <a:spAutoFit/>
          </a:bodyPr>
          <a:lstStyle/>
          <a:p>
            <a:r>
              <a:rPr lang="en-US"/>
              <a:t>BSM from BMC  is a comprehensive approach and unified platform for running IT</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1000"/>
                                        <p:tgtEl>
                                          <p:spTgt spid="1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1000"/>
                                        <p:tgtEl>
                                          <p:spTgt spid="1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1000"/>
                                        <p:tgtEl>
                                          <p:spTgt spid="1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xEl>
                                              <p:pRg st="5" end="5"/>
                                            </p:txEl>
                                          </p:spTgt>
                                        </p:tgtEl>
                                        <p:attrNameLst>
                                          <p:attrName>style.visibility</p:attrName>
                                        </p:attrNameLst>
                                      </p:cBhvr>
                                      <p:to>
                                        <p:strVal val="visible"/>
                                      </p:to>
                                    </p:set>
                                    <p:animEffect transition="in" filter="fade">
                                      <p:cBhvr>
                                        <p:cTn id="26" dur="1000"/>
                                        <p:tgtEl>
                                          <p:spTgt spid="1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animEffect transition="in" filter="fade">
                                      <p:cBhvr>
                                        <p:cTn id="29" dur="1000"/>
                                        <p:tgtEl>
                                          <p:spTgt spid="1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1000"/>
                                        <p:tgtEl>
                                          <p:spTgt spid="1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Effect transition="in" filter="fade">
                                      <p:cBhvr>
                                        <p:cTn id="35" dur="1000"/>
                                        <p:tgtEl>
                                          <p:spTgt spid="1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xEl>
                                              <p:pRg st="10" end="10"/>
                                            </p:txEl>
                                          </p:spTgt>
                                        </p:tgtEl>
                                        <p:attrNameLst>
                                          <p:attrName>style.visibility</p:attrName>
                                        </p:attrNameLst>
                                      </p:cBhvr>
                                      <p:to>
                                        <p:strVal val="visible"/>
                                      </p:to>
                                    </p:set>
                                    <p:animEffect transition="in" filter="fade">
                                      <p:cBhvr>
                                        <p:cTn id="40" dur="1000"/>
                                        <p:tgtEl>
                                          <p:spTgt spid="1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xEl>
                                              <p:pRg st="11" end="11"/>
                                            </p:txEl>
                                          </p:spTgt>
                                        </p:tgtEl>
                                        <p:attrNameLst>
                                          <p:attrName>style.visibility</p:attrName>
                                        </p:attrNameLst>
                                      </p:cBhvr>
                                      <p:to>
                                        <p:strVal val="visible"/>
                                      </p:to>
                                    </p:set>
                                    <p:animEffect transition="in" filter="fade">
                                      <p:cBhvr>
                                        <p:cTn id="43" dur="1000"/>
                                        <p:tgtEl>
                                          <p:spTgt spid="1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xEl>
                                              <p:pRg st="12" end="12"/>
                                            </p:txEl>
                                          </p:spTgt>
                                        </p:tgtEl>
                                        <p:attrNameLst>
                                          <p:attrName>style.visibility</p:attrName>
                                        </p:attrNameLst>
                                      </p:cBhvr>
                                      <p:to>
                                        <p:strVal val="visible"/>
                                      </p:to>
                                    </p:set>
                                    <p:animEffect transition="in" filter="fade">
                                      <p:cBhvr>
                                        <p:cTn id="46" dur="10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txBox="1">
            <a:spLocks noGrp="1"/>
          </p:cNvSpPr>
          <p:nvPr/>
        </p:nvSpPr>
        <p:spPr bwMode="auto">
          <a:xfrm>
            <a:off x="13939520" y="45720"/>
            <a:ext cx="609600" cy="182880"/>
          </a:xfrm>
          <a:prstGeom prst="rect">
            <a:avLst/>
          </a:prstGeom>
          <a:noFill/>
          <a:ln w="9525">
            <a:noFill/>
            <a:miter lim="800000"/>
            <a:headEnd/>
            <a:tailEnd/>
          </a:ln>
        </p:spPr>
        <p:txBody>
          <a:bodyPr lIns="109683" tIns="54842" rIns="109683" bIns="54842" anchor="ctr">
            <a:prstTxWarp prst="textNoShape">
              <a:avLst/>
            </a:prstTxWarp>
          </a:bodyPr>
          <a:lstStyle/>
          <a:p>
            <a:pPr algn="r"/>
            <a:fld id="{9A8910EC-30C0-554B-8B48-AA301A6067DC}" type="datetime1">
              <a:rPr lang="en-US" sz="1000">
                <a:solidFill>
                  <a:srgbClr val="999982"/>
                </a:solidFill>
              </a:rPr>
              <a:pPr algn="r"/>
              <a:t>12/29/2014</a:t>
            </a:fld>
            <a:endParaRPr lang="en-US" sz="1000" dirty="0">
              <a:solidFill>
                <a:srgbClr val="999982"/>
              </a:solidFill>
            </a:endParaRPr>
          </a:p>
        </p:txBody>
      </p:sp>
      <p:sp>
        <p:nvSpPr>
          <p:cNvPr id="32771" name="Slide Number Placeholder 5"/>
          <p:cNvSpPr txBox="1">
            <a:spLocks noGrp="1"/>
          </p:cNvSpPr>
          <p:nvPr/>
        </p:nvSpPr>
        <p:spPr bwMode="auto">
          <a:xfrm>
            <a:off x="50800" y="7940040"/>
            <a:ext cx="609600" cy="182880"/>
          </a:xfrm>
          <a:prstGeom prst="rect">
            <a:avLst/>
          </a:prstGeom>
          <a:noFill/>
          <a:ln w="9525">
            <a:noFill/>
            <a:miter lim="800000"/>
            <a:headEnd/>
            <a:tailEnd/>
          </a:ln>
        </p:spPr>
        <p:txBody>
          <a:bodyPr lIns="109683" tIns="54842" rIns="109683" bIns="54842">
            <a:prstTxWarp prst="textNoShape">
              <a:avLst/>
            </a:prstTxWarp>
          </a:bodyPr>
          <a:lstStyle/>
          <a:p>
            <a:pPr algn="ctr"/>
            <a:fld id="{8CCB041D-D3CE-9C45-8B61-E53AA9601E51}" type="slidenum">
              <a:rPr lang="en-US" sz="1000">
                <a:solidFill>
                  <a:srgbClr val="5F625C"/>
                </a:solidFill>
              </a:rPr>
              <a:pPr algn="ctr"/>
              <a:t>12</a:t>
            </a:fld>
            <a:endParaRPr lang="en-US" sz="1000" dirty="0">
              <a:solidFill>
                <a:srgbClr val="5F625C"/>
              </a:solidFill>
            </a:endParaRPr>
          </a:p>
        </p:txBody>
      </p:sp>
      <p:sp>
        <p:nvSpPr>
          <p:cNvPr id="32772" name="Rectangle 3"/>
          <p:cNvSpPr>
            <a:spLocks noGrp="1" noChangeArrowheads="1"/>
          </p:cNvSpPr>
          <p:nvPr>
            <p:ph type="title" idx="4294967295"/>
          </p:nvPr>
        </p:nvSpPr>
        <p:spPr/>
        <p:txBody>
          <a:bodyPr/>
          <a:lstStyle/>
          <a:p>
            <a:pPr eaLnBrk="1" hangingPunct="1"/>
            <a:r>
              <a:rPr lang="en-US"/>
              <a:t>BSM Architectural Principles</a:t>
            </a:r>
          </a:p>
        </p:txBody>
      </p:sp>
      <p:sp>
        <p:nvSpPr>
          <p:cNvPr id="32773" name="Rectangle 4"/>
          <p:cNvSpPr>
            <a:spLocks noGrp="1" noChangeArrowheads="1"/>
          </p:cNvSpPr>
          <p:nvPr>
            <p:ph type="body" idx="4294967295"/>
          </p:nvPr>
        </p:nvSpPr>
        <p:spPr>
          <a:xfrm>
            <a:off x="121920" y="1463040"/>
            <a:ext cx="6004560" cy="6583680"/>
          </a:xfrm>
        </p:spPr>
        <p:txBody>
          <a:bodyPr/>
          <a:lstStyle/>
          <a:p>
            <a:pPr eaLnBrk="1" hangingPunct="1"/>
            <a:r>
              <a:rPr lang="en-GB" sz="2100" dirty="0"/>
              <a:t>Top Down Design</a:t>
            </a:r>
          </a:p>
          <a:p>
            <a:pPr lvl="1" eaLnBrk="1" hangingPunct="1"/>
            <a:r>
              <a:rPr lang="en-GB" sz="2100" dirty="0"/>
              <a:t> Driven by scenarios/use cases – consuming applications, processes set the required functions</a:t>
            </a:r>
          </a:p>
          <a:p>
            <a:pPr eaLnBrk="1" hangingPunct="1"/>
            <a:r>
              <a:rPr lang="en-GB" sz="2100" dirty="0"/>
              <a:t>Time to Value</a:t>
            </a:r>
          </a:p>
          <a:p>
            <a:pPr lvl="1" eaLnBrk="1" hangingPunct="1"/>
            <a:r>
              <a:rPr lang="en-US" sz="2100" dirty="0"/>
              <a:t> Installation, configuration, avoid duplication, etc.</a:t>
            </a:r>
          </a:p>
          <a:p>
            <a:pPr eaLnBrk="1" hangingPunct="1"/>
            <a:r>
              <a:rPr lang="en-GB" sz="2100" dirty="0"/>
              <a:t>Flexibility and Maintainability</a:t>
            </a:r>
          </a:p>
          <a:p>
            <a:pPr lvl="1" eaLnBrk="1" hangingPunct="1"/>
            <a:r>
              <a:rPr lang="en-GB" sz="2100" dirty="0"/>
              <a:t> Backwards compatibility</a:t>
            </a:r>
          </a:p>
          <a:p>
            <a:pPr eaLnBrk="1" hangingPunct="1"/>
            <a:r>
              <a:rPr lang="en-GB" sz="2100" dirty="0"/>
              <a:t>Standard Solution Experience</a:t>
            </a:r>
          </a:p>
          <a:p>
            <a:pPr lvl="1" eaLnBrk="1" hangingPunct="1"/>
            <a:r>
              <a:rPr lang="en-GB" sz="2100" dirty="0"/>
              <a:t> Consistency across BMC products/solutions</a:t>
            </a:r>
          </a:p>
          <a:p>
            <a:pPr lvl="1" eaLnBrk="1" hangingPunct="1"/>
            <a:r>
              <a:rPr lang="en-GB" sz="2100" dirty="0"/>
              <a:t> Platform support, look-</a:t>
            </a:r>
            <a:r>
              <a:rPr lang="en-GB" sz="2100" dirty="0" err="1"/>
              <a:t>n</a:t>
            </a:r>
            <a:r>
              <a:rPr lang="en-GB" sz="2100" dirty="0"/>
              <a:t>-feel, terminology, etc.</a:t>
            </a:r>
          </a:p>
          <a:p>
            <a:pPr lvl="1" eaLnBrk="1" hangingPunct="1"/>
            <a:r>
              <a:rPr lang="en-GB" sz="2100" dirty="0"/>
              <a:t>Multi-tenancy, security</a:t>
            </a:r>
          </a:p>
          <a:p>
            <a:pPr eaLnBrk="1" hangingPunct="1"/>
            <a:r>
              <a:rPr lang="en-GB" sz="2100" dirty="0"/>
              <a:t>Decoupling of Functions</a:t>
            </a:r>
          </a:p>
          <a:p>
            <a:pPr lvl="1" eaLnBrk="1" hangingPunct="1"/>
            <a:r>
              <a:rPr lang="en-GB" sz="2100" dirty="0"/>
              <a:t>SOA approach; Decomposition / abstraction</a:t>
            </a:r>
          </a:p>
          <a:p>
            <a:pPr lvl="1" eaLnBrk="1" hangingPunct="1"/>
            <a:r>
              <a:rPr lang="en-GB" sz="2100" dirty="0"/>
              <a:t>Support for 3</a:t>
            </a:r>
            <a:r>
              <a:rPr lang="en-GB" sz="2100" baseline="30000" dirty="0"/>
              <a:t>rd</a:t>
            </a:r>
            <a:r>
              <a:rPr lang="en-GB" sz="2100" dirty="0"/>
              <a:t> party / competitive products</a:t>
            </a:r>
          </a:p>
          <a:p>
            <a:pPr eaLnBrk="1" hangingPunct="1"/>
            <a:r>
              <a:rPr lang="en-GB" sz="2100" dirty="0"/>
              <a:t>Reusability</a:t>
            </a:r>
          </a:p>
          <a:p>
            <a:pPr lvl="1" eaLnBrk="1" hangingPunct="1"/>
            <a:r>
              <a:rPr lang="en-GB" sz="2100" dirty="0"/>
              <a:t>Technology shared across BMC products/solutions</a:t>
            </a:r>
          </a:p>
        </p:txBody>
      </p:sp>
      <p:grpSp>
        <p:nvGrpSpPr>
          <p:cNvPr id="2" name="Group 12"/>
          <p:cNvGrpSpPr>
            <a:grpSpLocks/>
          </p:cNvGrpSpPr>
          <p:nvPr/>
        </p:nvGrpSpPr>
        <p:grpSpPr bwMode="auto">
          <a:xfrm>
            <a:off x="7132321" y="1460502"/>
            <a:ext cx="6032501" cy="6769099"/>
            <a:chOff x="0" y="720"/>
            <a:chExt cx="3168" cy="3553"/>
          </a:xfrm>
        </p:grpSpPr>
        <p:sp>
          <p:nvSpPr>
            <p:cNvPr id="32775" name="Rectangle 10"/>
            <p:cNvSpPr>
              <a:spLocks noChangeArrowheads="1"/>
            </p:cNvSpPr>
            <p:nvPr/>
          </p:nvSpPr>
          <p:spPr bwMode="auto">
            <a:xfrm>
              <a:off x="0" y="720"/>
              <a:ext cx="3168" cy="3408"/>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pic>
          <p:nvPicPr>
            <p:cNvPr id="32776" name="Picture 8" descr="Blueprint_11"/>
            <p:cNvPicPr>
              <a:picLocks noChangeAspect="1" noChangeArrowheads="1"/>
            </p:cNvPicPr>
            <p:nvPr/>
          </p:nvPicPr>
          <p:blipFill>
            <a:blip r:embed="rId3"/>
            <a:srcRect/>
            <a:stretch>
              <a:fillRect/>
            </a:stretch>
          </p:blipFill>
          <p:spPr bwMode="auto">
            <a:xfrm>
              <a:off x="48" y="720"/>
              <a:ext cx="3109" cy="3553"/>
            </a:xfrm>
            <a:prstGeom prst="rect">
              <a:avLst/>
            </a:prstGeom>
            <a:noFill/>
            <a:ln w="9525">
              <a:noFill/>
              <a:miter lim="800000"/>
              <a:headEnd/>
              <a:tailEnd/>
            </a:ln>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Slide Number Placeholder 4"/>
          <p:cNvSpPr>
            <a:spLocks noGrp="1"/>
          </p:cNvSpPr>
          <p:nvPr>
            <p:ph type="sldNum" sz="quarter" idx="4294967295"/>
          </p:nvPr>
        </p:nvSpPr>
        <p:spPr>
          <a:xfrm>
            <a:off x="50800" y="7970520"/>
            <a:ext cx="609600" cy="182880"/>
          </a:xfrm>
          <a:prstGeom prst="rect">
            <a:avLst/>
          </a:prstGeom>
          <a:noFill/>
        </p:spPr>
        <p:txBody>
          <a:bodyPr lIns="146304" tIns="73152" rIns="146304" bIns="73152"/>
          <a:lstStyle/>
          <a:p>
            <a:fld id="{076FE691-022D-1B41-9063-FE05887B4780}" type="slidenum">
              <a:rPr lang="en-US"/>
              <a:pPr/>
              <a:t>13</a:t>
            </a:fld>
            <a:endParaRPr lang="en-US"/>
          </a:p>
        </p:txBody>
      </p:sp>
      <p:sp>
        <p:nvSpPr>
          <p:cNvPr id="65540" name="Rectangle 2"/>
          <p:cNvSpPr>
            <a:spLocks noGrp="1" noChangeArrowheads="1"/>
          </p:cNvSpPr>
          <p:nvPr>
            <p:ph type="title"/>
          </p:nvPr>
        </p:nvSpPr>
        <p:spPr/>
        <p:txBody>
          <a:bodyPr/>
          <a:lstStyle/>
          <a:p>
            <a:r>
              <a:rPr lang="en-US" dirty="0"/>
              <a:t>BMC Atrium CMDB</a:t>
            </a:r>
            <a:endParaRPr lang="en-US" sz="3000" i="1" dirty="0"/>
          </a:p>
        </p:txBody>
      </p:sp>
      <p:pic>
        <p:nvPicPr>
          <p:cNvPr id="65541" name="Picture 3"/>
          <p:cNvPicPr>
            <a:picLocks noGrp="1" noChangeAspect="1" noChangeArrowheads="1"/>
          </p:cNvPicPr>
          <p:nvPr>
            <p:ph type="body" idx="1"/>
          </p:nvPr>
        </p:nvPicPr>
        <p:blipFill>
          <a:blip r:embed="rId3"/>
          <a:srcRect/>
          <a:stretch>
            <a:fillRect/>
          </a:stretch>
        </p:blipFill>
        <p:spPr>
          <a:xfrm>
            <a:off x="2446021" y="1663702"/>
            <a:ext cx="10718800" cy="5560059"/>
          </a:xfrm>
          <a:noFill/>
        </p:spPr>
      </p:pic>
      <p:sp>
        <p:nvSpPr>
          <p:cNvPr id="65542" name="Text Box 4"/>
          <p:cNvSpPr txBox="1">
            <a:spLocks noChangeArrowheads="1"/>
          </p:cNvSpPr>
          <p:nvPr/>
        </p:nvSpPr>
        <p:spPr bwMode="auto">
          <a:xfrm>
            <a:off x="365760" y="1463041"/>
            <a:ext cx="2580403" cy="353943"/>
          </a:xfrm>
          <a:prstGeom prst="rect">
            <a:avLst/>
          </a:prstGeom>
          <a:noFill/>
          <a:ln w="9525">
            <a:noFill/>
            <a:miter lim="800000"/>
            <a:headEnd/>
            <a:tailEnd/>
          </a:ln>
        </p:spPr>
        <p:txBody>
          <a:bodyPr wrap="none" lIns="0" tIns="0" rIns="0" bIns="0">
            <a:prstTxWarp prst="textNoShape">
              <a:avLst/>
            </a:prstTxWarp>
            <a:spAutoFit/>
          </a:bodyPr>
          <a:lstStyle/>
          <a:p>
            <a:pPr defTabSz="1092200"/>
            <a:r>
              <a:rPr lang="en-US" b="1" dirty="0">
                <a:solidFill>
                  <a:schemeClr val="accent2"/>
                </a:solidFill>
              </a:rPr>
              <a:t>Single Source of Truth</a:t>
            </a:r>
          </a:p>
        </p:txBody>
      </p:sp>
    </p:spTree>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Isosceles Triangle 91"/>
          <p:cNvSpPr/>
          <p:nvPr/>
        </p:nvSpPr>
        <p:spPr bwMode="auto">
          <a:xfrm>
            <a:off x="457200" y="1905000"/>
            <a:ext cx="5029200" cy="457200"/>
          </a:xfrm>
          <a:prstGeom prst="triangle">
            <a:avLst/>
          </a:prstGeom>
          <a:solidFill>
            <a:srgbClr val="CCFF66"/>
          </a:solidFill>
          <a:ln w="9525" cap="flat" cmpd="sng" algn="ctr">
            <a:noFill/>
            <a:prstDash val="solid"/>
            <a:round/>
            <a:headEnd type="none" w="med" len="med"/>
            <a:tailEnd type="none" w="med" len="med"/>
          </a:ln>
          <a:effectLst>
            <a:glow rad="101600">
              <a:srgbClr val="CCFF66">
                <a:alpha val="75000"/>
              </a:srgbClr>
            </a:glow>
          </a:effectLst>
        </p:spPr>
        <p:txBody>
          <a:bodyPr lIns="91426" tIns="45712" rIns="91426" bIns="45712" anchor="ctr">
            <a:prstTxWarp prst="textNoShape">
              <a:avLst/>
            </a:prstTxWarp>
          </a:bodyPr>
          <a:lstStyle/>
          <a:p>
            <a:endParaRPr lang="en-US" sz="1800" b="1" dirty="0"/>
          </a:p>
        </p:txBody>
      </p:sp>
      <p:sp>
        <p:nvSpPr>
          <p:cNvPr id="67589" name="Title 1"/>
          <p:cNvSpPr>
            <a:spLocks noGrp="1"/>
          </p:cNvSpPr>
          <p:nvPr>
            <p:ph type="title"/>
          </p:nvPr>
        </p:nvSpPr>
        <p:spPr/>
        <p:txBody>
          <a:bodyPr/>
          <a:lstStyle/>
          <a:p>
            <a:pPr eaLnBrk="1" hangingPunct="1"/>
            <a:r>
              <a:rPr lang="en-US">
                <a:latin typeface="Arial" charset="0"/>
              </a:rPr>
              <a:t>Service Assurance: Scope of Automation and Compliance for  Virtual Environments</a:t>
            </a:r>
          </a:p>
        </p:txBody>
      </p:sp>
      <p:pic>
        <p:nvPicPr>
          <p:cNvPr id="4" name="Picture 12" descr="blue_data_base_cluster"/>
          <p:cNvPicPr>
            <a:picLocks noChangeAspect="1" noChangeArrowheads="1"/>
          </p:cNvPicPr>
          <p:nvPr/>
        </p:nvPicPr>
        <p:blipFill>
          <a:blip r:embed="rId3"/>
          <a:srcRect/>
          <a:stretch>
            <a:fillRect/>
          </a:stretch>
        </p:blipFill>
        <p:spPr bwMode="auto">
          <a:xfrm>
            <a:off x="3979890" y="7193282"/>
            <a:ext cx="1157261" cy="531496"/>
          </a:xfrm>
          <a:prstGeom prst="rect">
            <a:avLst/>
          </a:prstGeom>
          <a:noFill/>
          <a:ln w="9525">
            <a:noFill/>
            <a:miter lim="800000"/>
            <a:headEnd/>
            <a:tailEnd/>
          </a:ln>
          <a:effectLst>
            <a:glow rad="101600">
              <a:schemeClr val="accent2">
                <a:lumMod val="20000"/>
                <a:lumOff val="80000"/>
                <a:alpha val="75000"/>
              </a:schemeClr>
            </a:glow>
          </a:effectLst>
        </p:spPr>
      </p:pic>
      <p:pic>
        <p:nvPicPr>
          <p:cNvPr id="5" name="Picture 7" descr="blue_network_storage"/>
          <p:cNvPicPr>
            <a:picLocks noChangeAspect="1" noChangeArrowheads="1"/>
          </p:cNvPicPr>
          <p:nvPr/>
        </p:nvPicPr>
        <p:blipFill>
          <a:blip r:embed="rId4"/>
          <a:srcRect/>
          <a:stretch>
            <a:fillRect/>
          </a:stretch>
        </p:blipFill>
        <p:spPr bwMode="auto">
          <a:xfrm>
            <a:off x="4146555" y="6553200"/>
            <a:ext cx="937675" cy="548640"/>
          </a:xfrm>
          <a:prstGeom prst="rect">
            <a:avLst/>
          </a:prstGeom>
          <a:noFill/>
          <a:ln w="9525">
            <a:noFill/>
            <a:miter lim="800000"/>
            <a:headEnd/>
            <a:tailEnd/>
          </a:ln>
          <a:effectLst>
            <a:glow rad="101600">
              <a:schemeClr val="accent2">
                <a:lumMod val="20000"/>
                <a:lumOff val="80000"/>
                <a:alpha val="75000"/>
              </a:schemeClr>
            </a:glow>
          </a:effectLst>
        </p:spPr>
      </p:pic>
      <p:grpSp>
        <p:nvGrpSpPr>
          <p:cNvPr id="2" name="Group 501"/>
          <p:cNvGrpSpPr>
            <a:grpSpLocks/>
          </p:cNvGrpSpPr>
          <p:nvPr/>
        </p:nvGrpSpPr>
        <p:grpSpPr bwMode="auto">
          <a:xfrm>
            <a:off x="3309622" y="3413761"/>
            <a:ext cx="1051560" cy="1399541"/>
            <a:chOff x="3846" y="2208"/>
            <a:chExt cx="414" cy="735"/>
          </a:xfrm>
        </p:grpSpPr>
        <p:sp>
          <p:nvSpPr>
            <p:cNvPr id="67669" name="AutoShape 100"/>
            <p:cNvSpPr>
              <a:spLocks noChangeArrowheads="1"/>
            </p:cNvSpPr>
            <p:nvPr/>
          </p:nvSpPr>
          <p:spPr bwMode="auto">
            <a:xfrm>
              <a:off x="3878" y="2208"/>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7670" name="Text Box 102"/>
            <p:cNvSpPr txBox="1">
              <a:spLocks noChangeArrowheads="1"/>
            </p:cNvSpPr>
            <p:nvPr/>
          </p:nvSpPr>
          <p:spPr bwMode="auto">
            <a:xfrm>
              <a:off x="3861" y="2716"/>
              <a:ext cx="384" cy="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Linux VM</a:t>
              </a:r>
            </a:p>
          </p:txBody>
        </p:sp>
        <p:sp>
          <p:nvSpPr>
            <p:cNvPr id="67671" name="Text Box 103"/>
            <p:cNvSpPr txBox="1">
              <a:spLocks noChangeArrowheads="1"/>
            </p:cNvSpPr>
            <p:nvPr/>
          </p:nvSpPr>
          <p:spPr bwMode="auto">
            <a:xfrm>
              <a:off x="3846" y="2601"/>
              <a:ext cx="414" cy="137"/>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100" b="1" dirty="0">
                <a:latin typeface="Arial" charset="0"/>
              </a:endParaRPr>
            </a:p>
          </p:txBody>
        </p:sp>
        <p:sp>
          <p:nvSpPr>
            <p:cNvPr id="67672" name="Line 104"/>
            <p:cNvSpPr>
              <a:spLocks noChangeShapeType="1"/>
            </p:cNvSpPr>
            <p:nvPr/>
          </p:nvSpPr>
          <p:spPr bwMode="auto">
            <a:xfrm>
              <a:off x="3875" y="2736"/>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nvGrpSpPr>
            <p:cNvPr id="3" name="Group 497"/>
            <p:cNvGrpSpPr>
              <a:grpSpLocks/>
            </p:cNvGrpSpPr>
            <p:nvPr/>
          </p:nvGrpSpPr>
          <p:grpSpPr bwMode="auto">
            <a:xfrm>
              <a:off x="3908" y="2250"/>
              <a:ext cx="296" cy="435"/>
              <a:chOff x="4800" y="3362"/>
              <a:chExt cx="296" cy="435"/>
            </a:xfrm>
          </p:grpSpPr>
          <p:pic>
            <p:nvPicPr>
              <p:cNvPr id="67674" name="Picture 52" descr="orange_server_01"/>
              <p:cNvPicPr>
                <a:picLocks noChangeAspect="1" noChangeArrowheads="1"/>
              </p:cNvPicPr>
              <p:nvPr/>
            </p:nvPicPr>
            <p:blipFill>
              <a:blip r:embed="rId5"/>
              <a:srcRect/>
              <a:stretch>
                <a:fillRect/>
              </a:stretch>
            </p:blipFill>
            <p:spPr bwMode="auto">
              <a:xfrm>
                <a:off x="4800" y="3362"/>
                <a:ext cx="296" cy="435"/>
              </a:xfrm>
              <a:prstGeom prst="rect">
                <a:avLst/>
              </a:prstGeom>
              <a:noFill/>
              <a:ln w="9525">
                <a:noFill/>
                <a:miter lim="800000"/>
                <a:headEnd/>
                <a:tailEnd/>
              </a:ln>
            </p:spPr>
          </p:pic>
          <p:pic>
            <p:nvPicPr>
              <p:cNvPr id="67675" name="Picture 160" descr="linux-logo"/>
              <p:cNvPicPr>
                <a:picLocks noChangeAspect="1" noChangeArrowheads="1"/>
              </p:cNvPicPr>
              <p:nvPr/>
            </p:nvPicPr>
            <p:blipFill>
              <a:blip r:embed="rId6"/>
              <a:srcRect/>
              <a:stretch>
                <a:fillRect/>
              </a:stretch>
            </p:blipFill>
            <p:spPr bwMode="auto">
              <a:xfrm>
                <a:off x="4835" y="3442"/>
                <a:ext cx="220" cy="244"/>
              </a:xfrm>
              <a:prstGeom prst="rect">
                <a:avLst/>
              </a:prstGeom>
              <a:noFill/>
              <a:ln w="9525">
                <a:noFill/>
                <a:miter lim="800000"/>
                <a:headEnd/>
                <a:tailEnd/>
              </a:ln>
            </p:spPr>
          </p:pic>
        </p:grpSp>
      </p:grpSp>
      <p:grpSp>
        <p:nvGrpSpPr>
          <p:cNvPr id="6" name="Group 512"/>
          <p:cNvGrpSpPr>
            <a:grpSpLocks/>
          </p:cNvGrpSpPr>
          <p:nvPr/>
        </p:nvGrpSpPr>
        <p:grpSpPr bwMode="auto">
          <a:xfrm>
            <a:off x="4681221" y="3413761"/>
            <a:ext cx="972819" cy="1399541"/>
            <a:chOff x="4318" y="2208"/>
            <a:chExt cx="384" cy="735"/>
          </a:xfrm>
        </p:grpSpPr>
        <p:sp>
          <p:nvSpPr>
            <p:cNvPr id="67663" name="AutoShape 100"/>
            <p:cNvSpPr>
              <a:spLocks noChangeArrowheads="1"/>
            </p:cNvSpPr>
            <p:nvPr/>
          </p:nvSpPr>
          <p:spPr bwMode="auto">
            <a:xfrm>
              <a:off x="4335" y="2208"/>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7664" name="Text Box 102"/>
            <p:cNvSpPr txBox="1">
              <a:spLocks noChangeArrowheads="1"/>
            </p:cNvSpPr>
            <p:nvPr/>
          </p:nvSpPr>
          <p:spPr bwMode="auto">
            <a:xfrm>
              <a:off x="4318" y="2716"/>
              <a:ext cx="384" cy="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Win 2008</a:t>
              </a:r>
            </a:p>
          </p:txBody>
        </p:sp>
        <p:sp>
          <p:nvSpPr>
            <p:cNvPr id="67665" name="Line 104"/>
            <p:cNvSpPr>
              <a:spLocks noChangeShapeType="1"/>
            </p:cNvSpPr>
            <p:nvPr/>
          </p:nvSpPr>
          <p:spPr bwMode="auto">
            <a:xfrm>
              <a:off x="4332" y="2736"/>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nvGrpSpPr>
            <p:cNvPr id="7" name="Group 496"/>
            <p:cNvGrpSpPr>
              <a:grpSpLocks/>
            </p:cNvGrpSpPr>
            <p:nvPr/>
          </p:nvGrpSpPr>
          <p:grpSpPr bwMode="auto">
            <a:xfrm>
              <a:off x="4363" y="2248"/>
              <a:ext cx="299" cy="434"/>
              <a:chOff x="5280" y="3360"/>
              <a:chExt cx="299" cy="434"/>
            </a:xfrm>
          </p:grpSpPr>
          <p:pic>
            <p:nvPicPr>
              <p:cNvPr id="67667" name="Picture 50" descr="blue_server_01"/>
              <p:cNvPicPr>
                <a:picLocks noChangeAspect="1" noChangeArrowheads="1"/>
              </p:cNvPicPr>
              <p:nvPr/>
            </p:nvPicPr>
            <p:blipFill>
              <a:blip r:embed="rId7"/>
              <a:srcRect/>
              <a:stretch>
                <a:fillRect/>
              </a:stretch>
            </p:blipFill>
            <p:spPr bwMode="auto">
              <a:xfrm>
                <a:off x="5280" y="3360"/>
                <a:ext cx="299" cy="434"/>
              </a:xfrm>
              <a:prstGeom prst="rect">
                <a:avLst/>
              </a:prstGeom>
              <a:noFill/>
              <a:ln w="9525">
                <a:noFill/>
                <a:miter lim="800000"/>
                <a:headEnd/>
                <a:tailEnd/>
              </a:ln>
            </p:spPr>
          </p:pic>
          <p:pic>
            <p:nvPicPr>
              <p:cNvPr id="67668" name="Picture 139" descr="Microsoft_Windows_logo"/>
              <p:cNvPicPr>
                <a:picLocks noChangeAspect="1" noChangeArrowheads="1"/>
              </p:cNvPicPr>
              <p:nvPr/>
            </p:nvPicPr>
            <p:blipFill>
              <a:blip r:embed="rId8"/>
              <a:srcRect/>
              <a:stretch>
                <a:fillRect/>
              </a:stretch>
            </p:blipFill>
            <p:spPr bwMode="auto">
              <a:xfrm>
                <a:off x="5325" y="3491"/>
                <a:ext cx="206" cy="185"/>
              </a:xfrm>
              <a:prstGeom prst="rect">
                <a:avLst/>
              </a:prstGeom>
              <a:solidFill>
                <a:schemeClr val="accent2"/>
              </a:solidFill>
              <a:ln w="9525">
                <a:noFill/>
                <a:miter lim="800000"/>
                <a:headEnd/>
                <a:tailEnd/>
              </a:ln>
            </p:spPr>
          </p:pic>
        </p:grpSp>
      </p:grpSp>
      <p:pic>
        <p:nvPicPr>
          <p:cNvPr id="22" name="Picture 15" descr="blue_server_cluster_MF"/>
          <p:cNvPicPr>
            <a:picLocks noChangeAspect="1" noChangeArrowheads="1"/>
          </p:cNvPicPr>
          <p:nvPr/>
        </p:nvPicPr>
        <p:blipFill>
          <a:blip r:embed="rId9"/>
          <a:srcRect/>
          <a:stretch>
            <a:fillRect/>
          </a:stretch>
        </p:blipFill>
        <p:spPr bwMode="auto">
          <a:xfrm>
            <a:off x="3232150" y="5747665"/>
            <a:ext cx="955040" cy="775058"/>
          </a:xfrm>
          <a:prstGeom prst="rect">
            <a:avLst/>
          </a:prstGeom>
          <a:ln w="88900" cap="sq" cmpd="thickThin">
            <a:noFill/>
            <a:prstDash val="solid"/>
            <a:miter lim="800000"/>
          </a:ln>
          <a:effectLst>
            <a:innerShdw blurRad="76200">
              <a:srgbClr val="000000"/>
            </a:innerShdw>
          </a:effectLst>
        </p:spPr>
      </p:pic>
      <p:pic>
        <p:nvPicPr>
          <p:cNvPr id="23" name="Picture 15" descr="blue_server_cluster_MF"/>
          <p:cNvPicPr>
            <a:picLocks noChangeAspect="1" noChangeArrowheads="1"/>
          </p:cNvPicPr>
          <p:nvPr/>
        </p:nvPicPr>
        <p:blipFill>
          <a:blip r:embed="rId9"/>
          <a:srcRect/>
          <a:stretch>
            <a:fillRect/>
          </a:stretch>
        </p:blipFill>
        <p:spPr bwMode="auto">
          <a:xfrm>
            <a:off x="3475990" y="5930545"/>
            <a:ext cx="955040" cy="775058"/>
          </a:xfrm>
          <a:prstGeom prst="rect">
            <a:avLst/>
          </a:prstGeom>
          <a:ln w="88900" cap="sq" cmpd="thickThin">
            <a:noFill/>
            <a:prstDash val="solid"/>
            <a:miter lim="800000"/>
          </a:ln>
          <a:effectLst>
            <a:innerShdw blurRad="76200">
              <a:srgbClr val="000000"/>
            </a:innerShdw>
          </a:effectLst>
        </p:spPr>
      </p:pic>
      <p:pic>
        <p:nvPicPr>
          <p:cNvPr id="24" name="Picture 15" descr="blue_server_cluster_MF"/>
          <p:cNvPicPr>
            <a:picLocks noChangeAspect="1" noChangeArrowheads="1"/>
          </p:cNvPicPr>
          <p:nvPr/>
        </p:nvPicPr>
        <p:blipFill>
          <a:blip r:embed="rId9"/>
          <a:srcRect/>
          <a:stretch>
            <a:fillRect/>
          </a:stretch>
        </p:blipFill>
        <p:spPr bwMode="auto">
          <a:xfrm>
            <a:off x="4756152" y="5747665"/>
            <a:ext cx="955040" cy="775058"/>
          </a:xfrm>
          <a:prstGeom prst="rect">
            <a:avLst/>
          </a:prstGeom>
          <a:ln w="88900" cap="sq" cmpd="thickThin">
            <a:noFill/>
            <a:prstDash val="solid"/>
            <a:miter lim="800000"/>
          </a:ln>
          <a:effectLst>
            <a:innerShdw blurRad="76200">
              <a:srgbClr val="000000"/>
            </a:innerShdw>
          </a:effectLst>
        </p:spPr>
      </p:pic>
      <p:pic>
        <p:nvPicPr>
          <p:cNvPr id="25" name="Picture 15" descr="blue_server_cluster_MF"/>
          <p:cNvPicPr>
            <a:picLocks noChangeAspect="1" noChangeArrowheads="1"/>
          </p:cNvPicPr>
          <p:nvPr/>
        </p:nvPicPr>
        <p:blipFill>
          <a:blip r:embed="rId9"/>
          <a:srcRect/>
          <a:stretch>
            <a:fillRect/>
          </a:stretch>
        </p:blipFill>
        <p:spPr bwMode="auto">
          <a:xfrm>
            <a:off x="4999990" y="5930545"/>
            <a:ext cx="955040" cy="775058"/>
          </a:xfrm>
          <a:prstGeom prst="rect">
            <a:avLst/>
          </a:prstGeom>
          <a:ln w="88900" cap="sq" cmpd="thickThin">
            <a:noFill/>
            <a:prstDash val="solid"/>
            <a:miter lim="800000"/>
          </a:ln>
          <a:effectLst>
            <a:innerShdw blurRad="76200">
              <a:srgbClr val="000000"/>
            </a:innerShdw>
          </a:effectLst>
        </p:spPr>
      </p:pic>
      <p:sp>
        <p:nvSpPr>
          <p:cNvPr id="67598" name="Rectangle 3"/>
          <p:cNvSpPr>
            <a:spLocks noChangeArrowheads="1"/>
          </p:cNvSpPr>
          <p:nvPr/>
        </p:nvSpPr>
        <p:spPr bwMode="auto">
          <a:xfrm>
            <a:off x="6256022" y="4942840"/>
            <a:ext cx="8130539" cy="772160"/>
          </a:xfrm>
          <a:prstGeom prst="rect">
            <a:avLst/>
          </a:prstGeom>
          <a:solidFill>
            <a:srgbClr val="FFC000"/>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latin typeface="Verdana" charset="0"/>
              </a:rPr>
              <a:t>Bare Metal Provisioning, Patching, Configuration Compliance and Remediation</a:t>
            </a:r>
          </a:p>
        </p:txBody>
      </p:sp>
      <p:sp>
        <p:nvSpPr>
          <p:cNvPr id="67599" name="Rectangle 5"/>
          <p:cNvSpPr>
            <a:spLocks noChangeArrowheads="1"/>
          </p:cNvSpPr>
          <p:nvPr/>
        </p:nvSpPr>
        <p:spPr bwMode="auto">
          <a:xfrm>
            <a:off x="6256022" y="4163061"/>
            <a:ext cx="8130539" cy="728979"/>
          </a:xfrm>
          <a:prstGeom prst="rect">
            <a:avLst/>
          </a:prstGeom>
          <a:solidFill>
            <a:srgbClr val="FFC000"/>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latin typeface="Verdana" charset="0"/>
              </a:rPr>
              <a:t>Configuration Compliance and Remediation, Virtualized </a:t>
            </a:r>
            <a:r>
              <a:rPr lang="en-US" sz="1800" dirty="0" err="1">
                <a:latin typeface="Verdana" charset="0"/>
              </a:rPr>
              <a:t>Adhoc</a:t>
            </a:r>
            <a:r>
              <a:rPr lang="en-US" sz="1800" dirty="0">
                <a:latin typeface="Verdana" charset="0"/>
              </a:rPr>
              <a:t> Administration (Start, Stop, Pause, Delete, Move etc.)</a:t>
            </a:r>
          </a:p>
        </p:txBody>
      </p:sp>
      <p:sp>
        <p:nvSpPr>
          <p:cNvPr id="67600" name="Rectangle 6"/>
          <p:cNvSpPr>
            <a:spLocks noChangeArrowheads="1"/>
          </p:cNvSpPr>
          <p:nvPr/>
        </p:nvSpPr>
        <p:spPr bwMode="auto">
          <a:xfrm>
            <a:off x="6256022" y="3401062"/>
            <a:ext cx="8130539" cy="723899"/>
          </a:xfrm>
          <a:prstGeom prst="rect">
            <a:avLst/>
          </a:prstGeom>
          <a:solidFill>
            <a:srgbClr val="FFC000"/>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latin typeface="Verdana" charset="0"/>
              </a:rPr>
              <a:t>Provisioning, Patching, Software Distribution, Configuration Compliance and Remediation, Remote Administration</a:t>
            </a:r>
          </a:p>
        </p:txBody>
      </p:sp>
      <p:sp>
        <p:nvSpPr>
          <p:cNvPr id="67601" name="Rectangle 7"/>
          <p:cNvSpPr>
            <a:spLocks noChangeArrowheads="1"/>
          </p:cNvSpPr>
          <p:nvPr/>
        </p:nvSpPr>
        <p:spPr bwMode="auto">
          <a:xfrm>
            <a:off x="6256022" y="2590801"/>
            <a:ext cx="8130539" cy="726440"/>
          </a:xfrm>
          <a:prstGeom prst="rect">
            <a:avLst/>
          </a:prstGeom>
          <a:solidFill>
            <a:srgbClr val="FFC000"/>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latin typeface="Verdana" charset="0"/>
              </a:rPr>
              <a:t>Application Modeling and Discovery, Application Packaging, Secure Environment Promotion and Deployment</a:t>
            </a:r>
          </a:p>
        </p:txBody>
      </p:sp>
      <p:sp>
        <p:nvSpPr>
          <p:cNvPr id="31" name="Left-Right Arrow 30"/>
          <p:cNvSpPr>
            <a:spLocks noChangeArrowheads="1"/>
          </p:cNvSpPr>
          <p:nvPr/>
        </p:nvSpPr>
        <p:spPr bwMode="auto">
          <a:xfrm>
            <a:off x="6019801" y="5379720"/>
            <a:ext cx="718821" cy="182880"/>
          </a:xfrm>
          <a:prstGeom prst="leftRightArrow">
            <a:avLst>
              <a:gd name="adj1" fmla="val 50000"/>
              <a:gd name="adj2" fmla="val 50333"/>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34" name="Rounded Rectangle 33"/>
          <p:cNvSpPr/>
          <p:nvPr/>
        </p:nvSpPr>
        <p:spPr bwMode="auto">
          <a:xfrm>
            <a:off x="3200401" y="4953000"/>
            <a:ext cx="2819400" cy="762000"/>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lIns="91424" tIns="45712" rIns="91424" bIns="45712" anchor="ctr">
            <a:prstTxWarp prst="textNoShape">
              <a:avLst/>
            </a:prstTxWarp>
          </a:bodyPr>
          <a:lstStyle/>
          <a:p>
            <a:r>
              <a:rPr lang="en-US" sz="1600" dirty="0" err="1"/>
              <a:t>VMWare</a:t>
            </a:r>
            <a:r>
              <a:rPr lang="en-US" sz="1600" dirty="0"/>
              <a:t> ESX, MS Hyper-V, </a:t>
            </a:r>
            <a:r>
              <a:rPr lang="en-US" sz="1600" dirty="0" err="1"/>
              <a:t>Xen</a:t>
            </a:r>
            <a:r>
              <a:rPr lang="en-US" sz="1600" dirty="0"/>
              <a:t>, KVM</a:t>
            </a:r>
          </a:p>
        </p:txBody>
      </p:sp>
      <p:sp>
        <p:nvSpPr>
          <p:cNvPr id="35" name="Rounded Rectangle 34"/>
          <p:cNvSpPr/>
          <p:nvPr/>
        </p:nvSpPr>
        <p:spPr bwMode="auto">
          <a:xfrm>
            <a:off x="304801" y="4953000"/>
            <a:ext cx="2819400" cy="762000"/>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lIns="91424" tIns="45712" rIns="91424" bIns="45712" anchor="ctr">
            <a:prstTxWarp prst="textNoShape">
              <a:avLst/>
            </a:prstTxWarp>
          </a:bodyPr>
          <a:lstStyle/>
          <a:p>
            <a:r>
              <a:rPr lang="en-US" sz="1600" dirty="0"/>
              <a:t>Solaris 10, IBM Aix, HP-UX</a:t>
            </a:r>
          </a:p>
        </p:txBody>
      </p:sp>
      <p:grpSp>
        <p:nvGrpSpPr>
          <p:cNvPr id="8" name="Group 503"/>
          <p:cNvGrpSpPr>
            <a:grpSpLocks/>
          </p:cNvGrpSpPr>
          <p:nvPr/>
        </p:nvGrpSpPr>
        <p:grpSpPr bwMode="auto">
          <a:xfrm>
            <a:off x="228601" y="3477261"/>
            <a:ext cx="1051560" cy="1371600"/>
            <a:chOff x="2880" y="2208"/>
            <a:chExt cx="414" cy="720"/>
          </a:xfrm>
        </p:grpSpPr>
        <p:grpSp>
          <p:nvGrpSpPr>
            <p:cNvPr id="9" name="Group 99"/>
            <p:cNvGrpSpPr>
              <a:grpSpLocks/>
            </p:cNvGrpSpPr>
            <p:nvPr/>
          </p:nvGrpSpPr>
          <p:grpSpPr bwMode="auto">
            <a:xfrm>
              <a:off x="2880" y="2208"/>
              <a:ext cx="414" cy="720"/>
              <a:chOff x="4960" y="864"/>
              <a:chExt cx="414" cy="735"/>
            </a:xfrm>
          </p:grpSpPr>
          <p:sp>
            <p:nvSpPr>
              <p:cNvPr id="67659" name="AutoShape 100"/>
              <p:cNvSpPr>
                <a:spLocks noChangeArrowheads="1"/>
              </p:cNvSpPr>
              <p:nvPr/>
            </p:nvSpPr>
            <p:spPr bwMode="auto">
              <a:xfrm>
                <a:off x="4992" y="864"/>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7660" name="Text Box 102"/>
              <p:cNvSpPr txBox="1">
                <a:spLocks noChangeArrowheads="1"/>
              </p:cNvSpPr>
              <p:nvPr/>
            </p:nvSpPr>
            <p:spPr bwMode="auto">
              <a:xfrm>
                <a:off x="4975" y="1372"/>
                <a:ext cx="384" cy="1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AIX LPAR</a:t>
                </a:r>
              </a:p>
            </p:txBody>
          </p:sp>
          <p:sp>
            <p:nvSpPr>
              <p:cNvPr id="67661" name="Text Box 103"/>
              <p:cNvSpPr txBox="1">
                <a:spLocks noChangeArrowheads="1"/>
              </p:cNvSpPr>
              <p:nvPr/>
            </p:nvSpPr>
            <p:spPr bwMode="auto">
              <a:xfrm>
                <a:off x="4960" y="1257"/>
                <a:ext cx="414" cy="140"/>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100" b="1" dirty="0">
                  <a:latin typeface="Arial" charset="0"/>
                </a:endParaRPr>
              </a:p>
            </p:txBody>
          </p:sp>
          <p:sp>
            <p:nvSpPr>
              <p:cNvPr id="67662" name="Line 104"/>
              <p:cNvSpPr>
                <a:spLocks noChangeShapeType="1"/>
              </p:cNvSpPr>
              <p:nvPr/>
            </p:nvSpPr>
            <p:spPr bwMode="auto">
              <a:xfrm>
                <a:off x="4989" y="1392"/>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grpSp>
          <p:nvGrpSpPr>
            <p:cNvPr id="10" name="Group 499"/>
            <p:cNvGrpSpPr>
              <a:grpSpLocks/>
            </p:cNvGrpSpPr>
            <p:nvPr/>
          </p:nvGrpSpPr>
          <p:grpSpPr bwMode="auto">
            <a:xfrm>
              <a:off x="2940" y="2250"/>
              <a:ext cx="299" cy="435"/>
              <a:chOff x="3877" y="3362"/>
              <a:chExt cx="299" cy="435"/>
            </a:xfrm>
          </p:grpSpPr>
          <p:pic>
            <p:nvPicPr>
              <p:cNvPr id="67657" name="Picture 26" descr="teal_server_01"/>
              <p:cNvPicPr>
                <a:picLocks noChangeAspect="1" noChangeArrowheads="1"/>
              </p:cNvPicPr>
              <p:nvPr/>
            </p:nvPicPr>
            <p:blipFill>
              <a:blip r:embed="rId10"/>
              <a:srcRect/>
              <a:stretch>
                <a:fillRect/>
              </a:stretch>
            </p:blipFill>
            <p:spPr bwMode="auto">
              <a:xfrm>
                <a:off x="3877" y="3362"/>
                <a:ext cx="299" cy="435"/>
              </a:xfrm>
              <a:prstGeom prst="rect">
                <a:avLst/>
              </a:prstGeom>
              <a:noFill/>
              <a:ln w="9525">
                <a:noFill/>
                <a:miter lim="800000"/>
                <a:headEnd/>
                <a:tailEnd/>
              </a:ln>
            </p:spPr>
          </p:pic>
          <p:pic>
            <p:nvPicPr>
              <p:cNvPr id="67658" name="Picture 54" descr="http://www.bullfreeware.com/newweb/img/aixl.jpg"/>
              <p:cNvPicPr>
                <a:picLocks noChangeAspect="1" noChangeArrowheads="1"/>
              </p:cNvPicPr>
              <p:nvPr/>
            </p:nvPicPr>
            <p:blipFill>
              <a:blip r:embed="rId11"/>
              <a:srcRect/>
              <a:stretch>
                <a:fillRect/>
              </a:stretch>
            </p:blipFill>
            <p:spPr bwMode="auto">
              <a:xfrm>
                <a:off x="3915" y="3487"/>
                <a:ext cx="226" cy="168"/>
              </a:xfrm>
              <a:prstGeom prst="rect">
                <a:avLst/>
              </a:prstGeom>
              <a:noFill/>
              <a:ln w="9525">
                <a:noFill/>
                <a:miter lim="800000"/>
                <a:headEnd/>
                <a:tailEnd/>
              </a:ln>
            </p:spPr>
          </p:pic>
        </p:grpSp>
      </p:grpSp>
      <p:grpSp>
        <p:nvGrpSpPr>
          <p:cNvPr id="11" name="Group 502"/>
          <p:cNvGrpSpPr>
            <a:grpSpLocks/>
          </p:cNvGrpSpPr>
          <p:nvPr/>
        </p:nvGrpSpPr>
        <p:grpSpPr bwMode="auto">
          <a:xfrm>
            <a:off x="1463041" y="3429000"/>
            <a:ext cx="1051560" cy="1399567"/>
            <a:chOff x="3375" y="2208"/>
            <a:chExt cx="414" cy="735"/>
          </a:xfrm>
        </p:grpSpPr>
        <p:grpSp>
          <p:nvGrpSpPr>
            <p:cNvPr id="12" name="Group 175"/>
            <p:cNvGrpSpPr>
              <a:grpSpLocks/>
            </p:cNvGrpSpPr>
            <p:nvPr/>
          </p:nvGrpSpPr>
          <p:grpSpPr bwMode="auto">
            <a:xfrm>
              <a:off x="3375" y="2208"/>
              <a:ext cx="414" cy="735"/>
              <a:chOff x="4960" y="864"/>
              <a:chExt cx="414" cy="735"/>
            </a:xfrm>
          </p:grpSpPr>
          <p:sp>
            <p:nvSpPr>
              <p:cNvPr id="67651" name="AutoShape 100"/>
              <p:cNvSpPr>
                <a:spLocks noChangeArrowheads="1"/>
              </p:cNvSpPr>
              <p:nvPr/>
            </p:nvSpPr>
            <p:spPr bwMode="auto">
              <a:xfrm>
                <a:off x="4992" y="864"/>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7652" name="Text Box 102"/>
              <p:cNvSpPr txBox="1">
                <a:spLocks noChangeArrowheads="1"/>
              </p:cNvSpPr>
              <p:nvPr/>
            </p:nvSpPr>
            <p:spPr bwMode="auto">
              <a:xfrm>
                <a:off x="4975" y="1372"/>
                <a:ext cx="384" cy="22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Solaris LPAR</a:t>
                </a:r>
              </a:p>
            </p:txBody>
          </p:sp>
          <p:sp>
            <p:nvSpPr>
              <p:cNvPr id="67653" name="Text Box 103"/>
              <p:cNvSpPr txBox="1">
                <a:spLocks noChangeArrowheads="1"/>
              </p:cNvSpPr>
              <p:nvPr/>
            </p:nvSpPr>
            <p:spPr bwMode="auto">
              <a:xfrm>
                <a:off x="4960" y="1257"/>
                <a:ext cx="414" cy="137"/>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100" b="1" dirty="0">
                  <a:latin typeface="Arial" charset="0"/>
                </a:endParaRPr>
              </a:p>
            </p:txBody>
          </p:sp>
          <p:sp>
            <p:nvSpPr>
              <p:cNvPr id="67654" name="Line 104"/>
              <p:cNvSpPr>
                <a:spLocks noChangeShapeType="1"/>
              </p:cNvSpPr>
              <p:nvPr/>
            </p:nvSpPr>
            <p:spPr bwMode="auto">
              <a:xfrm>
                <a:off x="4989" y="1392"/>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grpSp>
          <p:nvGrpSpPr>
            <p:cNvPr id="13" name="Group 498"/>
            <p:cNvGrpSpPr>
              <a:grpSpLocks/>
            </p:cNvGrpSpPr>
            <p:nvPr/>
          </p:nvGrpSpPr>
          <p:grpSpPr bwMode="auto">
            <a:xfrm>
              <a:off x="3433" y="2248"/>
              <a:ext cx="298" cy="434"/>
              <a:chOff x="4320" y="3360"/>
              <a:chExt cx="298" cy="434"/>
            </a:xfrm>
          </p:grpSpPr>
          <p:pic>
            <p:nvPicPr>
              <p:cNvPr id="67649" name="Picture 51" descr="green_server_01"/>
              <p:cNvPicPr>
                <a:picLocks noChangeAspect="1" noChangeArrowheads="1"/>
              </p:cNvPicPr>
              <p:nvPr/>
            </p:nvPicPr>
            <p:blipFill>
              <a:blip r:embed="rId12"/>
              <a:srcRect/>
              <a:stretch>
                <a:fillRect/>
              </a:stretch>
            </p:blipFill>
            <p:spPr bwMode="auto">
              <a:xfrm>
                <a:off x="4320" y="3360"/>
                <a:ext cx="298" cy="434"/>
              </a:xfrm>
              <a:prstGeom prst="rect">
                <a:avLst/>
              </a:prstGeom>
              <a:noFill/>
              <a:ln w="9525">
                <a:noFill/>
                <a:miter lim="800000"/>
                <a:headEnd/>
                <a:tailEnd/>
              </a:ln>
            </p:spPr>
          </p:pic>
          <p:pic>
            <p:nvPicPr>
              <p:cNvPr id="67650" name="Picture 52" descr="http://www.lairdscomputer.com/images/solaris%20logo.jpg"/>
              <p:cNvPicPr>
                <a:picLocks noChangeAspect="1" noChangeArrowheads="1"/>
              </p:cNvPicPr>
              <p:nvPr/>
            </p:nvPicPr>
            <p:blipFill>
              <a:blip r:embed="rId13"/>
              <a:srcRect/>
              <a:stretch>
                <a:fillRect/>
              </a:stretch>
            </p:blipFill>
            <p:spPr bwMode="auto">
              <a:xfrm>
                <a:off x="4372" y="3479"/>
                <a:ext cx="204" cy="204"/>
              </a:xfrm>
              <a:prstGeom prst="rect">
                <a:avLst/>
              </a:prstGeom>
              <a:noFill/>
              <a:ln w="9525">
                <a:noFill/>
                <a:miter lim="800000"/>
                <a:headEnd/>
                <a:tailEnd/>
              </a:ln>
            </p:spPr>
          </p:pic>
        </p:grpSp>
      </p:grpSp>
      <p:grpSp>
        <p:nvGrpSpPr>
          <p:cNvPr id="14" name="Group 28"/>
          <p:cNvGrpSpPr>
            <a:grpSpLocks/>
          </p:cNvGrpSpPr>
          <p:nvPr/>
        </p:nvGrpSpPr>
        <p:grpSpPr bwMode="auto">
          <a:xfrm>
            <a:off x="4846320" y="2438400"/>
            <a:ext cx="1097280" cy="835661"/>
            <a:chOff x="152400" y="1387108"/>
            <a:chExt cx="685800" cy="695304"/>
          </a:xfrm>
        </p:grpSpPr>
        <p:grpSp>
          <p:nvGrpSpPr>
            <p:cNvPr id="15" name="Group 27"/>
            <p:cNvGrpSpPr>
              <a:grpSpLocks/>
            </p:cNvGrpSpPr>
            <p:nvPr/>
          </p:nvGrpSpPr>
          <p:grpSpPr bwMode="auto">
            <a:xfrm>
              <a:off x="152400" y="1387108"/>
              <a:ext cx="609600" cy="517892"/>
              <a:chOff x="152400" y="1604596"/>
              <a:chExt cx="762000" cy="670292"/>
            </a:xfrm>
          </p:grpSpPr>
          <p:pic>
            <p:nvPicPr>
              <p:cNvPr id="67643"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64" name="Double Bracket 63"/>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62"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grpSp>
        <p:nvGrpSpPr>
          <p:cNvPr id="16" name="Group 28"/>
          <p:cNvGrpSpPr>
            <a:grpSpLocks/>
          </p:cNvGrpSpPr>
          <p:nvPr/>
        </p:nvGrpSpPr>
        <p:grpSpPr bwMode="auto">
          <a:xfrm>
            <a:off x="274320" y="2517142"/>
            <a:ext cx="1097280" cy="835659"/>
            <a:chOff x="152400" y="1387108"/>
            <a:chExt cx="685800" cy="695304"/>
          </a:xfrm>
        </p:grpSpPr>
        <p:grpSp>
          <p:nvGrpSpPr>
            <p:cNvPr id="17" name="Group 27"/>
            <p:cNvGrpSpPr>
              <a:grpSpLocks/>
            </p:cNvGrpSpPr>
            <p:nvPr/>
          </p:nvGrpSpPr>
          <p:grpSpPr bwMode="auto">
            <a:xfrm>
              <a:off x="152400" y="1387108"/>
              <a:ext cx="609600" cy="517892"/>
              <a:chOff x="152400" y="1604596"/>
              <a:chExt cx="762000" cy="670292"/>
            </a:xfrm>
          </p:grpSpPr>
          <p:pic>
            <p:nvPicPr>
              <p:cNvPr id="67637"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69" name="Double Bracket 68"/>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67"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grpSp>
        <p:nvGrpSpPr>
          <p:cNvPr id="18" name="Group 28"/>
          <p:cNvGrpSpPr>
            <a:grpSpLocks/>
          </p:cNvGrpSpPr>
          <p:nvPr/>
        </p:nvGrpSpPr>
        <p:grpSpPr bwMode="auto">
          <a:xfrm>
            <a:off x="1493520" y="2517142"/>
            <a:ext cx="1097280" cy="835659"/>
            <a:chOff x="152400" y="1387108"/>
            <a:chExt cx="685800" cy="695304"/>
          </a:xfrm>
        </p:grpSpPr>
        <p:grpSp>
          <p:nvGrpSpPr>
            <p:cNvPr id="19" name="Group 27"/>
            <p:cNvGrpSpPr>
              <a:grpSpLocks/>
            </p:cNvGrpSpPr>
            <p:nvPr/>
          </p:nvGrpSpPr>
          <p:grpSpPr bwMode="auto">
            <a:xfrm>
              <a:off x="152400" y="1387108"/>
              <a:ext cx="609600" cy="517892"/>
              <a:chOff x="152400" y="1604596"/>
              <a:chExt cx="762000" cy="670292"/>
            </a:xfrm>
          </p:grpSpPr>
          <p:pic>
            <p:nvPicPr>
              <p:cNvPr id="67631"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74" name="Double Bracket 73"/>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72"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pic>
        <p:nvPicPr>
          <p:cNvPr id="75" name="Picture 12" descr="blue_data_base_cluster"/>
          <p:cNvPicPr>
            <a:picLocks noChangeAspect="1" noChangeArrowheads="1"/>
          </p:cNvPicPr>
          <p:nvPr/>
        </p:nvPicPr>
        <p:blipFill>
          <a:blip r:embed="rId3"/>
          <a:srcRect/>
          <a:stretch>
            <a:fillRect/>
          </a:stretch>
        </p:blipFill>
        <p:spPr bwMode="auto">
          <a:xfrm>
            <a:off x="1052539" y="7313023"/>
            <a:ext cx="1157261" cy="531496"/>
          </a:xfrm>
          <a:prstGeom prst="rect">
            <a:avLst/>
          </a:prstGeom>
          <a:noFill/>
          <a:ln w="9525">
            <a:noFill/>
            <a:miter lim="800000"/>
            <a:headEnd/>
            <a:tailEnd/>
          </a:ln>
          <a:effectLst>
            <a:glow rad="101600">
              <a:schemeClr val="accent2">
                <a:lumMod val="20000"/>
                <a:lumOff val="80000"/>
                <a:alpha val="75000"/>
              </a:schemeClr>
            </a:glow>
          </a:effectLst>
        </p:spPr>
      </p:pic>
      <p:pic>
        <p:nvPicPr>
          <p:cNvPr id="76" name="Picture 7" descr="blue_network_storage"/>
          <p:cNvPicPr>
            <a:picLocks noChangeAspect="1" noChangeArrowheads="1"/>
          </p:cNvPicPr>
          <p:nvPr/>
        </p:nvPicPr>
        <p:blipFill>
          <a:blip r:embed="rId4"/>
          <a:srcRect/>
          <a:stretch>
            <a:fillRect/>
          </a:stretch>
        </p:blipFill>
        <p:spPr bwMode="auto">
          <a:xfrm>
            <a:off x="1219206" y="6672938"/>
            <a:ext cx="937675" cy="548640"/>
          </a:xfrm>
          <a:prstGeom prst="rect">
            <a:avLst/>
          </a:prstGeom>
          <a:noFill/>
          <a:ln w="9525">
            <a:noFill/>
            <a:miter lim="800000"/>
            <a:headEnd/>
            <a:tailEnd/>
          </a:ln>
          <a:effectLst>
            <a:glow rad="101600">
              <a:schemeClr val="accent2">
                <a:lumMod val="20000"/>
                <a:lumOff val="80000"/>
                <a:alpha val="75000"/>
              </a:schemeClr>
            </a:glow>
          </a:effectLst>
        </p:spPr>
      </p:pic>
      <p:pic>
        <p:nvPicPr>
          <p:cNvPr id="77" name="Picture 15" descr="blue_server_cluster_MF"/>
          <p:cNvPicPr>
            <a:picLocks noChangeAspect="1" noChangeArrowheads="1"/>
          </p:cNvPicPr>
          <p:nvPr/>
        </p:nvPicPr>
        <p:blipFill>
          <a:blip r:embed="rId9"/>
          <a:srcRect/>
          <a:stretch>
            <a:fillRect/>
          </a:stretch>
        </p:blipFill>
        <p:spPr bwMode="auto">
          <a:xfrm>
            <a:off x="304800" y="5867402"/>
            <a:ext cx="955040" cy="775058"/>
          </a:xfrm>
          <a:prstGeom prst="rect">
            <a:avLst/>
          </a:prstGeom>
          <a:ln w="88900" cap="sq" cmpd="thickThin">
            <a:noFill/>
            <a:prstDash val="solid"/>
            <a:miter lim="800000"/>
          </a:ln>
          <a:effectLst>
            <a:innerShdw blurRad="76200">
              <a:srgbClr val="000000"/>
            </a:innerShdw>
          </a:effectLst>
        </p:spPr>
      </p:pic>
      <p:pic>
        <p:nvPicPr>
          <p:cNvPr id="78" name="Picture 15" descr="blue_server_cluster_MF"/>
          <p:cNvPicPr>
            <a:picLocks noChangeAspect="1" noChangeArrowheads="1"/>
          </p:cNvPicPr>
          <p:nvPr/>
        </p:nvPicPr>
        <p:blipFill>
          <a:blip r:embed="rId9"/>
          <a:srcRect/>
          <a:stretch>
            <a:fillRect/>
          </a:stretch>
        </p:blipFill>
        <p:spPr bwMode="auto">
          <a:xfrm>
            <a:off x="548640" y="6050282"/>
            <a:ext cx="955040" cy="775058"/>
          </a:xfrm>
          <a:prstGeom prst="rect">
            <a:avLst/>
          </a:prstGeom>
          <a:ln w="88900" cap="sq" cmpd="thickThin">
            <a:noFill/>
            <a:prstDash val="solid"/>
            <a:miter lim="800000"/>
          </a:ln>
          <a:effectLst>
            <a:innerShdw blurRad="76200">
              <a:srgbClr val="000000"/>
            </a:innerShdw>
          </a:effectLst>
        </p:spPr>
      </p:pic>
      <p:pic>
        <p:nvPicPr>
          <p:cNvPr id="79" name="Picture 15" descr="blue_server_cluster_MF"/>
          <p:cNvPicPr>
            <a:picLocks noChangeAspect="1" noChangeArrowheads="1"/>
          </p:cNvPicPr>
          <p:nvPr/>
        </p:nvPicPr>
        <p:blipFill>
          <a:blip r:embed="rId9"/>
          <a:srcRect/>
          <a:stretch>
            <a:fillRect/>
          </a:stretch>
        </p:blipFill>
        <p:spPr bwMode="auto">
          <a:xfrm>
            <a:off x="1828802" y="5867402"/>
            <a:ext cx="955040" cy="775058"/>
          </a:xfrm>
          <a:prstGeom prst="rect">
            <a:avLst/>
          </a:prstGeom>
          <a:ln w="88900" cap="sq" cmpd="thickThin">
            <a:noFill/>
            <a:prstDash val="solid"/>
            <a:miter lim="800000"/>
          </a:ln>
          <a:effectLst>
            <a:innerShdw blurRad="76200">
              <a:srgbClr val="000000"/>
            </a:innerShdw>
          </a:effectLst>
        </p:spPr>
      </p:pic>
      <p:pic>
        <p:nvPicPr>
          <p:cNvPr id="80" name="Picture 15" descr="blue_server_cluster_MF"/>
          <p:cNvPicPr>
            <a:picLocks noChangeAspect="1" noChangeArrowheads="1"/>
          </p:cNvPicPr>
          <p:nvPr/>
        </p:nvPicPr>
        <p:blipFill>
          <a:blip r:embed="rId9"/>
          <a:srcRect/>
          <a:stretch>
            <a:fillRect/>
          </a:stretch>
        </p:blipFill>
        <p:spPr bwMode="auto">
          <a:xfrm>
            <a:off x="2072642" y="6050282"/>
            <a:ext cx="955040" cy="775058"/>
          </a:xfrm>
          <a:prstGeom prst="rect">
            <a:avLst/>
          </a:prstGeom>
          <a:ln w="88900" cap="sq" cmpd="thickThin">
            <a:noFill/>
            <a:prstDash val="solid"/>
            <a:miter lim="800000"/>
          </a:ln>
          <a:effectLst>
            <a:innerShdw blurRad="76200">
              <a:srgbClr val="000000"/>
            </a:innerShdw>
          </a:effectLst>
        </p:spPr>
      </p:pic>
      <p:sp>
        <p:nvSpPr>
          <p:cNvPr id="81" name="Left-Right Arrow 80"/>
          <p:cNvSpPr>
            <a:spLocks noChangeArrowheads="1"/>
          </p:cNvSpPr>
          <p:nvPr/>
        </p:nvSpPr>
        <p:spPr bwMode="auto">
          <a:xfrm>
            <a:off x="5486401" y="4572000"/>
            <a:ext cx="1176021" cy="152400"/>
          </a:xfrm>
          <a:prstGeom prst="leftRightArrow">
            <a:avLst>
              <a:gd name="adj1" fmla="val 50000"/>
              <a:gd name="adj2" fmla="val 50373"/>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82" name="Left-Right Arrow 81"/>
          <p:cNvSpPr>
            <a:spLocks noChangeArrowheads="1"/>
          </p:cNvSpPr>
          <p:nvPr/>
        </p:nvSpPr>
        <p:spPr bwMode="auto">
          <a:xfrm>
            <a:off x="5562600" y="3810001"/>
            <a:ext cx="1099821" cy="228600"/>
          </a:xfrm>
          <a:prstGeom prst="leftRightArrow">
            <a:avLst>
              <a:gd name="adj1" fmla="val 50000"/>
              <a:gd name="adj2" fmla="val 50383"/>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83" name="Left-Right Arrow 82"/>
          <p:cNvSpPr>
            <a:spLocks noChangeArrowheads="1"/>
          </p:cNvSpPr>
          <p:nvPr/>
        </p:nvSpPr>
        <p:spPr bwMode="auto">
          <a:xfrm>
            <a:off x="5605782" y="2667001"/>
            <a:ext cx="795019" cy="228600"/>
          </a:xfrm>
          <a:prstGeom prst="leftRightArrow">
            <a:avLst>
              <a:gd name="adj1" fmla="val 50000"/>
              <a:gd name="adj2" fmla="val 50412"/>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67619" name="Rectangle 7"/>
          <p:cNvSpPr>
            <a:spLocks noChangeArrowheads="1"/>
          </p:cNvSpPr>
          <p:nvPr/>
        </p:nvSpPr>
        <p:spPr bwMode="auto">
          <a:xfrm>
            <a:off x="6248400" y="1711961"/>
            <a:ext cx="8130541" cy="726440"/>
          </a:xfrm>
          <a:prstGeom prst="rect">
            <a:avLst/>
          </a:prstGeom>
          <a:solidFill>
            <a:srgbClr val="FFC000"/>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latin typeface="Verdana" charset="0"/>
              </a:rPr>
              <a:t>Service Provisioning, Bi-directional Integrations with Change Mgmt, Asset Mgmt, Service Request Mgmt</a:t>
            </a:r>
          </a:p>
        </p:txBody>
      </p:sp>
      <p:pic>
        <p:nvPicPr>
          <p:cNvPr id="67620" name="Picture 4" descr="process_1"/>
          <p:cNvPicPr>
            <a:picLocks noChangeAspect="1" noChangeArrowheads="1"/>
          </p:cNvPicPr>
          <p:nvPr/>
        </p:nvPicPr>
        <p:blipFill>
          <a:blip r:embed="rId15"/>
          <a:srcRect/>
          <a:stretch>
            <a:fillRect/>
          </a:stretch>
        </p:blipFill>
        <p:spPr bwMode="auto">
          <a:xfrm>
            <a:off x="2667000" y="1374141"/>
            <a:ext cx="510541" cy="911859"/>
          </a:xfrm>
          <a:prstGeom prst="rect">
            <a:avLst/>
          </a:prstGeom>
          <a:noFill/>
          <a:ln w="9525">
            <a:noFill/>
            <a:miter lim="800000"/>
            <a:headEnd/>
            <a:tailEnd/>
          </a:ln>
        </p:spPr>
      </p:pic>
      <p:sp>
        <p:nvSpPr>
          <p:cNvPr id="89" name="Left-Right Arrow 88"/>
          <p:cNvSpPr>
            <a:spLocks noChangeArrowheads="1"/>
          </p:cNvSpPr>
          <p:nvPr/>
        </p:nvSpPr>
        <p:spPr bwMode="auto">
          <a:xfrm>
            <a:off x="3200400" y="1828800"/>
            <a:ext cx="3081021" cy="152400"/>
          </a:xfrm>
          <a:prstGeom prst="leftRightArrow">
            <a:avLst>
              <a:gd name="adj1" fmla="val 50000"/>
              <a:gd name="adj2" fmla="val 50354"/>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grpSp>
        <p:nvGrpSpPr>
          <p:cNvPr id="20" name="Group 28"/>
          <p:cNvGrpSpPr>
            <a:grpSpLocks/>
          </p:cNvGrpSpPr>
          <p:nvPr/>
        </p:nvGrpSpPr>
        <p:grpSpPr bwMode="auto">
          <a:xfrm>
            <a:off x="3322320" y="2440942"/>
            <a:ext cx="1097280" cy="835659"/>
            <a:chOff x="152400" y="1387108"/>
            <a:chExt cx="685800" cy="695304"/>
          </a:xfrm>
        </p:grpSpPr>
        <p:grpSp>
          <p:nvGrpSpPr>
            <p:cNvPr id="21" name="Group 27"/>
            <p:cNvGrpSpPr>
              <a:grpSpLocks/>
            </p:cNvGrpSpPr>
            <p:nvPr/>
          </p:nvGrpSpPr>
          <p:grpSpPr bwMode="auto">
            <a:xfrm>
              <a:off x="152400" y="1387108"/>
              <a:ext cx="609600" cy="517892"/>
              <a:chOff x="152400" y="1604596"/>
              <a:chExt cx="762000" cy="670292"/>
            </a:xfrm>
          </p:grpSpPr>
          <p:pic>
            <p:nvPicPr>
              <p:cNvPr id="67625"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59" name="Double Bracket 58"/>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57"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right)">
                                      <p:cBhvr>
                                        <p:cTn id="11" dur="500"/>
                                        <p:tgtEl>
                                          <p:spTgt spid="8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right)">
                                      <p:cBhvr>
                                        <p:cTn id="15" dur="500"/>
                                        <p:tgtEl>
                                          <p:spTgt spid="8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right)">
                                      <p:cBhvr>
                                        <p:cTn id="19" dur="500"/>
                                        <p:tgtEl>
                                          <p:spTgt spid="83"/>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right)">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1" grpId="0" animBg="1"/>
      <p:bldP spid="82" grpId="0" animBg="1"/>
      <p:bldP spid="83"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3400" y="1"/>
            <a:ext cx="9906000" cy="1295400"/>
          </a:xfrm>
          <a:noFill/>
        </p:spPr>
        <p:txBody>
          <a:bodyPr/>
          <a:lstStyle/>
          <a:p>
            <a:pPr eaLnBrk="1" hangingPunct="1"/>
            <a:r>
              <a:rPr lang="en-US">
                <a:latin typeface="Arial" charset="0"/>
              </a:rPr>
              <a:t>Service Assurance: Scope of Performance and Availability for  Virtual Environments</a:t>
            </a:r>
          </a:p>
        </p:txBody>
      </p:sp>
      <p:sp>
        <p:nvSpPr>
          <p:cNvPr id="69635" name="Footer Placeholder 9"/>
          <p:cNvSpPr>
            <a:spLocks noGrp="1"/>
          </p:cNvSpPr>
          <p:nvPr>
            <p:ph type="ftr" sz="quarter" idx="4294967295"/>
          </p:nvPr>
        </p:nvSpPr>
        <p:spPr>
          <a:xfrm>
            <a:off x="4998720" y="7940040"/>
            <a:ext cx="4632960" cy="203200"/>
          </a:xfrm>
          <a:prstGeom prst="rect">
            <a:avLst/>
          </a:prstGeom>
          <a:noFill/>
        </p:spPr>
        <p:txBody>
          <a:bodyPr lIns="130600" tIns="65299" rIns="130600" bIns="65299"/>
          <a:lstStyle/>
          <a:p>
            <a:r>
              <a:rPr lang="en-US">
                <a:latin typeface="Arial" charset="0"/>
              </a:rPr>
              <a:t>Confidential BMC DELL NDA </a:t>
            </a:r>
          </a:p>
        </p:txBody>
      </p:sp>
      <p:sp>
        <p:nvSpPr>
          <p:cNvPr id="69636" name="Rectangle 3"/>
          <p:cNvSpPr>
            <a:spLocks noChangeArrowheads="1"/>
          </p:cNvSpPr>
          <p:nvPr/>
        </p:nvSpPr>
        <p:spPr bwMode="auto">
          <a:xfrm>
            <a:off x="6233160" y="4904741"/>
            <a:ext cx="8130541" cy="810259"/>
          </a:xfrm>
          <a:prstGeom prst="rect">
            <a:avLst/>
          </a:prstGeom>
          <a:solidFill>
            <a:srgbClr val="0033CC"/>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solidFill>
                  <a:schemeClr val="bg1"/>
                </a:solidFill>
                <a:latin typeface="Verdana" charset="0"/>
              </a:rPr>
              <a:t>Monitoring the physical servers as well as the virtualization infrastructure</a:t>
            </a:r>
          </a:p>
        </p:txBody>
      </p:sp>
      <p:sp>
        <p:nvSpPr>
          <p:cNvPr id="69637" name="Rectangle 5"/>
          <p:cNvSpPr>
            <a:spLocks noChangeArrowheads="1"/>
          </p:cNvSpPr>
          <p:nvPr/>
        </p:nvSpPr>
        <p:spPr bwMode="auto">
          <a:xfrm>
            <a:off x="6271262" y="4074161"/>
            <a:ext cx="8130539" cy="726440"/>
          </a:xfrm>
          <a:prstGeom prst="rect">
            <a:avLst/>
          </a:prstGeom>
          <a:solidFill>
            <a:srgbClr val="0033CC"/>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solidFill>
                  <a:schemeClr val="bg1"/>
                </a:solidFill>
                <a:latin typeface="Verdana" charset="0"/>
              </a:rPr>
              <a:t>Monitor Workloads, Resource Pools, Clusters</a:t>
            </a:r>
          </a:p>
        </p:txBody>
      </p:sp>
      <p:sp>
        <p:nvSpPr>
          <p:cNvPr id="69638" name="Rectangle 6"/>
          <p:cNvSpPr>
            <a:spLocks noChangeArrowheads="1"/>
          </p:cNvSpPr>
          <p:nvPr/>
        </p:nvSpPr>
        <p:spPr bwMode="auto">
          <a:xfrm>
            <a:off x="6233160" y="3235961"/>
            <a:ext cx="8130541" cy="726440"/>
          </a:xfrm>
          <a:prstGeom prst="rect">
            <a:avLst/>
          </a:prstGeom>
          <a:solidFill>
            <a:srgbClr val="0033CC"/>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solidFill>
                  <a:schemeClr val="bg1"/>
                </a:solidFill>
                <a:latin typeface="Verdana" charset="0"/>
              </a:rPr>
              <a:t>Infrastructure Monitoring (Disk, Services, OS Parameters)</a:t>
            </a:r>
          </a:p>
        </p:txBody>
      </p:sp>
      <p:sp>
        <p:nvSpPr>
          <p:cNvPr id="69639" name="Rectangle 7"/>
          <p:cNvSpPr>
            <a:spLocks noChangeArrowheads="1"/>
          </p:cNvSpPr>
          <p:nvPr/>
        </p:nvSpPr>
        <p:spPr bwMode="auto">
          <a:xfrm>
            <a:off x="6233160" y="2397761"/>
            <a:ext cx="8130541" cy="726440"/>
          </a:xfrm>
          <a:prstGeom prst="rect">
            <a:avLst/>
          </a:prstGeom>
          <a:solidFill>
            <a:srgbClr val="0033CC"/>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solidFill>
                  <a:schemeClr val="bg1"/>
                </a:solidFill>
                <a:latin typeface="Verdana" charset="0"/>
              </a:rPr>
              <a:t>End User Response Monitoring, Comprehensive Application Monitoring for packaged and custom applications</a:t>
            </a:r>
          </a:p>
        </p:txBody>
      </p:sp>
      <p:pic>
        <p:nvPicPr>
          <p:cNvPr id="15" name="Picture 12" descr="blue_data_base_cluster"/>
          <p:cNvPicPr>
            <a:picLocks noChangeAspect="1" noChangeArrowheads="1"/>
          </p:cNvPicPr>
          <p:nvPr/>
        </p:nvPicPr>
        <p:blipFill>
          <a:blip r:embed="rId3"/>
          <a:srcRect/>
          <a:stretch>
            <a:fillRect/>
          </a:stretch>
        </p:blipFill>
        <p:spPr bwMode="auto">
          <a:xfrm>
            <a:off x="3979890" y="7193282"/>
            <a:ext cx="1157261" cy="531496"/>
          </a:xfrm>
          <a:prstGeom prst="rect">
            <a:avLst/>
          </a:prstGeom>
          <a:noFill/>
          <a:ln w="9525">
            <a:noFill/>
            <a:miter lim="800000"/>
            <a:headEnd/>
            <a:tailEnd/>
          </a:ln>
          <a:effectLst>
            <a:glow rad="101600">
              <a:schemeClr val="accent2">
                <a:lumMod val="20000"/>
                <a:lumOff val="80000"/>
                <a:alpha val="75000"/>
              </a:schemeClr>
            </a:glow>
          </a:effectLst>
        </p:spPr>
      </p:pic>
      <p:pic>
        <p:nvPicPr>
          <p:cNvPr id="16" name="Picture 7" descr="blue_network_storage"/>
          <p:cNvPicPr>
            <a:picLocks noChangeAspect="1" noChangeArrowheads="1"/>
          </p:cNvPicPr>
          <p:nvPr/>
        </p:nvPicPr>
        <p:blipFill>
          <a:blip r:embed="rId4"/>
          <a:srcRect/>
          <a:stretch>
            <a:fillRect/>
          </a:stretch>
        </p:blipFill>
        <p:spPr bwMode="auto">
          <a:xfrm>
            <a:off x="4146555" y="6553200"/>
            <a:ext cx="937675" cy="548640"/>
          </a:xfrm>
          <a:prstGeom prst="rect">
            <a:avLst/>
          </a:prstGeom>
          <a:noFill/>
          <a:ln w="9525">
            <a:noFill/>
            <a:miter lim="800000"/>
            <a:headEnd/>
            <a:tailEnd/>
          </a:ln>
          <a:effectLst>
            <a:glow rad="101600">
              <a:schemeClr val="accent2">
                <a:lumMod val="20000"/>
                <a:lumOff val="80000"/>
                <a:alpha val="75000"/>
              </a:schemeClr>
            </a:glow>
          </a:effectLst>
        </p:spPr>
      </p:pic>
      <p:grpSp>
        <p:nvGrpSpPr>
          <p:cNvPr id="2" name="Group 501"/>
          <p:cNvGrpSpPr>
            <a:grpSpLocks/>
          </p:cNvGrpSpPr>
          <p:nvPr/>
        </p:nvGrpSpPr>
        <p:grpSpPr bwMode="auto">
          <a:xfrm>
            <a:off x="3309622" y="3413761"/>
            <a:ext cx="1051560" cy="1399541"/>
            <a:chOff x="3846" y="2208"/>
            <a:chExt cx="414" cy="735"/>
          </a:xfrm>
        </p:grpSpPr>
        <p:sp>
          <p:nvSpPr>
            <p:cNvPr id="69718" name="AutoShape 100"/>
            <p:cNvSpPr>
              <a:spLocks noChangeArrowheads="1"/>
            </p:cNvSpPr>
            <p:nvPr/>
          </p:nvSpPr>
          <p:spPr bwMode="auto">
            <a:xfrm>
              <a:off x="3878" y="2208"/>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9719" name="Text Box 102"/>
            <p:cNvSpPr txBox="1">
              <a:spLocks noChangeArrowheads="1"/>
            </p:cNvSpPr>
            <p:nvPr/>
          </p:nvSpPr>
          <p:spPr bwMode="auto">
            <a:xfrm>
              <a:off x="3861" y="2716"/>
              <a:ext cx="384" cy="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Linux VM</a:t>
              </a:r>
            </a:p>
          </p:txBody>
        </p:sp>
        <p:sp>
          <p:nvSpPr>
            <p:cNvPr id="69720" name="Text Box 103"/>
            <p:cNvSpPr txBox="1">
              <a:spLocks noChangeArrowheads="1"/>
            </p:cNvSpPr>
            <p:nvPr/>
          </p:nvSpPr>
          <p:spPr bwMode="auto">
            <a:xfrm>
              <a:off x="3846" y="2601"/>
              <a:ext cx="414" cy="137"/>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100" b="1" dirty="0">
                <a:latin typeface="Arial" charset="0"/>
              </a:endParaRPr>
            </a:p>
          </p:txBody>
        </p:sp>
        <p:sp>
          <p:nvSpPr>
            <p:cNvPr id="69721" name="Line 104"/>
            <p:cNvSpPr>
              <a:spLocks noChangeShapeType="1"/>
            </p:cNvSpPr>
            <p:nvPr/>
          </p:nvSpPr>
          <p:spPr bwMode="auto">
            <a:xfrm>
              <a:off x="3875" y="2736"/>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nvGrpSpPr>
            <p:cNvPr id="3" name="Group 497"/>
            <p:cNvGrpSpPr>
              <a:grpSpLocks/>
            </p:cNvGrpSpPr>
            <p:nvPr/>
          </p:nvGrpSpPr>
          <p:grpSpPr bwMode="auto">
            <a:xfrm>
              <a:off x="3908" y="2250"/>
              <a:ext cx="296" cy="435"/>
              <a:chOff x="4800" y="3362"/>
              <a:chExt cx="296" cy="435"/>
            </a:xfrm>
          </p:grpSpPr>
          <p:pic>
            <p:nvPicPr>
              <p:cNvPr id="69723" name="Picture 52" descr="orange_server_01"/>
              <p:cNvPicPr>
                <a:picLocks noChangeAspect="1" noChangeArrowheads="1"/>
              </p:cNvPicPr>
              <p:nvPr/>
            </p:nvPicPr>
            <p:blipFill>
              <a:blip r:embed="rId5"/>
              <a:srcRect/>
              <a:stretch>
                <a:fillRect/>
              </a:stretch>
            </p:blipFill>
            <p:spPr bwMode="auto">
              <a:xfrm>
                <a:off x="4800" y="3362"/>
                <a:ext cx="296" cy="435"/>
              </a:xfrm>
              <a:prstGeom prst="rect">
                <a:avLst/>
              </a:prstGeom>
              <a:noFill/>
              <a:ln w="9525">
                <a:noFill/>
                <a:miter lim="800000"/>
                <a:headEnd/>
                <a:tailEnd/>
              </a:ln>
            </p:spPr>
          </p:pic>
          <p:pic>
            <p:nvPicPr>
              <p:cNvPr id="69724" name="Picture 160" descr="linux-logo"/>
              <p:cNvPicPr>
                <a:picLocks noChangeAspect="1" noChangeArrowheads="1"/>
              </p:cNvPicPr>
              <p:nvPr/>
            </p:nvPicPr>
            <p:blipFill>
              <a:blip r:embed="rId6"/>
              <a:srcRect/>
              <a:stretch>
                <a:fillRect/>
              </a:stretch>
            </p:blipFill>
            <p:spPr bwMode="auto">
              <a:xfrm>
                <a:off x="4835" y="3442"/>
                <a:ext cx="220" cy="244"/>
              </a:xfrm>
              <a:prstGeom prst="rect">
                <a:avLst/>
              </a:prstGeom>
              <a:noFill/>
              <a:ln w="9525">
                <a:noFill/>
                <a:miter lim="800000"/>
                <a:headEnd/>
                <a:tailEnd/>
              </a:ln>
            </p:spPr>
          </p:pic>
        </p:grpSp>
      </p:grpSp>
      <p:grpSp>
        <p:nvGrpSpPr>
          <p:cNvPr id="4" name="Group 512"/>
          <p:cNvGrpSpPr>
            <a:grpSpLocks/>
          </p:cNvGrpSpPr>
          <p:nvPr/>
        </p:nvGrpSpPr>
        <p:grpSpPr bwMode="auto">
          <a:xfrm>
            <a:off x="4681221" y="3413761"/>
            <a:ext cx="972819" cy="1399541"/>
            <a:chOff x="4318" y="2208"/>
            <a:chExt cx="384" cy="735"/>
          </a:xfrm>
        </p:grpSpPr>
        <p:sp>
          <p:nvSpPr>
            <p:cNvPr id="69712" name="AutoShape 100"/>
            <p:cNvSpPr>
              <a:spLocks noChangeArrowheads="1"/>
            </p:cNvSpPr>
            <p:nvPr/>
          </p:nvSpPr>
          <p:spPr bwMode="auto">
            <a:xfrm>
              <a:off x="4335" y="2208"/>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9713" name="Text Box 102"/>
            <p:cNvSpPr txBox="1">
              <a:spLocks noChangeArrowheads="1"/>
            </p:cNvSpPr>
            <p:nvPr/>
          </p:nvSpPr>
          <p:spPr bwMode="auto">
            <a:xfrm>
              <a:off x="4318" y="2716"/>
              <a:ext cx="384" cy="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Win 2008</a:t>
              </a:r>
            </a:p>
          </p:txBody>
        </p:sp>
        <p:sp>
          <p:nvSpPr>
            <p:cNvPr id="69714" name="Line 104"/>
            <p:cNvSpPr>
              <a:spLocks noChangeShapeType="1"/>
            </p:cNvSpPr>
            <p:nvPr/>
          </p:nvSpPr>
          <p:spPr bwMode="auto">
            <a:xfrm>
              <a:off x="4332" y="2736"/>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nvGrpSpPr>
            <p:cNvPr id="5" name="Group 496"/>
            <p:cNvGrpSpPr>
              <a:grpSpLocks/>
            </p:cNvGrpSpPr>
            <p:nvPr/>
          </p:nvGrpSpPr>
          <p:grpSpPr bwMode="auto">
            <a:xfrm>
              <a:off x="4363" y="2248"/>
              <a:ext cx="299" cy="434"/>
              <a:chOff x="5280" y="3360"/>
              <a:chExt cx="299" cy="434"/>
            </a:xfrm>
          </p:grpSpPr>
          <p:pic>
            <p:nvPicPr>
              <p:cNvPr id="69716" name="Picture 50" descr="blue_server_01"/>
              <p:cNvPicPr>
                <a:picLocks noChangeAspect="1" noChangeArrowheads="1"/>
              </p:cNvPicPr>
              <p:nvPr/>
            </p:nvPicPr>
            <p:blipFill>
              <a:blip r:embed="rId7"/>
              <a:srcRect/>
              <a:stretch>
                <a:fillRect/>
              </a:stretch>
            </p:blipFill>
            <p:spPr bwMode="auto">
              <a:xfrm>
                <a:off x="5280" y="3360"/>
                <a:ext cx="299" cy="434"/>
              </a:xfrm>
              <a:prstGeom prst="rect">
                <a:avLst/>
              </a:prstGeom>
              <a:noFill/>
              <a:ln w="9525">
                <a:noFill/>
                <a:miter lim="800000"/>
                <a:headEnd/>
                <a:tailEnd/>
              </a:ln>
            </p:spPr>
          </p:pic>
          <p:pic>
            <p:nvPicPr>
              <p:cNvPr id="69717" name="Picture 139" descr="Microsoft_Windows_logo"/>
              <p:cNvPicPr>
                <a:picLocks noChangeAspect="1" noChangeArrowheads="1"/>
              </p:cNvPicPr>
              <p:nvPr/>
            </p:nvPicPr>
            <p:blipFill>
              <a:blip r:embed="rId8"/>
              <a:srcRect/>
              <a:stretch>
                <a:fillRect/>
              </a:stretch>
            </p:blipFill>
            <p:spPr bwMode="auto">
              <a:xfrm>
                <a:off x="5325" y="3491"/>
                <a:ext cx="206" cy="185"/>
              </a:xfrm>
              <a:prstGeom prst="rect">
                <a:avLst/>
              </a:prstGeom>
              <a:solidFill>
                <a:schemeClr val="accent2"/>
              </a:solidFill>
              <a:ln w="9525">
                <a:noFill/>
                <a:miter lim="800000"/>
                <a:headEnd/>
                <a:tailEnd/>
              </a:ln>
            </p:spPr>
          </p:pic>
        </p:grpSp>
      </p:grpSp>
      <p:pic>
        <p:nvPicPr>
          <p:cNvPr id="32" name="Picture 15" descr="blue_server_cluster_MF"/>
          <p:cNvPicPr>
            <a:picLocks noChangeAspect="1" noChangeArrowheads="1"/>
          </p:cNvPicPr>
          <p:nvPr/>
        </p:nvPicPr>
        <p:blipFill>
          <a:blip r:embed="rId9"/>
          <a:srcRect/>
          <a:stretch>
            <a:fillRect/>
          </a:stretch>
        </p:blipFill>
        <p:spPr bwMode="auto">
          <a:xfrm>
            <a:off x="3232150" y="5747665"/>
            <a:ext cx="955040" cy="775058"/>
          </a:xfrm>
          <a:prstGeom prst="rect">
            <a:avLst/>
          </a:prstGeom>
          <a:ln w="88900" cap="sq" cmpd="thickThin">
            <a:noFill/>
            <a:prstDash val="solid"/>
            <a:miter lim="800000"/>
          </a:ln>
          <a:effectLst>
            <a:innerShdw blurRad="76200">
              <a:srgbClr val="000000"/>
            </a:innerShdw>
          </a:effectLst>
        </p:spPr>
      </p:pic>
      <p:pic>
        <p:nvPicPr>
          <p:cNvPr id="33" name="Picture 15" descr="blue_server_cluster_MF"/>
          <p:cNvPicPr>
            <a:picLocks noChangeAspect="1" noChangeArrowheads="1"/>
          </p:cNvPicPr>
          <p:nvPr/>
        </p:nvPicPr>
        <p:blipFill>
          <a:blip r:embed="rId9"/>
          <a:srcRect/>
          <a:stretch>
            <a:fillRect/>
          </a:stretch>
        </p:blipFill>
        <p:spPr bwMode="auto">
          <a:xfrm>
            <a:off x="3475990" y="5930545"/>
            <a:ext cx="955040" cy="775058"/>
          </a:xfrm>
          <a:prstGeom prst="rect">
            <a:avLst/>
          </a:prstGeom>
          <a:ln w="88900" cap="sq" cmpd="thickThin">
            <a:noFill/>
            <a:prstDash val="solid"/>
            <a:miter lim="800000"/>
          </a:ln>
          <a:effectLst>
            <a:innerShdw blurRad="76200">
              <a:srgbClr val="000000"/>
            </a:innerShdw>
          </a:effectLst>
        </p:spPr>
      </p:pic>
      <p:pic>
        <p:nvPicPr>
          <p:cNvPr id="34" name="Picture 15" descr="blue_server_cluster_MF"/>
          <p:cNvPicPr>
            <a:picLocks noChangeAspect="1" noChangeArrowheads="1"/>
          </p:cNvPicPr>
          <p:nvPr/>
        </p:nvPicPr>
        <p:blipFill>
          <a:blip r:embed="rId9"/>
          <a:srcRect/>
          <a:stretch>
            <a:fillRect/>
          </a:stretch>
        </p:blipFill>
        <p:spPr bwMode="auto">
          <a:xfrm>
            <a:off x="4756152" y="5747665"/>
            <a:ext cx="955040" cy="775058"/>
          </a:xfrm>
          <a:prstGeom prst="rect">
            <a:avLst/>
          </a:prstGeom>
          <a:ln w="88900" cap="sq" cmpd="thickThin">
            <a:noFill/>
            <a:prstDash val="solid"/>
            <a:miter lim="800000"/>
          </a:ln>
          <a:effectLst>
            <a:innerShdw blurRad="76200">
              <a:srgbClr val="000000"/>
            </a:innerShdw>
          </a:effectLst>
        </p:spPr>
      </p:pic>
      <p:pic>
        <p:nvPicPr>
          <p:cNvPr id="35" name="Picture 15" descr="blue_server_cluster_MF"/>
          <p:cNvPicPr>
            <a:picLocks noChangeAspect="1" noChangeArrowheads="1"/>
          </p:cNvPicPr>
          <p:nvPr/>
        </p:nvPicPr>
        <p:blipFill>
          <a:blip r:embed="rId9"/>
          <a:srcRect/>
          <a:stretch>
            <a:fillRect/>
          </a:stretch>
        </p:blipFill>
        <p:spPr bwMode="auto">
          <a:xfrm>
            <a:off x="4999990" y="5930545"/>
            <a:ext cx="955040" cy="775058"/>
          </a:xfrm>
          <a:prstGeom prst="rect">
            <a:avLst/>
          </a:prstGeom>
          <a:ln w="88900" cap="sq" cmpd="thickThin">
            <a:noFill/>
            <a:prstDash val="solid"/>
            <a:miter lim="800000"/>
          </a:ln>
          <a:effectLst>
            <a:innerShdw blurRad="76200">
              <a:srgbClr val="000000"/>
            </a:innerShdw>
          </a:effectLst>
        </p:spPr>
      </p:pic>
      <p:sp>
        <p:nvSpPr>
          <p:cNvPr id="36" name="Left-Right Arrow 35"/>
          <p:cNvSpPr>
            <a:spLocks noChangeArrowheads="1"/>
          </p:cNvSpPr>
          <p:nvPr/>
        </p:nvSpPr>
        <p:spPr bwMode="auto">
          <a:xfrm>
            <a:off x="6019801" y="5379720"/>
            <a:ext cx="718821" cy="182880"/>
          </a:xfrm>
          <a:prstGeom prst="leftRightArrow">
            <a:avLst>
              <a:gd name="adj1" fmla="val 50000"/>
              <a:gd name="adj2" fmla="val 50333"/>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37" name="Rounded Rectangle 36"/>
          <p:cNvSpPr/>
          <p:nvPr/>
        </p:nvSpPr>
        <p:spPr bwMode="auto">
          <a:xfrm>
            <a:off x="3200401" y="4953000"/>
            <a:ext cx="2819400" cy="762000"/>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lIns="91424" tIns="45712" rIns="91424" bIns="45712" anchor="ctr">
            <a:prstTxWarp prst="textNoShape">
              <a:avLst/>
            </a:prstTxWarp>
          </a:bodyPr>
          <a:lstStyle/>
          <a:p>
            <a:r>
              <a:rPr lang="en-US" sz="1600" dirty="0" err="1"/>
              <a:t>VMWare</a:t>
            </a:r>
            <a:r>
              <a:rPr lang="en-US" sz="1600" dirty="0"/>
              <a:t> ESX, MS Hyper-V, </a:t>
            </a:r>
            <a:r>
              <a:rPr lang="en-US" sz="1600" dirty="0" err="1"/>
              <a:t>Xen</a:t>
            </a:r>
            <a:r>
              <a:rPr lang="en-US" sz="1600" dirty="0"/>
              <a:t>, KVM</a:t>
            </a:r>
          </a:p>
        </p:txBody>
      </p:sp>
      <p:sp>
        <p:nvSpPr>
          <p:cNvPr id="38" name="Rounded Rectangle 37"/>
          <p:cNvSpPr/>
          <p:nvPr/>
        </p:nvSpPr>
        <p:spPr bwMode="auto">
          <a:xfrm>
            <a:off x="304801" y="4953000"/>
            <a:ext cx="2819400" cy="762000"/>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lIns="91424" tIns="45712" rIns="91424" bIns="45712" anchor="ctr">
            <a:prstTxWarp prst="textNoShape">
              <a:avLst/>
            </a:prstTxWarp>
          </a:bodyPr>
          <a:lstStyle/>
          <a:p>
            <a:r>
              <a:rPr lang="en-US" sz="1600" dirty="0"/>
              <a:t>Solaris 10, IBM Aix, HP-UX</a:t>
            </a:r>
          </a:p>
        </p:txBody>
      </p:sp>
      <p:grpSp>
        <p:nvGrpSpPr>
          <p:cNvPr id="6" name="Group 503"/>
          <p:cNvGrpSpPr>
            <a:grpSpLocks/>
          </p:cNvGrpSpPr>
          <p:nvPr/>
        </p:nvGrpSpPr>
        <p:grpSpPr bwMode="auto">
          <a:xfrm>
            <a:off x="228601" y="3477261"/>
            <a:ext cx="1051560" cy="1371600"/>
            <a:chOff x="2880" y="2208"/>
            <a:chExt cx="414" cy="720"/>
          </a:xfrm>
        </p:grpSpPr>
        <p:grpSp>
          <p:nvGrpSpPr>
            <p:cNvPr id="7" name="Group 99"/>
            <p:cNvGrpSpPr>
              <a:grpSpLocks/>
            </p:cNvGrpSpPr>
            <p:nvPr/>
          </p:nvGrpSpPr>
          <p:grpSpPr bwMode="auto">
            <a:xfrm>
              <a:off x="2880" y="2208"/>
              <a:ext cx="414" cy="720"/>
              <a:chOff x="4960" y="864"/>
              <a:chExt cx="414" cy="735"/>
            </a:xfrm>
          </p:grpSpPr>
          <p:sp>
            <p:nvSpPr>
              <p:cNvPr id="69708" name="AutoShape 100"/>
              <p:cNvSpPr>
                <a:spLocks noChangeArrowheads="1"/>
              </p:cNvSpPr>
              <p:nvPr/>
            </p:nvSpPr>
            <p:spPr bwMode="auto">
              <a:xfrm>
                <a:off x="4992" y="864"/>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9709" name="Text Box 102"/>
              <p:cNvSpPr txBox="1">
                <a:spLocks noChangeArrowheads="1"/>
              </p:cNvSpPr>
              <p:nvPr/>
            </p:nvSpPr>
            <p:spPr bwMode="auto">
              <a:xfrm>
                <a:off x="4975" y="1372"/>
                <a:ext cx="384" cy="1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AIX LPAR</a:t>
                </a:r>
              </a:p>
            </p:txBody>
          </p:sp>
          <p:sp>
            <p:nvSpPr>
              <p:cNvPr id="69710" name="Text Box 103"/>
              <p:cNvSpPr txBox="1">
                <a:spLocks noChangeArrowheads="1"/>
              </p:cNvSpPr>
              <p:nvPr/>
            </p:nvSpPr>
            <p:spPr bwMode="auto">
              <a:xfrm>
                <a:off x="4960" y="1257"/>
                <a:ext cx="414" cy="140"/>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100" b="1" dirty="0">
                  <a:latin typeface="Arial" charset="0"/>
                </a:endParaRPr>
              </a:p>
            </p:txBody>
          </p:sp>
          <p:sp>
            <p:nvSpPr>
              <p:cNvPr id="69711" name="Line 104"/>
              <p:cNvSpPr>
                <a:spLocks noChangeShapeType="1"/>
              </p:cNvSpPr>
              <p:nvPr/>
            </p:nvSpPr>
            <p:spPr bwMode="auto">
              <a:xfrm>
                <a:off x="4989" y="1392"/>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grpSp>
          <p:nvGrpSpPr>
            <p:cNvPr id="8" name="Group 499"/>
            <p:cNvGrpSpPr>
              <a:grpSpLocks/>
            </p:cNvGrpSpPr>
            <p:nvPr/>
          </p:nvGrpSpPr>
          <p:grpSpPr bwMode="auto">
            <a:xfrm>
              <a:off x="2940" y="2250"/>
              <a:ext cx="299" cy="435"/>
              <a:chOff x="3877" y="3362"/>
              <a:chExt cx="299" cy="435"/>
            </a:xfrm>
          </p:grpSpPr>
          <p:pic>
            <p:nvPicPr>
              <p:cNvPr id="69706" name="Picture 26" descr="teal_server_01"/>
              <p:cNvPicPr>
                <a:picLocks noChangeAspect="1" noChangeArrowheads="1"/>
              </p:cNvPicPr>
              <p:nvPr/>
            </p:nvPicPr>
            <p:blipFill>
              <a:blip r:embed="rId10"/>
              <a:srcRect/>
              <a:stretch>
                <a:fillRect/>
              </a:stretch>
            </p:blipFill>
            <p:spPr bwMode="auto">
              <a:xfrm>
                <a:off x="3877" y="3362"/>
                <a:ext cx="299" cy="435"/>
              </a:xfrm>
              <a:prstGeom prst="rect">
                <a:avLst/>
              </a:prstGeom>
              <a:noFill/>
              <a:ln w="9525">
                <a:noFill/>
                <a:miter lim="800000"/>
                <a:headEnd/>
                <a:tailEnd/>
              </a:ln>
            </p:spPr>
          </p:pic>
          <p:pic>
            <p:nvPicPr>
              <p:cNvPr id="69707" name="Picture 54" descr="http://www.bullfreeware.com/newweb/img/aixl.jpg"/>
              <p:cNvPicPr>
                <a:picLocks noChangeAspect="1" noChangeArrowheads="1"/>
              </p:cNvPicPr>
              <p:nvPr/>
            </p:nvPicPr>
            <p:blipFill>
              <a:blip r:embed="rId11"/>
              <a:srcRect/>
              <a:stretch>
                <a:fillRect/>
              </a:stretch>
            </p:blipFill>
            <p:spPr bwMode="auto">
              <a:xfrm>
                <a:off x="3915" y="3487"/>
                <a:ext cx="226" cy="168"/>
              </a:xfrm>
              <a:prstGeom prst="rect">
                <a:avLst/>
              </a:prstGeom>
              <a:noFill/>
              <a:ln w="9525">
                <a:noFill/>
                <a:miter lim="800000"/>
                <a:headEnd/>
                <a:tailEnd/>
              </a:ln>
            </p:spPr>
          </p:pic>
        </p:grpSp>
      </p:grpSp>
      <p:grpSp>
        <p:nvGrpSpPr>
          <p:cNvPr id="9" name="Group 502"/>
          <p:cNvGrpSpPr>
            <a:grpSpLocks/>
          </p:cNvGrpSpPr>
          <p:nvPr/>
        </p:nvGrpSpPr>
        <p:grpSpPr bwMode="auto">
          <a:xfrm>
            <a:off x="1463041" y="3429000"/>
            <a:ext cx="1051560" cy="1399567"/>
            <a:chOff x="3375" y="2208"/>
            <a:chExt cx="414" cy="735"/>
          </a:xfrm>
        </p:grpSpPr>
        <p:grpSp>
          <p:nvGrpSpPr>
            <p:cNvPr id="10" name="Group 175"/>
            <p:cNvGrpSpPr>
              <a:grpSpLocks/>
            </p:cNvGrpSpPr>
            <p:nvPr/>
          </p:nvGrpSpPr>
          <p:grpSpPr bwMode="auto">
            <a:xfrm>
              <a:off x="3375" y="2208"/>
              <a:ext cx="414" cy="735"/>
              <a:chOff x="4960" y="864"/>
              <a:chExt cx="414" cy="735"/>
            </a:xfrm>
          </p:grpSpPr>
          <p:sp>
            <p:nvSpPr>
              <p:cNvPr id="69700" name="AutoShape 100"/>
              <p:cNvSpPr>
                <a:spLocks noChangeArrowheads="1"/>
              </p:cNvSpPr>
              <p:nvPr/>
            </p:nvSpPr>
            <p:spPr bwMode="auto">
              <a:xfrm>
                <a:off x="4992" y="864"/>
                <a:ext cx="355" cy="735"/>
              </a:xfrm>
              <a:prstGeom prst="roundRect">
                <a:avLst>
                  <a:gd name="adj" fmla="val 16667"/>
                </a:avLst>
              </a:prstGeom>
              <a:solidFill>
                <a:srgbClr val="E5E5DF"/>
              </a:solidFill>
              <a:ln w="12700">
                <a:solidFill>
                  <a:srgbClr val="42422E"/>
                </a:solidFill>
                <a:round/>
                <a:headEnd/>
                <a:tailEnd/>
              </a:ln>
            </p:spPr>
            <p:txBody>
              <a:bodyPr wrap="none" anchor="ctr">
                <a:prstTxWarp prst="textNoShape">
                  <a:avLst/>
                </a:prstTxWarp>
              </a:bodyPr>
              <a:lstStyle/>
              <a:p>
                <a:pPr algn="ctr"/>
                <a:endParaRPr lang="en-US">
                  <a:latin typeface="Arial" charset="0"/>
                </a:endParaRPr>
              </a:p>
            </p:txBody>
          </p:sp>
          <p:sp>
            <p:nvSpPr>
              <p:cNvPr id="69701" name="Text Box 102"/>
              <p:cNvSpPr txBox="1">
                <a:spLocks noChangeArrowheads="1"/>
              </p:cNvSpPr>
              <p:nvPr/>
            </p:nvSpPr>
            <p:spPr bwMode="auto">
              <a:xfrm>
                <a:off x="4975" y="1372"/>
                <a:ext cx="384" cy="22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100" b="1" dirty="0">
                    <a:latin typeface="Arial" charset="0"/>
                  </a:rPr>
                  <a:t>Solaris LPAR</a:t>
                </a:r>
              </a:p>
            </p:txBody>
          </p:sp>
          <p:sp>
            <p:nvSpPr>
              <p:cNvPr id="69702" name="Text Box 103"/>
              <p:cNvSpPr txBox="1">
                <a:spLocks noChangeArrowheads="1"/>
              </p:cNvSpPr>
              <p:nvPr/>
            </p:nvSpPr>
            <p:spPr bwMode="auto">
              <a:xfrm>
                <a:off x="4960" y="1257"/>
                <a:ext cx="414" cy="137"/>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100" b="1" dirty="0">
                  <a:latin typeface="Arial" charset="0"/>
                </a:endParaRPr>
              </a:p>
            </p:txBody>
          </p:sp>
          <p:sp>
            <p:nvSpPr>
              <p:cNvPr id="69703" name="Line 104"/>
              <p:cNvSpPr>
                <a:spLocks noChangeShapeType="1"/>
              </p:cNvSpPr>
              <p:nvPr/>
            </p:nvSpPr>
            <p:spPr bwMode="auto">
              <a:xfrm>
                <a:off x="4989" y="1392"/>
                <a:ext cx="356" cy="0"/>
              </a:xfrm>
              <a:prstGeom prst="line">
                <a:avLst/>
              </a:prstGeom>
              <a:noFill/>
              <a:ln w="9525">
                <a:solidFill>
                  <a:srgbClr val="42422E"/>
                </a:solidFill>
                <a:round/>
                <a:headEnd/>
                <a:tailEnd/>
              </a:ln>
            </p:spPr>
            <p:txBody>
              <a:bodyPr anchor="ctr">
                <a:prstTxWarp prst="textNoShape">
                  <a:avLst/>
                </a:prstTxWarp>
              </a:bodyPr>
              <a:lstStyle/>
              <a:p>
                <a:endParaRPr lang="en-US"/>
              </a:p>
            </p:txBody>
          </p:sp>
        </p:grpSp>
        <p:grpSp>
          <p:nvGrpSpPr>
            <p:cNvPr id="11" name="Group 498"/>
            <p:cNvGrpSpPr>
              <a:grpSpLocks/>
            </p:cNvGrpSpPr>
            <p:nvPr/>
          </p:nvGrpSpPr>
          <p:grpSpPr bwMode="auto">
            <a:xfrm>
              <a:off x="3433" y="2248"/>
              <a:ext cx="298" cy="434"/>
              <a:chOff x="4320" y="3360"/>
              <a:chExt cx="298" cy="434"/>
            </a:xfrm>
          </p:grpSpPr>
          <p:pic>
            <p:nvPicPr>
              <p:cNvPr id="69698" name="Picture 51" descr="green_server_01"/>
              <p:cNvPicPr>
                <a:picLocks noChangeAspect="1" noChangeArrowheads="1"/>
              </p:cNvPicPr>
              <p:nvPr/>
            </p:nvPicPr>
            <p:blipFill>
              <a:blip r:embed="rId12"/>
              <a:srcRect/>
              <a:stretch>
                <a:fillRect/>
              </a:stretch>
            </p:blipFill>
            <p:spPr bwMode="auto">
              <a:xfrm>
                <a:off x="4320" y="3360"/>
                <a:ext cx="298" cy="434"/>
              </a:xfrm>
              <a:prstGeom prst="rect">
                <a:avLst/>
              </a:prstGeom>
              <a:noFill/>
              <a:ln w="9525">
                <a:noFill/>
                <a:miter lim="800000"/>
                <a:headEnd/>
                <a:tailEnd/>
              </a:ln>
            </p:spPr>
          </p:pic>
          <p:pic>
            <p:nvPicPr>
              <p:cNvPr id="69699" name="Picture 52" descr="http://www.lairdscomputer.com/images/solaris%20logo.jpg"/>
              <p:cNvPicPr>
                <a:picLocks noChangeAspect="1" noChangeArrowheads="1"/>
              </p:cNvPicPr>
              <p:nvPr/>
            </p:nvPicPr>
            <p:blipFill>
              <a:blip r:embed="rId13"/>
              <a:srcRect/>
              <a:stretch>
                <a:fillRect/>
              </a:stretch>
            </p:blipFill>
            <p:spPr bwMode="auto">
              <a:xfrm>
                <a:off x="4372" y="3479"/>
                <a:ext cx="204" cy="204"/>
              </a:xfrm>
              <a:prstGeom prst="rect">
                <a:avLst/>
              </a:prstGeom>
              <a:noFill/>
              <a:ln w="9525">
                <a:noFill/>
                <a:miter lim="800000"/>
                <a:headEnd/>
                <a:tailEnd/>
              </a:ln>
            </p:spPr>
          </p:pic>
        </p:grpSp>
      </p:grpSp>
      <p:grpSp>
        <p:nvGrpSpPr>
          <p:cNvPr id="12" name="Group 28"/>
          <p:cNvGrpSpPr>
            <a:grpSpLocks/>
          </p:cNvGrpSpPr>
          <p:nvPr/>
        </p:nvGrpSpPr>
        <p:grpSpPr bwMode="auto">
          <a:xfrm>
            <a:off x="3322320" y="2440942"/>
            <a:ext cx="1097280" cy="835659"/>
            <a:chOff x="152400" y="1387108"/>
            <a:chExt cx="685800" cy="695304"/>
          </a:xfrm>
        </p:grpSpPr>
        <p:grpSp>
          <p:nvGrpSpPr>
            <p:cNvPr id="13" name="Group 27"/>
            <p:cNvGrpSpPr>
              <a:grpSpLocks/>
            </p:cNvGrpSpPr>
            <p:nvPr/>
          </p:nvGrpSpPr>
          <p:grpSpPr bwMode="auto">
            <a:xfrm>
              <a:off x="152400" y="1387108"/>
              <a:ext cx="609600" cy="517892"/>
              <a:chOff x="152400" y="1604596"/>
              <a:chExt cx="762000" cy="670292"/>
            </a:xfrm>
          </p:grpSpPr>
          <p:pic>
            <p:nvPicPr>
              <p:cNvPr id="69692"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61" name="Double Bracket 60"/>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59"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grpSp>
        <p:nvGrpSpPr>
          <p:cNvPr id="14" name="Group 28"/>
          <p:cNvGrpSpPr>
            <a:grpSpLocks/>
          </p:cNvGrpSpPr>
          <p:nvPr/>
        </p:nvGrpSpPr>
        <p:grpSpPr bwMode="auto">
          <a:xfrm>
            <a:off x="4846320" y="2438400"/>
            <a:ext cx="1097280" cy="835661"/>
            <a:chOff x="152400" y="1387108"/>
            <a:chExt cx="685800" cy="695304"/>
          </a:xfrm>
        </p:grpSpPr>
        <p:grpSp>
          <p:nvGrpSpPr>
            <p:cNvPr id="17" name="Group 27"/>
            <p:cNvGrpSpPr>
              <a:grpSpLocks/>
            </p:cNvGrpSpPr>
            <p:nvPr/>
          </p:nvGrpSpPr>
          <p:grpSpPr bwMode="auto">
            <a:xfrm>
              <a:off x="152400" y="1387108"/>
              <a:ext cx="609600" cy="517892"/>
              <a:chOff x="152400" y="1604596"/>
              <a:chExt cx="762000" cy="670292"/>
            </a:xfrm>
          </p:grpSpPr>
          <p:pic>
            <p:nvPicPr>
              <p:cNvPr id="69686"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66" name="Double Bracket 65"/>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64"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grpSp>
        <p:nvGrpSpPr>
          <p:cNvPr id="18" name="Group 28"/>
          <p:cNvGrpSpPr>
            <a:grpSpLocks/>
          </p:cNvGrpSpPr>
          <p:nvPr/>
        </p:nvGrpSpPr>
        <p:grpSpPr bwMode="auto">
          <a:xfrm>
            <a:off x="274320" y="2517142"/>
            <a:ext cx="1097280" cy="835659"/>
            <a:chOff x="152400" y="1387108"/>
            <a:chExt cx="685800" cy="695304"/>
          </a:xfrm>
        </p:grpSpPr>
        <p:grpSp>
          <p:nvGrpSpPr>
            <p:cNvPr id="19" name="Group 27"/>
            <p:cNvGrpSpPr>
              <a:grpSpLocks/>
            </p:cNvGrpSpPr>
            <p:nvPr/>
          </p:nvGrpSpPr>
          <p:grpSpPr bwMode="auto">
            <a:xfrm>
              <a:off x="152400" y="1387108"/>
              <a:ext cx="609600" cy="517892"/>
              <a:chOff x="152400" y="1604596"/>
              <a:chExt cx="762000" cy="670292"/>
            </a:xfrm>
          </p:grpSpPr>
          <p:pic>
            <p:nvPicPr>
              <p:cNvPr id="69680"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71" name="Double Bracket 70"/>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69"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grpSp>
        <p:nvGrpSpPr>
          <p:cNvPr id="20" name="Group 28"/>
          <p:cNvGrpSpPr>
            <a:grpSpLocks/>
          </p:cNvGrpSpPr>
          <p:nvPr/>
        </p:nvGrpSpPr>
        <p:grpSpPr bwMode="auto">
          <a:xfrm>
            <a:off x="1493520" y="2517142"/>
            <a:ext cx="1097280" cy="835659"/>
            <a:chOff x="152400" y="1387108"/>
            <a:chExt cx="685800" cy="695304"/>
          </a:xfrm>
        </p:grpSpPr>
        <p:grpSp>
          <p:nvGrpSpPr>
            <p:cNvPr id="21" name="Group 27"/>
            <p:cNvGrpSpPr>
              <a:grpSpLocks/>
            </p:cNvGrpSpPr>
            <p:nvPr/>
          </p:nvGrpSpPr>
          <p:grpSpPr bwMode="auto">
            <a:xfrm>
              <a:off x="152400" y="1387108"/>
              <a:ext cx="609600" cy="517892"/>
              <a:chOff x="152400" y="1604596"/>
              <a:chExt cx="762000" cy="670292"/>
            </a:xfrm>
          </p:grpSpPr>
          <p:pic>
            <p:nvPicPr>
              <p:cNvPr id="69674" name="Picture 4" descr="blue_portal"/>
              <p:cNvPicPr>
                <a:picLocks noChangeAspect="1" noChangeArrowheads="1"/>
              </p:cNvPicPr>
              <p:nvPr/>
            </p:nvPicPr>
            <p:blipFill>
              <a:blip r:embed="rId14"/>
              <a:srcRect/>
              <a:stretch>
                <a:fillRect/>
              </a:stretch>
            </p:blipFill>
            <p:spPr bwMode="auto">
              <a:xfrm>
                <a:off x="327025" y="1627188"/>
                <a:ext cx="434975" cy="647700"/>
              </a:xfrm>
              <a:prstGeom prst="rect">
                <a:avLst/>
              </a:prstGeom>
              <a:noFill/>
              <a:ln w="9525">
                <a:noFill/>
                <a:miter lim="800000"/>
                <a:headEnd/>
                <a:tailEnd/>
              </a:ln>
            </p:spPr>
          </p:pic>
          <p:sp>
            <p:nvSpPr>
              <p:cNvPr id="76" name="Double Bracket 75"/>
              <p:cNvSpPr/>
              <p:nvPr/>
            </p:nvSpPr>
            <p:spPr bwMode="auto">
              <a:xfrm>
                <a:off x="152400" y="1604596"/>
                <a:ext cx="762000" cy="605204"/>
              </a:xfrm>
              <a:prstGeom prst="bracketPair">
                <a:avLst/>
              </a:prstGeom>
              <a:noFill/>
              <a:ln w="9525" cap="flat" cmpd="sng" algn="ctr">
                <a:solidFill>
                  <a:schemeClr val="accent2"/>
                </a:solidFill>
                <a:prstDash val="solid"/>
                <a:round/>
                <a:headEnd type="none" w="med" len="med"/>
                <a:tailEnd type="none" w="med" len="med"/>
              </a:ln>
              <a:effectLst>
                <a:glow rad="101600">
                  <a:schemeClr val="accent2">
                    <a:lumMod val="20000"/>
                    <a:lumOff val="80000"/>
                    <a:alpha val="75000"/>
                  </a:schemeClr>
                </a:glow>
                <a:prstShdw prst="shdw17" dist="17961" dir="2700000">
                  <a:schemeClr val="bg2">
                    <a:alpha val="74998"/>
                  </a:schemeClr>
                </a:prstShdw>
              </a:effectLst>
            </p:spPr>
          </p:sp>
        </p:grpSp>
        <p:pic>
          <p:nvPicPr>
            <p:cNvPr id="74" name="Picture 15" descr="blue_server_cluster_MF"/>
            <p:cNvPicPr>
              <a:picLocks noChangeAspect="1" noChangeArrowheads="1"/>
            </p:cNvPicPr>
            <p:nvPr/>
          </p:nvPicPr>
          <p:blipFill>
            <a:blip r:embed="rId9"/>
            <a:srcRect/>
            <a:stretch>
              <a:fillRect/>
            </a:stretch>
          </p:blipFill>
          <p:spPr bwMode="auto">
            <a:xfrm>
              <a:off x="533400" y="1752600"/>
              <a:ext cx="304800" cy="329812"/>
            </a:xfrm>
            <a:prstGeom prst="rect">
              <a:avLst/>
            </a:prstGeom>
            <a:noFill/>
            <a:ln w="9525">
              <a:noFill/>
              <a:miter lim="800000"/>
              <a:headEnd/>
              <a:tailEnd/>
            </a:ln>
            <a:effectLst>
              <a:glow rad="101600">
                <a:schemeClr val="accent2">
                  <a:lumMod val="20000"/>
                  <a:lumOff val="80000"/>
                  <a:alpha val="75000"/>
                </a:schemeClr>
              </a:glow>
            </a:effectLst>
          </p:spPr>
        </p:pic>
      </p:grpSp>
      <p:pic>
        <p:nvPicPr>
          <p:cNvPr id="77" name="Picture 12" descr="blue_data_base_cluster"/>
          <p:cNvPicPr>
            <a:picLocks noChangeAspect="1" noChangeArrowheads="1"/>
          </p:cNvPicPr>
          <p:nvPr/>
        </p:nvPicPr>
        <p:blipFill>
          <a:blip r:embed="rId3"/>
          <a:srcRect/>
          <a:stretch>
            <a:fillRect/>
          </a:stretch>
        </p:blipFill>
        <p:spPr bwMode="auto">
          <a:xfrm>
            <a:off x="1052539" y="7313023"/>
            <a:ext cx="1157261" cy="531496"/>
          </a:xfrm>
          <a:prstGeom prst="rect">
            <a:avLst/>
          </a:prstGeom>
          <a:noFill/>
          <a:ln w="9525">
            <a:noFill/>
            <a:miter lim="800000"/>
            <a:headEnd/>
            <a:tailEnd/>
          </a:ln>
          <a:effectLst>
            <a:glow rad="101600">
              <a:schemeClr val="accent2">
                <a:lumMod val="20000"/>
                <a:lumOff val="80000"/>
                <a:alpha val="75000"/>
              </a:schemeClr>
            </a:glow>
          </a:effectLst>
        </p:spPr>
      </p:pic>
      <p:pic>
        <p:nvPicPr>
          <p:cNvPr id="78" name="Picture 7" descr="blue_network_storage"/>
          <p:cNvPicPr>
            <a:picLocks noChangeAspect="1" noChangeArrowheads="1"/>
          </p:cNvPicPr>
          <p:nvPr/>
        </p:nvPicPr>
        <p:blipFill>
          <a:blip r:embed="rId4"/>
          <a:srcRect/>
          <a:stretch>
            <a:fillRect/>
          </a:stretch>
        </p:blipFill>
        <p:spPr bwMode="auto">
          <a:xfrm>
            <a:off x="1219206" y="6672938"/>
            <a:ext cx="937675" cy="548640"/>
          </a:xfrm>
          <a:prstGeom prst="rect">
            <a:avLst/>
          </a:prstGeom>
          <a:noFill/>
          <a:ln w="9525">
            <a:noFill/>
            <a:miter lim="800000"/>
            <a:headEnd/>
            <a:tailEnd/>
          </a:ln>
          <a:effectLst>
            <a:glow rad="101600">
              <a:schemeClr val="accent2">
                <a:lumMod val="20000"/>
                <a:lumOff val="80000"/>
                <a:alpha val="75000"/>
              </a:schemeClr>
            </a:glow>
          </a:effectLst>
        </p:spPr>
      </p:pic>
      <p:pic>
        <p:nvPicPr>
          <p:cNvPr id="79" name="Picture 15" descr="blue_server_cluster_MF"/>
          <p:cNvPicPr>
            <a:picLocks noChangeAspect="1" noChangeArrowheads="1"/>
          </p:cNvPicPr>
          <p:nvPr/>
        </p:nvPicPr>
        <p:blipFill>
          <a:blip r:embed="rId9"/>
          <a:srcRect/>
          <a:stretch>
            <a:fillRect/>
          </a:stretch>
        </p:blipFill>
        <p:spPr bwMode="auto">
          <a:xfrm>
            <a:off x="304800" y="5867402"/>
            <a:ext cx="955040" cy="775058"/>
          </a:xfrm>
          <a:prstGeom prst="rect">
            <a:avLst/>
          </a:prstGeom>
          <a:ln w="88900" cap="sq" cmpd="thickThin">
            <a:noFill/>
            <a:prstDash val="solid"/>
            <a:miter lim="800000"/>
          </a:ln>
          <a:effectLst>
            <a:innerShdw blurRad="76200">
              <a:srgbClr val="000000"/>
            </a:innerShdw>
          </a:effectLst>
        </p:spPr>
      </p:pic>
      <p:pic>
        <p:nvPicPr>
          <p:cNvPr id="80" name="Picture 15" descr="blue_server_cluster_MF"/>
          <p:cNvPicPr>
            <a:picLocks noChangeAspect="1" noChangeArrowheads="1"/>
          </p:cNvPicPr>
          <p:nvPr/>
        </p:nvPicPr>
        <p:blipFill>
          <a:blip r:embed="rId9"/>
          <a:srcRect/>
          <a:stretch>
            <a:fillRect/>
          </a:stretch>
        </p:blipFill>
        <p:spPr bwMode="auto">
          <a:xfrm>
            <a:off x="548640" y="6050282"/>
            <a:ext cx="955040" cy="775058"/>
          </a:xfrm>
          <a:prstGeom prst="rect">
            <a:avLst/>
          </a:prstGeom>
          <a:ln w="88900" cap="sq" cmpd="thickThin">
            <a:noFill/>
            <a:prstDash val="solid"/>
            <a:miter lim="800000"/>
          </a:ln>
          <a:effectLst>
            <a:innerShdw blurRad="76200">
              <a:srgbClr val="000000"/>
            </a:innerShdw>
          </a:effectLst>
        </p:spPr>
      </p:pic>
      <p:pic>
        <p:nvPicPr>
          <p:cNvPr id="81" name="Picture 15" descr="blue_server_cluster_MF"/>
          <p:cNvPicPr>
            <a:picLocks noChangeAspect="1" noChangeArrowheads="1"/>
          </p:cNvPicPr>
          <p:nvPr/>
        </p:nvPicPr>
        <p:blipFill>
          <a:blip r:embed="rId9"/>
          <a:srcRect/>
          <a:stretch>
            <a:fillRect/>
          </a:stretch>
        </p:blipFill>
        <p:spPr bwMode="auto">
          <a:xfrm>
            <a:off x="1828802" y="5867402"/>
            <a:ext cx="955040" cy="775058"/>
          </a:xfrm>
          <a:prstGeom prst="rect">
            <a:avLst/>
          </a:prstGeom>
          <a:ln w="88900" cap="sq" cmpd="thickThin">
            <a:noFill/>
            <a:prstDash val="solid"/>
            <a:miter lim="800000"/>
          </a:ln>
          <a:effectLst>
            <a:innerShdw blurRad="76200">
              <a:srgbClr val="000000"/>
            </a:innerShdw>
          </a:effectLst>
        </p:spPr>
      </p:pic>
      <p:pic>
        <p:nvPicPr>
          <p:cNvPr id="82" name="Picture 15" descr="blue_server_cluster_MF"/>
          <p:cNvPicPr>
            <a:picLocks noChangeAspect="1" noChangeArrowheads="1"/>
          </p:cNvPicPr>
          <p:nvPr/>
        </p:nvPicPr>
        <p:blipFill>
          <a:blip r:embed="rId9"/>
          <a:srcRect/>
          <a:stretch>
            <a:fillRect/>
          </a:stretch>
        </p:blipFill>
        <p:spPr bwMode="auto">
          <a:xfrm>
            <a:off x="2072642" y="6050282"/>
            <a:ext cx="955040" cy="775058"/>
          </a:xfrm>
          <a:prstGeom prst="rect">
            <a:avLst/>
          </a:prstGeom>
          <a:ln w="88900" cap="sq" cmpd="thickThin">
            <a:noFill/>
            <a:prstDash val="solid"/>
            <a:miter lim="800000"/>
          </a:ln>
          <a:effectLst>
            <a:innerShdw blurRad="76200">
              <a:srgbClr val="000000"/>
            </a:innerShdw>
          </a:effectLst>
        </p:spPr>
      </p:pic>
      <p:sp>
        <p:nvSpPr>
          <p:cNvPr id="83" name="Left-Right Arrow 82"/>
          <p:cNvSpPr>
            <a:spLocks noChangeArrowheads="1"/>
          </p:cNvSpPr>
          <p:nvPr/>
        </p:nvSpPr>
        <p:spPr bwMode="auto">
          <a:xfrm>
            <a:off x="5486401" y="4419600"/>
            <a:ext cx="1176021" cy="152400"/>
          </a:xfrm>
          <a:prstGeom prst="leftRightArrow">
            <a:avLst>
              <a:gd name="adj1" fmla="val 50000"/>
              <a:gd name="adj2" fmla="val 50373"/>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84" name="Left-Right Arrow 83"/>
          <p:cNvSpPr>
            <a:spLocks noChangeArrowheads="1"/>
          </p:cNvSpPr>
          <p:nvPr/>
        </p:nvSpPr>
        <p:spPr bwMode="auto">
          <a:xfrm>
            <a:off x="5562600" y="3657601"/>
            <a:ext cx="1099821" cy="228600"/>
          </a:xfrm>
          <a:prstGeom prst="leftRightArrow">
            <a:avLst>
              <a:gd name="adj1" fmla="val 50000"/>
              <a:gd name="adj2" fmla="val 50383"/>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85" name="Left-Right Arrow 84"/>
          <p:cNvSpPr>
            <a:spLocks noChangeArrowheads="1"/>
          </p:cNvSpPr>
          <p:nvPr/>
        </p:nvSpPr>
        <p:spPr bwMode="auto">
          <a:xfrm>
            <a:off x="5605782" y="2667001"/>
            <a:ext cx="795019" cy="228600"/>
          </a:xfrm>
          <a:prstGeom prst="leftRightArrow">
            <a:avLst>
              <a:gd name="adj1" fmla="val 50000"/>
              <a:gd name="adj2" fmla="val 50412"/>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69666" name="Rectangle 7"/>
          <p:cNvSpPr>
            <a:spLocks noChangeArrowheads="1"/>
          </p:cNvSpPr>
          <p:nvPr/>
        </p:nvSpPr>
        <p:spPr bwMode="auto">
          <a:xfrm>
            <a:off x="6248400" y="1559561"/>
            <a:ext cx="8130541" cy="726440"/>
          </a:xfrm>
          <a:prstGeom prst="rect">
            <a:avLst/>
          </a:prstGeom>
          <a:solidFill>
            <a:srgbClr val="0033CC"/>
          </a:solidFill>
          <a:ln w="9525">
            <a:noFill/>
            <a:miter lim="800000"/>
            <a:headEnd/>
            <a:tailEnd/>
          </a:ln>
        </p:spPr>
        <p:txBody>
          <a:bodyPr lIns="130582" tIns="65291" rIns="130582" bIns="65291" anchor="ctr">
            <a:prstTxWarp prst="textNoShape">
              <a:avLst/>
            </a:prstTxWarp>
          </a:bodyPr>
          <a:lstStyle/>
          <a:p>
            <a:pPr marL="647701" indent="-647701" eaLnBrk="1" hangingPunct="1">
              <a:spcBef>
                <a:spcPct val="50000"/>
              </a:spcBef>
              <a:buClr>
                <a:srgbClr val="273965"/>
              </a:buClr>
            </a:pPr>
            <a:r>
              <a:rPr lang="en-US" sz="1800" dirty="0">
                <a:solidFill>
                  <a:schemeClr val="bg1"/>
                </a:solidFill>
                <a:latin typeface="Verdana" charset="0"/>
              </a:rPr>
              <a:t>Real-Time Analytics, Service Level Mgmt, Event and Impact Management</a:t>
            </a:r>
          </a:p>
        </p:txBody>
      </p:sp>
      <p:sp>
        <p:nvSpPr>
          <p:cNvPr id="90" name="Left-Right Arrow 89"/>
          <p:cNvSpPr>
            <a:spLocks noChangeArrowheads="1"/>
          </p:cNvSpPr>
          <p:nvPr/>
        </p:nvSpPr>
        <p:spPr bwMode="auto">
          <a:xfrm>
            <a:off x="3200400" y="1676400"/>
            <a:ext cx="3081021" cy="152400"/>
          </a:xfrm>
          <a:prstGeom prst="leftRightArrow">
            <a:avLst>
              <a:gd name="adj1" fmla="val 50000"/>
              <a:gd name="adj2" fmla="val 50354"/>
            </a:avLst>
          </a:prstGeom>
          <a:solidFill>
            <a:srgbClr val="FF0000"/>
          </a:solidFill>
          <a:ln w="9525">
            <a:noFill/>
            <a:round/>
            <a:headEnd/>
            <a:tailEnd/>
          </a:ln>
        </p:spPr>
        <p:txBody>
          <a:bodyPr lIns="130600" tIns="65299" rIns="130600" bIns="65299" anchor="ctr">
            <a:prstTxWarp prst="textNoShape">
              <a:avLst/>
            </a:prstTxWarp>
          </a:bodyPr>
          <a:lstStyle/>
          <a:p>
            <a:endParaRPr lang="en-US"/>
          </a:p>
        </p:txBody>
      </p:sp>
      <p:sp>
        <p:nvSpPr>
          <p:cNvPr id="93" name="Isosceles Triangle 92"/>
          <p:cNvSpPr/>
          <p:nvPr/>
        </p:nvSpPr>
        <p:spPr bwMode="auto">
          <a:xfrm>
            <a:off x="152402" y="1905000"/>
            <a:ext cx="5791202" cy="457200"/>
          </a:xfrm>
          <a:prstGeom prst="triangle">
            <a:avLst/>
          </a:prstGeom>
          <a:solidFill>
            <a:srgbClr val="CCFF66"/>
          </a:solidFill>
          <a:ln w="9525" cap="flat" cmpd="sng" algn="ctr">
            <a:noFill/>
            <a:prstDash val="solid"/>
            <a:round/>
            <a:headEnd type="none" w="med" len="med"/>
            <a:tailEnd type="none" w="med" len="med"/>
          </a:ln>
          <a:effectLst>
            <a:glow rad="101600">
              <a:srgbClr val="CCFF66">
                <a:alpha val="75000"/>
              </a:srgbClr>
            </a:glow>
          </a:effectLst>
        </p:spPr>
        <p:txBody>
          <a:bodyPr lIns="91426" tIns="45712" rIns="91426" bIns="45712" anchor="ctr">
            <a:prstTxWarp prst="textNoShape">
              <a:avLst/>
            </a:prstTxWarp>
          </a:bodyPr>
          <a:lstStyle/>
          <a:p>
            <a:endParaRPr lang="en-US" sz="1800" b="1" dirty="0"/>
          </a:p>
        </p:txBody>
      </p:sp>
      <p:pic>
        <p:nvPicPr>
          <p:cNvPr id="69671" name="Picture 4" descr="process_1"/>
          <p:cNvPicPr>
            <a:picLocks noChangeAspect="1" noChangeArrowheads="1"/>
          </p:cNvPicPr>
          <p:nvPr/>
        </p:nvPicPr>
        <p:blipFill>
          <a:blip r:embed="rId15"/>
          <a:srcRect/>
          <a:stretch>
            <a:fillRect/>
          </a:stretch>
        </p:blipFill>
        <p:spPr bwMode="auto">
          <a:xfrm>
            <a:off x="2667000" y="1374141"/>
            <a:ext cx="510541" cy="911859"/>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right)">
                                      <p:cBhvr>
                                        <p:cTn id="11" dur="500"/>
                                        <p:tgtEl>
                                          <p:spTgt spid="8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wipe(right)">
                                      <p:cBhvr>
                                        <p:cTn id="15" dur="500"/>
                                        <p:tgtEl>
                                          <p:spTgt spid="8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right)">
                                      <p:cBhvr>
                                        <p:cTn id="19" dur="500"/>
                                        <p:tgtEl>
                                          <p:spTgt spid="85"/>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right)">
                                      <p:cBhvr>
                                        <p:cTn id="2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83" grpId="0" animBg="1"/>
      <p:bldP spid="84" grpId="0" animBg="1"/>
      <p:bldP spid="85" grpId="0" animBg="1"/>
      <p:bldP spid="9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a:srcRect/>
          <a:stretch>
            <a:fillRect/>
          </a:stretch>
        </p:blipFill>
        <p:spPr bwMode="auto">
          <a:xfrm>
            <a:off x="12700" y="30163"/>
            <a:ext cx="14576425" cy="8199437"/>
          </a:xfrm>
          <a:prstGeom prst="rect">
            <a:avLst/>
          </a:prstGeom>
          <a:noFill/>
          <a:ln w="9525">
            <a:noFill/>
            <a:miter lim="800000"/>
            <a:headEnd/>
            <a:tailEnd/>
          </a:ln>
        </p:spPr>
      </p:pic>
      <p:sp>
        <p:nvSpPr>
          <p:cNvPr id="17411" name="Rectangle 18"/>
          <p:cNvSpPr>
            <a:spLocks noGrp="1" noChangeArrowheads="1"/>
          </p:cNvSpPr>
          <p:nvPr>
            <p:ph type="title"/>
          </p:nvPr>
        </p:nvSpPr>
        <p:spPr>
          <a:xfrm>
            <a:off x="7696200" y="3048000"/>
            <a:ext cx="5257800" cy="1150938"/>
          </a:xfrm>
        </p:spPr>
        <p:txBody>
          <a:bodyPr/>
          <a:lstStyle/>
          <a:p>
            <a:r>
              <a:rPr lang="en-US" sz="6000" b="1" dirty="0" smtClean="0">
                <a:solidFill>
                  <a:schemeClr val="bg1"/>
                </a:solidFill>
                <a:latin typeface="Arial" charset="0"/>
                <a:ea typeface="ＭＳ Ｐゴシック" pitchFamily="-105" charset="-128"/>
              </a:rPr>
              <a:t>Virtualization</a:t>
            </a:r>
            <a:br>
              <a:rPr lang="en-US" sz="6000" b="1" dirty="0" smtClean="0">
                <a:solidFill>
                  <a:schemeClr val="bg1"/>
                </a:solidFill>
                <a:latin typeface="Arial" charset="0"/>
                <a:ea typeface="ＭＳ Ｐゴシック" pitchFamily="-105" charset="-128"/>
              </a:rPr>
            </a:br>
            <a:r>
              <a:rPr lang="en-US" sz="6000" b="1" dirty="0" smtClean="0">
                <a:solidFill>
                  <a:schemeClr val="bg1"/>
                </a:solidFill>
                <a:latin typeface="Arial" charset="0"/>
                <a:ea typeface="ＭＳ Ｐゴシック" pitchFamily="-105" charset="-128"/>
              </a:rPr>
              <a:t>Management </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white">
          <a:xfrm>
            <a:off x="406401" y="68580"/>
            <a:ext cx="15156181" cy="1150620"/>
          </a:xfrm>
          <a:prstGeom prst="rect">
            <a:avLst/>
          </a:prstGeom>
          <a:noFill/>
          <a:ln w="9525">
            <a:noFill/>
            <a:miter lim="800000"/>
            <a:headEnd/>
            <a:tailEnd/>
          </a:ln>
        </p:spPr>
        <p:txBody>
          <a:bodyPr lIns="155507" tIns="77753" rIns="155507" bIns="77753" anchor="ctr"/>
          <a:lstStyle/>
          <a:p>
            <a:pPr defTabSz="1553405">
              <a:lnSpc>
                <a:spcPct val="90000"/>
              </a:lnSpc>
            </a:pPr>
            <a:r>
              <a:rPr lang="en-US" sz="4000" dirty="0">
                <a:solidFill>
                  <a:schemeClr val="bg1"/>
                </a:solidFill>
                <a:latin typeface="Arial" charset="0"/>
              </a:rPr>
              <a:t>BMC Virtualization </a:t>
            </a:r>
            <a:r>
              <a:rPr lang="en-US" sz="4000" dirty="0" smtClean="0">
                <a:solidFill>
                  <a:schemeClr val="bg1"/>
                </a:solidFill>
                <a:latin typeface="Arial" charset="0"/>
              </a:rPr>
              <a:t>management strategy tenets</a:t>
            </a:r>
            <a:endParaRPr lang="en-US" sz="4000" dirty="0">
              <a:solidFill>
                <a:schemeClr val="bg1"/>
              </a:solidFill>
              <a:latin typeface="Arial" charset="0"/>
            </a:endParaRPr>
          </a:p>
        </p:txBody>
      </p:sp>
      <p:graphicFrame>
        <p:nvGraphicFramePr>
          <p:cNvPr id="6" name="Diagram 5"/>
          <p:cNvGraphicFramePr/>
          <p:nvPr/>
        </p:nvGraphicFramePr>
        <p:xfrm>
          <a:off x="1350334" y="1400556"/>
          <a:ext cx="13821198"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EBD86902-6C89-3F47-907D-E4CB9FF19C3F}"/>
                                            </p:graphicEl>
                                          </p:spTgt>
                                        </p:tgtEl>
                                        <p:attrNameLst>
                                          <p:attrName>style.visibility</p:attrName>
                                        </p:attrNameLst>
                                      </p:cBhvr>
                                      <p:to>
                                        <p:strVal val="visible"/>
                                      </p:to>
                                    </p:set>
                                    <p:animEffect transition="in" filter="wipe(left)">
                                      <p:cBhvr>
                                        <p:cTn id="7" dur="1000"/>
                                        <p:tgtEl>
                                          <p:spTgt spid="6">
                                            <p:graphicEl>
                                              <a:dgm id="{EBD86902-6C89-3F47-907D-E4CB9FF19C3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13560579-3C75-BB40-AE1A-B823B232FB59}"/>
                                            </p:graphicEl>
                                          </p:spTgt>
                                        </p:tgtEl>
                                        <p:attrNameLst>
                                          <p:attrName>style.visibility</p:attrName>
                                        </p:attrNameLst>
                                      </p:cBhvr>
                                      <p:to>
                                        <p:strVal val="visible"/>
                                      </p:to>
                                    </p:set>
                                    <p:animEffect transition="in" filter="wipe(left)">
                                      <p:cBhvr>
                                        <p:cTn id="12" dur="1000"/>
                                        <p:tgtEl>
                                          <p:spTgt spid="6">
                                            <p:graphicEl>
                                              <a:dgm id="{13560579-3C75-BB40-AE1A-B823B232FB5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dgm id="{11965258-71E1-2348-830B-C6AD992D6C68}"/>
                                            </p:graphicEl>
                                          </p:spTgt>
                                        </p:tgtEl>
                                        <p:attrNameLst>
                                          <p:attrName>style.visibility</p:attrName>
                                        </p:attrNameLst>
                                      </p:cBhvr>
                                      <p:to>
                                        <p:strVal val="visible"/>
                                      </p:to>
                                    </p:set>
                                    <p:animEffect transition="in" filter="wipe(left)">
                                      <p:cBhvr>
                                        <p:cTn id="17" dur="1000"/>
                                        <p:tgtEl>
                                          <p:spTgt spid="6">
                                            <p:graphicEl>
                                              <a:dgm id="{11965258-71E1-2348-830B-C6AD992D6C6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dgm id="{2F5C3A11-4E57-144B-8E92-E3F53436D658}"/>
                                            </p:graphicEl>
                                          </p:spTgt>
                                        </p:tgtEl>
                                        <p:attrNameLst>
                                          <p:attrName>style.visibility</p:attrName>
                                        </p:attrNameLst>
                                      </p:cBhvr>
                                      <p:to>
                                        <p:strVal val="visible"/>
                                      </p:to>
                                    </p:set>
                                    <p:animEffect transition="in" filter="wipe(left)">
                                      <p:cBhvr>
                                        <p:cTn id="22" dur="1000"/>
                                        <p:tgtEl>
                                          <p:spTgt spid="6">
                                            <p:graphicEl>
                                              <a:dgm id="{2F5C3A11-4E57-144B-8E92-E3F53436D65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graphicEl>
                                              <a:dgm id="{8F9951AB-AD10-1046-99FC-55DE663A6638}"/>
                                            </p:graphicEl>
                                          </p:spTgt>
                                        </p:tgtEl>
                                        <p:attrNameLst>
                                          <p:attrName>style.visibility</p:attrName>
                                        </p:attrNameLst>
                                      </p:cBhvr>
                                      <p:to>
                                        <p:strVal val="visible"/>
                                      </p:to>
                                    </p:set>
                                    <p:animEffect transition="in" filter="wipe(left)">
                                      <p:cBhvr>
                                        <p:cTn id="27" dur="1000"/>
                                        <p:tgtEl>
                                          <p:spTgt spid="6">
                                            <p:graphicEl>
                                              <a:dgm id="{8F9951AB-AD10-1046-99FC-55DE663A663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7"/>
          <p:cNvSpPr>
            <a:spLocks noChangeArrowheads="1"/>
          </p:cNvSpPr>
          <p:nvPr/>
        </p:nvSpPr>
        <p:spPr bwMode="auto">
          <a:xfrm>
            <a:off x="0" y="1222375"/>
            <a:ext cx="14630400" cy="6972300"/>
          </a:xfrm>
          <a:prstGeom prst="rect">
            <a:avLst/>
          </a:prstGeom>
          <a:solidFill>
            <a:schemeClr val="accent1"/>
          </a:solidFill>
          <a:ln w="9525">
            <a:solidFill>
              <a:schemeClr val="tx1"/>
            </a:solidFill>
            <a:round/>
            <a:headEnd/>
            <a:tailEnd/>
          </a:ln>
        </p:spPr>
        <p:txBody>
          <a:bodyPr lIns="130622" tIns="65311" rIns="130622" bIns="65311" anchor="ctr"/>
          <a:lstStyle/>
          <a:p>
            <a:endParaRPr lang="en-US"/>
          </a:p>
        </p:txBody>
      </p:sp>
      <p:sp>
        <p:nvSpPr>
          <p:cNvPr id="19459" name="Rectangle 2"/>
          <p:cNvSpPr>
            <a:spLocks noGrp="1" noChangeArrowheads="1"/>
          </p:cNvSpPr>
          <p:nvPr>
            <p:ph type="title" idx="4294967295"/>
          </p:nvPr>
        </p:nvSpPr>
        <p:spPr>
          <a:xfrm>
            <a:off x="365125" y="63500"/>
            <a:ext cx="11826875" cy="1149350"/>
          </a:xfrm>
        </p:spPr>
        <p:txBody>
          <a:bodyPr/>
          <a:lstStyle/>
          <a:p>
            <a:r>
              <a:rPr lang="en-US" sz="3900" dirty="0" smtClean="0">
                <a:solidFill>
                  <a:schemeClr val="bg1"/>
                </a:solidFill>
                <a:latin typeface="Arial" charset="0"/>
                <a:ea typeface="ＭＳ Ｐゴシック" pitchFamily="-105" charset="-128"/>
              </a:rPr>
              <a:t>Virtualization customer maturity profile</a:t>
            </a:r>
          </a:p>
        </p:txBody>
      </p:sp>
      <p:sp>
        <p:nvSpPr>
          <p:cNvPr id="24580" name="Rectangle 5"/>
          <p:cNvSpPr>
            <a:spLocks noChangeArrowheads="1"/>
          </p:cNvSpPr>
          <p:nvPr/>
        </p:nvSpPr>
        <p:spPr bwMode="auto">
          <a:xfrm>
            <a:off x="304800" y="1463675"/>
            <a:ext cx="2803525" cy="439738"/>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174136" tIns="87070" rIns="174136" bIns="87070" anchor="ctr" anchorCtr="1"/>
          <a:lstStyle/>
          <a:p>
            <a:pPr algn="ctr">
              <a:lnSpc>
                <a:spcPct val="90000"/>
              </a:lnSpc>
              <a:spcBef>
                <a:spcPct val="20000"/>
              </a:spcBef>
              <a:buSzPct val="120000"/>
              <a:buFont typeface="Arial Narrow" pitchFamily="-107" charset="0"/>
              <a:buNone/>
              <a:defRPr/>
            </a:pPr>
            <a:r>
              <a:rPr lang="en-US">
                <a:solidFill>
                  <a:schemeClr val="bg1"/>
                </a:solidFill>
              </a:rPr>
              <a:t>Maturity</a:t>
            </a:r>
          </a:p>
        </p:txBody>
      </p:sp>
      <p:sp>
        <p:nvSpPr>
          <p:cNvPr id="19461" name="Line 6"/>
          <p:cNvSpPr>
            <a:spLocks noChangeShapeType="1"/>
          </p:cNvSpPr>
          <p:nvPr/>
        </p:nvSpPr>
        <p:spPr bwMode="auto">
          <a:xfrm>
            <a:off x="122238" y="882650"/>
            <a:ext cx="0" cy="438150"/>
          </a:xfrm>
          <a:prstGeom prst="line">
            <a:avLst/>
          </a:prstGeom>
          <a:noFill/>
          <a:ln w="28575" cap="sq">
            <a:noFill/>
            <a:round/>
            <a:headEnd/>
            <a:tailEnd/>
          </a:ln>
        </p:spPr>
        <p:txBody>
          <a:bodyPr lIns="174136" tIns="87070" rIns="174136" bIns="87070"/>
          <a:lstStyle/>
          <a:p>
            <a:endParaRPr lang="en-US"/>
          </a:p>
        </p:txBody>
      </p:sp>
      <p:sp>
        <p:nvSpPr>
          <p:cNvPr id="19462" name="Line 7"/>
          <p:cNvSpPr>
            <a:spLocks noChangeShapeType="1"/>
          </p:cNvSpPr>
          <p:nvPr/>
        </p:nvSpPr>
        <p:spPr bwMode="auto">
          <a:xfrm>
            <a:off x="13830300" y="882650"/>
            <a:ext cx="0" cy="438150"/>
          </a:xfrm>
          <a:prstGeom prst="line">
            <a:avLst/>
          </a:prstGeom>
          <a:noFill/>
          <a:ln w="28575" cap="sq">
            <a:noFill/>
            <a:round/>
            <a:headEnd/>
            <a:tailEnd/>
          </a:ln>
        </p:spPr>
        <p:txBody>
          <a:bodyPr lIns="174136" tIns="87070" rIns="174136" bIns="87070"/>
          <a:lstStyle/>
          <a:p>
            <a:endParaRPr lang="en-US"/>
          </a:p>
        </p:txBody>
      </p:sp>
      <p:sp>
        <p:nvSpPr>
          <p:cNvPr id="19463" name="Line 25"/>
          <p:cNvSpPr>
            <a:spLocks noChangeShapeType="1"/>
          </p:cNvSpPr>
          <p:nvPr/>
        </p:nvSpPr>
        <p:spPr bwMode="auto">
          <a:xfrm>
            <a:off x="122238" y="3840163"/>
            <a:ext cx="0" cy="2760662"/>
          </a:xfrm>
          <a:prstGeom prst="line">
            <a:avLst/>
          </a:prstGeom>
          <a:noFill/>
          <a:ln w="28575" cap="sq">
            <a:noFill/>
            <a:round/>
            <a:headEnd/>
            <a:tailEnd/>
          </a:ln>
        </p:spPr>
        <p:txBody>
          <a:bodyPr lIns="174136" tIns="87070" rIns="174136" bIns="87070"/>
          <a:lstStyle/>
          <a:p>
            <a:endParaRPr lang="en-US"/>
          </a:p>
        </p:txBody>
      </p:sp>
      <p:sp>
        <p:nvSpPr>
          <p:cNvPr id="19464" name="Line 26"/>
          <p:cNvSpPr>
            <a:spLocks noChangeShapeType="1"/>
          </p:cNvSpPr>
          <p:nvPr/>
        </p:nvSpPr>
        <p:spPr bwMode="auto">
          <a:xfrm>
            <a:off x="13830300" y="3840163"/>
            <a:ext cx="0" cy="2760662"/>
          </a:xfrm>
          <a:prstGeom prst="line">
            <a:avLst/>
          </a:prstGeom>
          <a:noFill/>
          <a:ln w="28575" cap="sq">
            <a:noFill/>
            <a:round/>
            <a:headEnd/>
            <a:tailEnd/>
          </a:ln>
        </p:spPr>
        <p:txBody>
          <a:bodyPr lIns="174136" tIns="87070" rIns="174136" bIns="87070"/>
          <a:lstStyle/>
          <a:p>
            <a:endParaRPr lang="en-US"/>
          </a:p>
        </p:txBody>
      </p:sp>
      <p:sp>
        <p:nvSpPr>
          <p:cNvPr id="19465" name="Line 27"/>
          <p:cNvSpPr>
            <a:spLocks noChangeShapeType="1"/>
          </p:cNvSpPr>
          <p:nvPr/>
        </p:nvSpPr>
        <p:spPr bwMode="auto">
          <a:xfrm>
            <a:off x="122238" y="5422900"/>
            <a:ext cx="0" cy="1974850"/>
          </a:xfrm>
          <a:prstGeom prst="line">
            <a:avLst/>
          </a:prstGeom>
          <a:noFill/>
          <a:ln w="28575" cap="sq">
            <a:noFill/>
            <a:round/>
            <a:headEnd/>
            <a:tailEnd/>
          </a:ln>
        </p:spPr>
        <p:txBody>
          <a:bodyPr lIns="174136" tIns="87070" rIns="174136" bIns="87070"/>
          <a:lstStyle/>
          <a:p>
            <a:endParaRPr lang="en-US"/>
          </a:p>
        </p:txBody>
      </p:sp>
      <p:sp>
        <p:nvSpPr>
          <p:cNvPr id="19466" name="Line 28"/>
          <p:cNvSpPr>
            <a:spLocks noChangeShapeType="1"/>
          </p:cNvSpPr>
          <p:nvPr/>
        </p:nvSpPr>
        <p:spPr bwMode="auto">
          <a:xfrm>
            <a:off x="13830300" y="5422900"/>
            <a:ext cx="0" cy="1974850"/>
          </a:xfrm>
          <a:prstGeom prst="line">
            <a:avLst/>
          </a:prstGeom>
          <a:noFill/>
          <a:ln w="28575" cap="sq">
            <a:noFill/>
            <a:round/>
            <a:headEnd/>
            <a:tailEnd/>
          </a:ln>
        </p:spPr>
        <p:txBody>
          <a:bodyPr lIns="174136" tIns="87070" rIns="174136" bIns="87070"/>
          <a:lstStyle/>
          <a:p>
            <a:endParaRPr lang="en-US"/>
          </a:p>
        </p:txBody>
      </p:sp>
      <p:sp>
        <p:nvSpPr>
          <p:cNvPr id="24592" name="Rectangle 4"/>
          <p:cNvSpPr>
            <a:spLocks noChangeArrowheads="1"/>
          </p:cNvSpPr>
          <p:nvPr/>
        </p:nvSpPr>
        <p:spPr bwMode="auto">
          <a:xfrm>
            <a:off x="3270250" y="1463675"/>
            <a:ext cx="7053263" cy="439738"/>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174136" tIns="87070" rIns="174136" bIns="87070" anchor="ctr" anchorCtr="1"/>
          <a:lstStyle/>
          <a:p>
            <a:pPr algn="ctr">
              <a:lnSpc>
                <a:spcPct val="90000"/>
              </a:lnSpc>
              <a:spcBef>
                <a:spcPct val="20000"/>
              </a:spcBef>
              <a:buSzPct val="120000"/>
              <a:buFont typeface="Arial Narrow" pitchFamily="-107" charset="0"/>
              <a:buNone/>
              <a:defRPr/>
            </a:pPr>
            <a:r>
              <a:rPr lang="en-US">
                <a:solidFill>
                  <a:schemeClr val="bg1"/>
                </a:solidFill>
              </a:rPr>
              <a:t>Key Attributes </a:t>
            </a:r>
          </a:p>
        </p:txBody>
      </p:sp>
      <p:sp>
        <p:nvSpPr>
          <p:cNvPr id="19468" name="Rectangle 13"/>
          <p:cNvSpPr>
            <a:spLocks noChangeArrowheads="1"/>
          </p:cNvSpPr>
          <p:nvPr/>
        </p:nvSpPr>
        <p:spPr bwMode="auto">
          <a:xfrm>
            <a:off x="195263" y="2103438"/>
            <a:ext cx="2697162" cy="2011362"/>
          </a:xfrm>
          <a:prstGeom prst="rect">
            <a:avLst/>
          </a:prstGeom>
          <a:noFill/>
          <a:ln w="9525">
            <a:noFill/>
            <a:miter lim="800000"/>
            <a:headEnd/>
            <a:tailEnd/>
          </a:ln>
        </p:spPr>
        <p:txBody>
          <a:bodyPr lIns="130622" tIns="65311" rIns="130622" bIns="65311" anchor="ctr" anchorCtr="1"/>
          <a:lstStyle/>
          <a:p>
            <a:pPr algn="ctr">
              <a:lnSpc>
                <a:spcPct val="90000"/>
              </a:lnSpc>
              <a:spcBef>
                <a:spcPct val="20000"/>
              </a:spcBef>
              <a:buSzPct val="120000"/>
              <a:buFont typeface="Arial Narrow" pitchFamily="-105" charset="0"/>
              <a:buNone/>
            </a:pPr>
            <a:endParaRPr lang="en-US" b="1">
              <a:solidFill>
                <a:srgbClr val="3366FF"/>
              </a:solidFill>
            </a:endParaRPr>
          </a:p>
        </p:txBody>
      </p:sp>
      <p:sp>
        <p:nvSpPr>
          <p:cNvPr id="19469" name="Line 23"/>
          <p:cNvSpPr>
            <a:spLocks noChangeShapeType="1"/>
          </p:cNvSpPr>
          <p:nvPr/>
        </p:nvSpPr>
        <p:spPr bwMode="auto">
          <a:xfrm>
            <a:off x="122238" y="2111375"/>
            <a:ext cx="0" cy="1728788"/>
          </a:xfrm>
          <a:prstGeom prst="line">
            <a:avLst/>
          </a:prstGeom>
          <a:noFill/>
          <a:ln w="28575" cap="sq">
            <a:noFill/>
            <a:round/>
            <a:headEnd/>
            <a:tailEnd/>
          </a:ln>
        </p:spPr>
        <p:txBody>
          <a:bodyPr lIns="174136" tIns="87070" rIns="174136" bIns="87070"/>
          <a:lstStyle/>
          <a:p>
            <a:endParaRPr lang="en-US"/>
          </a:p>
        </p:txBody>
      </p:sp>
      <p:sp>
        <p:nvSpPr>
          <p:cNvPr id="19470" name="Line 24"/>
          <p:cNvSpPr>
            <a:spLocks noChangeShapeType="1"/>
          </p:cNvSpPr>
          <p:nvPr/>
        </p:nvSpPr>
        <p:spPr bwMode="auto">
          <a:xfrm>
            <a:off x="13831888" y="2111375"/>
            <a:ext cx="0" cy="1728788"/>
          </a:xfrm>
          <a:prstGeom prst="line">
            <a:avLst/>
          </a:prstGeom>
          <a:noFill/>
          <a:ln w="28575" cap="sq">
            <a:noFill/>
            <a:round/>
            <a:headEnd/>
            <a:tailEnd/>
          </a:ln>
        </p:spPr>
        <p:txBody>
          <a:bodyPr lIns="174136" tIns="87070" rIns="174136" bIns="87070"/>
          <a:lstStyle/>
          <a:p>
            <a:endParaRPr lang="en-US"/>
          </a:p>
        </p:txBody>
      </p:sp>
      <p:sp>
        <p:nvSpPr>
          <p:cNvPr id="46" name="Line 22"/>
          <p:cNvSpPr>
            <a:spLocks noChangeShapeType="1"/>
          </p:cNvSpPr>
          <p:nvPr/>
        </p:nvSpPr>
        <p:spPr bwMode="auto">
          <a:xfrm>
            <a:off x="244475" y="2055813"/>
            <a:ext cx="13950950" cy="0"/>
          </a:xfrm>
          <a:prstGeom prst="line">
            <a:avLst/>
          </a:prstGeom>
          <a:noFill/>
          <a:ln w="12700">
            <a:solidFill>
              <a:schemeClr val="accent2"/>
            </a:solidFill>
            <a:prstDash val="sysDash"/>
            <a:round/>
            <a:headEnd/>
            <a:tailEnd/>
          </a:ln>
          <a:effectLst>
            <a:outerShdw blurRad="63500" dist="23000" dir="5400000" rotWithShape="0">
              <a:srgbClr val="000000">
                <a:alpha val="34998"/>
              </a:srgbClr>
            </a:outerShdw>
          </a:effectLst>
        </p:spPr>
        <p:txBody>
          <a:bodyPr lIns="174136" tIns="87070" rIns="174136" bIns="87070"/>
          <a:lstStyle/>
          <a:p>
            <a:pPr>
              <a:defRPr/>
            </a:pPr>
            <a:endParaRPr lang="en-US">
              <a:latin typeface="Arial Narrow" pitchFamily="31" charset="0"/>
              <a:ea typeface="ＭＳ Ｐゴシック" pitchFamily="31" charset="-128"/>
              <a:cs typeface="ＭＳ Ｐゴシック" pitchFamily="31" charset="-128"/>
            </a:endParaRPr>
          </a:p>
        </p:txBody>
      </p:sp>
      <p:sp>
        <p:nvSpPr>
          <p:cNvPr id="24585" name="Line 22"/>
          <p:cNvSpPr>
            <a:spLocks noChangeShapeType="1"/>
          </p:cNvSpPr>
          <p:nvPr/>
        </p:nvSpPr>
        <p:spPr bwMode="auto">
          <a:xfrm>
            <a:off x="355600" y="6130925"/>
            <a:ext cx="13952538" cy="0"/>
          </a:xfrm>
          <a:prstGeom prst="line">
            <a:avLst/>
          </a:prstGeom>
          <a:noFill/>
          <a:ln w="12700">
            <a:solidFill>
              <a:schemeClr val="accent2"/>
            </a:solidFill>
            <a:prstDash val="sysDash"/>
            <a:round/>
            <a:headEnd/>
            <a:tailEnd/>
          </a:ln>
          <a:effectLst>
            <a:outerShdw blurRad="63500" dist="23000" dir="5400000" rotWithShape="0">
              <a:srgbClr val="000000">
                <a:alpha val="34998"/>
              </a:srgbClr>
            </a:outerShdw>
          </a:effectLst>
        </p:spPr>
        <p:txBody>
          <a:bodyPr lIns="174136" tIns="87070" rIns="174136" bIns="87070"/>
          <a:lstStyle/>
          <a:p>
            <a:pPr>
              <a:defRPr/>
            </a:pPr>
            <a:endParaRPr lang="en-US">
              <a:latin typeface="Arial Narrow" pitchFamily="31" charset="0"/>
              <a:ea typeface="ＭＳ Ｐゴシック" pitchFamily="31" charset="-128"/>
              <a:cs typeface="ＭＳ Ｐゴシック" pitchFamily="31" charset="-128"/>
            </a:endParaRPr>
          </a:p>
        </p:txBody>
      </p:sp>
      <p:sp>
        <p:nvSpPr>
          <p:cNvPr id="19473" name="Line 29"/>
          <p:cNvSpPr>
            <a:spLocks noChangeShapeType="1"/>
          </p:cNvSpPr>
          <p:nvPr/>
        </p:nvSpPr>
        <p:spPr bwMode="auto">
          <a:xfrm>
            <a:off x="3540125" y="3941763"/>
            <a:ext cx="7021513" cy="0"/>
          </a:xfrm>
          <a:prstGeom prst="line">
            <a:avLst/>
          </a:prstGeom>
          <a:noFill/>
          <a:ln w="28575" cap="sq">
            <a:noFill/>
            <a:round/>
            <a:headEnd/>
            <a:tailEnd/>
          </a:ln>
        </p:spPr>
        <p:txBody>
          <a:bodyPr lIns="174136" tIns="87070" rIns="174136" bIns="87070"/>
          <a:lstStyle/>
          <a:p>
            <a:endParaRPr lang="en-US"/>
          </a:p>
        </p:txBody>
      </p:sp>
      <p:sp>
        <p:nvSpPr>
          <p:cNvPr id="19474" name="Line 30"/>
          <p:cNvSpPr>
            <a:spLocks noChangeShapeType="1"/>
          </p:cNvSpPr>
          <p:nvPr/>
        </p:nvSpPr>
        <p:spPr bwMode="auto">
          <a:xfrm>
            <a:off x="10561638" y="3941763"/>
            <a:ext cx="3624262" cy="0"/>
          </a:xfrm>
          <a:prstGeom prst="line">
            <a:avLst/>
          </a:prstGeom>
          <a:noFill/>
          <a:ln w="28575" cap="sq">
            <a:noFill/>
            <a:round/>
            <a:headEnd/>
            <a:tailEnd/>
          </a:ln>
        </p:spPr>
        <p:txBody>
          <a:bodyPr lIns="174136" tIns="87070" rIns="174136" bIns="87070"/>
          <a:lstStyle/>
          <a:p>
            <a:endParaRPr lang="en-US"/>
          </a:p>
        </p:txBody>
      </p:sp>
      <p:sp>
        <p:nvSpPr>
          <p:cNvPr id="45" name="Line 22"/>
          <p:cNvSpPr>
            <a:spLocks noChangeShapeType="1"/>
          </p:cNvSpPr>
          <p:nvPr/>
        </p:nvSpPr>
        <p:spPr bwMode="auto">
          <a:xfrm>
            <a:off x="355600" y="4114800"/>
            <a:ext cx="13952538" cy="0"/>
          </a:xfrm>
          <a:prstGeom prst="line">
            <a:avLst/>
          </a:prstGeom>
          <a:noFill/>
          <a:ln w="12700">
            <a:solidFill>
              <a:schemeClr val="accent2"/>
            </a:solidFill>
            <a:prstDash val="sysDash"/>
            <a:round/>
            <a:headEnd/>
            <a:tailEnd/>
          </a:ln>
          <a:effectLst>
            <a:outerShdw blurRad="63500" dist="23000" dir="5400000" rotWithShape="0">
              <a:srgbClr val="000000">
                <a:alpha val="34998"/>
              </a:srgbClr>
            </a:outerShdw>
          </a:effectLst>
        </p:spPr>
        <p:txBody>
          <a:bodyPr lIns="174136" tIns="87070" rIns="174136" bIns="87070"/>
          <a:lstStyle/>
          <a:p>
            <a:pPr>
              <a:defRPr/>
            </a:pPr>
            <a:endParaRPr lang="en-US">
              <a:latin typeface="Arial Narrow" pitchFamily="31" charset="0"/>
              <a:ea typeface="ＭＳ Ｐゴシック" pitchFamily="31" charset="-128"/>
              <a:cs typeface="ＭＳ Ｐゴシック" pitchFamily="31" charset="-128"/>
            </a:endParaRPr>
          </a:p>
        </p:txBody>
      </p:sp>
      <p:sp>
        <p:nvSpPr>
          <p:cNvPr id="34" name="Rectangle 4"/>
          <p:cNvSpPr>
            <a:spLocks noChangeArrowheads="1"/>
          </p:cNvSpPr>
          <p:nvPr/>
        </p:nvSpPr>
        <p:spPr bwMode="auto">
          <a:xfrm>
            <a:off x="10485438" y="1463675"/>
            <a:ext cx="3640137" cy="439738"/>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174136" tIns="87070" rIns="174136" bIns="87070" anchor="ctr" anchorCtr="1"/>
          <a:lstStyle/>
          <a:p>
            <a:pPr algn="ctr">
              <a:lnSpc>
                <a:spcPct val="90000"/>
              </a:lnSpc>
              <a:spcBef>
                <a:spcPct val="20000"/>
              </a:spcBef>
              <a:buSzPct val="120000"/>
              <a:buFont typeface="Arial Narrow" pitchFamily="-105" charset="0"/>
              <a:buNone/>
            </a:pPr>
            <a:r>
              <a:rPr lang="en-US">
                <a:solidFill>
                  <a:schemeClr val="bg1"/>
                </a:solidFill>
                <a:ea typeface="ＭＳ Ｐゴシック" pitchFamily="-105" charset="-128"/>
              </a:rPr>
              <a:t>Key Challenges</a:t>
            </a:r>
          </a:p>
        </p:txBody>
      </p:sp>
      <p:grpSp>
        <p:nvGrpSpPr>
          <p:cNvPr id="2" name="Group 37"/>
          <p:cNvGrpSpPr>
            <a:grpSpLocks/>
          </p:cNvGrpSpPr>
          <p:nvPr/>
        </p:nvGrpSpPr>
        <p:grpSpPr bwMode="auto">
          <a:xfrm>
            <a:off x="365125" y="6334125"/>
            <a:ext cx="14143038" cy="1608138"/>
            <a:chOff x="228600" y="5278438"/>
            <a:chExt cx="8839200" cy="1339850"/>
          </a:xfrm>
        </p:grpSpPr>
        <p:sp>
          <p:nvSpPr>
            <p:cNvPr id="19490" name="Rectangle 15"/>
            <p:cNvSpPr>
              <a:spLocks noChangeArrowheads="1"/>
            </p:cNvSpPr>
            <p:nvPr/>
          </p:nvSpPr>
          <p:spPr bwMode="auto">
            <a:xfrm>
              <a:off x="2068513" y="5278438"/>
              <a:ext cx="4267940" cy="1295400"/>
            </a:xfrm>
            <a:prstGeom prst="rect">
              <a:avLst/>
            </a:prstGeom>
            <a:noFill/>
            <a:ln w="9525">
              <a:noFill/>
              <a:miter lim="800000"/>
              <a:headEnd/>
              <a:tailEnd/>
            </a:ln>
          </p:spPr>
          <p:txBody>
            <a:bodyPr/>
            <a:lstStyle/>
            <a:p>
              <a:pPr marL="220663" indent="-220663">
                <a:lnSpc>
                  <a:spcPct val="90000"/>
                </a:lnSpc>
                <a:spcBef>
                  <a:spcPct val="25000"/>
                </a:spcBef>
                <a:buSzPct val="120000"/>
                <a:buFont typeface="Arial Narrow" pitchFamily="-105" charset="0"/>
                <a:buChar char="›"/>
              </a:pPr>
              <a:r>
                <a:rPr lang="en-US" sz="2000">
                  <a:solidFill>
                    <a:schemeClr val="accent2"/>
                  </a:solidFill>
                </a:rPr>
                <a:t>Focus on consolidation of physical servers</a:t>
              </a:r>
            </a:p>
            <a:p>
              <a:pPr marL="220663" indent="-220663">
                <a:lnSpc>
                  <a:spcPct val="90000"/>
                </a:lnSpc>
                <a:spcBef>
                  <a:spcPct val="25000"/>
                </a:spcBef>
                <a:buSzPct val="120000"/>
                <a:buFont typeface="Arial Narrow" pitchFamily="-105" charset="0"/>
                <a:buChar char="›"/>
              </a:pPr>
              <a:r>
                <a:rPr lang="en-US" sz="2000">
                  <a:solidFill>
                    <a:schemeClr val="accent2"/>
                  </a:solidFill>
                </a:rPr>
                <a:t>Unified management solution for virtual and physical environment</a:t>
              </a:r>
            </a:p>
            <a:p>
              <a:pPr marL="220663" indent="-220663">
                <a:lnSpc>
                  <a:spcPct val="90000"/>
                </a:lnSpc>
                <a:spcBef>
                  <a:spcPct val="25000"/>
                </a:spcBef>
                <a:buSzPct val="120000"/>
                <a:buFont typeface="Arial Narrow" pitchFamily="-105" charset="0"/>
                <a:buChar char="›"/>
              </a:pPr>
              <a:r>
                <a:rPr lang="en-US" sz="2000">
                  <a:solidFill>
                    <a:schemeClr val="accent2"/>
                  </a:solidFill>
                </a:rPr>
                <a:t>Apply existing processes to virtual computing</a:t>
              </a:r>
            </a:p>
            <a:p>
              <a:pPr marL="220663" indent="-220663">
                <a:lnSpc>
                  <a:spcPct val="90000"/>
                </a:lnSpc>
                <a:spcBef>
                  <a:spcPct val="25000"/>
                </a:spcBef>
                <a:buSzPct val="120000"/>
                <a:buFont typeface="Arial Narrow" pitchFamily="-105" charset="0"/>
                <a:buChar char="›"/>
              </a:pPr>
              <a:r>
                <a:rPr lang="en-US" sz="2000">
                  <a:solidFill>
                    <a:schemeClr val="accent2"/>
                  </a:solidFill>
                </a:rPr>
                <a:t>Performance Management</a:t>
              </a:r>
            </a:p>
          </p:txBody>
        </p:sp>
        <p:sp>
          <p:nvSpPr>
            <p:cNvPr id="60" name="Rectangle 59"/>
            <p:cNvSpPr/>
            <p:nvPr/>
          </p:nvSpPr>
          <p:spPr bwMode="auto">
            <a:xfrm>
              <a:off x="228600" y="5278438"/>
              <a:ext cx="1730336" cy="133985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lgn="ctr">
                <a:lnSpc>
                  <a:spcPct val="90000"/>
                </a:lnSpc>
                <a:spcBef>
                  <a:spcPct val="20000"/>
                </a:spcBef>
                <a:buSzPct val="120000"/>
                <a:buFont typeface="Arial Narrow" pitchFamily="-112" charset="0"/>
                <a:buNone/>
                <a:defRPr/>
              </a:pPr>
              <a:endParaRPr lang="en-US" b="1" dirty="0">
                <a:latin typeface="Arial Narrow" pitchFamily="31" charset="0"/>
                <a:ea typeface="ＭＳ Ｐゴシック" pitchFamily="31" charset="-128"/>
                <a:cs typeface="ＭＳ Ｐゴシック" pitchFamily="31" charset="-128"/>
              </a:endParaRPr>
            </a:p>
            <a:p>
              <a:pPr algn="ctr">
                <a:lnSpc>
                  <a:spcPct val="90000"/>
                </a:lnSpc>
                <a:spcBef>
                  <a:spcPct val="20000"/>
                </a:spcBef>
                <a:buSzPct val="120000"/>
                <a:buFont typeface="Arial Narrow" pitchFamily="-112" charset="0"/>
                <a:buNone/>
                <a:defRPr/>
              </a:pPr>
              <a:r>
                <a:rPr lang="en-US" sz="2000" b="1" dirty="0">
                  <a:latin typeface="Arial Narrow" pitchFamily="31" charset="0"/>
                  <a:ea typeface="ＭＳ Ｐゴシック" pitchFamily="31" charset="-128"/>
                  <a:cs typeface="ＭＳ Ｐゴシック" pitchFamily="31" charset="-128"/>
                </a:rPr>
                <a:t>Managing Mixed Environments</a:t>
              </a:r>
            </a:p>
            <a:p>
              <a:pPr algn="ctr">
                <a:lnSpc>
                  <a:spcPct val="90000"/>
                </a:lnSpc>
                <a:spcBef>
                  <a:spcPct val="20000"/>
                </a:spcBef>
                <a:buSzPct val="120000"/>
                <a:buFont typeface="Arial Narrow" pitchFamily="-112" charset="0"/>
                <a:buNone/>
                <a:defRPr/>
              </a:pPr>
              <a:r>
                <a:rPr lang="en-US" sz="2000" b="1" dirty="0">
                  <a:solidFill>
                    <a:srgbClr val="3366FF"/>
                  </a:solidFill>
                  <a:latin typeface="Arial Narrow" pitchFamily="31" charset="0"/>
                  <a:ea typeface="ＭＳ Ｐゴシック" pitchFamily="31" charset="-128"/>
                  <a:cs typeface="ＭＳ Ｐゴシック" pitchFamily="31" charset="-128"/>
                </a:rPr>
                <a:t>0 - 30% Virtual</a:t>
              </a:r>
            </a:p>
          </p:txBody>
        </p:sp>
        <p:sp>
          <p:nvSpPr>
            <p:cNvPr id="19492" name="Rectangle 60"/>
            <p:cNvSpPr>
              <a:spLocks noChangeArrowheads="1"/>
            </p:cNvSpPr>
            <p:nvPr/>
          </p:nvSpPr>
          <p:spPr bwMode="auto">
            <a:xfrm>
              <a:off x="228600" y="5278438"/>
              <a:ext cx="1730375" cy="406400"/>
            </a:xfrm>
            <a:prstGeom prst="rect">
              <a:avLst/>
            </a:prstGeom>
            <a:solidFill>
              <a:schemeClr val="accent2"/>
            </a:solidFill>
            <a:ln w="9525">
              <a:solidFill>
                <a:schemeClr val="tx1"/>
              </a:solidFill>
              <a:round/>
              <a:headEnd/>
              <a:tailEnd/>
            </a:ln>
          </p:spPr>
          <p:txBody>
            <a:bodyPr anchor="ctr"/>
            <a:lstStyle/>
            <a:p>
              <a:pPr algn="ctr">
                <a:lnSpc>
                  <a:spcPct val="90000"/>
                </a:lnSpc>
                <a:spcBef>
                  <a:spcPct val="20000"/>
                </a:spcBef>
                <a:buSzPct val="120000"/>
                <a:buFont typeface="Arial Narrow" pitchFamily="-105" charset="0"/>
                <a:buNone/>
              </a:pPr>
              <a:r>
                <a:rPr lang="en-US" b="1">
                  <a:solidFill>
                    <a:schemeClr val="bg1"/>
                  </a:solidFill>
                </a:rPr>
                <a:t>Level 1</a:t>
              </a:r>
            </a:p>
          </p:txBody>
        </p:sp>
        <p:sp>
          <p:nvSpPr>
            <p:cNvPr id="19493" name="Rectangle 15"/>
            <p:cNvSpPr>
              <a:spLocks noChangeArrowheads="1"/>
            </p:cNvSpPr>
            <p:nvPr/>
          </p:nvSpPr>
          <p:spPr bwMode="auto">
            <a:xfrm>
              <a:off x="6552460" y="5278438"/>
              <a:ext cx="2515340" cy="1295400"/>
            </a:xfrm>
            <a:prstGeom prst="rect">
              <a:avLst/>
            </a:prstGeom>
            <a:noFill/>
            <a:ln w="9525">
              <a:noFill/>
              <a:miter lim="800000"/>
              <a:headEnd/>
              <a:tailEnd/>
            </a:ln>
          </p:spPr>
          <p:txBody>
            <a:bodyPr/>
            <a:lstStyle/>
            <a:p>
              <a:pPr marL="220663" indent="-220663">
                <a:lnSpc>
                  <a:spcPct val="90000"/>
                </a:lnSpc>
                <a:spcBef>
                  <a:spcPct val="25000"/>
                </a:spcBef>
                <a:buSzPct val="80000"/>
                <a:buFont typeface="Wingdings" pitchFamily="-105" charset="2"/>
                <a:buChar char="§"/>
              </a:pPr>
              <a:r>
                <a:rPr lang="en-US" sz="2000">
                  <a:solidFill>
                    <a:schemeClr val="accent2"/>
                  </a:solidFill>
                </a:rPr>
                <a:t>Capacity Management</a:t>
              </a:r>
            </a:p>
            <a:p>
              <a:pPr marL="220663" indent="-220663">
                <a:lnSpc>
                  <a:spcPct val="90000"/>
                </a:lnSpc>
                <a:spcBef>
                  <a:spcPct val="25000"/>
                </a:spcBef>
                <a:buSzPct val="80000"/>
                <a:buFont typeface="Wingdings" pitchFamily="-105" charset="2"/>
                <a:buChar char="§"/>
              </a:pPr>
              <a:r>
                <a:rPr lang="en-US" sz="2000">
                  <a:solidFill>
                    <a:schemeClr val="accent2"/>
                  </a:solidFill>
                </a:rPr>
                <a:t>Processes do not support agility, shared infrastructure model well</a:t>
              </a:r>
            </a:p>
            <a:p>
              <a:pPr marL="220663" indent="-220663">
                <a:lnSpc>
                  <a:spcPct val="90000"/>
                </a:lnSpc>
                <a:spcBef>
                  <a:spcPct val="25000"/>
                </a:spcBef>
                <a:buSzPct val="80000"/>
                <a:buFont typeface="Wingdings" pitchFamily="-105" charset="2"/>
                <a:buChar char="§"/>
              </a:pPr>
              <a:r>
                <a:rPr lang="en-US" sz="2000">
                  <a:solidFill>
                    <a:schemeClr val="accent2"/>
                  </a:solidFill>
                </a:rPr>
                <a:t>OPEX associated with admin</a:t>
              </a:r>
            </a:p>
            <a:p>
              <a:pPr marL="220663" indent="-220663">
                <a:lnSpc>
                  <a:spcPct val="90000"/>
                </a:lnSpc>
                <a:spcBef>
                  <a:spcPct val="25000"/>
                </a:spcBef>
                <a:buSzPct val="80000"/>
                <a:buFont typeface="Wingdings" pitchFamily="-105" charset="2"/>
                <a:buChar char="§"/>
              </a:pPr>
              <a:r>
                <a:rPr lang="en-US" sz="2000">
                  <a:solidFill>
                    <a:schemeClr val="accent2"/>
                  </a:solidFill>
                </a:rPr>
                <a:t>Physical and Virtual Mgmt</a:t>
              </a:r>
            </a:p>
          </p:txBody>
        </p:sp>
      </p:grpSp>
      <p:grpSp>
        <p:nvGrpSpPr>
          <p:cNvPr id="3" name="Group 38"/>
          <p:cNvGrpSpPr>
            <a:grpSpLocks/>
          </p:cNvGrpSpPr>
          <p:nvPr/>
        </p:nvGrpSpPr>
        <p:grpSpPr bwMode="auto">
          <a:xfrm>
            <a:off x="334963" y="4297363"/>
            <a:ext cx="13930312" cy="1616075"/>
            <a:chOff x="209550" y="3581400"/>
            <a:chExt cx="8706590" cy="1346200"/>
          </a:xfrm>
        </p:grpSpPr>
        <p:sp>
          <p:nvSpPr>
            <p:cNvPr id="19485" name="Rectangle 15"/>
            <p:cNvSpPr>
              <a:spLocks noChangeArrowheads="1"/>
            </p:cNvSpPr>
            <p:nvPr/>
          </p:nvSpPr>
          <p:spPr bwMode="auto">
            <a:xfrm>
              <a:off x="2100545" y="3581400"/>
              <a:ext cx="4876788" cy="1202997"/>
            </a:xfrm>
            <a:prstGeom prst="rect">
              <a:avLst/>
            </a:prstGeom>
            <a:noFill/>
            <a:ln w="9525">
              <a:noFill/>
              <a:miter lim="800000"/>
              <a:headEnd/>
              <a:tailEnd/>
            </a:ln>
          </p:spPr>
          <p:txBody>
            <a:bodyPr/>
            <a:lstStyle/>
            <a:p>
              <a:pPr marL="220663" indent="-220663">
                <a:lnSpc>
                  <a:spcPct val="90000"/>
                </a:lnSpc>
                <a:spcBef>
                  <a:spcPct val="25000"/>
                </a:spcBef>
                <a:buSzPct val="120000"/>
                <a:buFont typeface="Arial Narrow" pitchFamily="-105" charset="0"/>
                <a:buChar char="›"/>
              </a:pPr>
              <a:r>
                <a:rPr lang="en-US" sz="2000" dirty="0">
                  <a:solidFill>
                    <a:schemeClr val="accent2"/>
                  </a:solidFill>
                </a:rPr>
                <a:t>“Virtual First” policy – new hardware on exception basis</a:t>
              </a:r>
            </a:p>
            <a:p>
              <a:pPr marL="220663" indent="-220663">
                <a:lnSpc>
                  <a:spcPct val="90000"/>
                </a:lnSpc>
                <a:spcBef>
                  <a:spcPct val="25000"/>
                </a:spcBef>
                <a:buSzPct val="120000"/>
                <a:buFont typeface="Arial Narrow" pitchFamily="-105" charset="0"/>
                <a:buChar char="›"/>
              </a:pPr>
              <a:r>
                <a:rPr lang="en-US" sz="2000" dirty="0">
                  <a:solidFill>
                    <a:schemeClr val="accent2"/>
                  </a:solidFill>
                </a:rPr>
                <a:t>Processes and tools optimized for virtual environment</a:t>
              </a:r>
            </a:p>
            <a:p>
              <a:pPr marL="220663" indent="-220663">
                <a:lnSpc>
                  <a:spcPct val="90000"/>
                </a:lnSpc>
                <a:spcBef>
                  <a:spcPct val="25000"/>
                </a:spcBef>
                <a:buSzPct val="120000"/>
                <a:buFont typeface="Arial Narrow" pitchFamily="-105" charset="0"/>
                <a:buChar char="›"/>
              </a:pPr>
              <a:r>
                <a:rPr lang="en-US" sz="2000" dirty="0">
                  <a:solidFill>
                    <a:schemeClr val="accent2"/>
                  </a:solidFill>
                </a:rPr>
                <a:t>Establish Standard </a:t>
              </a:r>
              <a:r>
                <a:rPr lang="en-US" sz="2000" dirty="0" err="1">
                  <a:solidFill>
                    <a:schemeClr val="accent2"/>
                  </a:solidFill>
                </a:rPr>
                <a:t>Configs</a:t>
              </a:r>
              <a:r>
                <a:rPr lang="en-US" sz="2000" dirty="0">
                  <a:solidFill>
                    <a:schemeClr val="accent2"/>
                  </a:solidFill>
                </a:rPr>
                <a:t> for Applications and </a:t>
              </a:r>
              <a:r>
                <a:rPr lang="en-US" sz="2000" dirty="0" err="1">
                  <a:solidFill>
                    <a:schemeClr val="accent2"/>
                  </a:solidFill>
                </a:rPr>
                <a:t>VM’s</a:t>
              </a:r>
              <a:r>
                <a:rPr lang="en-US" sz="2000" dirty="0">
                  <a:solidFill>
                    <a:schemeClr val="accent2"/>
                  </a:solidFill>
                </a:rPr>
                <a:t> </a:t>
              </a:r>
            </a:p>
            <a:p>
              <a:pPr marL="220663" indent="-220663">
                <a:lnSpc>
                  <a:spcPct val="90000"/>
                </a:lnSpc>
                <a:spcBef>
                  <a:spcPct val="25000"/>
                </a:spcBef>
                <a:buSzPct val="120000"/>
                <a:buFont typeface="Arial Narrow" pitchFamily="-105" charset="0"/>
                <a:buChar char="›"/>
              </a:pPr>
              <a:r>
                <a:rPr lang="en-US" sz="2000" dirty="0">
                  <a:solidFill>
                    <a:schemeClr val="accent2"/>
                  </a:solidFill>
                </a:rPr>
                <a:t>Automated</a:t>
              </a:r>
              <a:r>
                <a:rPr lang="en-US" sz="2000" dirty="0" smtClean="0">
                  <a:solidFill>
                    <a:schemeClr val="accent2"/>
                  </a:solidFill>
                </a:rPr>
                <a:t> Service Provisioning</a:t>
              </a:r>
            </a:p>
            <a:p>
              <a:pPr marL="220663" indent="-220663">
                <a:lnSpc>
                  <a:spcPct val="90000"/>
                </a:lnSpc>
                <a:spcBef>
                  <a:spcPct val="25000"/>
                </a:spcBef>
                <a:buSzPct val="120000"/>
                <a:buFont typeface="Arial Narrow" pitchFamily="-105" charset="0"/>
                <a:buChar char="›"/>
              </a:pPr>
              <a:r>
                <a:rPr lang="en-US" sz="2000" dirty="0" smtClean="0">
                  <a:solidFill>
                    <a:schemeClr val="accent2"/>
                  </a:solidFill>
                </a:rPr>
                <a:t>Manage Performance Service Levels</a:t>
              </a:r>
              <a:endParaRPr lang="en-US" sz="2000" dirty="0">
                <a:solidFill>
                  <a:schemeClr val="accent2"/>
                </a:solidFill>
              </a:endParaRPr>
            </a:p>
          </p:txBody>
        </p:sp>
        <p:grpSp>
          <p:nvGrpSpPr>
            <p:cNvPr id="4" name="Group 58"/>
            <p:cNvGrpSpPr>
              <a:grpSpLocks/>
            </p:cNvGrpSpPr>
            <p:nvPr/>
          </p:nvGrpSpPr>
          <p:grpSpPr bwMode="auto">
            <a:xfrm>
              <a:off x="209550" y="3581400"/>
              <a:ext cx="1731963" cy="1346200"/>
              <a:chOff x="-2175685" y="0"/>
              <a:chExt cx="1731635" cy="1541051"/>
            </a:xfrm>
          </p:grpSpPr>
          <p:sp>
            <p:nvSpPr>
              <p:cNvPr id="57" name="Rectangle 56"/>
              <p:cNvSpPr/>
              <p:nvPr/>
            </p:nvSpPr>
            <p:spPr bwMode="auto">
              <a:xfrm>
                <a:off x="-2175685" y="1513"/>
                <a:ext cx="1732060" cy="1539538"/>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lgn="ctr">
                  <a:lnSpc>
                    <a:spcPct val="90000"/>
                  </a:lnSpc>
                  <a:spcBef>
                    <a:spcPct val="20000"/>
                  </a:spcBef>
                  <a:buSzPct val="120000"/>
                  <a:buFont typeface="Arial Narrow" pitchFamily="-112" charset="0"/>
                  <a:buNone/>
                  <a:defRPr/>
                </a:pPr>
                <a:endParaRPr lang="en-US" b="1" dirty="0">
                  <a:latin typeface="Arial Narrow" pitchFamily="31" charset="0"/>
                  <a:ea typeface="ＭＳ Ｐゴシック" pitchFamily="31" charset="-128"/>
                  <a:cs typeface="ＭＳ Ｐゴシック" pitchFamily="31" charset="-128"/>
                </a:endParaRPr>
              </a:p>
              <a:p>
                <a:pPr algn="ctr">
                  <a:lnSpc>
                    <a:spcPct val="90000"/>
                  </a:lnSpc>
                  <a:spcBef>
                    <a:spcPct val="20000"/>
                  </a:spcBef>
                  <a:buSzPct val="120000"/>
                  <a:buFont typeface="Arial Narrow" pitchFamily="-112" charset="0"/>
                  <a:buNone/>
                  <a:defRPr/>
                </a:pPr>
                <a:r>
                  <a:rPr lang="en-US" sz="2000" b="1" dirty="0">
                    <a:latin typeface="Arial Narrow" pitchFamily="31" charset="0"/>
                    <a:ea typeface="ＭＳ Ｐゴシック" pitchFamily="31" charset="-128"/>
                    <a:cs typeface="ＭＳ Ｐゴシック" pitchFamily="31" charset="-128"/>
                  </a:rPr>
                  <a:t>Migration to Virtual Datacenter</a:t>
                </a:r>
              </a:p>
              <a:p>
                <a:pPr algn="ctr">
                  <a:lnSpc>
                    <a:spcPct val="90000"/>
                  </a:lnSpc>
                  <a:spcBef>
                    <a:spcPct val="20000"/>
                  </a:spcBef>
                  <a:buSzPct val="120000"/>
                  <a:buFont typeface="Arial Narrow" pitchFamily="-112" charset="0"/>
                  <a:buNone/>
                  <a:defRPr/>
                </a:pPr>
                <a:r>
                  <a:rPr lang="en-US" sz="2000" b="1" dirty="0">
                    <a:solidFill>
                      <a:srgbClr val="3366FF"/>
                    </a:solidFill>
                    <a:latin typeface="Arial Narrow" pitchFamily="31" charset="0"/>
                    <a:ea typeface="ＭＳ Ｐゴシック" pitchFamily="31" charset="-128"/>
                    <a:cs typeface="ＭＳ Ｐゴシック" pitchFamily="31" charset="-128"/>
                  </a:rPr>
                  <a:t>30 - 60% Virtual</a:t>
                </a:r>
              </a:p>
            </p:txBody>
          </p:sp>
          <p:sp>
            <p:nvSpPr>
              <p:cNvPr id="19489" name="Rectangle 57"/>
              <p:cNvSpPr>
                <a:spLocks noChangeArrowheads="1"/>
              </p:cNvSpPr>
              <p:nvPr/>
            </p:nvSpPr>
            <p:spPr bwMode="auto">
              <a:xfrm>
                <a:off x="-2175685" y="0"/>
                <a:ext cx="1731635" cy="405670"/>
              </a:xfrm>
              <a:prstGeom prst="rect">
                <a:avLst/>
              </a:prstGeom>
              <a:solidFill>
                <a:schemeClr val="accent2"/>
              </a:solidFill>
              <a:ln w="9525">
                <a:solidFill>
                  <a:schemeClr val="tx1"/>
                </a:solidFill>
                <a:round/>
                <a:headEnd/>
                <a:tailEnd/>
              </a:ln>
            </p:spPr>
            <p:txBody>
              <a:bodyPr anchor="ctr"/>
              <a:lstStyle/>
              <a:p>
                <a:pPr algn="ctr">
                  <a:lnSpc>
                    <a:spcPct val="90000"/>
                  </a:lnSpc>
                  <a:spcBef>
                    <a:spcPct val="20000"/>
                  </a:spcBef>
                  <a:buSzPct val="120000"/>
                  <a:buFont typeface="Arial Narrow" pitchFamily="-105" charset="0"/>
                  <a:buNone/>
                </a:pPr>
                <a:r>
                  <a:rPr lang="en-US" b="1">
                    <a:solidFill>
                      <a:schemeClr val="bg1"/>
                    </a:solidFill>
                  </a:rPr>
                  <a:t>Level 2</a:t>
                </a:r>
              </a:p>
            </p:txBody>
          </p:sp>
        </p:grpSp>
        <p:sp>
          <p:nvSpPr>
            <p:cNvPr id="19487" name="Rectangle 15"/>
            <p:cNvSpPr>
              <a:spLocks noChangeArrowheads="1"/>
            </p:cNvSpPr>
            <p:nvPr/>
          </p:nvSpPr>
          <p:spPr bwMode="auto">
            <a:xfrm>
              <a:off x="6553200" y="3581400"/>
              <a:ext cx="2362940" cy="1295400"/>
            </a:xfrm>
            <a:prstGeom prst="rect">
              <a:avLst/>
            </a:prstGeom>
            <a:noFill/>
            <a:ln w="9525">
              <a:noFill/>
              <a:miter lim="800000"/>
              <a:headEnd/>
              <a:tailEnd/>
            </a:ln>
          </p:spPr>
          <p:txBody>
            <a:bodyPr/>
            <a:lstStyle/>
            <a:p>
              <a:pPr marL="220663" indent="-220663">
                <a:lnSpc>
                  <a:spcPct val="90000"/>
                </a:lnSpc>
                <a:spcBef>
                  <a:spcPct val="25000"/>
                </a:spcBef>
                <a:buSzPct val="80000"/>
                <a:buFont typeface="Wingdings" pitchFamily="-105" charset="2"/>
                <a:buChar char="§"/>
              </a:pPr>
              <a:r>
                <a:rPr lang="en-US" sz="2000" dirty="0">
                  <a:solidFill>
                    <a:schemeClr val="accent2"/>
                  </a:solidFill>
                </a:rPr>
                <a:t>VM Sprawl</a:t>
              </a:r>
            </a:p>
            <a:p>
              <a:pPr marL="220663" indent="-220663">
                <a:lnSpc>
                  <a:spcPct val="90000"/>
                </a:lnSpc>
                <a:spcBef>
                  <a:spcPct val="25000"/>
                </a:spcBef>
                <a:buSzPct val="80000"/>
                <a:buFont typeface="Wingdings" pitchFamily="-105" charset="2"/>
                <a:buChar char="§"/>
              </a:pPr>
              <a:r>
                <a:rPr lang="en-US" sz="2000" dirty="0">
                  <a:solidFill>
                    <a:schemeClr val="accent2"/>
                  </a:solidFill>
                </a:rPr>
                <a:t>Enterprise scale</a:t>
              </a:r>
            </a:p>
            <a:p>
              <a:pPr marL="220663" indent="-220663">
                <a:lnSpc>
                  <a:spcPct val="90000"/>
                </a:lnSpc>
                <a:spcBef>
                  <a:spcPct val="25000"/>
                </a:spcBef>
                <a:buSzPct val="80000"/>
                <a:buFont typeface="Wingdings" pitchFamily="-105" charset="2"/>
                <a:buChar char="§"/>
              </a:pPr>
              <a:r>
                <a:rPr lang="en-US" sz="2000" dirty="0" smtClean="0">
                  <a:solidFill>
                    <a:schemeClr val="accent2"/>
                  </a:solidFill>
                </a:rPr>
                <a:t>App </a:t>
              </a:r>
              <a:r>
                <a:rPr lang="en-US" sz="2000" dirty="0">
                  <a:solidFill>
                    <a:schemeClr val="accent2"/>
                  </a:solidFill>
                </a:rPr>
                <a:t>+ VM + </a:t>
              </a:r>
              <a:r>
                <a:rPr lang="en-US" sz="2000" dirty="0" smtClean="0">
                  <a:solidFill>
                    <a:schemeClr val="accent2"/>
                  </a:solidFill>
                </a:rPr>
                <a:t>Com </a:t>
              </a:r>
              <a:r>
                <a:rPr lang="en-US" sz="2000" dirty="0">
                  <a:solidFill>
                    <a:schemeClr val="accent2"/>
                  </a:solidFill>
                </a:rPr>
                <a:t>+ </a:t>
              </a:r>
              <a:r>
                <a:rPr lang="en-US" sz="2000" dirty="0" smtClean="0">
                  <a:solidFill>
                    <a:schemeClr val="accent2"/>
                  </a:solidFill>
                </a:rPr>
                <a:t>Net </a:t>
              </a:r>
              <a:r>
                <a:rPr lang="en-US" sz="2000" dirty="0">
                  <a:solidFill>
                    <a:schemeClr val="accent2"/>
                  </a:solidFill>
                </a:rPr>
                <a:t>+ </a:t>
              </a:r>
              <a:r>
                <a:rPr lang="en-US" sz="2000" dirty="0" smtClean="0">
                  <a:solidFill>
                    <a:schemeClr val="accent2"/>
                  </a:solidFill>
                </a:rPr>
                <a:t>Storage</a:t>
              </a:r>
            </a:p>
            <a:p>
              <a:pPr marL="220663" indent="-220663">
                <a:lnSpc>
                  <a:spcPct val="90000"/>
                </a:lnSpc>
                <a:spcBef>
                  <a:spcPct val="25000"/>
                </a:spcBef>
                <a:buSzPct val="80000"/>
                <a:buFont typeface="Wingdings" pitchFamily="-105" charset="2"/>
                <a:buChar char="§"/>
              </a:pPr>
              <a:r>
                <a:rPr lang="en-US" sz="2000" dirty="0">
                  <a:solidFill>
                    <a:schemeClr val="accent2"/>
                  </a:solidFill>
                </a:rPr>
                <a:t>V-Motion sickness</a:t>
              </a:r>
            </a:p>
            <a:p>
              <a:pPr marL="220663" indent="-220663">
                <a:lnSpc>
                  <a:spcPct val="90000"/>
                </a:lnSpc>
                <a:spcBef>
                  <a:spcPct val="25000"/>
                </a:spcBef>
                <a:buSzPct val="80000"/>
                <a:buFont typeface="Wingdings" pitchFamily="-105" charset="2"/>
                <a:buChar char="§"/>
              </a:pPr>
              <a:r>
                <a:rPr lang="en-US" sz="2000" dirty="0">
                  <a:solidFill>
                    <a:schemeClr val="accent2"/>
                  </a:solidFill>
                </a:rPr>
                <a:t>Physical and Virtual Mgmt</a:t>
              </a:r>
            </a:p>
          </p:txBody>
        </p:sp>
      </p:grpSp>
      <p:grpSp>
        <p:nvGrpSpPr>
          <p:cNvPr id="5" name="Group 41"/>
          <p:cNvGrpSpPr>
            <a:grpSpLocks/>
          </p:cNvGrpSpPr>
          <p:nvPr/>
        </p:nvGrpSpPr>
        <p:grpSpPr bwMode="auto">
          <a:xfrm>
            <a:off x="304800" y="2187575"/>
            <a:ext cx="14203363" cy="1827213"/>
            <a:chOff x="190440" y="1822428"/>
            <a:chExt cx="8877360" cy="1523325"/>
          </a:xfrm>
        </p:grpSpPr>
        <p:sp>
          <p:nvSpPr>
            <p:cNvPr id="19480" name="Rectangle 12"/>
            <p:cNvSpPr>
              <a:spLocks noChangeArrowheads="1"/>
            </p:cNvSpPr>
            <p:nvPr/>
          </p:nvSpPr>
          <p:spPr bwMode="auto">
            <a:xfrm>
              <a:off x="2095495" y="1822428"/>
              <a:ext cx="4548209" cy="1523325"/>
            </a:xfrm>
            <a:prstGeom prst="rect">
              <a:avLst/>
            </a:prstGeom>
            <a:noFill/>
            <a:ln w="9525">
              <a:noFill/>
              <a:miter lim="800000"/>
              <a:headEnd/>
              <a:tailEnd/>
            </a:ln>
          </p:spPr>
          <p:txBody>
            <a:bodyPr/>
            <a:lstStyle/>
            <a:p>
              <a:pPr marL="220663" indent="-220663">
                <a:lnSpc>
                  <a:spcPct val="90000"/>
                </a:lnSpc>
                <a:spcBef>
                  <a:spcPct val="25000"/>
                </a:spcBef>
                <a:buSzPct val="120000"/>
                <a:buFont typeface="Arial Narrow" pitchFamily="-105" charset="0"/>
                <a:buChar char="›"/>
              </a:pPr>
              <a:r>
                <a:rPr lang="en-US" sz="2000" dirty="0">
                  <a:solidFill>
                    <a:schemeClr val="accent2"/>
                  </a:solidFill>
                </a:rPr>
                <a:t>Standardized Virtual Machines and apps with embedded mgmt</a:t>
              </a:r>
            </a:p>
            <a:p>
              <a:pPr marL="220663" indent="-220663">
                <a:lnSpc>
                  <a:spcPct val="90000"/>
                </a:lnSpc>
                <a:spcBef>
                  <a:spcPct val="25000"/>
                </a:spcBef>
                <a:buSzPct val="120000"/>
                <a:buFont typeface="Arial Narrow" pitchFamily="-105" charset="0"/>
                <a:buChar char="›"/>
              </a:pPr>
              <a:r>
                <a:rPr lang="en-US" sz="2000" dirty="0">
                  <a:solidFill>
                    <a:schemeClr val="accent2"/>
                  </a:solidFill>
                </a:rPr>
                <a:t>Enforce service levels by allocating resources based on </a:t>
              </a:r>
              <a:r>
                <a:rPr lang="en-US" sz="2000" dirty="0" err="1">
                  <a:solidFill>
                    <a:schemeClr val="accent2"/>
                  </a:solidFill>
                </a:rPr>
                <a:t>QoS</a:t>
              </a:r>
              <a:endParaRPr lang="en-US" sz="2000" dirty="0">
                <a:solidFill>
                  <a:schemeClr val="accent2"/>
                </a:solidFill>
              </a:endParaRPr>
            </a:p>
            <a:p>
              <a:pPr marL="220663" indent="-220663">
                <a:lnSpc>
                  <a:spcPct val="90000"/>
                </a:lnSpc>
                <a:spcBef>
                  <a:spcPct val="25000"/>
                </a:spcBef>
                <a:buSzPct val="120000"/>
                <a:buFont typeface="Arial Narrow" pitchFamily="-105" charset="0"/>
                <a:buChar char="›"/>
              </a:pPr>
              <a:r>
                <a:rPr lang="en-US" sz="2000" dirty="0">
                  <a:solidFill>
                    <a:schemeClr val="accent2"/>
                  </a:solidFill>
                </a:rPr>
                <a:t>Dynamic workloads based on seasonality, business needs</a:t>
              </a:r>
            </a:p>
            <a:p>
              <a:pPr marL="220663" indent="-220663">
                <a:lnSpc>
                  <a:spcPct val="90000"/>
                </a:lnSpc>
                <a:spcBef>
                  <a:spcPct val="25000"/>
                </a:spcBef>
                <a:buSzPct val="120000"/>
                <a:buFont typeface="Arial Narrow" pitchFamily="-105" charset="0"/>
                <a:buChar char="›"/>
              </a:pPr>
              <a:r>
                <a:rPr lang="en-US" sz="2000" dirty="0">
                  <a:solidFill>
                    <a:schemeClr val="accent2"/>
                  </a:solidFill>
                </a:rPr>
                <a:t>Service Catalog based automated provisioning</a:t>
              </a:r>
            </a:p>
            <a:p>
              <a:pPr marL="220663" indent="-220663">
                <a:lnSpc>
                  <a:spcPct val="90000"/>
                </a:lnSpc>
                <a:spcBef>
                  <a:spcPct val="25000"/>
                </a:spcBef>
                <a:buSzPct val="120000"/>
                <a:buFont typeface="Arial Narrow" pitchFamily="-105" charset="0"/>
                <a:buChar char="›"/>
              </a:pPr>
              <a:r>
                <a:rPr lang="en-US" sz="2000" dirty="0">
                  <a:solidFill>
                    <a:schemeClr val="accent2"/>
                  </a:solidFill>
                </a:rPr>
                <a:t>Applications run on shared, not dedicated, infrastructure</a:t>
              </a:r>
            </a:p>
          </p:txBody>
        </p:sp>
        <p:sp>
          <p:nvSpPr>
            <p:cNvPr id="19481" name="Rectangle 15"/>
            <p:cNvSpPr>
              <a:spLocks noChangeArrowheads="1"/>
            </p:cNvSpPr>
            <p:nvPr/>
          </p:nvSpPr>
          <p:spPr bwMode="auto">
            <a:xfrm>
              <a:off x="6629400" y="1822428"/>
              <a:ext cx="2438400" cy="1295400"/>
            </a:xfrm>
            <a:prstGeom prst="rect">
              <a:avLst/>
            </a:prstGeom>
            <a:noFill/>
            <a:ln w="9525">
              <a:noFill/>
              <a:miter lim="800000"/>
              <a:headEnd/>
              <a:tailEnd/>
            </a:ln>
          </p:spPr>
          <p:txBody>
            <a:bodyPr/>
            <a:lstStyle/>
            <a:p>
              <a:pPr marL="220663" indent="-220663">
                <a:lnSpc>
                  <a:spcPct val="90000"/>
                </a:lnSpc>
                <a:spcBef>
                  <a:spcPct val="25000"/>
                </a:spcBef>
                <a:buSzPct val="80000"/>
                <a:buFont typeface="Wingdings" pitchFamily="-105" charset="2"/>
                <a:buChar char="§"/>
              </a:pPr>
              <a:r>
                <a:rPr lang="en-US" sz="2000">
                  <a:solidFill>
                    <a:schemeClr val="accent2"/>
                  </a:solidFill>
                </a:rPr>
                <a:t>Defining IT Offerings and CoS</a:t>
              </a:r>
            </a:p>
            <a:p>
              <a:pPr marL="220663" indent="-220663">
                <a:lnSpc>
                  <a:spcPct val="90000"/>
                </a:lnSpc>
                <a:spcBef>
                  <a:spcPct val="25000"/>
                </a:spcBef>
                <a:buSzPct val="80000"/>
                <a:buFont typeface="Wingdings" pitchFamily="-105" charset="2"/>
                <a:buChar char="§"/>
              </a:pPr>
              <a:r>
                <a:rPr lang="en-US" sz="2000">
                  <a:solidFill>
                    <a:schemeClr val="accent2"/>
                  </a:solidFill>
                </a:rPr>
                <a:t>Identifying appropriate workloads for the cloud</a:t>
              </a:r>
            </a:p>
            <a:p>
              <a:pPr marL="220663" indent="-220663">
                <a:lnSpc>
                  <a:spcPct val="90000"/>
                </a:lnSpc>
                <a:spcBef>
                  <a:spcPct val="25000"/>
                </a:spcBef>
                <a:buSzPct val="80000"/>
                <a:buFont typeface="Wingdings" pitchFamily="-105" charset="2"/>
                <a:buChar char="§"/>
              </a:pPr>
              <a:r>
                <a:rPr lang="en-US" sz="2000">
                  <a:solidFill>
                    <a:schemeClr val="accent2"/>
                  </a:solidFill>
                </a:rPr>
                <a:t>Policy Governance</a:t>
              </a:r>
            </a:p>
            <a:p>
              <a:pPr marL="220663" indent="-220663">
                <a:lnSpc>
                  <a:spcPct val="90000"/>
                </a:lnSpc>
                <a:spcBef>
                  <a:spcPct val="25000"/>
                </a:spcBef>
                <a:buSzPct val="80000"/>
                <a:buFont typeface="Wingdings" pitchFamily="-105" charset="2"/>
                <a:buChar char="§"/>
              </a:pPr>
              <a:r>
                <a:rPr lang="en-US" sz="2000">
                  <a:solidFill>
                    <a:schemeClr val="accent2"/>
                  </a:solidFill>
                </a:rPr>
                <a:t>Internal and External clouds</a:t>
              </a:r>
            </a:p>
          </p:txBody>
        </p:sp>
        <p:grpSp>
          <p:nvGrpSpPr>
            <p:cNvPr id="6" name="Group 40"/>
            <p:cNvGrpSpPr>
              <a:grpSpLocks/>
            </p:cNvGrpSpPr>
            <p:nvPr/>
          </p:nvGrpSpPr>
          <p:grpSpPr bwMode="auto">
            <a:xfrm>
              <a:off x="190440" y="1822428"/>
              <a:ext cx="1734418" cy="1462088"/>
              <a:chOff x="-868437" y="1858941"/>
              <a:chExt cx="1734418" cy="1462088"/>
            </a:xfrm>
          </p:grpSpPr>
          <p:sp>
            <p:nvSpPr>
              <p:cNvPr id="53" name="Rectangle 52"/>
              <p:cNvSpPr/>
              <p:nvPr/>
            </p:nvSpPr>
            <p:spPr bwMode="auto">
              <a:xfrm>
                <a:off x="-866453" y="1858941"/>
                <a:ext cx="1732410" cy="146244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lgn="ctr">
                  <a:lnSpc>
                    <a:spcPct val="90000"/>
                  </a:lnSpc>
                  <a:spcBef>
                    <a:spcPct val="20000"/>
                  </a:spcBef>
                  <a:buSzPct val="120000"/>
                  <a:buFont typeface="Arial Narrow" pitchFamily="-105" charset="0"/>
                  <a:buNone/>
                </a:pPr>
                <a:endParaRPr lang="en-US" sz="2000" b="1" dirty="0" smtClean="0"/>
              </a:p>
              <a:p>
                <a:pPr algn="ctr">
                  <a:lnSpc>
                    <a:spcPct val="90000"/>
                  </a:lnSpc>
                  <a:spcBef>
                    <a:spcPct val="20000"/>
                  </a:spcBef>
                  <a:buSzPct val="120000"/>
                  <a:buFont typeface="Arial Narrow" pitchFamily="-105" charset="0"/>
                  <a:buNone/>
                </a:pPr>
                <a:r>
                  <a:rPr lang="en-US" sz="2000" b="1" dirty="0" smtClean="0"/>
                  <a:t>Shared </a:t>
                </a:r>
                <a:r>
                  <a:rPr lang="en-US" sz="2000" b="1" dirty="0"/>
                  <a:t>Virtual Computing </a:t>
                </a:r>
                <a:br>
                  <a:rPr lang="en-US" sz="2000" b="1" dirty="0"/>
                </a:br>
                <a:r>
                  <a:rPr lang="en-US" sz="2000" b="1" dirty="0"/>
                  <a:t>(Cloud / Utility)</a:t>
                </a:r>
              </a:p>
              <a:p>
                <a:pPr algn="ctr">
                  <a:lnSpc>
                    <a:spcPct val="90000"/>
                  </a:lnSpc>
                  <a:spcBef>
                    <a:spcPct val="20000"/>
                  </a:spcBef>
                  <a:buSzPct val="120000"/>
                  <a:buFont typeface="Arial Narrow" pitchFamily="-105" charset="0"/>
                  <a:buNone/>
                </a:pPr>
                <a:r>
                  <a:rPr lang="en-US" sz="2000" b="1" dirty="0">
                    <a:solidFill>
                      <a:srgbClr val="3366FF"/>
                    </a:solidFill>
                  </a:rPr>
                  <a:t>60 – 100% Virtual</a:t>
                </a:r>
              </a:p>
            </p:txBody>
          </p:sp>
          <p:sp>
            <p:nvSpPr>
              <p:cNvPr id="19484" name="Rectangle 53"/>
              <p:cNvSpPr>
                <a:spLocks noChangeArrowheads="1"/>
              </p:cNvSpPr>
              <p:nvPr/>
            </p:nvSpPr>
            <p:spPr bwMode="auto">
              <a:xfrm>
                <a:off x="-868437" y="1858941"/>
                <a:ext cx="1731962" cy="385301"/>
              </a:xfrm>
              <a:prstGeom prst="rect">
                <a:avLst/>
              </a:prstGeom>
              <a:solidFill>
                <a:schemeClr val="accent2"/>
              </a:solidFill>
              <a:ln w="9525">
                <a:solidFill>
                  <a:schemeClr val="tx1"/>
                </a:solidFill>
                <a:round/>
                <a:headEnd/>
                <a:tailEnd/>
              </a:ln>
            </p:spPr>
            <p:txBody>
              <a:bodyPr anchor="ctr"/>
              <a:lstStyle/>
              <a:p>
                <a:pPr algn="ctr">
                  <a:lnSpc>
                    <a:spcPct val="90000"/>
                  </a:lnSpc>
                  <a:spcBef>
                    <a:spcPct val="20000"/>
                  </a:spcBef>
                  <a:buSzPct val="120000"/>
                  <a:buFont typeface="Arial Narrow" pitchFamily="-105" charset="0"/>
                  <a:buNone/>
                </a:pPr>
                <a:r>
                  <a:rPr lang="en-US" b="1">
                    <a:solidFill>
                      <a:schemeClr val="bg1"/>
                    </a:solidFill>
                  </a:rPr>
                  <a:t>Level 3</a:t>
                </a:r>
              </a:p>
            </p:txBody>
          </p:sp>
        </p:gr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585"/>
                                        </p:tgtEl>
                                        <p:attrNameLst>
                                          <p:attrName>style.visibility</p:attrName>
                                        </p:attrNameLst>
                                      </p:cBhvr>
                                      <p:to>
                                        <p:strVal val="visible"/>
                                      </p:to>
                                    </p:set>
                                    <p:animEffect transition="in" filter="wipe(down)">
                                      <p:cBhvr>
                                        <p:cTn id="11" dur="500"/>
                                        <p:tgtEl>
                                          <p:spTgt spid="2458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5"/>
          <p:cNvGrpSpPr/>
          <p:nvPr/>
        </p:nvGrpSpPr>
        <p:grpSpPr>
          <a:xfrm>
            <a:off x="0" y="1219200"/>
            <a:ext cx="14630400" cy="7010400"/>
            <a:chOff x="0" y="-762000"/>
            <a:chExt cx="14630400" cy="5638800"/>
          </a:xfrm>
        </p:grpSpPr>
        <p:grpSp>
          <p:nvGrpSpPr>
            <p:cNvPr id="3" name="Group 104"/>
            <p:cNvGrpSpPr/>
            <p:nvPr/>
          </p:nvGrpSpPr>
          <p:grpSpPr>
            <a:xfrm>
              <a:off x="0" y="-762000"/>
              <a:ext cx="7696200" cy="5638800"/>
              <a:chOff x="0" y="-762000"/>
              <a:chExt cx="7696200" cy="5638800"/>
            </a:xfrm>
          </p:grpSpPr>
          <p:pic>
            <p:nvPicPr>
              <p:cNvPr id="293" name="Picture 125" descr="bsm_base"/>
              <p:cNvPicPr>
                <a:picLocks noChangeAspect="1" noChangeArrowheads="1"/>
              </p:cNvPicPr>
              <p:nvPr/>
            </p:nvPicPr>
            <p:blipFill>
              <a:blip r:embed="rId3"/>
              <a:srcRect t="12941" r="78333"/>
              <a:stretch>
                <a:fillRect/>
              </a:stretch>
            </p:blipFill>
            <p:spPr bwMode="auto">
              <a:xfrm>
                <a:off x="0" y="-762000"/>
                <a:ext cx="1981200" cy="5638800"/>
              </a:xfrm>
              <a:prstGeom prst="rect">
                <a:avLst/>
              </a:prstGeom>
              <a:noFill/>
              <a:ln w="9525">
                <a:noFill/>
                <a:miter lim="800000"/>
                <a:headEnd/>
                <a:tailEnd/>
              </a:ln>
            </p:spPr>
          </p:pic>
          <p:pic>
            <p:nvPicPr>
              <p:cNvPr id="294" name="Picture 125" descr="bsm_base"/>
              <p:cNvPicPr>
                <a:picLocks noChangeAspect="1" noChangeArrowheads="1"/>
              </p:cNvPicPr>
              <p:nvPr/>
            </p:nvPicPr>
            <p:blipFill>
              <a:blip r:embed="rId3"/>
              <a:srcRect t="12941" r="78333"/>
              <a:stretch>
                <a:fillRect/>
              </a:stretch>
            </p:blipFill>
            <p:spPr bwMode="auto">
              <a:xfrm>
                <a:off x="1905000" y="-762000"/>
                <a:ext cx="1981200" cy="5638800"/>
              </a:xfrm>
              <a:prstGeom prst="rect">
                <a:avLst/>
              </a:prstGeom>
              <a:noFill/>
              <a:ln w="9525">
                <a:noFill/>
                <a:miter lim="800000"/>
                <a:headEnd/>
                <a:tailEnd/>
              </a:ln>
            </p:spPr>
          </p:pic>
          <p:pic>
            <p:nvPicPr>
              <p:cNvPr id="295" name="Picture 125" descr="bsm_base"/>
              <p:cNvPicPr>
                <a:picLocks noChangeAspect="1" noChangeArrowheads="1"/>
              </p:cNvPicPr>
              <p:nvPr/>
            </p:nvPicPr>
            <p:blipFill>
              <a:blip r:embed="rId3"/>
              <a:srcRect t="12941" r="78333"/>
              <a:stretch>
                <a:fillRect/>
              </a:stretch>
            </p:blipFill>
            <p:spPr bwMode="auto">
              <a:xfrm>
                <a:off x="3810000" y="-762000"/>
                <a:ext cx="1981200" cy="5638800"/>
              </a:xfrm>
              <a:prstGeom prst="rect">
                <a:avLst/>
              </a:prstGeom>
              <a:noFill/>
              <a:ln w="9525">
                <a:noFill/>
                <a:miter lim="800000"/>
                <a:headEnd/>
                <a:tailEnd/>
              </a:ln>
            </p:spPr>
          </p:pic>
          <p:pic>
            <p:nvPicPr>
              <p:cNvPr id="296" name="Picture 125" descr="bsm_base"/>
              <p:cNvPicPr>
                <a:picLocks noChangeAspect="1" noChangeArrowheads="1"/>
              </p:cNvPicPr>
              <p:nvPr/>
            </p:nvPicPr>
            <p:blipFill>
              <a:blip r:embed="rId3"/>
              <a:srcRect t="12941" r="78333"/>
              <a:stretch>
                <a:fillRect/>
              </a:stretch>
            </p:blipFill>
            <p:spPr bwMode="auto">
              <a:xfrm>
                <a:off x="5715000" y="-762000"/>
                <a:ext cx="1981200" cy="5638800"/>
              </a:xfrm>
              <a:prstGeom prst="rect">
                <a:avLst/>
              </a:prstGeom>
              <a:noFill/>
              <a:ln w="9525">
                <a:noFill/>
                <a:miter lim="800000"/>
                <a:headEnd/>
                <a:tailEnd/>
              </a:ln>
            </p:spPr>
          </p:pic>
        </p:grpSp>
        <p:grpSp>
          <p:nvGrpSpPr>
            <p:cNvPr id="4" name="Group 105"/>
            <p:cNvGrpSpPr/>
            <p:nvPr/>
          </p:nvGrpSpPr>
          <p:grpSpPr>
            <a:xfrm>
              <a:off x="6934200" y="-762000"/>
              <a:ext cx="7696200" cy="5638800"/>
              <a:chOff x="0" y="-762000"/>
              <a:chExt cx="7696200" cy="5638800"/>
            </a:xfrm>
          </p:grpSpPr>
          <p:pic>
            <p:nvPicPr>
              <p:cNvPr id="289" name="Picture 125" descr="bsm_base"/>
              <p:cNvPicPr>
                <a:picLocks noChangeAspect="1" noChangeArrowheads="1"/>
              </p:cNvPicPr>
              <p:nvPr/>
            </p:nvPicPr>
            <p:blipFill>
              <a:blip r:embed="rId3"/>
              <a:srcRect t="12941" r="78333"/>
              <a:stretch>
                <a:fillRect/>
              </a:stretch>
            </p:blipFill>
            <p:spPr bwMode="auto">
              <a:xfrm>
                <a:off x="0" y="-762000"/>
                <a:ext cx="1981200" cy="5638800"/>
              </a:xfrm>
              <a:prstGeom prst="rect">
                <a:avLst/>
              </a:prstGeom>
              <a:noFill/>
              <a:ln w="9525">
                <a:noFill/>
                <a:miter lim="800000"/>
                <a:headEnd/>
                <a:tailEnd/>
              </a:ln>
            </p:spPr>
          </p:pic>
          <p:pic>
            <p:nvPicPr>
              <p:cNvPr id="290" name="Picture 125" descr="bsm_base"/>
              <p:cNvPicPr>
                <a:picLocks noChangeAspect="1" noChangeArrowheads="1"/>
              </p:cNvPicPr>
              <p:nvPr/>
            </p:nvPicPr>
            <p:blipFill>
              <a:blip r:embed="rId3"/>
              <a:srcRect t="12941" r="78333"/>
              <a:stretch>
                <a:fillRect/>
              </a:stretch>
            </p:blipFill>
            <p:spPr bwMode="auto">
              <a:xfrm>
                <a:off x="1905000" y="-762000"/>
                <a:ext cx="1981200" cy="5638800"/>
              </a:xfrm>
              <a:prstGeom prst="rect">
                <a:avLst/>
              </a:prstGeom>
              <a:noFill/>
              <a:ln w="9525">
                <a:noFill/>
                <a:miter lim="800000"/>
                <a:headEnd/>
                <a:tailEnd/>
              </a:ln>
            </p:spPr>
          </p:pic>
          <p:pic>
            <p:nvPicPr>
              <p:cNvPr id="291" name="Picture 125" descr="bsm_base"/>
              <p:cNvPicPr>
                <a:picLocks noChangeAspect="1" noChangeArrowheads="1"/>
              </p:cNvPicPr>
              <p:nvPr/>
            </p:nvPicPr>
            <p:blipFill>
              <a:blip r:embed="rId3"/>
              <a:srcRect t="12941" r="78333"/>
              <a:stretch>
                <a:fillRect/>
              </a:stretch>
            </p:blipFill>
            <p:spPr bwMode="auto">
              <a:xfrm>
                <a:off x="3810000" y="-762000"/>
                <a:ext cx="1981200" cy="5638800"/>
              </a:xfrm>
              <a:prstGeom prst="rect">
                <a:avLst/>
              </a:prstGeom>
              <a:noFill/>
              <a:ln w="9525">
                <a:noFill/>
                <a:miter lim="800000"/>
                <a:headEnd/>
                <a:tailEnd/>
              </a:ln>
            </p:spPr>
          </p:pic>
          <p:pic>
            <p:nvPicPr>
              <p:cNvPr id="292" name="Picture 125" descr="bsm_base"/>
              <p:cNvPicPr>
                <a:picLocks noChangeAspect="1" noChangeArrowheads="1"/>
              </p:cNvPicPr>
              <p:nvPr/>
            </p:nvPicPr>
            <p:blipFill>
              <a:blip r:embed="rId3"/>
              <a:srcRect t="12941" r="78333"/>
              <a:stretch>
                <a:fillRect/>
              </a:stretch>
            </p:blipFill>
            <p:spPr bwMode="auto">
              <a:xfrm>
                <a:off x="5715000" y="-762000"/>
                <a:ext cx="1981200" cy="5638800"/>
              </a:xfrm>
              <a:prstGeom prst="rect">
                <a:avLst/>
              </a:prstGeom>
              <a:noFill/>
              <a:ln w="9525">
                <a:noFill/>
                <a:miter lim="800000"/>
                <a:headEnd/>
                <a:tailEnd/>
              </a:ln>
            </p:spPr>
          </p:pic>
        </p:grpSp>
      </p:grpSp>
      <p:sp>
        <p:nvSpPr>
          <p:cNvPr id="10" name="Title 18"/>
          <p:cNvSpPr txBox="1">
            <a:spLocks/>
          </p:cNvSpPr>
          <p:nvPr/>
        </p:nvSpPr>
        <p:spPr bwMode="white">
          <a:xfrm>
            <a:off x="673102" y="62866"/>
            <a:ext cx="11363960" cy="851534"/>
          </a:xfrm>
          <a:prstGeom prst="rect">
            <a:avLst/>
          </a:prstGeom>
          <a:noFill/>
          <a:ln w="9525">
            <a:noFill/>
            <a:miter lim="800000"/>
            <a:headEnd/>
            <a:tailEnd/>
          </a:ln>
        </p:spPr>
        <p:txBody>
          <a:bodyPr lIns="130622" tIns="65311" rIns="130622" bIns="65311" anchor="ctr"/>
          <a:lstStyle/>
          <a:p>
            <a:pPr algn="l">
              <a:lnSpc>
                <a:spcPct val="90000"/>
              </a:lnSpc>
              <a:defRPr/>
            </a:pPr>
            <a:r>
              <a:rPr lang="en-US" sz="3400" kern="0" dirty="0">
                <a:solidFill>
                  <a:srgbClr val="FFFFFF"/>
                </a:solidFill>
                <a:latin typeface="Arial" charset="0"/>
                <a:ea typeface="MS PGothic" pitchFamily="34" charset="-128"/>
                <a:cs typeface="ＭＳ Ｐゴシック" pitchFamily="-65" charset="-128"/>
              </a:rPr>
              <a:t>BSM </a:t>
            </a:r>
            <a:r>
              <a:rPr lang="en-US" sz="3400" kern="0" dirty="0" smtClean="0">
                <a:solidFill>
                  <a:srgbClr val="FFFFFF"/>
                </a:solidFill>
                <a:latin typeface="Arial" charset="0"/>
                <a:ea typeface="MS PGothic" pitchFamily="34" charset="-128"/>
                <a:cs typeface="ＭＳ Ｐゴシック" pitchFamily="-65" charset="-128"/>
              </a:rPr>
              <a:t>for Virtualization</a:t>
            </a:r>
            <a:endParaRPr lang="en-US" sz="3400" kern="0" dirty="0">
              <a:solidFill>
                <a:srgbClr val="FFFFFF"/>
              </a:solidFill>
              <a:latin typeface="Arial" charset="0"/>
              <a:ea typeface="MS PGothic" pitchFamily="34" charset="-128"/>
              <a:cs typeface="ＭＳ Ｐゴシック" pitchFamily="-65" charset="-128"/>
            </a:endParaRPr>
          </a:p>
        </p:txBody>
      </p:sp>
      <p:pic>
        <p:nvPicPr>
          <p:cNvPr id="369" name="Picture 85" descr="bsm_right"/>
          <p:cNvPicPr>
            <a:picLocks noChangeAspect="1" noChangeArrowheads="1"/>
          </p:cNvPicPr>
          <p:nvPr/>
        </p:nvPicPr>
        <p:blipFill>
          <a:blip r:embed="rId4"/>
          <a:srcRect l="29167" t="12941"/>
          <a:stretch>
            <a:fillRect/>
          </a:stretch>
        </p:blipFill>
        <p:spPr bwMode="auto">
          <a:xfrm>
            <a:off x="7162800" y="1676400"/>
            <a:ext cx="6477000" cy="5638800"/>
          </a:xfrm>
          <a:prstGeom prst="rect">
            <a:avLst/>
          </a:prstGeom>
          <a:noFill/>
          <a:ln w="9525">
            <a:noFill/>
            <a:miter lim="800000"/>
            <a:headEnd/>
            <a:tailEnd/>
          </a:ln>
        </p:spPr>
      </p:pic>
      <p:sp>
        <p:nvSpPr>
          <p:cNvPr id="370" name="Title 1"/>
          <p:cNvSpPr txBox="1">
            <a:spLocks/>
          </p:cNvSpPr>
          <p:nvPr/>
        </p:nvSpPr>
        <p:spPr bwMode="white">
          <a:xfrm>
            <a:off x="8607425" y="3086100"/>
            <a:ext cx="1219200" cy="2895600"/>
          </a:xfrm>
          <a:prstGeom prst="rect">
            <a:avLst/>
          </a:prstGeom>
          <a:noFill/>
          <a:ln w="9525" algn="ctr">
            <a:noFill/>
            <a:miter lim="800000"/>
            <a:headEnd/>
            <a:tailEnd/>
          </a:ln>
        </p:spPr>
        <p:txBody>
          <a:bodyPr anchor="ctr"/>
          <a:lstStyle/>
          <a:p>
            <a:pPr algn="ctr">
              <a:lnSpc>
                <a:spcPct val="90000"/>
              </a:lnSpc>
            </a:pPr>
            <a:r>
              <a:rPr lang="fr-FR" sz="900" b="1">
                <a:solidFill>
                  <a:schemeClr val="bg1"/>
                </a:solidFill>
                <a:latin typeface="Arial" charset="0"/>
              </a:rPr>
              <a:t>PLAN &amp;</a:t>
            </a:r>
          </a:p>
          <a:p>
            <a:pPr algn="ctr">
              <a:lnSpc>
                <a:spcPct val="90000"/>
              </a:lnSpc>
            </a:pPr>
            <a:r>
              <a:rPr lang="fr-FR" sz="900" b="1">
                <a:solidFill>
                  <a:schemeClr val="bg1"/>
                </a:solidFill>
                <a:latin typeface="Arial" charset="0"/>
              </a:rPr>
              <a:t>GOVERN</a:t>
            </a:r>
            <a:endParaRPr lang="en-US" sz="900" b="1">
              <a:solidFill>
                <a:schemeClr val="bg1"/>
              </a:solidFill>
              <a:latin typeface="Arial" charset="0"/>
            </a:endParaRPr>
          </a:p>
        </p:txBody>
      </p:sp>
      <p:sp>
        <p:nvSpPr>
          <p:cNvPr id="371" name="Title 1"/>
          <p:cNvSpPr txBox="1">
            <a:spLocks/>
          </p:cNvSpPr>
          <p:nvPr/>
        </p:nvSpPr>
        <p:spPr bwMode="white">
          <a:xfrm>
            <a:off x="11579225" y="3124200"/>
            <a:ext cx="1219200" cy="2895600"/>
          </a:xfrm>
          <a:prstGeom prst="rect">
            <a:avLst/>
          </a:prstGeom>
          <a:noFill/>
          <a:ln w="9525" algn="ctr">
            <a:noFill/>
            <a:miter lim="800000"/>
            <a:headEnd/>
            <a:tailEnd/>
          </a:ln>
        </p:spPr>
        <p:txBody>
          <a:bodyPr anchor="ctr"/>
          <a:lstStyle/>
          <a:p>
            <a:pPr algn="ctr">
              <a:lnSpc>
                <a:spcPct val="90000"/>
              </a:lnSpc>
            </a:pPr>
            <a:r>
              <a:rPr lang="fr-FR" sz="900" b="1" dirty="0">
                <a:solidFill>
                  <a:schemeClr val="bg1"/>
                </a:solidFill>
                <a:latin typeface="Arial" charset="0"/>
              </a:rPr>
              <a:t>PROVISION &amp;</a:t>
            </a:r>
          </a:p>
          <a:p>
            <a:pPr algn="ctr">
              <a:lnSpc>
                <a:spcPct val="90000"/>
              </a:lnSpc>
            </a:pPr>
            <a:r>
              <a:rPr lang="fr-FR" sz="900" b="1" dirty="0">
                <a:solidFill>
                  <a:schemeClr val="bg1"/>
                </a:solidFill>
                <a:latin typeface="Arial" charset="0"/>
              </a:rPr>
              <a:t>CONFIGURE</a:t>
            </a:r>
            <a:endParaRPr lang="en-US" sz="900" b="1" dirty="0">
              <a:solidFill>
                <a:schemeClr val="bg1"/>
              </a:solidFill>
              <a:latin typeface="Arial" charset="0"/>
            </a:endParaRPr>
          </a:p>
        </p:txBody>
      </p:sp>
      <p:sp>
        <p:nvSpPr>
          <p:cNvPr id="372" name="Title 1"/>
          <p:cNvSpPr txBox="1">
            <a:spLocks/>
          </p:cNvSpPr>
          <p:nvPr/>
        </p:nvSpPr>
        <p:spPr bwMode="white">
          <a:xfrm>
            <a:off x="10131425" y="5410200"/>
            <a:ext cx="1219200" cy="1143000"/>
          </a:xfrm>
          <a:prstGeom prst="rect">
            <a:avLst/>
          </a:prstGeom>
          <a:noFill/>
          <a:ln w="9525" algn="ctr">
            <a:noFill/>
            <a:miter lim="800000"/>
            <a:headEnd/>
            <a:tailEnd/>
          </a:ln>
        </p:spPr>
        <p:txBody>
          <a:bodyPr anchor="ctr"/>
          <a:lstStyle/>
          <a:p>
            <a:pPr algn="ctr">
              <a:lnSpc>
                <a:spcPct val="90000"/>
              </a:lnSpc>
            </a:pPr>
            <a:r>
              <a:rPr lang="fr-FR" sz="900" b="1">
                <a:solidFill>
                  <a:schemeClr val="bg1"/>
                </a:solidFill>
                <a:latin typeface="Arial" charset="0"/>
              </a:rPr>
              <a:t>MONITOR &amp; OPERATE</a:t>
            </a:r>
            <a:endParaRPr lang="en-US" sz="900" b="1">
              <a:solidFill>
                <a:schemeClr val="bg1"/>
              </a:solidFill>
              <a:latin typeface="Arial" charset="0"/>
            </a:endParaRPr>
          </a:p>
        </p:txBody>
      </p:sp>
      <p:sp>
        <p:nvSpPr>
          <p:cNvPr id="373" name="Title 1"/>
          <p:cNvSpPr txBox="1">
            <a:spLocks/>
          </p:cNvSpPr>
          <p:nvPr/>
        </p:nvSpPr>
        <p:spPr bwMode="white">
          <a:xfrm>
            <a:off x="10131425" y="2514600"/>
            <a:ext cx="1219200" cy="1143000"/>
          </a:xfrm>
          <a:prstGeom prst="rect">
            <a:avLst/>
          </a:prstGeom>
          <a:noFill/>
          <a:ln w="9525">
            <a:noFill/>
            <a:miter lim="800000"/>
            <a:headEnd/>
            <a:tailEnd/>
          </a:ln>
        </p:spPr>
        <p:txBody>
          <a:bodyPr anchor="ctr"/>
          <a:lstStyle/>
          <a:p>
            <a:pPr algn="ctr">
              <a:lnSpc>
                <a:spcPct val="90000"/>
              </a:lnSpc>
            </a:pPr>
            <a:r>
              <a:rPr lang="fr-FR" sz="900" b="1">
                <a:solidFill>
                  <a:schemeClr val="bg1"/>
                </a:solidFill>
                <a:latin typeface="Arial" charset="0"/>
              </a:rPr>
              <a:t>REQUEST &amp; SUPPORT</a:t>
            </a:r>
            <a:endParaRPr lang="en-US" sz="900" b="1">
              <a:solidFill>
                <a:schemeClr val="bg1"/>
              </a:solidFill>
              <a:latin typeface="Arial" charset="0"/>
            </a:endParaRPr>
          </a:p>
        </p:txBody>
      </p:sp>
      <p:sp>
        <p:nvSpPr>
          <p:cNvPr id="374" name="Oval 19"/>
          <p:cNvSpPr>
            <a:spLocks noChangeArrowheads="1"/>
          </p:cNvSpPr>
          <p:nvPr/>
        </p:nvSpPr>
        <p:spPr bwMode="auto">
          <a:xfrm>
            <a:off x="12523788" y="3506788"/>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75" name="Oval 21"/>
          <p:cNvSpPr>
            <a:spLocks noChangeArrowheads="1"/>
          </p:cNvSpPr>
          <p:nvPr/>
        </p:nvSpPr>
        <p:spPr bwMode="auto">
          <a:xfrm>
            <a:off x="11009313" y="2439988"/>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376" name="Oval 23"/>
          <p:cNvSpPr>
            <a:spLocks noChangeArrowheads="1"/>
          </p:cNvSpPr>
          <p:nvPr/>
        </p:nvSpPr>
        <p:spPr bwMode="auto">
          <a:xfrm>
            <a:off x="10298113" y="2443163"/>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77" name="Oval 24"/>
          <p:cNvSpPr>
            <a:spLocks noChangeArrowheads="1"/>
          </p:cNvSpPr>
          <p:nvPr/>
        </p:nvSpPr>
        <p:spPr bwMode="auto">
          <a:xfrm>
            <a:off x="9663113" y="2643188"/>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78" name="TextBox 25"/>
          <p:cNvSpPr txBox="1">
            <a:spLocks noChangeArrowheads="1"/>
          </p:cNvSpPr>
          <p:nvPr/>
        </p:nvSpPr>
        <p:spPr bwMode="auto">
          <a:xfrm>
            <a:off x="9961563" y="2127250"/>
            <a:ext cx="695325" cy="317500"/>
          </a:xfrm>
          <a:prstGeom prst="rect">
            <a:avLst/>
          </a:prstGeom>
          <a:noFill/>
          <a:ln w="9525">
            <a:noFill/>
            <a:miter lim="800000"/>
            <a:headEnd/>
            <a:tailEnd/>
          </a:ln>
        </p:spPr>
        <p:txBody>
          <a:bodyPr wrap="none" lIns="36000" tIns="36000" rIns="36000" bIns="36000">
            <a:spAutoFit/>
          </a:bodyPr>
          <a:lstStyle/>
          <a:p>
            <a:pPr algn="ctr" eaLnBrk="0" hangingPunct="0"/>
            <a:r>
              <a:rPr lang="en-US" sz="800" b="1" dirty="0">
                <a:solidFill>
                  <a:srgbClr val="1B2936"/>
                </a:solidFill>
                <a:latin typeface="Arial" charset="0"/>
              </a:rPr>
              <a:t>Incident</a:t>
            </a:r>
            <a:br>
              <a:rPr lang="en-US" sz="800" b="1" dirty="0">
                <a:solidFill>
                  <a:srgbClr val="1B2936"/>
                </a:solidFill>
                <a:latin typeface="Arial" charset="0"/>
              </a:rPr>
            </a:br>
            <a:r>
              <a:rPr lang="en-US" sz="800" b="1" dirty="0">
                <a:solidFill>
                  <a:srgbClr val="1B2936"/>
                </a:solidFill>
                <a:latin typeface="Arial" charset="0"/>
              </a:rPr>
              <a:t>Management</a:t>
            </a:r>
          </a:p>
        </p:txBody>
      </p:sp>
      <p:sp>
        <p:nvSpPr>
          <p:cNvPr id="379" name="TextBox 26"/>
          <p:cNvSpPr txBox="1">
            <a:spLocks noChangeArrowheads="1"/>
          </p:cNvSpPr>
          <p:nvPr/>
        </p:nvSpPr>
        <p:spPr bwMode="auto">
          <a:xfrm>
            <a:off x="8810625" y="2368550"/>
            <a:ext cx="868363" cy="317500"/>
          </a:xfrm>
          <a:prstGeom prst="rect">
            <a:avLst/>
          </a:prstGeom>
          <a:noFill/>
          <a:ln w="9525">
            <a:noFill/>
            <a:miter lim="800000"/>
            <a:headEnd/>
            <a:tailEnd/>
          </a:ln>
        </p:spPr>
        <p:txBody>
          <a:bodyPr wrap="none" lIns="36000" tIns="36000" rIns="36000" bIns="36000">
            <a:spAutoFit/>
          </a:bodyPr>
          <a:lstStyle/>
          <a:p>
            <a:pPr algn="r" eaLnBrk="0" hangingPunct="0"/>
            <a:r>
              <a:rPr lang="en-US" sz="800" b="1">
                <a:solidFill>
                  <a:srgbClr val="1B2936"/>
                </a:solidFill>
                <a:latin typeface="Arial" charset="0"/>
              </a:rPr>
              <a:t>Service Request</a:t>
            </a:r>
            <a:br>
              <a:rPr lang="en-US" sz="800" b="1">
                <a:solidFill>
                  <a:srgbClr val="1B2936"/>
                </a:solidFill>
                <a:latin typeface="Arial" charset="0"/>
              </a:rPr>
            </a:br>
            <a:r>
              <a:rPr lang="en-US" sz="800" b="1">
                <a:solidFill>
                  <a:srgbClr val="1B2936"/>
                </a:solidFill>
                <a:latin typeface="Arial" charset="0"/>
              </a:rPr>
              <a:t>Management</a:t>
            </a:r>
          </a:p>
        </p:txBody>
      </p:sp>
      <p:sp>
        <p:nvSpPr>
          <p:cNvPr id="380" name="Oval 29"/>
          <p:cNvSpPr>
            <a:spLocks noChangeArrowheads="1"/>
          </p:cNvSpPr>
          <p:nvPr/>
        </p:nvSpPr>
        <p:spPr bwMode="auto">
          <a:xfrm>
            <a:off x="10666413" y="3571875"/>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81" name="Oval 40"/>
          <p:cNvSpPr>
            <a:spLocks noChangeArrowheads="1"/>
          </p:cNvSpPr>
          <p:nvPr/>
        </p:nvSpPr>
        <p:spPr bwMode="auto">
          <a:xfrm>
            <a:off x="11645900" y="2636838"/>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382" name="Oval 45"/>
          <p:cNvSpPr>
            <a:spLocks noChangeArrowheads="1"/>
          </p:cNvSpPr>
          <p:nvPr/>
        </p:nvSpPr>
        <p:spPr bwMode="auto">
          <a:xfrm>
            <a:off x="8620125" y="4148138"/>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83" name="TextBox 46"/>
          <p:cNvSpPr txBox="1">
            <a:spLocks noChangeArrowheads="1"/>
          </p:cNvSpPr>
          <p:nvPr/>
        </p:nvSpPr>
        <p:spPr bwMode="auto">
          <a:xfrm>
            <a:off x="7912100" y="4057650"/>
            <a:ext cx="695325" cy="317500"/>
          </a:xfrm>
          <a:prstGeom prst="rect">
            <a:avLst/>
          </a:prstGeom>
          <a:noFill/>
          <a:ln w="9525">
            <a:noFill/>
            <a:miter lim="800000"/>
            <a:headEnd/>
            <a:tailEnd/>
          </a:ln>
        </p:spPr>
        <p:txBody>
          <a:bodyPr wrap="none" lIns="36000" tIns="36000" rIns="36000" bIns="36000">
            <a:spAutoFit/>
          </a:bodyPr>
          <a:lstStyle/>
          <a:p>
            <a:pPr algn="r" eaLnBrk="0" hangingPunct="0"/>
            <a:r>
              <a:rPr lang="en-US" sz="800" b="1">
                <a:solidFill>
                  <a:srgbClr val="1B2936"/>
                </a:solidFill>
                <a:latin typeface="Arial" charset="0"/>
              </a:rPr>
              <a:t>Financial</a:t>
            </a:r>
          </a:p>
          <a:p>
            <a:pPr algn="r" eaLnBrk="0" hangingPunct="0"/>
            <a:r>
              <a:rPr lang="en-US" sz="800" b="1">
                <a:solidFill>
                  <a:srgbClr val="1B2936"/>
                </a:solidFill>
                <a:latin typeface="Arial" charset="0"/>
              </a:rPr>
              <a:t>Management</a:t>
            </a:r>
          </a:p>
        </p:txBody>
      </p:sp>
      <p:sp>
        <p:nvSpPr>
          <p:cNvPr id="384" name="Oval 47"/>
          <p:cNvSpPr>
            <a:spLocks noChangeArrowheads="1"/>
          </p:cNvSpPr>
          <p:nvPr/>
        </p:nvSpPr>
        <p:spPr bwMode="auto">
          <a:xfrm>
            <a:off x="12736513" y="4143375"/>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85" name="TextBox 48"/>
          <p:cNvSpPr txBox="1">
            <a:spLocks noChangeArrowheads="1"/>
          </p:cNvSpPr>
          <p:nvPr/>
        </p:nvSpPr>
        <p:spPr bwMode="auto">
          <a:xfrm>
            <a:off x="12880975" y="4037013"/>
            <a:ext cx="636588" cy="317500"/>
          </a:xfrm>
          <a:prstGeom prst="rect">
            <a:avLst/>
          </a:prstGeom>
          <a:noFill/>
          <a:ln w="9525">
            <a:noFill/>
            <a:miter lim="800000"/>
            <a:headEnd/>
            <a:tailEnd/>
          </a:ln>
        </p:spPr>
        <p:txBody>
          <a:bodyPr wrap="none" lIns="36000" tIns="36000" rIns="36000" bIns="36000">
            <a:spAutoFit/>
          </a:bodyPr>
          <a:lstStyle/>
          <a:p>
            <a:pPr algn="l" eaLnBrk="0" hangingPunct="0"/>
            <a:r>
              <a:rPr lang="en-US" sz="800" b="1">
                <a:solidFill>
                  <a:srgbClr val="1B2936"/>
                </a:solidFill>
                <a:latin typeface="Arial" charset="0"/>
              </a:rPr>
              <a:t>Server</a:t>
            </a:r>
            <a:br>
              <a:rPr lang="en-US" sz="800" b="1">
                <a:solidFill>
                  <a:srgbClr val="1B2936"/>
                </a:solidFill>
                <a:latin typeface="Arial" charset="0"/>
              </a:rPr>
            </a:br>
            <a:r>
              <a:rPr lang="en-US" sz="800" b="1">
                <a:solidFill>
                  <a:srgbClr val="1B2936"/>
                </a:solidFill>
                <a:latin typeface="Arial" charset="0"/>
              </a:rPr>
              <a:t>Automation</a:t>
            </a:r>
          </a:p>
        </p:txBody>
      </p:sp>
      <p:sp>
        <p:nvSpPr>
          <p:cNvPr id="386" name="TextBox 50"/>
          <p:cNvSpPr txBox="1">
            <a:spLocks noChangeArrowheads="1"/>
          </p:cNvSpPr>
          <p:nvPr/>
        </p:nvSpPr>
        <p:spPr bwMode="auto">
          <a:xfrm>
            <a:off x="12858750" y="4741863"/>
            <a:ext cx="636588" cy="317500"/>
          </a:xfrm>
          <a:prstGeom prst="rect">
            <a:avLst/>
          </a:prstGeom>
          <a:noFill/>
          <a:ln w="9525">
            <a:noFill/>
            <a:miter lim="800000"/>
            <a:headEnd/>
            <a:tailEnd/>
          </a:ln>
        </p:spPr>
        <p:txBody>
          <a:bodyPr wrap="none" lIns="36000" tIns="36000" rIns="36000" bIns="36000">
            <a:spAutoFit/>
          </a:bodyPr>
          <a:lstStyle/>
          <a:p>
            <a:pPr algn="l" eaLnBrk="0" hangingPunct="0"/>
            <a:r>
              <a:rPr lang="en-US" sz="800" b="1">
                <a:solidFill>
                  <a:srgbClr val="1B2936"/>
                </a:solidFill>
                <a:latin typeface="Arial" charset="0"/>
              </a:rPr>
              <a:t>Network</a:t>
            </a:r>
            <a:br>
              <a:rPr lang="en-US" sz="800" b="1">
                <a:solidFill>
                  <a:srgbClr val="1B2936"/>
                </a:solidFill>
                <a:latin typeface="Arial" charset="0"/>
              </a:rPr>
            </a:br>
            <a:r>
              <a:rPr lang="en-US" sz="800" b="1">
                <a:solidFill>
                  <a:srgbClr val="1B2936"/>
                </a:solidFill>
                <a:latin typeface="Arial" charset="0"/>
              </a:rPr>
              <a:t>Automation</a:t>
            </a:r>
          </a:p>
        </p:txBody>
      </p:sp>
      <p:sp>
        <p:nvSpPr>
          <p:cNvPr id="387" name="Oval 51"/>
          <p:cNvSpPr>
            <a:spLocks noChangeArrowheads="1"/>
          </p:cNvSpPr>
          <p:nvPr/>
        </p:nvSpPr>
        <p:spPr bwMode="auto">
          <a:xfrm>
            <a:off x="9598025" y="6256338"/>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388" name="Oval 53"/>
          <p:cNvSpPr>
            <a:spLocks noChangeArrowheads="1"/>
          </p:cNvSpPr>
          <p:nvPr/>
        </p:nvSpPr>
        <p:spPr bwMode="auto">
          <a:xfrm>
            <a:off x="12712700" y="483870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89" name="TextBox 54"/>
          <p:cNvSpPr txBox="1">
            <a:spLocks noChangeArrowheads="1"/>
          </p:cNvSpPr>
          <p:nvPr/>
        </p:nvSpPr>
        <p:spPr bwMode="auto">
          <a:xfrm>
            <a:off x="12646025" y="5456238"/>
            <a:ext cx="636588" cy="317500"/>
          </a:xfrm>
          <a:prstGeom prst="rect">
            <a:avLst/>
          </a:prstGeom>
          <a:noFill/>
          <a:ln w="9525">
            <a:noFill/>
            <a:miter lim="800000"/>
            <a:headEnd/>
            <a:tailEnd/>
          </a:ln>
        </p:spPr>
        <p:txBody>
          <a:bodyPr wrap="none" lIns="36000" tIns="36000" rIns="36000" bIns="36000">
            <a:spAutoFit/>
          </a:bodyPr>
          <a:lstStyle/>
          <a:p>
            <a:pPr algn="l" eaLnBrk="0" hangingPunct="0"/>
            <a:r>
              <a:rPr lang="en-US" sz="800" b="1">
                <a:solidFill>
                  <a:srgbClr val="1B2936"/>
                </a:solidFill>
                <a:latin typeface="Arial" charset="0"/>
              </a:rPr>
              <a:t>Client</a:t>
            </a:r>
          </a:p>
          <a:p>
            <a:pPr algn="l" eaLnBrk="0" hangingPunct="0"/>
            <a:r>
              <a:rPr lang="en-US" sz="800" b="1">
                <a:solidFill>
                  <a:srgbClr val="1B2936"/>
                </a:solidFill>
                <a:latin typeface="Arial" charset="0"/>
              </a:rPr>
              <a:t>Automation</a:t>
            </a:r>
          </a:p>
        </p:txBody>
      </p:sp>
      <p:sp>
        <p:nvSpPr>
          <p:cNvPr id="390" name="TextBox 57"/>
          <p:cNvSpPr txBox="1">
            <a:spLocks noChangeArrowheads="1"/>
          </p:cNvSpPr>
          <p:nvPr/>
        </p:nvSpPr>
        <p:spPr bwMode="auto">
          <a:xfrm>
            <a:off x="7775575" y="5386388"/>
            <a:ext cx="1025525" cy="317500"/>
          </a:xfrm>
          <a:prstGeom prst="rect">
            <a:avLst/>
          </a:prstGeom>
          <a:noFill/>
          <a:ln w="9525">
            <a:noFill/>
            <a:miter lim="800000"/>
            <a:headEnd/>
            <a:tailEnd/>
          </a:ln>
        </p:spPr>
        <p:txBody>
          <a:bodyPr wrap="none" lIns="36000" tIns="36000" rIns="36000" bIns="36000">
            <a:spAutoFit/>
          </a:bodyPr>
          <a:lstStyle/>
          <a:p>
            <a:pPr algn="r" eaLnBrk="0" hangingPunct="0"/>
            <a:r>
              <a:rPr lang="en-US" sz="800" b="1">
                <a:solidFill>
                  <a:srgbClr val="1B2936"/>
                </a:solidFill>
                <a:latin typeface="Arial" charset="0"/>
              </a:rPr>
              <a:t>Compliance &amp;</a:t>
            </a:r>
            <a:br>
              <a:rPr lang="en-US" sz="800" b="1">
                <a:solidFill>
                  <a:srgbClr val="1B2936"/>
                </a:solidFill>
                <a:latin typeface="Arial" charset="0"/>
              </a:rPr>
            </a:br>
            <a:r>
              <a:rPr lang="en-US" sz="800" b="1">
                <a:solidFill>
                  <a:srgbClr val="1B2936"/>
                </a:solidFill>
                <a:latin typeface="Arial" charset="0"/>
              </a:rPr>
              <a:t>Policy Management</a:t>
            </a:r>
          </a:p>
        </p:txBody>
      </p:sp>
      <p:sp>
        <p:nvSpPr>
          <p:cNvPr id="391" name="TextBox 62"/>
          <p:cNvSpPr txBox="1">
            <a:spLocks noChangeArrowheads="1"/>
          </p:cNvSpPr>
          <p:nvPr/>
        </p:nvSpPr>
        <p:spPr bwMode="auto">
          <a:xfrm>
            <a:off x="8515350" y="6022975"/>
            <a:ext cx="695325" cy="317500"/>
          </a:xfrm>
          <a:prstGeom prst="rect">
            <a:avLst/>
          </a:prstGeom>
          <a:noFill/>
          <a:ln w="9525">
            <a:noFill/>
            <a:miter lim="800000"/>
            <a:headEnd/>
            <a:tailEnd/>
          </a:ln>
        </p:spPr>
        <p:txBody>
          <a:bodyPr wrap="none" lIns="36000" tIns="36000" rIns="36000" bIns="36000">
            <a:spAutoFit/>
          </a:bodyPr>
          <a:lstStyle/>
          <a:p>
            <a:pPr algn="r" eaLnBrk="0" hangingPunct="0"/>
            <a:r>
              <a:rPr lang="en-US" sz="800" b="1">
                <a:solidFill>
                  <a:srgbClr val="1B2936"/>
                </a:solidFill>
                <a:latin typeface="Arial" charset="0"/>
              </a:rPr>
              <a:t>Capacity</a:t>
            </a:r>
            <a:br>
              <a:rPr lang="en-US" sz="800" b="1">
                <a:solidFill>
                  <a:srgbClr val="1B2936"/>
                </a:solidFill>
                <a:latin typeface="Arial" charset="0"/>
              </a:rPr>
            </a:br>
            <a:r>
              <a:rPr lang="en-US" sz="800" b="1">
                <a:solidFill>
                  <a:srgbClr val="1B2936"/>
                </a:solidFill>
                <a:latin typeface="Arial" charset="0"/>
              </a:rPr>
              <a:t>Management</a:t>
            </a:r>
          </a:p>
        </p:txBody>
      </p:sp>
      <p:sp>
        <p:nvSpPr>
          <p:cNvPr id="392" name="Oval 65"/>
          <p:cNvSpPr>
            <a:spLocks noChangeArrowheads="1"/>
          </p:cNvSpPr>
          <p:nvPr/>
        </p:nvSpPr>
        <p:spPr bwMode="auto">
          <a:xfrm>
            <a:off x="10102850" y="6484938"/>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393" name="Oval 66"/>
          <p:cNvSpPr>
            <a:spLocks noChangeArrowheads="1"/>
          </p:cNvSpPr>
          <p:nvPr/>
        </p:nvSpPr>
        <p:spPr bwMode="auto">
          <a:xfrm>
            <a:off x="11263313" y="6475413"/>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394" name="TextBox 68"/>
          <p:cNvSpPr txBox="1">
            <a:spLocks noChangeArrowheads="1"/>
          </p:cNvSpPr>
          <p:nvPr/>
        </p:nvSpPr>
        <p:spPr bwMode="auto">
          <a:xfrm>
            <a:off x="10352088" y="6667500"/>
            <a:ext cx="798512" cy="439738"/>
          </a:xfrm>
          <a:prstGeom prst="rect">
            <a:avLst/>
          </a:prstGeom>
          <a:noFill/>
          <a:ln w="9525">
            <a:noFill/>
            <a:miter lim="800000"/>
            <a:headEnd/>
            <a:tailEnd/>
          </a:ln>
        </p:spPr>
        <p:txBody>
          <a:bodyPr wrap="none" lIns="36000" tIns="36000" rIns="36000" bIns="36000">
            <a:spAutoFit/>
          </a:bodyPr>
          <a:lstStyle/>
          <a:p>
            <a:pPr algn="ctr" eaLnBrk="0" hangingPunct="0"/>
            <a:r>
              <a:rPr lang="en-US" sz="800" b="1" dirty="0">
                <a:solidFill>
                  <a:srgbClr val="1B2936"/>
                </a:solidFill>
                <a:latin typeface="Arial" charset="0"/>
              </a:rPr>
              <a:t>Performance &amp;</a:t>
            </a:r>
            <a:br>
              <a:rPr lang="en-US" sz="800" b="1" dirty="0">
                <a:solidFill>
                  <a:srgbClr val="1B2936"/>
                </a:solidFill>
                <a:latin typeface="Arial" charset="0"/>
              </a:rPr>
            </a:br>
            <a:r>
              <a:rPr lang="en-US" sz="800" b="1" dirty="0">
                <a:solidFill>
                  <a:srgbClr val="1B2936"/>
                </a:solidFill>
                <a:latin typeface="Arial" charset="0"/>
              </a:rPr>
              <a:t>Availability </a:t>
            </a:r>
          </a:p>
          <a:p>
            <a:pPr algn="ctr" eaLnBrk="0" hangingPunct="0"/>
            <a:r>
              <a:rPr lang="en-US" sz="800" b="1" dirty="0">
                <a:solidFill>
                  <a:srgbClr val="1B2936"/>
                </a:solidFill>
                <a:latin typeface="Arial" charset="0"/>
              </a:rPr>
              <a:t>Management</a:t>
            </a:r>
          </a:p>
        </p:txBody>
      </p:sp>
      <p:sp>
        <p:nvSpPr>
          <p:cNvPr id="395" name="Oval 70"/>
          <p:cNvSpPr>
            <a:spLocks noChangeArrowheads="1"/>
          </p:cNvSpPr>
          <p:nvPr/>
        </p:nvSpPr>
        <p:spPr bwMode="auto">
          <a:xfrm>
            <a:off x="8616950" y="4792663"/>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396" name="Oval 76"/>
          <p:cNvSpPr>
            <a:spLocks noChangeArrowheads="1"/>
          </p:cNvSpPr>
          <p:nvPr/>
        </p:nvSpPr>
        <p:spPr bwMode="auto">
          <a:xfrm>
            <a:off x="10688638" y="655320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397" name="Title 1"/>
          <p:cNvSpPr txBox="1">
            <a:spLocks/>
          </p:cNvSpPr>
          <p:nvPr/>
        </p:nvSpPr>
        <p:spPr bwMode="white">
          <a:xfrm>
            <a:off x="10117138" y="3101975"/>
            <a:ext cx="1219200" cy="1828800"/>
          </a:xfrm>
          <a:prstGeom prst="rect">
            <a:avLst/>
          </a:prstGeom>
          <a:noFill/>
          <a:ln w="9525" algn="ctr">
            <a:noFill/>
            <a:miter lim="800000"/>
            <a:headEnd/>
            <a:tailEnd/>
          </a:ln>
        </p:spPr>
        <p:txBody>
          <a:bodyPr anchor="ctr"/>
          <a:lstStyle/>
          <a:p>
            <a:pPr algn="ctr">
              <a:lnSpc>
                <a:spcPct val="90000"/>
              </a:lnSpc>
            </a:pPr>
            <a:r>
              <a:rPr lang="fr-FR" sz="900" b="1">
                <a:solidFill>
                  <a:schemeClr val="bg1"/>
                </a:solidFill>
                <a:latin typeface="Arial" charset="0"/>
              </a:rPr>
              <a:t>INTEGRATE &amp; ORCHESTRATE</a:t>
            </a:r>
            <a:endParaRPr lang="en-US" sz="900" b="1">
              <a:solidFill>
                <a:schemeClr val="bg1"/>
              </a:solidFill>
              <a:latin typeface="Arial" charset="0"/>
            </a:endParaRPr>
          </a:p>
        </p:txBody>
      </p:sp>
      <p:sp>
        <p:nvSpPr>
          <p:cNvPr id="398" name="TextBox 89"/>
          <p:cNvSpPr txBox="1">
            <a:spLocks noChangeArrowheads="1"/>
          </p:cNvSpPr>
          <p:nvPr/>
        </p:nvSpPr>
        <p:spPr bwMode="auto">
          <a:xfrm>
            <a:off x="10355263" y="4859338"/>
            <a:ext cx="765175" cy="209550"/>
          </a:xfrm>
          <a:prstGeom prst="rect">
            <a:avLst/>
          </a:prstGeom>
          <a:noFill/>
          <a:ln w="9525">
            <a:noFill/>
            <a:miter lim="800000"/>
            <a:headEnd/>
            <a:tailEnd/>
          </a:ln>
        </p:spPr>
        <p:txBody>
          <a:bodyPr wrap="none" lIns="36000" tIns="36000" rIns="36000" bIns="36000">
            <a:spAutoFit/>
          </a:bodyPr>
          <a:lstStyle/>
          <a:p>
            <a:pPr algn="ctr" eaLnBrk="0" hangingPunct="0"/>
            <a:r>
              <a:rPr lang="en-US" sz="900" b="1" dirty="0">
                <a:solidFill>
                  <a:srgbClr val="203242"/>
                </a:solidFill>
                <a:latin typeface="Arial" charset="0"/>
              </a:rPr>
              <a:t>CMDB / CMS</a:t>
            </a:r>
          </a:p>
        </p:txBody>
      </p:sp>
      <p:sp>
        <p:nvSpPr>
          <p:cNvPr id="399" name="TextBox 82"/>
          <p:cNvSpPr txBox="1">
            <a:spLocks noChangeArrowheads="1"/>
          </p:cNvSpPr>
          <p:nvPr/>
        </p:nvSpPr>
        <p:spPr bwMode="auto">
          <a:xfrm>
            <a:off x="9312275" y="7256463"/>
            <a:ext cx="2933700" cy="244475"/>
          </a:xfrm>
          <a:prstGeom prst="rect">
            <a:avLst/>
          </a:prstGeom>
          <a:noFill/>
          <a:ln w="9525">
            <a:noFill/>
            <a:miter lim="800000"/>
            <a:headEnd/>
            <a:tailEnd/>
          </a:ln>
        </p:spPr>
        <p:txBody>
          <a:bodyPr>
            <a:spAutoFit/>
          </a:bodyPr>
          <a:lstStyle/>
          <a:p>
            <a:pPr algn="ctr" eaLnBrk="0" hangingPunct="0"/>
            <a:r>
              <a:rPr lang="fr-FR" sz="1000" b="1">
                <a:solidFill>
                  <a:schemeClr val="accent2"/>
                </a:solidFill>
                <a:latin typeface="Arial" charset="0"/>
              </a:rPr>
              <a:t>INFRASTRUCTURE</a:t>
            </a:r>
            <a:endParaRPr lang="en-US" sz="900" b="1">
              <a:solidFill>
                <a:srgbClr val="152F36"/>
              </a:solidFill>
              <a:latin typeface="Arial" charset="0"/>
            </a:endParaRPr>
          </a:p>
        </p:txBody>
      </p:sp>
      <p:cxnSp>
        <p:nvCxnSpPr>
          <p:cNvPr id="400" name="Straight Connector 83"/>
          <p:cNvCxnSpPr>
            <a:cxnSpLocks noChangeShapeType="1"/>
          </p:cNvCxnSpPr>
          <p:nvPr/>
        </p:nvCxnSpPr>
        <p:spPr bwMode="auto">
          <a:xfrm>
            <a:off x="9293225" y="7223125"/>
            <a:ext cx="2971800" cy="1588"/>
          </a:xfrm>
          <a:prstGeom prst="line">
            <a:avLst/>
          </a:prstGeom>
          <a:noFill/>
          <a:ln w="6350" algn="ctr">
            <a:solidFill>
              <a:schemeClr val="accent2"/>
            </a:solidFill>
            <a:round/>
            <a:headEnd/>
            <a:tailEnd/>
          </a:ln>
        </p:spPr>
      </p:cxnSp>
      <p:sp>
        <p:nvSpPr>
          <p:cNvPr id="401" name="Text Box 123"/>
          <p:cNvSpPr txBox="1">
            <a:spLocks noChangeArrowheads="1"/>
          </p:cNvSpPr>
          <p:nvPr/>
        </p:nvSpPr>
        <p:spPr bwMode="auto">
          <a:xfrm>
            <a:off x="8964613" y="7439025"/>
            <a:ext cx="3582987" cy="214313"/>
          </a:xfrm>
          <a:prstGeom prst="rect">
            <a:avLst/>
          </a:prstGeom>
          <a:noFill/>
          <a:ln w="9525">
            <a:noFill/>
            <a:miter lim="800000"/>
            <a:headEnd/>
            <a:tailEnd/>
          </a:ln>
        </p:spPr>
        <p:txBody>
          <a:bodyPr>
            <a:spAutoFit/>
          </a:bodyPr>
          <a:lstStyle/>
          <a:p>
            <a:r>
              <a:rPr lang="fr-FR" sz="800" b="1">
                <a:solidFill>
                  <a:schemeClr val="accent2"/>
                </a:solidFill>
                <a:latin typeface="Arial" charset="0"/>
              </a:rPr>
              <a:t>DISTRIBUTED       MAINFRAME      VIRTUAL      CLOUD       NETWORK</a:t>
            </a:r>
            <a:endParaRPr lang="en-US" sz="800">
              <a:latin typeface="Arial" charset="0"/>
            </a:endParaRPr>
          </a:p>
        </p:txBody>
      </p:sp>
      <p:sp>
        <p:nvSpPr>
          <p:cNvPr id="402" name="Oval 21"/>
          <p:cNvSpPr>
            <a:spLocks noChangeArrowheads="1"/>
          </p:cNvSpPr>
          <p:nvPr/>
        </p:nvSpPr>
        <p:spPr bwMode="auto">
          <a:xfrm>
            <a:off x="10707688" y="7165975"/>
            <a:ext cx="111125" cy="111125"/>
          </a:xfrm>
          <a:prstGeom prst="ellipse">
            <a:avLst/>
          </a:prstGeom>
          <a:solidFill>
            <a:schemeClr val="accent2"/>
          </a:solidFill>
          <a:ln w="25400" algn="ctr">
            <a:solidFill>
              <a:schemeClr val="bg1"/>
            </a:solidFill>
            <a:round/>
            <a:headEnd/>
            <a:tailEnd/>
          </a:ln>
        </p:spPr>
        <p:txBody>
          <a:bodyPr anchor="ctr"/>
          <a:lstStyle/>
          <a:p>
            <a:pPr algn="l" eaLnBrk="0" hangingPunct="0"/>
            <a:endParaRPr lang="en-US"/>
          </a:p>
        </p:txBody>
      </p:sp>
      <p:sp>
        <p:nvSpPr>
          <p:cNvPr id="403" name="TextBox 80"/>
          <p:cNvSpPr txBox="1">
            <a:spLocks noChangeArrowheads="1"/>
          </p:cNvSpPr>
          <p:nvPr/>
        </p:nvSpPr>
        <p:spPr bwMode="auto">
          <a:xfrm>
            <a:off x="9388475" y="1676400"/>
            <a:ext cx="2686050" cy="244475"/>
          </a:xfrm>
          <a:prstGeom prst="rect">
            <a:avLst/>
          </a:prstGeom>
          <a:noFill/>
          <a:ln w="9525">
            <a:noFill/>
            <a:miter lim="800000"/>
            <a:headEnd/>
            <a:tailEnd/>
          </a:ln>
        </p:spPr>
        <p:txBody>
          <a:bodyPr>
            <a:spAutoFit/>
          </a:bodyPr>
          <a:lstStyle/>
          <a:p>
            <a:pPr algn="ctr" eaLnBrk="0" hangingPunct="0"/>
            <a:r>
              <a:rPr lang="fr-FR" sz="1000" b="1">
                <a:solidFill>
                  <a:schemeClr val="accent2"/>
                </a:solidFill>
                <a:latin typeface="Arial" charset="0"/>
              </a:rPr>
              <a:t>BUSINESS SERVICES</a:t>
            </a:r>
            <a:endParaRPr lang="en-US" sz="1000" b="1">
              <a:solidFill>
                <a:schemeClr val="accent2"/>
              </a:solidFill>
              <a:latin typeface="Arial" charset="0"/>
            </a:endParaRPr>
          </a:p>
        </p:txBody>
      </p:sp>
      <p:cxnSp>
        <p:nvCxnSpPr>
          <p:cNvPr id="404" name="Straight Connector 81"/>
          <p:cNvCxnSpPr>
            <a:cxnSpLocks noChangeShapeType="1"/>
          </p:cNvCxnSpPr>
          <p:nvPr/>
        </p:nvCxnSpPr>
        <p:spPr bwMode="auto">
          <a:xfrm>
            <a:off x="9312275" y="1920875"/>
            <a:ext cx="2857500" cy="1588"/>
          </a:xfrm>
          <a:prstGeom prst="line">
            <a:avLst/>
          </a:prstGeom>
          <a:noFill/>
          <a:ln w="6350" algn="ctr">
            <a:solidFill>
              <a:schemeClr val="accent2"/>
            </a:solidFill>
            <a:round/>
            <a:headEnd/>
            <a:tailEnd/>
          </a:ln>
        </p:spPr>
      </p:cxnSp>
      <p:sp>
        <p:nvSpPr>
          <p:cNvPr id="405" name="Oval 21"/>
          <p:cNvSpPr>
            <a:spLocks noChangeArrowheads="1"/>
          </p:cNvSpPr>
          <p:nvPr/>
        </p:nvSpPr>
        <p:spPr bwMode="auto">
          <a:xfrm>
            <a:off x="9267825" y="1870075"/>
            <a:ext cx="111125" cy="111125"/>
          </a:xfrm>
          <a:prstGeom prst="ellipse">
            <a:avLst/>
          </a:prstGeom>
          <a:solidFill>
            <a:schemeClr val="accent2"/>
          </a:solidFill>
          <a:ln w="25400" algn="ctr">
            <a:solidFill>
              <a:schemeClr val="bg1"/>
            </a:solidFill>
            <a:round/>
            <a:headEnd/>
            <a:tailEnd/>
          </a:ln>
        </p:spPr>
        <p:txBody>
          <a:bodyPr anchor="ctr"/>
          <a:lstStyle/>
          <a:p>
            <a:pPr algn="l" eaLnBrk="0" hangingPunct="0"/>
            <a:endParaRPr lang="en-US"/>
          </a:p>
        </p:txBody>
      </p:sp>
      <p:sp>
        <p:nvSpPr>
          <p:cNvPr id="406" name="Oval 21"/>
          <p:cNvSpPr>
            <a:spLocks noChangeArrowheads="1"/>
          </p:cNvSpPr>
          <p:nvPr/>
        </p:nvSpPr>
        <p:spPr bwMode="auto">
          <a:xfrm>
            <a:off x="12112625" y="1873250"/>
            <a:ext cx="111125" cy="111125"/>
          </a:xfrm>
          <a:prstGeom prst="ellipse">
            <a:avLst/>
          </a:prstGeom>
          <a:solidFill>
            <a:schemeClr val="accent2"/>
          </a:solidFill>
          <a:ln w="25400" algn="ctr">
            <a:solidFill>
              <a:schemeClr val="bg1"/>
            </a:solidFill>
            <a:round/>
            <a:headEnd/>
            <a:tailEnd/>
          </a:ln>
        </p:spPr>
        <p:txBody>
          <a:bodyPr anchor="ctr"/>
          <a:lstStyle/>
          <a:p>
            <a:pPr algn="l" eaLnBrk="0" hangingPunct="0"/>
            <a:endParaRPr lang="en-US"/>
          </a:p>
        </p:txBody>
      </p:sp>
      <p:sp>
        <p:nvSpPr>
          <p:cNvPr id="407" name="Oval 84"/>
          <p:cNvSpPr>
            <a:spLocks noChangeArrowheads="1"/>
          </p:cNvSpPr>
          <p:nvPr/>
        </p:nvSpPr>
        <p:spPr bwMode="auto">
          <a:xfrm>
            <a:off x="10669588" y="5387975"/>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08" name="TextBox 59"/>
          <p:cNvSpPr txBox="1">
            <a:spLocks noChangeArrowheads="1"/>
          </p:cNvSpPr>
          <p:nvPr/>
        </p:nvSpPr>
        <p:spPr bwMode="auto">
          <a:xfrm>
            <a:off x="10482263" y="3238500"/>
            <a:ext cx="474662" cy="317500"/>
          </a:xfrm>
          <a:prstGeom prst="rect">
            <a:avLst/>
          </a:prstGeom>
          <a:noFill/>
          <a:ln w="9525">
            <a:noFill/>
            <a:miter lim="800000"/>
            <a:headEnd/>
            <a:tailEnd/>
          </a:ln>
        </p:spPr>
        <p:txBody>
          <a:bodyPr wrap="none" lIns="36000" tIns="36000" rIns="36000" bIns="36000">
            <a:spAutoFit/>
          </a:bodyPr>
          <a:lstStyle/>
          <a:p>
            <a:pPr algn="ctr" eaLnBrk="0" hangingPunct="0"/>
            <a:r>
              <a:rPr lang="en-US" sz="800" b="1" dirty="0">
                <a:solidFill>
                  <a:srgbClr val="1B2936"/>
                </a:solidFill>
                <a:latin typeface="Arial" charset="0"/>
              </a:rPr>
              <a:t>Service</a:t>
            </a:r>
          </a:p>
          <a:p>
            <a:pPr algn="ctr" eaLnBrk="0" hangingPunct="0"/>
            <a:r>
              <a:rPr lang="en-US" sz="800" b="1" dirty="0">
                <a:solidFill>
                  <a:srgbClr val="1B2936"/>
                </a:solidFill>
                <a:latin typeface="Arial" charset="0"/>
              </a:rPr>
              <a:t> Catalog</a:t>
            </a:r>
          </a:p>
        </p:txBody>
      </p:sp>
      <p:cxnSp>
        <p:nvCxnSpPr>
          <p:cNvPr id="409" name="Straight Arrow Connector 96"/>
          <p:cNvCxnSpPr>
            <a:cxnSpLocks noChangeShapeType="1"/>
          </p:cNvCxnSpPr>
          <p:nvPr/>
        </p:nvCxnSpPr>
        <p:spPr bwMode="auto">
          <a:xfrm rot="7800000" flipH="1">
            <a:off x="9787731" y="4460082"/>
            <a:ext cx="90487" cy="76200"/>
          </a:xfrm>
          <a:prstGeom prst="straightConnector1">
            <a:avLst/>
          </a:prstGeom>
          <a:noFill/>
          <a:ln w="31750" algn="ctr">
            <a:solidFill>
              <a:schemeClr val="bg1"/>
            </a:solidFill>
            <a:round/>
            <a:headEnd/>
            <a:tailEnd type="arrow" w="med" len="med"/>
          </a:ln>
        </p:spPr>
      </p:cxnSp>
      <p:sp>
        <p:nvSpPr>
          <p:cNvPr id="410" name="Text Box 123"/>
          <p:cNvSpPr txBox="1">
            <a:spLocks noChangeArrowheads="1"/>
          </p:cNvSpPr>
          <p:nvPr/>
        </p:nvSpPr>
        <p:spPr bwMode="auto">
          <a:xfrm>
            <a:off x="9258300" y="1903413"/>
            <a:ext cx="2987675" cy="214312"/>
          </a:xfrm>
          <a:prstGeom prst="rect">
            <a:avLst/>
          </a:prstGeom>
          <a:noFill/>
          <a:ln w="9525">
            <a:noFill/>
            <a:miter lim="800000"/>
            <a:headEnd/>
            <a:tailEnd/>
          </a:ln>
        </p:spPr>
        <p:txBody>
          <a:bodyPr>
            <a:spAutoFit/>
          </a:bodyPr>
          <a:lstStyle/>
          <a:p>
            <a:r>
              <a:rPr lang="fr-FR" sz="800" b="1">
                <a:solidFill>
                  <a:schemeClr val="accent2"/>
                </a:solidFill>
                <a:latin typeface="Arial" charset="0"/>
              </a:rPr>
              <a:t>APPLICATIONS		TRANSACTIONS</a:t>
            </a:r>
            <a:endParaRPr lang="en-US" sz="800">
              <a:latin typeface="Arial" charset="0"/>
            </a:endParaRPr>
          </a:p>
        </p:txBody>
      </p:sp>
      <p:cxnSp>
        <p:nvCxnSpPr>
          <p:cNvPr id="411" name="Straight Arrow Connector 90"/>
          <p:cNvCxnSpPr>
            <a:cxnSpLocks noChangeShapeType="1"/>
          </p:cNvCxnSpPr>
          <p:nvPr/>
        </p:nvCxnSpPr>
        <p:spPr bwMode="auto">
          <a:xfrm rot="18600000" flipH="1">
            <a:off x="11595894" y="4517232"/>
            <a:ext cx="90487" cy="76200"/>
          </a:xfrm>
          <a:prstGeom prst="straightConnector1">
            <a:avLst/>
          </a:prstGeom>
          <a:noFill/>
          <a:ln w="31750" algn="ctr">
            <a:solidFill>
              <a:schemeClr val="bg1"/>
            </a:solidFill>
            <a:round/>
            <a:headEnd/>
            <a:tailEnd type="arrow" w="med" len="med"/>
          </a:ln>
        </p:spPr>
      </p:cxnSp>
      <p:sp>
        <p:nvSpPr>
          <p:cNvPr id="412" name="Oval 86"/>
          <p:cNvSpPr>
            <a:spLocks noChangeArrowheads="1"/>
          </p:cNvSpPr>
          <p:nvPr/>
        </p:nvSpPr>
        <p:spPr bwMode="auto">
          <a:xfrm>
            <a:off x="11728450" y="6265863"/>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13" name="TextBox 52"/>
          <p:cNvSpPr txBox="1">
            <a:spLocks noChangeArrowheads="1"/>
          </p:cNvSpPr>
          <p:nvPr/>
        </p:nvSpPr>
        <p:spPr bwMode="auto">
          <a:xfrm>
            <a:off x="12268200" y="5992813"/>
            <a:ext cx="1309688" cy="319087"/>
          </a:xfrm>
          <a:prstGeom prst="rect">
            <a:avLst/>
          </a:prstGeom>
          <a:noFill/>
          <a:ln w="9525">
            <a:noFill/>
            <a:miter lim="800000"/>
            <a:headEnd/>
            <a:tailEnd/>
          </a:ln>
        </p:spPr>
        <p:txBody>
          <a:bodyPr lIns="36000" tIns="36000" rIns="36000" bIns="36000">
            <a:spAutoFit/>
          </a:bodyPr>
          <a:lstStyle/>
          <a:p>
            <a:pPr algn="l" eaLnBrk="0" hangingPunct="0"/>
            <a:r>
              <a:rPr lang="en-US" sz="800" b="1">
                <a:solidFill>
                  <a:srgbClr val="1B2936"/>
                </a:solidFill>
                <a:latin typeface="Arial" charset="0"/>
              </a:rPr>
              <a:t>Enterprise Scheduling &amp;</a:t>
            </a:r>
            <a:br>
              <a:rPr lang="en-US" sz="800" b="1">
                <a:solidFill>
                  <a:srgbClr val="1B2936"/>
                </a:solidFill>
                <a:latin typeface="Arial" charset="0"/>
              </a:rPr>
            </a:br>
            <a:r>
              <a:rPr lang="en-US" sz="800" b="1">
                <a:solidFill>
                  <a:srgbClr val="1B2936"/>
                </a:solidFill>
                <a:latin typeface="Arial" charset="0"/>
              </a:rPr>
              <a:t>Workload Automation</a:t>
            </a:r>
          </a:p>
        </p:txBody>
      </p:sp>
      <p:sp>
        <p:nvSpPr>
          <p:cNvPr id="414" name="Oval 38"/>
          <p:cNvSpPr>
            <a:spLocks noChangeArrowheads="1"/>
          </p:cNvSpPr>
          <p:nvPr/>
        </p:nvSpPr>
        <p:spPr bwMode="auto">
          <a:xfrm>
            <a:off x="11334750" y="382905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15" name="Oval 17"/>
          <p:cNvSpPr>
            <a:spLocks noChangeArrowheads="1"/>
          </p:cNvSpPr>
          <p:nvPr/>
        </p:nvSpPr>
        <p:spPr bwMode="auto">
          <a:xfrm>
            <a:off x="9209088" y="3008313"/>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16" name="Oval 27"/>
          <p:cNvSpPr>
            <a:spLocks noChangeArrowheads="1"/>
          </p:cNvSpPr>
          <p:nvPr/>
        </p:nvSpPr>
        <p:spPr bwMode="auto">
          <a:xfrm>
            <a:off x="12145963" y="3011488"/>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17" name="Oval 36"/>
          <p:cNvSpPr>
            <a:spLocks noChangeArrowheads="1"/>
          </p:cNvSpPr>
          <p:nvPr/>
        </p:nvSpPr>
        <p:spPr bwMode="auto">
          <a:xfrm>
            <a:off x="10026650" y="3841750"/>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18" name="Oval 43"/>
          <p:cNvSpPr>
            <a:spLocks noChangeArrowheads="1"/>
          </p:cNvSpPr>
          <p:nvPr/>
        </p:nvSpPr>
        <p:spPr bwMode="auto">
          <a:xfrm>
            <a:off x="8786813" y="3584575"/>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19" name="Oval 58"/>
          <p:cNvSpPr>
            <a:spLocks noChangeArrowheads="1"/>
          </p:cNvSpPr>
          <p:nvPr/>
        </p:nvSpPr>
        <p:spPr bwMode="auto">
          <a:xfrm>
            <a:off x="11320463" y="5129213"/>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20" name="Oval 56"/>
          <p:cNvSpPr>
            <a:spLocks noChangeArrowheads="1"/>
          </p:cNvSpPr>
          <p:nvPr/>
        </p:nvSpPr>
        <p:spPr bwMode="auto">
          <a:xfrm>
            <a:off x="10029825" y="5121275"/>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21" name="Oval 49"/>
          <p:cNvSpPr>
            <a:spLocks noChangeArrowheads="1"/>
          </p:cNvSpPr>
          <p:nvPr/>
        </p:nvSpPr>
        <p:spPr bwMode="auto">
          <a:xfrm>
            <a:off x="12519025" y="542290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22" name="Oval 63"/>
          <p:cNvSpPr>
            <a:spLocks noChangeArrowheads="1"/>
          </p:cNvSpPr>
          <p:nvPr/>
        </p:nvSpPr>
        <p:spPr bwMode="auto">
          <a:xfrm>
            <a:off x="9217025" y="595630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23" name="Oval 60"/>
          <p:cNvSpPr>
            <a:spLocks noChangeArrowheads="1"/>
          </p:cNvSpPr>
          <p:nvPr/>
        </p:nvSpPr>
        <p:spPr bwMode="auto">
          <a:xfrm>
            <a:off x="8805863" y="535305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24" name="Oval 88"/>
          <p:cNvSpPr>
            <a:spLocks noChangeArrowheads="1"/>
          </p:cNvSpPr>
          <p:nvPr/>
        </p:nvSpPr>
        <p:spPr bwMode="auto">
          <a:xfrm>
            <a:off x="11742738" y="5538788"/>
            <a:ext cx="111125" cy="111125"/>
          </a:xfrm>
          <a:prstGeom prst="ellipse">
            <a:avLst/>
          </a:prstGeom>
          <a:solidFill>
            <a:srgbClr val="B8B8B8"/>
          </a:solidFill>
          <a:ln w="25400" algn="ctr">
            <a:solidFill>
              <a:schemeClr val="bg1"/>
            </a:solidFill>
            <a:round/>
            <a:headEnd/>
            <a:tailEnd/>
          </a:ln>
        </p:spPr>
        <p:txBody>
          <a:bodyPr anchor="ctr"/>
          <a:lstStyle/>
          <a:p>
            <a:pPr algn="l" eaLnBrk="0" hangingPunct="0"/>
            <a:endParaRPr lang="en-US"/>
          </a:p>
        </p:txBody>
      </p:sp>
      <p:sp>
        <p:nvSpPr>
          <p:cNvPr id="425" name="Oval 90"/>
          <p:cNvSpPr>
            <a:spLocks noChangeArrowheads="1"/>
          </p:cNvSpPr>
          <p:nvPr/>
        </p:nvSpPr>
        <p:spPr bwMode="auto">
          <a:xfrm>
            <a:off x="9653588" y="551815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sp>
        <p:nvSpPr>
          <p:cNvPr id="426" name="TextBox 67"/>
          <p:cNvSpPr txBox="1">
            <a:spLocks noChangeArrowheads="1"/>
          </p:cNvSpPr>
          <p:nvPr/>
        </p:nvSpPr>
        <p:spPr bwMode="auto">
          <a:xfrm>
            <a:off x="9307513" y="5645150"/>
            <a:ext cx="809625" cy="317500"/>
          </a:xfrm>
          <a:prstGeom prst="rect">
            <a:avLst/>
          </a:prstGeom>
          <a:noFill/>
          <a:ln w="9525">
            <a:noFill/>
            <a:miter lim="800000"/>
            <a:headEnd/>
            <a:tailEnd/>
          </a:ln>
        </p:spPr>
        <p:txBody>
          <a:bodyPr wrap="none" lIns="36000" tIns="36000" rIns="36000" bIns="36000">
            <a:spAutoFit/>
          </a:bodyPr>
          <a:lstStyle/>
          <a:p>
            <a:pPr eaLnBrk="0" hangingPunct="0"/>
            <a:r>
              <a:rPr lang="en-US" sz="800" b="1">
                <a:solidFill>
                  <a:srgbClr val="1B2936"/>
                </a:solidFill>
                <a:latin typeface="Arial" charset="0"/>
              </a:rPr>
              <a:t>Event &amp; Impact</a:t>
            </a:r>
          </a:p>
          <a:p>
            <a:pPr eaLnBrk="0" hangingPunct="0"/>
            <a:r>
              <a:rPr lang="en-US" sz="800" b="1">
                <a:solidFill>
                  <a:srgbClr val="1B2936"/>
                </a:solidFill>
                <a:latin typeface="Arial" charset="0"/>
              </a:rPr>
              <a:t>Management</a:t>
            </a:r>
          </a:p>
        </p:txBody>
      </p:sp>
      <p:sp>
        <p:nvSpPr>
          <p:cNvPr id="427" name="Oval 73"/>
          <p:cNvSpPr>
            <a:spLocks noChangeArrowheads="1"/>
          </p:cNvSpPr>
          <p:nvPr/>
        </p:nvSpPr>
        <p:spPr bwMode="auto">
          <a:xfrm>
            <a:off x="12145963" y="5949950"/>
            <a:ext cx="111125" cy="111125"/>
          </a:xfrm>
          <a:prstGeom prst="ellipse">
            <a:avLst/>
          </a:prstGeom>
          <a:solidFill>
            <a:srgbClr val="FF3311"/>
          </a:solidFill>
          <a:ln w="25400" algn="ctr">
            <a:solidFill>
              <a:schemeClr val="bg1"/>
            </a:solidFill>
            <a:round/>
            <a:headEnd/>
            <a:tailEnd/>
          </a:ln>
        </p:spPr>
        <p:txBody>
          <a:bodyPr anchor="ctr"/>
          <a:lstStyle/>
          <a:p>
            <a:pPr algn="l" eaLnBrk="0" hangingPunct="0"/>
            <a:endParaRPr lang="en-US"/>
          </a:p>
        </p:txBody>
      </p:sp>
      <p:grpSp>
        <p:nvGrpSpPr>
          <p:cNvPr id="5" name="Group 106"/>
          <p:cNvGrpSpPr>
            <a:grpSpLocks/>
          </p:cNvGrpSpPr>
          <p:nvPr/>
        </p:nvGrpSpPr>
        <p:grpSpPr bwMode="auto">
          <a:xfrm>
            <a:off x="10436225" y="4227513"/>
            <a:ext cx="609600" cy="609600"/>
            <a:chOff x="2776" y="2130"/>
            <a:chExt cx="384" cy="384"/>
          </a:xfrm>
        </p:grpSpPr>
        <p:sp>
          <p:nvSpPr>
            <p:cNvPr id="429" name="Oval 97"/>
            <p:cNvSpPr>
              <a:spLocks noChangeArrowheads="1"/>
            </p:cNvSpPr>
            <p:nvPr/>
          </p:nvSpPr>
          <p:spPr bwMode="auto">
            <a:xfrm>
              <a:off x="2776" y="2130"/>
              <a:ext cx="384" cy="384"/>
            </a:xfrm>
            <a:prstGeom prst="ellipse">
              <a:avLst/>
            </a:prstGeom>
            <a:solidFill>
              <a:srgbClr val="FF3311"/>
            </a:solidFill>
            <a:ln w="25400">
              <a:solidFill>
                <a:schemeClr val="bg1"/>
              </a:solidFill>
              <a:round/>
              <a:headEnd/>
              <a:tailEnd/>
            </a:ln>
          </p:spPr>
          <p:txBody>
            <a:bodyPr wrap="none" anchor="ctr"/>
            <a:lstStyle/>
            <a:p>
              <a:pPr algn="l"/>
              <a:endParaRPr lang="en-US"/>
            </a:p>
          </p:txBody>
        </p:sp>
        <p:grpSp>
          <p:nvGrpSpPr>
            <p:cNvPr id="6" name="Group 98"/>
            <p:cNvGrpSpPr>
              <a:grpSpLocks/>
            </p:cNvGrpSpPr>
            <p:nvPr/>
          </p:nvGrpSpPr>
          <p:grpSpPr bwMode="auto">
            <a:xfrm>
              <a:off x="2868" y="2201"/>
              <a:ext cx="192" cy="190"/>
              <a:chOff x="2846" y="2208"/>
              <a:chExt cx="226" cy="231"/>
            </a:xfrm>
          </p:grpSpPr>
          <p:sp>
            <p:nvSpPr>
              <p:cNvPr id="431" name="Oval 60"/>
              <p:cNvSpPr>
                <a:spLocks noChangeArrowheads="1"/>
              </p:cNvSpPr>
              <p:nvPr/>
            </p:nvSpPr>
            <p:spPr bwMode="auto">
              <a:xfrm>
                <a:off x="2846" y="2353"/>
                <a:ext cx="226" cy="86"/>
              </a:xfrm>
              <a:prstGeom prst="ellipse">
                <a:avLst/>
              </a:prstGeom>
              <a:solidFill>
                <a:schemeClr val="tx2"/>
              </a:solidFill>
              <a:ln w="6350" algn="ctr">
                <a:solidFill>
                  <a:srgbClr val="FF3311"/>
                </a:solidFill>
                <a:round/>
                <a:headEnd/>
                <a:tailEnd/>
              </a:ln>
            </p:spPr>
            <p:txBody>
              <a:bodyPr anchor="ctr"/>
              <a:lstStyle/>
              <a:p>
                <a:pPr algn="l" eaLnBrk="0" hangingPunct="0"/>
                <a:endParaRPr lang="en-US"/>
              </a:p>
            </p:txBody>
          </p:sp>
          <p:sp>
            <p:nvSpPr>
              <p:cNvPr id="432" name="Oval 60"/>
              <p:cNvSpPr>
                <a:spLocks noChangeArrowheads="1"/>
              </p:cNvSpPr>
              <p:nvPr/>
            </p:nvSpPr>
            <p:spPr bwMode="auto">
              <a:xfrm>
                <a:off x="2846" y="2326"/>
                <a:ext cx="226" cy="86"/>
              </a:xfrm>
              <a:prstGeom prst="ellipse">
                <a:avLst/>
              </a:prstGeom>
              <a:solidFill>
                <a:schemeClr val="tx2"/>
              </a:solidFill>
              <a:ln w="6350" algn="ctr">
                <a:solidFill>
                  <a:srgbClr val="FF3311"/>
                </a:solidFill>
                <a:round/>
                <a:headEnd/>
                <a:tailEnd/>
              </a:ln>
            </p:spPr>
            <p:txBody>
              <a:bodyPr anchor="ctr"/>
              <a:lstStyle/>
              <a:p>
                <a:pPr algn="l" eaLnBrk="0" hangingPunct="0"/>
                <a:endParaRPr lang="en-US"/>
              </a:p>
            </p:txBody>
          </p:sp>
          <p:sp>
            <p:nvSpPr>
              <p:cNvPr id="433" name="Oval 60"/>
              <p:cNvSpPr>
                <a:spLocks noChangeArrowheads="1"/>
              </p:cNvSpPr>
              <p:nvPr/>
            </p:nvSpPr>
            <p:spPr bwMode="auto">
              <a:xfrm>
                <a:off x="2846" y="2298"/>
                <a:ext cx="226" cy="86"/>
              </a:xfrm>
              <a:prstGeom prst="ellipse">
                <a:avLst/>
              </a:prstGeom>
              <a:solidFill>
                <a:schemeClr val="tx2"/>
              </a:solidFill>
              <a:ln w="6350" algn="ctr">
                <a:solidFill>
                  <a:srgbClr val="FF3311"/>
                </a:solidFill>
                <a:round/>
                <a:headEnd/>
                <a:tailEnd/>
              </a:ln>
            </p:spPr>
            <p:txBody>
              <a:bodyPr anchor="ctr"/>
              <a:lstStyle/>
              <a:p>
                <a:pPr algn="l" eaLnBrk="0" hangingPunct="0"/>
                <a:endParaRPr lang="en-US"/>
              </a:p>
            </p:txBody>
          </p:sp>
          <p:sp>
            <p:nvSpPr>
              <p:cNvPr id="434" name="Oval 60"/>
              <p:cNvSpPr>
                <a:spLocks noChangeArrowheads="1"/>
              </p:cNvSpPr>
              <p:nvPr/>
            </p:nvSpPr>
            <p:spPr bwMode="auto">
              <a:xfrm>
                <a:off x="2846" y="2264"/>
                <a:ext cx="226" cy="92"/>
              </a:xfrm>
              <a:prstGeom prst="ellipse">
                <a:avLst/>
              </a:prstGeom>
              <a:solidFill>
                <a:schemeClr val="tx2"/>
              </a:solidFill>
              <a:ln w="6350" algn="ctr">
                <a:solidFill>
                  <a:srgbClr val="FF3311"/>
                </a:solidFill>
                <a:round/>
                <a:headEnd/>
                <a:tailEnd/>
              </a:ln>
            </p:spPr>
            <p:txBody>
              <a:bodyPr anchor="ctr"/>
              <a:lstStyle/>
              <a:p>
                <a:pPr algn="l" eaLnBrk="0" hangingPunct="0"/>
                <a:endParaRPr lang="en-US"/>
              </a:p>
            </p:txBody>
          </p:sp>
          <p:sp>
            <p:nvSpPr>
              <p:cNvPr id="435" name="Oval 60"/>
              <p:cNvSpPr>
                <a:spLocks noChangeArrowheads="1"/>
              </p:cNvSpPr>
              <p:nvPr/>
            </p:nvSpPr>
            <p:spPr bwMode="auto">
              <a:xfrm>
                <a:off x="2846" y="2236"/>
                <a:ext cx="226" cy="86"/>
              </a:xfrm>
              <a:prstGeom prst="ellipse">
                <a:avLst/>
              </a:prstGeom>
              <a:solidFill>
                <a:schemeClr val="tx2"/>
              </a:solidFill>
              <a:ln w="6350" algn="ctr">
                <a:solidFill>
                  <a:srgbClr val="FF3311"/>
                </a:solidFill>
                <a:round/>
                <a:headEnd/>
                <a:tailEnd/>
              </a:ln>
            </p:spPr>
            <p:txBody>
              <a:bodyPr anchor="ctr"/>
              <a:lstStyle/>
              <a:p>
                <a:pPr algn="l" eaLnBrk="0" hangingPunct="0"/>
                <a:endParaRPr lang="en-US"/>
              </a:p>
            </p:txBody>
          </p:sp>
          <p:sp>
            <p:nvSpPr>
              <p:cNvPr id="436" name="Oval 60"/>
              <p:cNvSpPr>
                <a:spLocks noChangeArrowheads="1"/>
              </p:cNvSpPr>
              <p:nvPr/>
            </p:nvSpPr>
            <p:spPr bwMode="auto">
              <a:xfrm>
                <a:off x="2846" y="2208"/>
                <a:ext cx="226" cy="86"/>
              </a:xfrm>
              <a:prstGeom prst="ellipse">
                <a:avLst/>
              </a:prstGeom>
              <a:solidFill>
                <a:schemeClr val="tx2"/>
              </a:solidFill>
              <a:ln w="6350" algn="ctr">
                <a:solidFill>
                  <a:srgbClr val="FF3311"/>
                </a:solidFill>
                <a:round/>
                <a:headEnd/>
                <a:tailEnd/>
              </a:ln>
            </p:spPr>
            <p:txBody>
              <a:bodyPr anchor="ctr"/>
              <a:lstStyle/>
              <a:p>
                <a:pPr algn="l" eaLnBrk="0" hangingPunct="0"/>
                <a:endParaRPr lang="en-US"/>
              </a:p>
            </p:txBody>
          </p:sp>
        </p:grpSp>
      </p:grpSp>
      <p:sp>
        <p:nvSpPr>
          <p:cNvPr id="437" name="TextBox 39"/>
          <p:cNvSpPr txBox="1">
            <a:spLocks noChangeArrowheads="1"/>
          </p:cNvSpPr>
          <p:nvPr/>
        </p:nvSpPr>
        <p:spPr bwMode="auto">
          <a:xfrm>
            <a:off x="11342688" y="3495675"/>
            <a:ext cx="1193800" cy="319088"/>
          </a:xfrm>
          <a:prstGeom prst="rect">
            <a:avLst/>
          </a:prstGeom>
          <a:noFill/>
          <a:ln w="9525">
            <a:noFill/>
            <a:miter lim="800000"/>
            <a:headEnd/>
            <a:tailEnd/>
          </a:ln>
        </p:spPr>
        <p:txBody>
          <a:bodyPr lIns="36000" tIns="36000" rIns="36000" bIns="36000">
            <a:spAutoFit/>
          </a:bodyPr>
          <a:lstStyle/>
          <a:p>
            <a:pPr algn="l" eaLnBrk="0" hangingPunct="0"/>
            <a:r>
              <a:rPr lang="en-US" sz="800" b="1">
                <a:solidFill>
                  <a:srgbClr val="1B2936"/>
                </a:solidFill>
                <a:latin typeface="Arial" charset="0"/>
              </a:rPr>
              <a:t>Change &amp; Release Management</a:t>
            </a:r>
          </a:p>
        </p:txBody>
      </p:sp>
      <p:sp>
        <p:nvSpPr>
          <p:cNvPr id="438" name="TextBox 59"/>
          <p:cNvSpPr txBox="1">
            <a:spLocks noChangeArrowheads="1"/>
          </p:cNvSpPr>
          <p:nvPr/>
        </p:nvSpPr>
        <p:spPr bwMode="auto">
          <a:xfrm>
            <a:off x="11336338" y="4811713"/>
            <a:ext cx="760412" cy="319087"/>
          </a:xfrm>
          <a:prstGeom prst="rect">
            <a:avLst/>
          </a:prstGeom>
          <a:noFill/>
          <a:ln w="9525">
            <a:noFill/>
            <a:miter lim="800000"/>
            <a:headEnd/>
            <a:tailEnd/>
          </a:ln>
        </p:spPr>
        <p:txBody>
          <a:bodyPr lIns="36000" tIns="36000" rIns="36000" bIns="36000">
            <a:spAutoFit/>
          </a:bodyPr>
          <a:lstStyle/>
          <a:p>
            <a:pPr algn="l" eaLnBrk="0" hangingPunct="0"/>
            <a:r>
              <a:rPr lang="en-US" sz="800" b="1">
                <a:solidFill>
                  <a:srgbClr val="1B2936"/>
                </a:solidFill>
                <a:latin typeface="Arial" charset="0"/>
              </a:rPr>
              <a:t>Discovery &amp; </a:t>
            </a:r>
          </a:p>
          <a:p>
            <a:pPr algn="l" eaLnBrk="0" hangingPunct="0"/>
            <a:r>
              <a:rPr lang="en-US" sz="800" b="1">
                <a:solidFill>
                  <a:srgbClr val="1B2936"/>
                </a:solidFill>
                <a:latin typeface="Arial" charset="0"/>
              </a:rPr>
              <a:t>Dependency</a:t>
            </a:r>
          </a:p>
        </p:txBody>
      </p:sp>
      <p:sp>
        <p:nvSpPr>
          <p:cNvPr id="439" name="TextBox 30"/>
          <p:cNvSpPr txBox="1">
            <a:spLocks noChangeArrowheads="1"/>
          </p:cNvSpPr>
          <p:nvPr/>
        </p:nvSpPr>
        <p:spPr bwMode="auto">
          <a:xfrm>
            <a:off x="9413875" y="4808538"/>
            <a:ext cx="728663" cy="317500"/>
          </a:xfrm>
          <a:prstGeom prst="rect">
            <a:avLst/>
          </a:prstGeom>
          <a:noFill/>
          <a:ln w="9525">
            <a:noFill/>
            <a:miter lim="800000"/>
            <a:headEnd/>
            <a:tailEnd/>
          </a:ln>
        </p:spPr>
        <p:txBody>
          <a:bodyPr wrap="none" lIns="36000" tIns="36000" rIns="36000" bIns="36000">
            <a:spAutoFit/>
          </a:bodyPr>
          <a:lstStyle/>
          <a:p>
            <a:pPr algn="r" eaLnBrk="0" hangingPunct="0"/>
            <a:r>
              <a:rPr lang="en-US" sz="800" b="1">
                <a:solidFill>
                  <a:srgbClr val="1B2936"/>
                </a:solidFill>
                <a:latin typeface="Arial" charset="0"/>
              </a:rPr>
              <a:t>Service Level</a:t>
            </a:r>
            <a:br>
              <a:rPr lang="en-US" sz="800" b="1">
                <a:solidFill>
                  <a:srgbClr val="1B2936"/>
                </a:solidFill>
                <a:latin typeface="Arial" charset="0"/>
              </a:rPr>
            </a:br>
            <a:r>
              <a:rPr lang="en-US" sz="800" b="1">
                <a:solidFill>
                  <a:srgbClr val="1B2936"/>
                </a:solidFill>
                <a:latin typeface="Arial" charset="0"/>
              </a:rPr>
              <a:t>Management</a:t>
            </a:r>
          </a:p>
        </p:txBody>
      </p:sp>
      <p:sp>
        <p:nvSpPr>
          <p:cNvPr id="440" name="TextBox 20"/>
          <p:cNvSpPr txBox="1">
            <a:spLocks noChangeArrowheads="1"/>
          </p:cNvSpPr>
          <p:nvPr/>
        </p:nvSpPr>
        <p:spPr bwMode="auto">
          <a:xfrm>
            <a:off x="12649200" y="3257550"/>
            <a:ext cx="636588" cy="317500"/>
          </a:xfrm>
          <a:prstGeom prst="rect">
            <a:avLst/>
          </a:prstGeom>
          <a:noFill/>
          <a:ln w="9525">
            <a:noFill/>
            <a:miter lim="800000"/>
            <a:headEnd/>
            <a:tailEnd/>
          </a:ln>
        </p:spPr>
        <p:txBody>
          <a:bodyPr wrap="none" lIns="36000" tIns="36000" rIns="36000" bIns="36000">
            <a:spAutoFit/>
          </a:bodyPr>
          <a:lstStyle/>
          <a:p>
            <a:pPr algn="l" eaLnBrk="0" hangingPunct="0"/>
            <a:r>
              <a:rPr lang="en-US" sz="800" b="1">
                <a:solidFill>
                  <a:srgbClr val="1B2936"/>
                </a:solidFill>
                <a:latin typeface="Arial" charset="0"/>
              </a:rPr>
              <a:t>Application</a:t>
            </a:r>
            <a:br>
              <a:rPr lang="en-US" sz="800" b="1">
                <a:solidFill>
                  <a:srgbClr val="1B2936"/>
                </a:solidFill>
                <a:latin typeface="Arial" charset="0"/>
              </a:rPr>
            </a:br>
            <a:r>
              <a:rPr lang="en-US" sz="800" b="1">
                <a:solidFill>
                  <a:srgbClr val="1B2936"/>
                </a:solidFill>
                <a:latin typeface="Arial" charset="0"/>
              </a:rPr>
              <a:t>Automation</a:t>
            </a:r>
          </a:p>
        </p:txBody>
      </p:sp>
      <p:grpSp>
        <p:nvGrpSpPr>
          <p:cNvPr id="7" name="Group 452"/>
          <p:cNvGrpSpPr/>
          <p:nvPr/>
        </p:nvGrpSpPr>
        <p:grpSpPr>
          <a:xfrm>
            <a:off x="914400" y="4953000"/>
            <a:ext cx="4572000" cy="1828800"/>
            <a:chOff x="838200" y="4724400"/>
            <a:chExt cx="5943600" cy="1828800"/>
          </a:xfrm>
        </p:grpSpPr>
        <p:sp>
          <p:nvSpPr>
            <p:cNvPr id="452" name="Rectangle 6"/>
            <p:cNvSpPr>
              <a:spLocks noChangeArrowheads="1"/>
            </p:cNvSpPr>
            <p:nvPr/>
          </p:nvSpPr>
          <p:spPr bwMode="auto">
            <a:xfrm>
              <a:off x="838200" y="4724400"/>
              <a:ext cx="5943600" cy="1828800"/>
            </a:xfrm>
            <a:prstGeom prst="rect">
              <a:avLst/>
            </a:prstGeom>
            <a:solidFill>
              <a:schemeClr val="bg1"/>
            </a:solidFill>
            <a:ln w="9525">
              <a:noFill/>
              <a:miter lim="800000"/>
              <a:headEnd/>
              <a:tailEnd/>
            </a:ln>
          </p:spPr>
          <p:txBody>
            <a:bodyPr wrap="none" anchor="ctr"/>
            <a:lstStyle/>
            <a:p>
              <a:pPr algn="l" eaLnBrk="0" hangingPunct="0"/>
              <a:endParaRPr lang="en-US"/>
            </a:p>
          </p:txBody>
        </p:sp>
        <p:pic>
          <p:nvPicPr>
            <p:cNvPr id="442" name="Picture 91"/>
            <p:cNvPicPr>
              <a:picLocks noChangeAspect="1"/>
            </p:cNvPicPr>
            <p:nvPr/>
          </p:nvPicPr>
          <p:blipFill>
            <a:blip r:embed="rId5"/>
            <a:srcRect/>
            <a:stretch>
              <a:fillRect/>
            </a:stretch>
          </p:blipFill>
          <p:spPr bwMode="auto">
            <a:xfrm>
              <a:off x="838200" y="4800600"/>
              <a:ext cx="2543861" cy="547674"/>
            </a:xfrm>
            <a:prstGeom prst="rect">
              <a:avLst/>
            </a:prstGeom>
            <a:noFill/>
            <a:ln w="9525">
              <a:noFill/>
              <a:miter lim="800000"/>
              <a:headEnd/>
              <a:tailEnd/>
            </a:ln>
          </p:spPr>
        </p:pic>
        <p:pic>
          <p:nvPicPr>
            <p:cNvPr id="443" name="Picture 93"/>
            <p:cNvPicPr>
              <a:picLocks noChangeAspect="1"/>
            </p:cNvPicPr>
            <p:nvPr/>
          </p:nvPicPr>
          <p:blipFill>
            <a:blip r:embed="rId6"/>
            <a:srcRect/>
            <a:stretch>
              <a:fillRect/>
            </a:stretch>
          </p:blipFill>
          <p:spPr bwMode="auto">
            <a:xfrm>
              <a:off x="3641889" y="4876800"/>
              <a:ext cx="2987511" cy="547674"/>
            </a:xfrm>
            <a:prstGeom prst="rect">
              <a:avLst/>
            </a:prstGeom>
            <a:noFill/>
            <a:ln w="9525">
              <a:noFill/>
              <a:miter lim="800000"/>
              <a:headEnd/>
              <a:tailEnd/>
            </a:ln>
          </p:spPr>
        </p:pic>
        <p:pic>
          <p:nvPicPr>
            <p:cNvPr id="444" name="Picture 54" descr="http://www.bullfreeware.com/newweb/img/aixl.jpg"/>
            <p:cNvPicPr>
              <a:picLocks noChangeAspect="1" noChangeArrowheads="1"/>
            </p:cNvPicPr>
            <p:nvPr/>
          </p:nvPicPr>
          <p:blipFill>
            <a:blip r:embed="rId7"/>
            <a:srcRect/>
            <a:stretch>
              <a:fillRect/>
            </a:stretch>
          </p:blipFill>
          <p:spPr bwMode="auto">
            <a:xfrm>
              <a:off x="2819400" y="5943600"/>
              <a:ext cx="1339643" cy="547673"/>
            </a:xfrm>
            <a:prstGeom prst="rect">
              <a:avLst/>
            </a:prstGeom>
            <a:noFill/>
            <a:ln w="9525">
              <a:noFill/>
              <a:miter lim="800000"/>
              <a:headEnd/>
              <a:tailEnd/>
            </a:ln>
          </p:spPr>
        </p:pic>
        <p:pic>
          <p:nvPicPr>
            <p:cNvPr id="445" name="Picture 14" descr="red-hat-small.jpg"/>
            <p:cNvPicPr>
              <a:picLocks noChangeAspect="1"/>
            </p:cNvPicPr>
            <p:nvPr/>
          </p:nvPicPr>
          <p:blipFill>
            <a:blip r:embed="rId8"/>
            <a:srcRect/>
            <a:stretch>
              <a:fillRect/>
            </a:stretch>
          </p:blipFill>
          <p:spPr bwMode="auto">
            <a:xfrm>
              <a:off x="1371600" y="5486400"/>
              <a:ext cx="2048583" cy="547673"/>
            </a:xfrm>
            <a:prstGeom prst="rect">
              <a:avLst/>
            </a:prstGeom>
            <a:noFill/>
            <a:ln w="9525">
              <a:noFill/>
              <a:miter lim="800000"/>
              <a:headEnd/>
              <a:tailEnd/>
            </a:ln>
          </p:spPr>
        </p:pic>
        <p:pic>
          <p:nvPicPr>
            <p:cNvPr id="446" name="Picture 10" descr="solaris.png"/>
            <p:cNvPicPr>
              <a:picLocks noChangeAspect="1"/>
            </p:cNvPicPr>
            <p:nvPr/>
          </p:nvPicPr>
          <p:blipFill>
            <a:blip r:embed="rId9"/>
            <a:srcRect/>
            <a:stretch>
              <a:fillRect/>
            </a:stretch>
          </p:blipFill>
          <p:spPr bwMode="auto">
            <a:xfrm>
              <a:off x="4267200" y="5562600"/>
              <a:ext cx="1906448" cy="547673"/>
            </a:xfrm>
            <a:prstGeom prst="rect">
              <a:avLst/>
            </a:prstGeom>
            <a:noFill/>
            <a:ln w="9525">
              <a:noFill/>
              <a:miter lim="800000"/>
              <a:headEnd/>
              <a:tailEnd/>
            </a:ln>
          </p:spPr>
        </p:pic>
      </p:grpSp>
      <p:sp>
        <p:nvSpPr>
          <p:cNvPr id="449" name="Rectangle 6"/>
          <p:cNvSpPr>
            <a:spLocks noChangeArrowheads="1"/>
          </p:cNvSpPr>
          <p:nvPr/>
        </p:nvSpPr>
        <p:spPr bwMode="auto">
          <a:xfrm>
            <a:off x="685800" y="1676400"/>
            <a:ext cx="6477000" cy="2362200"/>
          </a:xfrm>
          <a:prstGeom prst="rect">
            <a:avLst/>
          </a:prstGeom>
          <a:noFill/>
          <a:ln w="9525" algn="ctr">
            <a:noFill/>
            <a:miter lim="800000"/>
            <a:headEnd/>
            <a:tailEnd/>
          </a:ln>
        </p:spPr>
        <p:txBody>
          <a:bodyPr/>
          <a:lstStyle/>
          <a:p>
            <a:pPr marL="52388" indent="1588" algn="l" eaLnBrk="0" hangingPunct="0">
              <a:lnSpc>
                <a:spcPct val="85000"/>
              </a:lnSpc>
              <a:spcBef>
                <a:spcPct val="50000"/>
              </a:spcBef>
              <a:buSzPct val="75000"/>
              <a:defRPr/>
            </a:pPr>
            <a:r>
              <a:rPr lang="en-US" sz="2400" b="1" dirty="0">
                <a:ea typeface="MS PGothic" pitchFamily="34" charset="-128"/>
                <a:cs typeface="Arial" pitchFamily="34" charset="0"/>
              </a:rPr>
              <a:t>Unify management of physical and virtual environments to gain control of your infrastructure</a:t>
            </a:r>
          </a:p>
          <a:p>
            <a:pPr marL="284163" indent="-230188" algn="l" eaLnBrk="0" hangingPunct="0">
              <a:lnSpc>
                <a:spcPct val="85000"/>
              </a:lnSpc>
              <a:spcBef>
                <a:spcPct val="50000"/>
              </a:spcBef>
              <a:buSzPct val="75000"/>
              <a:buFontTx/>
              <a:buBlip>
                <a:blip r:embed="rId10"/>
              </a:buBlip>
              <a:defRPr/>
            </a:pPr>
            <a:r>
              <a:rPr lang="en-US" sz="2400" dirty="0">
                <a:ea typeface="MS PGothic" pitchFamily="34" charset="-128"/>
                <a:cs typeface="Arial" pitchFamily="34" charset="0"/>
              </a:rPr>
              <a:t>Virtual Lifecycle Management</a:t>
            </a:r>
          </a:p>
          <a:p>
            <a:pPr marL="284163" indent="-230188" algn="l" eaLnBrk="0" hangingPunct="0">
              <a:lnSpc>
                <a:spcPct val="85000"/>
              </a:lnSpc>
              <a:spcBef>
                <a:spcPct val="50000"/>
              </a:spcBef>
              <a:buSzPct val="75000"/>
              <a:buFontTx/>
              <a:buBlip>
                <a:blip r:embed="rId10"/>
              </a:buBlip>
              <a:defRPr/>
            </a:pPr>
            <a:r>
              <a:rPr lang="en-US" sz="2400" dirty="0">
                <a:ea typeface="MS PGothic" pitchFamily="34" charset="-128"/>
                <a:cs typeface="Arial" pitchFamily="34" charset="0"/>
              </a:rPr>
              <a:t>Virtual Performance Management</a:t>
            </a:r>
          </a:p>
          <a:p>
            <a:pPr marL="284163" indent="-230188" algn="l" eaLnBrk="0" hangingPunct="0">
              <a:lnSpc>
                <a:spcPct val="85000"/>
              </a:lnSpc>
              <a:spcBef>
                <a:spcPct val="50000"/>
              </a:spcBef>
              <a:buSzPct val="75000"/>
              <a:buFontTx/>
              <a:buBlip>
                <a:blip r:embed="rId10"/>
              </a:buBlip>
              <a:defRPr/>
            </a:pPr>
            <a:r>
              <a:rPr lang="en-US" sz="2400" dirty="0">
                <a:ea typeface="MS PGothic" pitchFamily="34" charset="-128"/>
                <a:cs typeface="Arial" pitchFamily="34" charset="0"/>
              </a:rPr>
              <a:t>Virtual Compliance Management</a:t>
            </a:r>
          </a:p>
          <a:p>
            <a:pPr marL="284163" indent="-230188" algn="l" eaLnBrk="0" hangingPunct="0">
              <a:lnSpc>
                <a:spcPct val="85000"/>
              </a:lnSpc>
              <a:spcBef>
                <a:spcPct val="50000"/>
              </a:spcBef>
              <a:buSzPct val="75000"/>
              <a:buFontTx/>
              <a:buBlip>
                <a:blip r:embed="rId10"/>
              </a:buBlip>
              <a:defRPr/>
            </a:pPr>
            <a:r>
              <a:rPr lang="en-US" sz="2400" dirty="0">
                <a:ea typeface="MS PGothic" pitchFamily="34" charset="-128"/>
                <a:cs typeface="Arial" pitchFamily="34" charset="0"/>
              </a:rPr>
              <a:t>Private Cloud Computing</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p:cNvPicPr>
            <a:picLocks noChangeAspect="1" noChangeArrowheads="1"/>
          </p:cNvPicPr>
          <p:nvPr/>
        </p:nvPicPr>
        <p:blipFill>
          <a:blip r:embed="rId3" cstate="screen"/>
          <a:srcRect/>
          <a:stretch>
            <a:fillRect/>
          </a:stretch>
        </p:blipFill>
        <p:spPr bwMode="auto">
          <a:xfrm>
            <a:off x="1" y="-3866"/>
            <a:ext cx="14630402" cy="8229601"/>
          </a:xfrm>
          <a:prstGeom prst="rect">
            <a:avLst/>
          </a:prstGeom>
          <a:noFill/>
          <a:ln w="9525" cap="flat" cmpd="sng">
            <a:noFill/>
            <a:prstDash val="solid"/>
            <a:miter lim="800000"/>
            <a:headEnd/>
            <a:tailEnd/>
          </a:ln>
          <a:effectLst/>
        </p:spPr>
      </p:pic>
      <p:sp>
        <p:nvSpPr>
          <p:cNvPr id="4098" name="Rectangle 13"/>
          <p:cNvSpPr>
            <a:spLocks noGrp="1" noChangeArrowheads="1"/>
          </p:cNvSpPr>
          <p:nvPr>
            <p:ph type="title"/>
          </p:nvPr>
        </p:nvSpPr>
        <p:spPr>
          <a:xfrm>
            <a:off x="479967" y="-47682"/>
            <a:ext cx="11363960" cy="1150620"/>
          </a:xfrm>
        </p:spPr>
        <p:txBody>
          <a:bodyPr/>
          <a:lstStyle/>
          <a:p>
            <a:r>
              <a:rPr lang="en-US" sz="4600" b="1" dirty="0" smtClean="0">
                <a:latin typeface="Arial" pitchFamily="34" charset="0"/>
                <a:ea typeface="ＭＳ Ｐゴシック"/>
                <a:cs typeface="ＭＳ Ｐゴシック"/>
              </a:rPr>
              <a:t>IT Organizations Under Pressure</a:t>
            </a:r>
          </a:p>
        </p:txBody>
      </p:sp>
      <p:sp>
        <p:nvSpPr>
          <p:cNvPr id="4099" name="Rectangle 14"/>
          <p:cNvSpPr>
            <a:spLocks noGrp="1" noChangeArrowheads="1"/>
          </p:cNvSpPr>
          <p:nvPr>
            <p:ph type="body" idx="1"/>
          </p:nvPr>
        </p:nvSpPr>
        <p:spPr>
          <a:xfrm>
            <a:off x="421547" y="6130318"/>
            <a:ext cx="13769339" cy="1577275"/>
          </a:xfrm>
        </p:spPr>
        <p:txBody>
          <a:bodyPr/>
          <a:lstStyle/>
          <a:p>
            <a:r>
              <a:rPr lang="en-US" sz="4300" b="1" dirty="0" smtClean="0">
                <a:solidFill>
                  <a:schemeClr val="bg1"/>
                </a:solidFill>
                <a:ea typeface="ＭＳ Ｐゴシック"/>
                <a:cs typeface="ＭＳ Ｐゴシック"/>
              </a:rPr>
              <a:t>Increasing Business Demands</a:t>
            </a:r>
          </a:p>
          <a:p>
            <a:r>
              <a:rPr lang="en-US" sz="4300" b="1" dirty="0" smtClean="0">
                <a:solidFill>
                  <a:schemeClr val="bg1"/>
                </a:solidFill>
                <a:ea typeface="ＭＳ Ｐゴシック"/>
                <a:cs typeface="ＭＳ Ｐゴシック"/>
              </a:rPr>
              <a:t>Operational Limitations</a:t>
            </a: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8" descr="blue_Application"/>
          <p:cNvPicPr>
            <a:picLocks noChangeAspect="1" noChangeArrowheads="1"/>
          </p:cNvPicPr>
          <p:nvPr/>
        </p:nvPicPr>
        <p:blipFill>
          <a:blip r:embed="rId3"/>
          <a:srcRect/>
          <a:stretch>
            <a:fillRect/>
          </a:stretch>
        </p:blipFill>
        <p:spPr bwMode="auto">
          <a:xfrm>
            <a:off x="1386841" y="3249930"/>
            <a:ext cx="970280" cy="960120"/>
          </a:xfrm>
          <a:prstGeom prst="rect">
            <a:avLst/>
          </a:prstGeom>
          <a:noFill/>
          <a:ln w="9525">
            <a:noFill/>
            <a:miter lim="800000"/>
            <a:headEnd/>
            <a:tailEnd/>
          </a:ln>
        </p:spPr>
      </p:pic>
      <p:pic>
        <p:nvPicPr>
          <p:cNvPr id="10243" name="Picture 33" descr="teal_Application"/>
          <p:cNvPicPr>
            <a:picLocks noChangeAspect="1" noChangeArrowheads="1"/>
          </p:cNvPicPr>
          <p:nvPr/>
        </p:nvPicPr>
        <p:blipFill>
          <a:blip r:embed="rId4"/>
          <a:srcRect/>
          <a:stretch>
            <a:fillRect/>
          </a:stretch>
        </p:blipFill>
        <p:spPr bwMode="auto">
          <a:xfrm>
            <a:off x="1386841" y="4286250"/>
            <a:ext cx="970280" cy="960120"/>
          </a:xfrm>
          <a:prstGeom prst="rect">
            <a:avLst/>
          </a:prstGeom>
          <a:noFill/>
          <a:ln w="9525">
            <a:noFill/>
            <a:miter lim="800000"/>
            <a:headEnd/>
            <a:tailEnd/>
          </a:ln>
        </p:spPr>
      </p:pic>
      <p:pic>
        <p:nvPicPr>
          <p:cNvPr id="10244" name="Picture 34" descr="yellow_Application"/>
          <p:cNvPicPr>
            <a:picLocks noChangeAspect="1" noChangeArrowheads="1"/>
          </p:cNvPicPr>
          <p:nvPr/>
        </p:nvPicPr>
        <p:blipFill>
          <a:blip r:embed="rId5"/>
          <a:srcRect/>
          <a:stretch>
            <a:fillRect/>
          </a:stretch>
        </p:blipFill>
        <p:spPr bwMode="auto">
          <a:xfrm>
            <a:off x="1386841" y="5324476"/>
            <a:ext cx="970280" cy="950594"/>
          </a:xfrm>
          <a:prstGeom prst="rect">
            <a:avLst/>
          </a:prstGeom>
          <a:noFill/>
          <a:ln w="9525">
            <a:noFill/>
            <a:miter lim="800000"/>
            <a:headEnd/>
            <a:tailEnd/>
          </a:ln>
        </p:spPr>
      </p:pic>
      <p:pic>
        <p:nvPicPr>
          <p:cNvPr id="10245" name="Picture 35" descr="blue_Application"/>
          <p:cNvPicPr>
            <a:picLocks noChangeAspect="1" noChangeArrowheads="1"/>
          </p:cNvPicPr>
          <p:nvPr/>
        </p:nvPicPr>
        <p:blipFill>
          <a:blip r:embed="rId3"/>
          <a:srcRect/>
          <a:stretch>
            <a:fillRect/>
          </a:stretch>
        </p:blipFill>
        <p:spPr bwMode="auto">
          <a:xfrm>
            <a:off x="3456942" y="4286250"/>
            <a:ext cx="970280" cy="960120"/>
          </a:xfrm>
          <a:prstGeom prst="rect">
            <a:avLst/>
          </a:prstGeom>
          <a:noFill/>
          <a:ln w="9525">
            <a:noFill/>
            <a:miter lim="800000"/>
            <a:headEnd/>
            <a:tailEnd/>
          </a:ln>
        </p:spPr>
      </p:pic>
      <p:sp>
        <p:nvSpPr>
          <p:cNvPr id="10246" name="Rectangle 36"/>
          <p:cNvSpPr>
            <a:spLocks noChangeArrowheads="1"/>
          </p:cNvSpPr>
          <p:nvPr/>
        </p:nvSpPr>
        <p:spPr bwMode="auto">
          <a:xfrm>
            <a:off x="1153161" y="3120390"/>
            <a:ext cx="1440181" cy="3284220"/>
          </a:xfrm>
          <a:prstGeom prst="rect">
            <a:avLst/>
          </a:prstGeom>
          <a:solidFill>
            <a:schemeClr val="accent1">
              <a:alpha val="50195"/>
            </a:schemeClr>
          </a:solidFill>
          <a:ln w="12700">
            <a:solidFill>
              <a:schemeClr val="hlink"/>
            </a:solidFill>
            <a:miter lim="800000"/>
            <a:headEnd/>
            <a:tailEnd/>
          </a:ln>
        </p:spPr>
        <p:txBody>
          <a:bodyPr wrap="none" lIns="130622" tIns="65311" rIns="130622" bIns="65311" anchor="ctr"/>
          <a:lstStyle/>
          <a:p>
            <a:endParaRPr lang="en-US"/>
          </a:p>
        </p:txBody>
      </p:sp>
      <p:sp>
        <p:nvSpPr>
          <p:cNvPr id="10247" name="Freeform 37"/>
          <p:cNvSpPr>
            <a:spLocks/>
          </p:cNvSpPr>
          <p:nvPr/>
        </p:nvSpPr>
        <p:spPr bwMode="auto">
          <a:xfrm>
            <a:off x="2364742" y="3360421"/>
            <a:ext cx="1386840" cy="971550"/>
          </a:xfrm>
          <a:custGeom>
            <a:avLst/>
            <a:gdLst>
              <a:gd name="T0" fmla="*/ 0 w 546"/>
              <a:gd name="T1" fmla="*/ 2147483647 h 510"/>
              <a:gd name="T2" fmla="*/ 2147483647 w 546"/>
              <a:gd name="T3" fmla="*/ 2147483647 h 510"/>
              <a:gd name="T4" fmla="*/ 0 60000 65536"/>
              <a:gd name="T5" fmla="*/ 0 60000 65536"/>
              <a:gd name="T6" fmla="*/ 0 w 546"/>
              <a:gd name="T7" fmla="*/ 0 h 510"/>
              <a:gd name="T8" fmla="*/ 546 w 546"/>
              <a:gd name="T9" fmla="*/ 510 h 510"/>
            </a:gdLst>
            <a:ahLst/>
            <a:cxnLst>
              <a:cxn ang="T4">
                <a:pos x="T0" y="T1"/>
              </a:cxn>
              <a:cxn ang="T5">
                <a:pos x="T2" y="T3"/>
              </a:cxn>
            </a:cxnLst>
            <a:rect l="T6" t="T7" r="T8" b="T9"/>
            <a:pathLst>
              <a:path w="546" h="510">
                <a:moveTo>
                  <a:pt x="0" y="122"/>
                </a:moveTo>
                <a:cubicBezTo>
                  <a:pt x="371" y="0"/>
                  <a:pt x="520" y="344"/>
                  <a:pt x="546" y="510"/>
                </a:cubicBezTo>
              </a:path>
            </a:pathLst>
          </a:custGeom>
          <a:noFill/>
          <a:ln w="12700" cap="flat" cmpd="sng">
            <a:solidFill>
              <a:schemeClr val="tx1"/>
            </a:solidFill>
            <a:prstDash val="solid"/>
            <a:round/>
            <a:headEnd type="none" w="med" len="med"/>
            <a:tailEnd type="triangle" w="med" len="med"/>
          </a:ln>
        </p:spPr>
        <p:txBody>
          <a:bodyPr lIns="130622" tIns="65311" rIns="130622" bIns="65311" anchor="ctr"/>
          <a:lstStyle/>
          <a:p>
            <a:endParaRPr lang="en-US"/>
          </a:p>
        </p:txBody>
      </p:sp>
      <p:sp>
        <p:nvSpPr>
          <p:cNvPr id="10248" name="Rectangle 42"/>
          <p:cNvSpPr>
            <a:spLocks noGrp="1" noChangeArrowheads="1"/>
          </p:cNvSpPr>
          <p:nvPr>
            <p:ph type="title"/>
          </p:nvPr>
        </p:nvSpPr>
        <p:spPr/>
        <p:txBody>
          <a:bodyPr/>
          <a:lstStyle/>
          <a:p>
            <a:r>
              <a:rPr lang="en-US" smtClean="0">
                <a:latin typeface="Arial" pitchFamily="34" charset="0"/>
                <a:ea typeface="ＭＳ Ｐゴシック" pitchFamily="34" charset="-128"/>
              </a:rPr>
              <a:t>Virtual Lifecycle Management: Defined</a:t>
            </a:r>
          </a:p>
        </p:txBody>
      </p:sp>
      <p:sp>
        <p:nvSpPr>
          <p:cNvPr id="10249" name="Rectangle 3"/>
          <p:cNvSpPr txBox="1">
            <a:spLocks noChangeArrowheads="1"/>
          </p:cNvSpPr>
          <p:nvPr/>
        </p:nvSpPr>
        <p:spPr bwMode="auto">
          <a:xfrm>
            <a:off x="1554481" y="6837046"/>
            <a:ext cx="2659381" cy="525780"/>
          </a:xfrm>
          <a:prstGeom prst="rect">
            <a:avLst/>
          </a:prstGeom>
          <a:noFill/>
          <a:ln w="9525">
            <a:noFill/>
            <a:miter lim="800000"/>
            <a:headEnd/>
            <a:tailEnd/>
          </a:ln>
        </p:spPr>
        <p:txBody>
          <a:bodyPr lIns="130622" tIns="65311" rIns="130622" bIns="65311"/>
          <a:lstStyle/>
          <a:p>
            <a:pPr marL="390052" indent="-390052" algn="ctr">
              <a:lnSpc>
                <a:spcPct val="85000"/>
              </a:lnSpc>
              <a:spcBef>
                <a:spcPct val="50000"/>
              </a:spcBef>
              <a:buSzPct val="75000"/>
            </a:pPr>
            <a:r>
              <a:rPr lang="en-US" sz="3100" dirty="0">
                <a:cs typeface="Arial" pitchFamily="34" charset="0"/>
              </a:rPr>
              <a:t>Creation</a:t>
            </a:r>
          </a:p>
        </p:txBody>
      </p:sp>
      <p:sp>
        <p:nvSpPr>
          <p:cNvPr id="10250" name="Rectangle 3"/>
          <p:cNvSpPr txBox="1">
            <a:spLocks noChangeArrowheads="1"/>
          </p:cNvSpPr>
          <p:nvPr/>
        </p:nvSpPr>
        <p:spPr bwMode="auto">
          <a:xfrm>
            <a:off x="5549901" y="6837046"/>
            <a:ext cx="2659379" cy="525780"/>
          </a:xfrm>
          <a:prstGeom prst="rect">
            <a:avLst/>
          </a:prstGeom>
          <a:noFill/>
          <a:ln w="9525">
            <a:noFill/>
            <a:miter lim="800000"/>
            <a:headEnd/>
            <a:tailEnd/>
          </a:ln>
        </p:spPr>
        <p:txBody>
          <a:bodyPr lIns="130622" tIns="65311" rIns="130622" bIns="65311"/>
          <a:lstStyle/>
          <a:p>
            <a:pPr marL="390052" indent="-390052" algn="ctr">
              <a:lnSpc>
                <a:spcPct val="85000"/>
              </a:lnSpc>
              <a:spcBef>
                <a:spcPct val="50000"/>
              </a:spcBef>
              <a:buSzPct val="75000"/>
            </a:pPr>
            <a:r>
              <a:rPr lang="en-US" sz="3100" dirty="0">
                <a:cs typeface="Arial" pitchFamily="34" charset="0"/>
              </a:rPr>
              <a:t>Operation</a:t>
            </a:r>
          </a:p>
        </p:txBody>
      </p:sp>
      <p:sp>
        <p:nvSpPr>
          <p:cNvPr id="10251" name="Rectangle 3"/>
          <p:cNvSpPr txBox="1">
            <a:spLocks noChangeArrowheads="1"/>
          </p:cNvSpPr>
          <p:nvPr/>
        </p:nvSpPr>
        <p:spPr bwMode="auto">
          <a:xfrm>
            <a:off x="10078721" y="6837046"/>
            <a:ext cx="2659381" cy="525780"/>
          </a:xfrm>
          <a:prstGeom prst="rect">
            <a:avLst/>
          </a:prstGeom>
          <a:noFill/>
          <a:ln w="9525">
            <a:noFill/>
            <a:miter lim="800000"/>
            <a:headEnd/>
            <a:tailEnd/>
          </a:ln>
        </p:spPr>
        <p:txBody>
          <a:bodyPr lIns="130622" tIns="65311" rIns="130622" bIns="65311"/>
          <a:lstStyle/>
          <a:p>
            <a:pPr marL="390052" indent="-390052" algn="ctr">
              <a:lnSpc>
                <a:spcPct val="85000"/>
              </a:lnSpc>
              <a:spcBef>
                <a:spcPct val="50000"/>
              </a:spcBef>
              <a:buSzPct val="75000"/>
            </a:pPr>
            <a:r>
              <a:rPr lang="en-US" sz="3100" dirty="0">
                <a:cs typeface="Arial" pitchFamily="34" charset="0"/>
              </a:rPr>
              <a:t>Retirement</a:t>
            </a:r>
          </a:p>
        </p:txBody>
      </p:sp>
      <p:sp>
        <p:nvSpPr>
          <p:cNvPr id="27" name="Right Arrow 26"/>
          <p:cNvSpPr>
            <a:spLocks noChangeArrowheads="1"/>
          </p:cNvSpPr>
          <p:nvPr/>
        </p:nvSpPr>
        <p:spPr bwMode="auto">
          <a:xfrm>
            <a:off x="10599422" y="4070986"/>
            <a:ext cx="1711960" cy="1390650"/>
          </a:xfrm>
          <a:prstGeom prst="rightArrow">
            <a:avLst>
              <a:gd name="adj1" fmla="val 48491"/>
              <a:gd name="adj2" fmla="val 50444"/>
            </a:avLst>
          </a:prstGeom>
          <a:gradFill rotWithShape="1">
            <a:gsLst>
              <a:gs pos="0">
                <a:schemeClr val="hlink">
                  <a:gamma/>
                  <a:tint val="0"/>
                  <a:invGamma/>
                </a:schemeClr>
              </a:gs>
              <a:gs pos="100000">
                <a:schemeClr val="hlink"/>
              </a:gs>
            </a:gsLst>
            <a:lin ang="0" scaled="1"/>
          </a:gradFill>
          <a:ln w="9525" algn="ctr">
            <a:noFill/>
            <a:round/>
            <a:headEnd/>
            <a:tailEnd/>
          </a:ln>
        </p:spPr>
        <p:txBody>
          <a:bodyPr lIns="130622" tIns="65311" rIns="130622" bIns="65311" anchor="ctr"/>
          <a:lstStyle/>
          <a:p>
            <a:pPr>
              <a:defRPr/>
            </a:pPr>
            <a:endParaRPr lang="en-US">
              <a:latin typeface="Arial Narrow" pitchFamily="-65" charset="0"/>
            </a:endParaRPr>
          </a:p>
        </p:txBody>
      </p:sp>
      <p:sp>
        <p:nvSpPr>
          <p:cNvPr id="10253" name="Rectangle 3"/>
          <p:cNvSpPr txBox="1">
            <a:spLocks noChangeArrowheads="1"/>
          </p:cNvSpPr>
          <p:nvPr/>
        </p:nvSpPr>
        <p:spPr bwMode="auto">
          <a:xfrm>
            <a:off x="12504421" y="4455796"/>
            <a:ext cx="802640" cy="745589"/>
          </a:xfrm>
          <a:prstGeom prst="rect">
            <a:avLst/>
          </a:prstGeom>
          <a:noFill/>
          <a:ln w="9525">
            <a:noFill/>
            <a:miter lim="800000"/>
            <a:headEnd/>
            <a:tailEnd/>
          </a:ln>
        </p:spPr>
        <p:txBody>
          <a:bodyPr lIns="0" tIns="0" rIns="0" bIns="0">
            <a:spAutoFit/>
          </a:bodyPr>
          <a:lstStyle/>
          <a:p>
            <a:pPr marL="390052" indent="-390052" algn="ctr">
              <a:lnSpc>
                <a:spcPct val="85000"/>
              </a:lnSpc>
              <a:spcBef>
                <a:spcPct val="50000"/>
              </a:spcBef>
              <a:buSzPct val="75000"/>
            </a:pPr>
            <a:r>
              <a:rPr lang="en-US" sz="5700" b="1" dirty="0">
                <a:solidFill>
                  <a:srgbClr val="797979"/>
                </a:solidFill>
                <a:cs typeface="Arial" pitchFamily="34" charset="0"/>
              </a:rPr>
              <a:t>X</a:t>
            </a:r>
          </a:p>
        </p:txBody>
      </p:sp>
      <p:sp>
        <p:nvSpPr>
          <p:cNvPr id="10254" name="Rectangle 3"/>
          <p:cNvSpPr txBox="1">
            <a:spLocks noChangeArrowheads="1"/>
          </p:cNvSpPr>
          <p:nvPr/>
        </p:nvSpPr>
        <p:spPr bwMode="auto">
          <a:xfrm>
            <a:off x="673101" y="1554480"/>
            <a:ext cx="13093699" cy="1280160"/>
          </a:xfrm>
          <a:prstGeom prst="rect">
            <a:avLst/>
          </a:prstGeom>
          <a:noFill/>
          <a:ln w="9525">
            <a:noFill/>
            <a:miter lim="800000"/>
            <a:headEnd/>
            <a:tailEnd/>
          </a:ln>
        </p:spPr>
        <p:txBody>
          <a:bodyPr lIns="130622" tIns="65311" rIns="130622" bIns="65311"/>
          <a:lstStyle/>
          <a:p>
            <a:pPr marL="390052" indent="-390052" algn="ctr">
              <a:lnSpc>
                <a:spcPct val="85000"/>
              </a:lnSpc>
              <a:spcBef>
                <a:spcPct val="50000"/>
              </a:spcBef>
              <a:buSzPct val="75000"/>
            </a:pPr>
            <a:r>
              <a:rPr lang="en-US" sz="3100" dirty="0">
                <a:cs typeface="Arial" pitchFamily="34" charset="0"/>
              </a:rPr>
              <a:t>Full visibility and control of VM creation, operation, and retirement</a:t>
            </a:r>
          </a:p>
          <a:p>
            <a:pPr marL="390052" indent="-390052" algn="ctr">
              <a:lnSpc>
                <a:spcPct val="85000"/>
              </a:lnSpc>
              <a:spcBef>
                <a:spcPct val="50000"/>
              </a:spcBef>
              <a:buSzPct val="75000"/>
            </a:pPr>
            <a:r>
              <a:rPr lang="en-US" sz="3100" dirty="0">
                <a:cs typeface="Arial" pitchFamily="34" charset="0"/>
              </a:rPr>
              <a:t>Avoid VM sprawl, Control changes, Enforce VM decommissioning</a:t>
            </a:r>
          </a:p>
        </p:txBody>
      </p:sp>
      <p:pic>
        <p:nvPicPr>
          <p:cNvPr id="10255" name="Picture 31" descr="orange_Application"/>
          <p:cNvPicPr>
            <a:picLocks noChangeAspect="1" noChangeArrowheads="1"/>
          </p:cNvPicPr>
          <p:nvPr/>
        </p:nvPicPr>
        <p:blipFill>
          <a:blip r:embed="rId6"/>
          <a:srcRect/>
          <a:stretch>
            <a:fillRect/>
          </a:stretch>
        </p:blipFill>
        <p:spPr bwMode="auto">
          <a:xfrm>
            <a:off x="9446262" y="3259456"/>
            <a:ext cx="970280" cy="950594"/>
          </a:xfrm>
          <a:prstGeom prst="rect">
            <a:avLst/>
          </a:prstGeom>
          <a:noFill/>
          <a:ln w="9525">
            <a:noFill/>
            <a:miter lim="800000"/>
            <a:headEnd/>
            <a:tailEnd/>
          </a:ln>
        </p:spPr>
      </p:pic>
      <p:pic>
        <p:nvPicPr>
          <p:cNvPr id="10256" name="Picture 32" descr="red_Application"/>
          <p:cNvPicPr>
            <a:picLocks noChangeAspect="1" noChangeArrowheads="1"/>
          </p:cNvPicPr>
          <p:nvPr/>
        </p:nvPicPr>
        <p:blipFill>
          <a:blip r:embed="rId7"/>
          <a:srcRect/>
          <a:stretch>
            <a:fillRect/>
          </a:stretch>
        </p:blipFill>
        <p:spPr bwMode="auto">
          <a:xfrm>
            <a:off x="9446262" y="5324476"/>
            <a:ext cx="970280" cy="950594"/>
          </a:xfrm>
          <a:prstGeom prst="rect">
            <a:avLst/>
          </a:prstGeom>
          <a:noFill/>
          <a:ln w="9525">
            <a:noFill/>
            <a:miter lim="800000"/>
            <a:headEnd/>
            <a:tailEnd/>
          </a:ln>
        </p:spPr>
      </p:pic>
      <p:sp>
        <p:nvSpPr>
          <p:cNvPr id="10257" name="Line 39"/>
          <p:cNvSpPr>
            <a:spLocks noChangeShapeType="1"/>
          </p:cNvSpPr>
          <p:nvPr/>
        </p:nvSpPr>
        <p:spPr bwMode="auto">
          <a:xfrm>
            <a:off x="5011421" y="2990850"/>
            <a:ext cx="0" cy="4147186"/>
          </a:xfrm>
          <a:prstGeom prst="line">
            <a:avLst/>
          </a:prstGeom>
          <a:noFill/>
          <a:ln w="12700">
            <a:solidFill>
              <a:srgbClr val="797979"/>
            </a:solidFill>
            <a:round/>
            <a:headEnd/>
            <a:tailEnd/>
          </a:ln>
        </p:spPr>
        <p:txBody>
          <a:bodyPr lIns="130622" tIns="65311" rIns="130622" bIns="65311" anchor="ctr"/>
          <a:lstStyle/>
          <a:p>
            <a:endParaRPr lang="en-US"/>
          </a:p>
        </p:txBody>
      </p:sp>
      <p:sp>
        <p:nvSpPr>
          <p:cNvPr id="10258" name="Line 40"/>
          <p:cNvSpPr>
            <a:spLocks noChangeShapeType="1"/>
          </p:cNvSpPr>
          <p:nvPr/>
        </p:nvSpPr>
        <p:spPr bwMode="auto">
          <a:xfrm>
            <a:off x="8755381" y="2990850"/>
            <a:ext cx="0" cy="4147186"/>
          </a:xfrm>
          <a:prstGeom prst="line">
            <a:avLst/>
          </a:prstGeom>
          <a:noFill/>
          <a:ln w="12700">
            <a:solidFill>
              <a:srgbClr val="797979"/>
            </a:solidFill>
            <a:round/>
            <a:headEnd/>
            <a:tailEnd/>
          </a:ln>
        </p:spPr>
        <p:txBody>
          <a:bodyPr lIns="130622" tIns="65311" rIns="130622" bIns="65311" anchor="ctr"/>
          <a:lstStyle/>
          <a:p>
            <a:endParaRPr lang="en-US"/>
          </a:p>
        </p:txBody>
      </p:sp>
      <p:sp>
        <p:nvSpPr>
          <p:cNvPr id="10259" name="Freeform 44"/>
          <p:cNvSpPr>
            <a:spLocks/>
          </p:cNvSpPr>
          <p:nvPr/>
        </p:nvSpPr>
        <p:spPr bwMode="auto">
          <a:xfrm>
            <a:off x="5727702" y="3758566"/>
            <a:ext cx="642619" cy="981074"/>
          </a:xfrm>
          <a:custGeom>
            <a:avLst/>
            <a:gdLst>
              <a:gd name="T0" fmla="*/ 2147483647 w 253"/>
              <a:gd name="T1" fmla="*/ 0 h 515"/>
              <a:gd name="T2" fmla="*/ 2147483647 w 253"/>
              <a:gd name="T3" fmla="*/ 2147483647 h 515"/>
              <a:gd name="T4" fmla="*/ 0 60000 65536"/>
              <a:gd name="T5" fmla="*/ 0 60000 65536"/>
              <a:gd name="T6" fmla="*/ 0 w 253"/>
              <a:gd name="T7" fmla="*/ 0 h 515"/>
              <a:gd name="T8" fmla="*/ 253 w 253"/>
              <a:gd name="T9" fmla="*/ 515 h 515"/>
            </a:gdLst>
            <a:ahLst/>
            <a:cxnLst>
              <a:cxn ang="T4">
                <a:pos x="T0" y="T1"/>
              </a:cxn>
              <a:cxn ang="T5">
                <a:pos x="T2" y="T3"/>
              </a:cxn>
            </a:cxnLst>
            <a:rect l="T6" t="T7" r="T8" b="T9"/>
            <a:pathLst>
              <a:path w="253" h="515">
                <a:moveTo>
                  <a:pt x="79" y="0"/>
                </a:moveTo>
                <a:cubicBezTo>
                  <a:pt x="0" y="319"/>
                  <a:pt x="5" y="441"/>
                  <a:pt x="253" y="515"/>
                </a:cubicBezTo>
              </a:path>
            </a:pathLst>
          </a:custGeom>
          <a:noFill/>
          <a:ln w="12700" cap="flat" cmpd="sng">
            <a:solidFill>
              <a:schemeClr val="tx1"/>
            </a:solidFill>
            <a:prstDash val="solid"/>
            <a:round/>
            <a:headEnd type="none" w="med" len="med"/>
            <a:tailEnd type="triangle" w="med" len="med"/>
          </a:ln>
        </p:spPr>
        <p:txBody>
          <a:bodyPr lIns="130622" tIns="65311" rIns="130622" bIns="65311" anchor="ctr"/>
          <a:lstStyle/>
          <a:p>
            <a:endParaRPr lang="en-US"/>
          </a:p>
        </p:txBody>
      </p:sp>
      <p:pic>
        <p:nvPicPr>
          <p:cNvPr id="10260" name="Picture 47" descr="gray_Documents"/>
          <p:cNvPicPr>
            <a:picLocks noChangeAspect="1" noChangeArrowheads="1"/>
          </p:cNvPicPr>
          <p:nvPr/>
        </p:nvPicPr>
        <p:blipFill>
          <a:blip r:embed="rId8"/>
          <a:srcRect/>
          <a:stretch>
            <a:fillRect/>
          </a:stretch>
        </p:blipFill>
        <p:spPr bwMode="auto">
          <a:xfrm>
            <a:off x="5473701" y="3444240"/>
            <a:ext cx="789939" cy="497206"/>
          </a:xfrm>
          <a:prstGeom prst="rect">
            <a:avLst/>
          </a:prstGeom>
          <a:noFill/>
          <a:ln w="9525">
            <a:noFill/>
            <a:miter lim="800000"/>
            <a:headEnd/>
            <a:tailEnd/>
          </a:ln>
        </p:spPr>
      </p:pic>
      <p:pic>
        <p:nvPicPr>
          <p:cNvPr id="10261" name="Picture 48" descr="gray_Documents"/>
          <p:cNvPicPr>
            <a:picLocks noChangeAspect="1" noChangeArrowheads="1"/>
          </p:cNvPicPr>
          <p:nvPr/>
        </p:nvPicPr>
        <p:blipFill>
          <a:blip r:embed="rId8"/>
          <a:srcRect/>
          <a:stretch>
            <a:fillRect/>
          </a:stretch>
        </p:blipFill>
        <p:spPr bwMode="auto">
          <a:xfrm>
            <a:off x="7546341" y="5539740"/>
            <a:ext cx="789939" cy="497206"/>
          </a:xfrm>
          <a:prstGeom prst="rect">
            <a:avLst/>
          </a:prstGeom>
          <a:noFill/>
          <a:ln w="9525">
            <a:noFill/>
            <a:miter lim="800000"/>
            <a:headEnd/>
            <a:tailEnd/>
          </a:ln>
        </p:spPr>
      </p:pic>
      <p:sp>
        <p:nvSpPr>
          <p:cNvPr id="10262" name="Freeform 49"/>
          <p:cNvSpPr>
            <a:spLocks/>
          </p:cNvSpPr>
          <p:nvPr/>
        </p:nvSpPr>
        <p:spPr bwMode="auto">
          <a:xfrm>
            <a:off x="6855462" y="4762500"/>
            <a:ext cx="642619" cy="981076"/>
          </a:xfrm>
          <a:custGeom>
            <a:avLst/>
            <a:gdLst>
              <a:gd name="T0" fmla="*/ 2147483647 w 253"/>
              <a:gd name="T1" fmla="*/ 0 h 515"/>
              <a:gd name="T2" fmla="*/ 2147483647 w 253"/>
              <a:gd name="T3" fmla="*/ 2147483647 h 515"/>
              <a:gd name="T4" fmla="*/ 0 60000 65536"/>
              <a:gd name="T5" fmla="*/ 0 60000 65536"/>
              <a:gd name="T6" fmla="*/ 0 w 253"/>
              <a:gd name="T7" fmla="*/ 0 h 515"/>
              <a:gd name="T8" fmla="*/ 253 w 253"/>
              <a:gd name="T9" fmla="*/ 515 h 515"/>
            </a:gdLst>
            <a:ahLst/>
            <a:cxnLst>
              <a:cxn ang="T4">
                <a:pos x="T0" y="T1"/>
              </a:cxn>
              <a:cxn ang="T5">
                <a:pos x="T2" y="T3"/>
              </a:cxn>
            </a:cxnLst>
            <a:rect l="T6" t="T7" r="T8" b="T9"/>
            <a:pathLst>
              <a:path w="253" h="515">
                <a:moveTo>
                  <a:pt x="79" y="0"/>
                </a:moveTo>
                <a:cubicBezTo>
                  <a:pt x="0" y="319"/>
                  <a:pt x="5" y="441"/>
                  <a:pt x="253" y="515"/>
                </a:cubicBezTo>
              </a:path>
            </a:pathLst>
          </a:custGeom>
          <a:noFill/>
          <a:ln w="12700" cap="flat" cmpd="sng">
            <a:solidFill>
              <a:schemeClr val="tx1"/>
            </a:solidFill>
            <a:prstDash val="solid"/>
            <a:round/>
            <a:headEnd type="none" w="med" len="med"/>
            <a:tailEnd type="triangle" w="med" len="med"/>
          </a:ln>
        </p:spPr>
        <p:txBody>
          <a:bodyPr lIns="130622" tIns="65311" rIns="130622" bIns="65311" anchor="ctr"/>
          <a:lstStyle/>
          <a:p>
            <a:endParaRPr lang="en-US"/>
          </a:p>
        </p:txBody>
      </p:sp>
      <p:pic>
        <p:nvPicPr>
          <p:cNvPr id="10263" name="Picture 38" descr="blue_Application"/>
          <p:cNvPicPr>
            <a:picLocks noChangeAspect="1" noChangeArrowheads="1"/>
          </p:cNvPicPr>
          <p:nvPr/>
        </p:nvPicPr>
        <p:blipFill>
          <a:blip r:embed="rId3"/>
          <a:srcRect/>
          <a:stretch>
            <a:fillRect/>
          </a:stretch>
        </p:blipFill>
        <p:spPr bwMode="auto">
          <a:xfrm>
            <a:off x="6393182" y="4286250"/>
            <a:ext cx="970280" cy="960120"/>
          </a:xfrm>
          <a:prstGeom prst="rect">
            <a:avLst/>
          </a:prstGeom>
          <a:noFill/>
          <a:ln w="9525">
            <a:noFill/>
            <a:miter lim="800000"/>
            <a:headEnd/>
            <a:tailEnd/>
          </a:ln>
        </p:spPr>
      </p:pic>
      <p:pic>
        <p:nvPicPr>
          <p:cNvPr id="10264" name="Picture 50" descr="blue_Application"/>
          <p:cNvPicPr>
            <a:picLocks noChangeAspect="1" noChangeArrowheads="1"/>
          </p:cNvPicPr>
          <p:nvPr/>
        </p:nvPicPr>
        <p:blipFill>
          <a:blip r:embed="rId3"/>
          <a:srcRect/>
          <a:stretch>
            <a:fillRect/>
          </a:stretch>
        </p:blipFill>
        <p:spPr bwMode="auto">
          <a:xfrm>
            <a:off x="9446262" y="4286250"/>
            <a:ext cx="970280" cy="960120"/>
          </a:xfrm>
          <a:prstGeom prst="rect">
            <a:avLst/>
          </a:prstGeom>
          <a:noFill/>
          <a:ln w="9525">
            <a:noFill/>
            <a:miter lim="800000"/>
            <a:headEnd/>
            <a:tailEnd/>
          </a:ln>
        </p:spPr>
      </p:pic>
      <p:pic>
        <p:nvPicPr>
          <p:cNvPr id="10265" name="Picture 51" descr="orange_Application"/>
          <p:cNvPicPr>
            <a:picLocks noChangeAspect="1" noChangeArrowheads="1"/>
          </p:cNvPicPr>
          <p:nvPr/>
        </p:nvPicPr>
        <p:blipFill>
          <a:blip r:embed="rId6"/>
          <a:srcRect/>
          <a:stretch>
            <a:fillRect/>
          </a:stretch>
        </p:blipFill>
        <p:spPr bwMode="auto">
          <a:xfrm>
            <a:off x="12385041" y="3259456"/>
            <a:ext cx="970280" cy="950594"/>
          </a:xfrm>
          <a:prstGeom prst="rect">
            <a:avLst/>
          </a:prstGeom>
          <a:noFill/>
          <a:ln w="9525">
            <a:noFill/>
            <a:miter lim="800000"/>
            <a:headEnd/>
            <a:tailEnd/>
          </a:ln>
        </p:spPr>
      </p:pic>
      <p:pic>
        <p:nvPicPr>
          <p:cNvPr id="10266" name="Picture 52" descr="red_Application"/>
          <p:cNvPicPr>
            <a:picLocks noChangeAspect="1" noChangeArrowheads="1"/>
          </p:cNvPicPr>
          <p:nvPr/>
        </p:nvPicPr>
        <p:blipFill>
          <a:blip r:embed="rId7"/>
          <a:srcRect/>
          <a:stretch>
            <a:fillRect/>
          </a:stretch>
        </p:blipFill>
        <p:spPr bwMode="auto">
          <a:xfrm>
            <a:off x="12385041" y="5324476"/>
            <a:ext cx="970280" cy="950594"/>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64"/>
          <p:cNvSpPr>
            <a:spLocks noChangeArrowheads="1"/>
          </p:cNvSpPr>
          <p:nvPr/>
        </p:nvSpPr>
        <p:spPr bwMode="auto">
          <a:xfrm>
            <a:off x="2671763" y="6292850"/>
            <a:ext cx="1006475" cy="939800"/>
          </a:xfrm>
          <a:prstGeom prst="roundRect">
            <a:avLst>
              <a:gd name="adj" fmla="val 4782"/>
            </a:avLst>
          </a:prstGeom>
          <a:solidFill>
            <a:srgbClr val="C2DCC3"/>
          </a:solidFill>
          <a:ln w="9525">
            <a:solidFill>
              <a:schemeClr val="tx1"/>
            </a:solidFill>
            <a:round/>
            <a:headEnd/>
            <a:tailEnd/>
          </a:ln>
        </p:spPr>
        <p:txBody>
          <a:bodyPr lIns="130622" tIns="65311" rIns="130622" bIns="65311" anchor="ctr">
            <a:prstTxWarp prst="textNoShape">
              <a:avLst/>
            </a:prstTxWarp>
          </a:bodyPr>
          <a:lstStyle/>
          <a:p>
            <a:pPr eaLnBrk="0" hangingPunct="0"/>
            <a:endParaRPr lang="en-US"/>
          </a:p>
        </p:txBody>
      </p:sp>
      <p:sp>
        <p:nvSpPr>
          <p:cNvPr id="63" name="Rounded Rectangle 62"/>
          <p:cNvSpPr/>
          <p:nvPr/>
        </p:nvSpPr>
        <p:spPr bwMode="auto">
          <a:xfrm>
            <a:off x="1163638" y="6280150"/>
            <a:ext cx="1487487" cy="952500"/>
          </a:xfrm>
          <a:prstGeom prst="roundRect">
            <a:avLst>
              <a:gd name="adj" fmla="val 3482"/>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lIns="130622" tIns="65311" rIns="130622" bIns="65311" anchor="ctr"/>
          <a:lstStyle/>
          <a:p>
            <a:pPr eaLnBrk="0" hangingPunct="0">
              <a:defRPr/>
            </a:pPr>
            <a:endParaRPr lang="en-US">
              <a:latin typeface="Arial Narrow" pitchFamily="-65" charset="0"/>
              <a:ea typeface="ＭＳ Ｐゴシック" pitchFamily="-105" charset="-128"/>
              <a:cs typeface="+mn-cs"/>
            </a:endParaRPr>
          </a:p>
        </p:txBody>
      </p:sp>
      <p:sp>
        <p:nvSpPr>
          <p:cNvPr id="9220" name="Title 2"/>
          <p:cNvSpPr>
            <a:spLocks noGrp="1"/>
          </p:cNvSpPr>
          <p:nvPr>
            <p:ph type="title"/>
          </p:nvPr>
        </p:nvSpPr>
        <p:spPr/>
        <p:txBody>
          <a:bodyPr/>
          <a:lstStyle/>
          <a:p>
            <a:r>
              <a:rPr lang="en-US">
                <a:latin typeface="Arial" pitchFamily="32" charset="0"/>
                <a:ea typeface="ＭＳ Ｐゴシック" pitchFamily="32" charset="-128"/>
                <a:cs typeface="ＭＳ Ｐゴシック" pitchFamily="32" charset="-128"/>
              </a:rPr>
              <a:t>Service Lifecycle View</a:t>
            </a:r>
          </a:p>
        </p:txBody>
      </p:sp>
      <p:grpSp>
        <p:nvGrpSpPr>
          <p:cNvPr id="2" name="Group 24"/>
          <p:cNvGrpSpPr>
            <a:grpSpLocks/>
          </p:cNvGrpSpPr>
          <p:nvPr/>
        </p:nvGrpSpPr>
        <p:grpSpPr bwMode="auto">
          <a:xfrm>
            <a:off x="1998663" y="4168775"/>
            <a:ext cx="1524000" cy="655638"/>
            <a:chOff x="1266738" y="3791577"/>
            <a:chExt cx="951640" cy="547026"/>
          </a:xfrm>
        </p:grpSpPr>
        <p:sp>
          <p:nvSpPr>
            <p:cNvPr id="9277" name="TextBox 6"/>
            <p:cNvSpPr txBox="1">
              <a:spLocks noChangeArrowheads="1"/>
            </p:cNvSpPr>
            <p:nvPr/>
          </p:nvSpPr>
          <p:spPr bwMode="auto">
            <a:xfrm>
              <a:off x="1266738" y="4043495"/>
              <a:ext cx="951640" cy="295108"/>
            </a:xfrm>
            <a:prstGeom prst="rect">
              <a:avLst/>
            </a:prstGeom>
            <a:noFill/>
            <a:ln w="9525">
              <a:noFill/>
              <a:miter lim="800000"/>
              <a:headEnd/>
              <a:tailEnd/>
            </a:ln>
          </p:spPr>
          <p:txBody>
            <a:bodyPr wrap="none">
              <a:prstTxWarp prst="textNoShape">
                <a:avLst/>
              </a:prstTxWarp>
              <a:spAutoFit/>
            </a:bodyPr>
            <a:lstStyle/>
            <a:p>
              <a:pPr eaLnBrk="0" hangingPunct="0"/>
              <a:r>
                <a:rPr lang="en-US" sz="1700" b="1"/>
                <a:t>Service Catalog</a:t>
              </a:r>
            </a:p>
          </p:txBody>
        </p:sp>
        <p:pic>
          <p:nvPicPr>
            <p:cNvPr id="9278" name="Picture 5" descr="blue_Database"/>
            <p:cNvPicPr>
              <a:picLocks noChangeAspect="1" noChangeArrowheads="1"/>
            </p:cNvPicPr>
            <p:nvPr/>
          </p:nvPicPr>
          <p:blipFill>
            <a:blip r:embed="rId3"/>
            <a:srcRect/>
            <a:stretch>
              <a:fillRect/>
            </a:stretch>
          </p:blipFill>
          <p:spPr bwMode="auto">
            <a:xfrm>
              <a:off x="1631441" y="3791577"/>
              <a:ext cx="381917" cy="314520"/>
            </a:xfrm>
            <a:prstGeom prst="rect">
              <a:avLst/>
            </a:prstGeom>
            <a:noFill/>
            <a:ln w="9525">
              <a:noFill/>
              <a:miter lim="800000"/>
              <a:headEnd/>
              <a:tailEnd/>
            </a:ln>
          </p:spPr>
        </p:pic>
      </p:grpSp>
      <p:grpSp>
        <p:nvGrpSpPr>
          <p:cNvPr id="3" name="Group 46"/>
          <p:cNvGrpSpPr>
            <a:grpSpLocks/>
          </p:cNvGrpSpPr>
          <p:nvPr/>
        </p:nvGrpSpPr>
        <p:grpSpPr bwMode="auto">
          <a:xfrm>
            <a:off x="13388975" y="6477000"/>
            <a:ext cx="719138" cy="846138"/>
            <a:chOff x="7850174" y="4538444"/>
            <a:chExt cx="449469" cy="705481"/>
          </a:xfrm>
        </p:grpSpPr>
        <p:pic>
          <p:nvPicPr>
            <p:cNvPr id="9275" name="Picture 7" descr="blue_Cloud"/>
            <p:cNvPicPr>
              <a:picLocks noChangeAspect="1" noChangeArrowheads="1"/>
            </p:cNvPicPr>
            <p:nvPr/>
          </p:nvPicPr>
          <p:blipFill>
            <a:blip r:embed="rId4"/>
            <a:srcRect/>
            <a:stretch>
              <a:fillRect/>
            </a:stretch>
          </p:blipFill>
          <p:spPr bwMode="auto">
            <a:xfrm>
              <a:off x="7850174" y="4538444"/>
              <a:ext cx="423662" cy="442840"/>
            </a:xfrm>
            <a:prstGeom prst="rect">
              <a:avLst/>
            </a:prstGeom>
            <a:noFill/>
            <a:ln w="9525">
              <a:noFill/>
              <a:miter lim="800000"/>
              <a:headEnd/>
              <a:tailEnd/>
            </a:ln>
          </p:spPr>
        </p:pic>
        <p:sp>
          <p:nvSpPr>
            <p:cNvPr id="9276" name="Text Box 34"/>
            <p:cNvSpPr txBox="1">
              <a:spLocks noChangeArrowheads="1"/>
            </p:cNvSpPr>
            <p:nvPr/>
          </p:nvSpPr>
          <p:spPr bwMode="auto">
            <a:xfrm>
              <a:off x="7868636" y="4970623"/>
              <a:ext cx="431007" cy="273302"/>
            </a:xfrm>
            <a:prstGeom prst="rect">
              <a:avLst/>
            </a:prstGeom>
            <a:noFill/>
            <a:ln w="9525">
              <a:noFill/>
              <a:miter lim="800000"/>
              <a:headEnd/>
              <a:tailEnd/>
            </a:ln>
          </p:spPr>
          <p:txBody>
            <a:bodyPr wrap="none">
              <a:prstTxWarp prst="textNoShape">
                <a:avLst/>
              </a:prstTxWarp>
              <a:spAutoFit/>
            </a:bodyPr>
            <a:lstStyle/>
            <a:p>
              <a:pPr algn="ctr" eaLnBrk="0" hangingPunct="0">
                <a:lnSpc>
                  <a:spcPct val="90000"/>
                </a:lnSpc>
              </a:pPr>
              <a:r>
                <a:rPr lang="en-US" sz="1700" b="1"/>
                <a:t>Cloud</a:t>
              </a:r>
            </a:p>
          </p:txBody>
        </p:sp>
      </p:grpSp>
      <p:pic>
        <p:nvPicPr>
          <p:cNvPr id="9223" name="Picture 5" descr="blue_Person"/>
          <p:cNvPicPr>
            <a:picLocks noChangeAspect="1" noChangeArrowheads="1"/>
          </p:cNvPicPr>
          <p:nvPr/>
        </p:nvPicPr>
        <p:blipFill>
          <a:blip r:embed="rId5"/>
          <a:srcRect/>
          <a:stretch>
            <a:fillRect/>
          </a:stretch>
        </p:blipFill>
        <p:spPr bwMode="auto">
          <a:xfrm>
            <a:off x="1717675" y="6399213"/>
            <a:ext cx="327025" cy="573087"/>
          </a:xfrm>
          <a:prstGeom prst="rect">
            <a:avLst/>
          </a:prstGeom>
          <a:noFill/>
          <a:ln w="9525">
            <a:noFill/>
            <a:miter lim="800000"/>
            <a:headEnd/>
            <a:tailEnd/>
          </a:ln>
        </p:spPr>
      </p:pic>
      <p:sp>
        <p:nvSpPr>
          <p:cNvPr id="9224" name="Text Box 32"/>
          <p:cNvSpPr txBox="1">
            <a:spLocks noChangeArrowheads="1"/>
          </p:cNvSpPr>
          <p:nvPr/>
        </p:nvSpPr>
        <p:spPr bwMode="auto">
          <a:xfrm>
            <a:off x="1216025" y="6923088"/>
            <a:ext cx="1384300" cy="366712"/>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700" b="1"/>
              <a:t>Development</a:t>
            </a:r>
          </a:p>
        </p:txBody>
      </p:sp>
      <p:sp>
        <p:nvSpPr>
          <p:cNvPr id="9225" name="Text Box 36"/>
          <p:cNvSpPr txBox="1">
            <a:spLocks noChangeArrowheads="1"/>
          </p:cNvSpPr>
          <p:nvPr/>
        </p:nvSpPr>
        <p:spPr bwMode="auto">
          <a:xfrm>
            <a:off x="1792288" y="1387475"/>
            <a:ext cx="1135062" cy="366713"/>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700" b="1"/>
              <a:t>Requester</a:t>
            </a:r>
          </a:p>
        </p:txBody>
      </p:sp>
      <p:pic>
        <p:nvPicPr>
          <p:cNvPr id="9226" name="Picture 6" descr="blue_Portal"/>
          <p:cNvPicPr>
            <a:picLocks noChangeAspect="1" noChangeArrowheads="1"/>
          </p:cNvPicPr>
          <p:nvPr/>
        </p:nvPicPr>
        <p:blipFill>
          <a:blip r:embed="rId6"/>
          <a:srcRect/>
          <a:stretch>
            <a:fillRect/>
          </a:stretch>
        </p:blipFill>
        <p:spPr bwMode="auto">
          <a:xfrm>
            <a:off x="2079625" y="2516188"/>
            <a:ext cx="501650" cy="552450"/>
          </a:xfrm>
          <a:prstGeom prst="rect">
            <a:avLst/>
          </a:prstGeom>
          <a:noFill/>
          <a:ln w="9525">
            <a:noFill/>
            <a:miter lim="800000"/>
            <a:headEnd/>
            <a:tailEnd/>
          </a:ln>
        </p:spPr>
      </p:pic>
      <p:sp>
        <p:nvSpPr>
          <p:cNvPr id="9227" name="Text Box 33"/>
          <p:cNvSpPr txBox="1">
            <a:spLocks noChangeArrowheads="1"/>
          </p:cNvSpPr>
          <p:nvPr/>
        </p:nvSpPr>
        <p:spPr bwMode="auto">
          <a:xfrm>
            <a:off x="1620838" y="3049588"/>
            <a:ext cx="1982787" cy="339725"/>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500" b="1"/>
              <a:t>Service Request Portal</a:t>
            </a:r>
          </a:p>
        </p:txBody>
      </p:sp>
      <p:cxnSp>
        <p:nvCxnSpPr>
          <p:cNvPr id="9228" name="Straight Arrow Connector 28"/>
          <p:cNvCxnSpPr>
            <a:cxnSpLocks noChangeShapeType="1"/>
          </p:cNvCxnSpPr>
          <p:nvPr/>
        </p:nvCxnSpPr>
        <p:spPr bwMode="auto">
          <a:xfrm rot="5400000" flipH="1" flipV="1">
            <a:off x="2078038" y="5503862"/>
            <a:ext cx="1181100" cy="3175"/>
          </a:xfrm>
          <a:prstGeom prst="straightConnector1">
            <a:avLst/>
          </a:prstGeom>
          <a:noFill/>
          <a:ln w="15875">
            <a:solidFill>
              <a:schemeClr val="tx1"/>
            </a:solidFill>
            <a:round/>
            <a:headEnd/>
            <a:tailEnd type="triangle" w="med" len="lg"/>
          </a:ln>
        </p:spPr>
      </p:cxnSp>
      <p:sp>
        <p:nvSpPr>
          <p:cNvPr id="9229" name="TextBox 29"/>
          <p:cNvSpPr txBox="1">
            <a:spLocks noChangeArrowheads="1"/>
          </p:cNvSpPr>
          <p:nvPr/>
        </p:nvSpPr>
        <p:spPr bwMode="auto">
          <a:xfrm>
            <a:off x="4800600" y="7239000"/>
            <a:ext cx="3886200" cy="393700"/>
          </a:xfrm>
          <a:prstGeom prst="rect">
            <a:avLst/>
          </a:prstGeom>
          <a:noFill/>
          <a:ln w="9525">
            <a:noFill/>
            <a:miter lim="800000"/>
            <a:headEnd/>
            <a:tailEnd/>
          </a:ln>
        </p:spPr>
        <p:txBody>
          <a:bodyPr lIns="130622" tIns="65311" rIns="130622" bIns="65311">
            <a:prstTxWarp prst="textNoShape">
              <a:avLst/>
            </a:prstTxWarp>
            <a:spAutoFit/>
          </a:bodyPr>
          <a:lstStyle/>
          <a:p>
            <a:pPr eaLnBrk="0" hangingPunct="0"/>
            <a:r>
              <a:rPr lang="en-US" sz="1700"/>
              <a:t>Application Parameterization and Release </a:t>
            </a:r>
          </a:p>
        </p:txBody>
      </p:sp>
      <p:cxnSp>
        <p:nvCxnSpPr>
          <p:cNvPr id="9230" name="Straight Arrow Connector 30"/>
          <p:cNvCxnSpPr>
            <a:cxnSpLocks noChangeShapeType="1"/>
          </p:cNvCxnSpPr>
          <p:nvPr/>
        </p:nvCxnSpPr>
        <p:spPr bwMode="auto">
          <a:xfrm rot="16200000" flipV="1">
            <a:off x="2150269" y="3526631"/>
            <a:ext cx="784225" cy="334963"/>
          </a:xfrm>
          <a:prstGeom prst="straightConnector1">
            <a:avLst/>
          </a:prstGeom>
          <a:noFill/>
          <a:ln w="15875">
            <a:solidFill>
              <a:schemeClr val="tx1"/>
            </a:solidFill>
            <a:round/>
            <a:headEnd/>
            <a:tailEnd type="triangle" w="med" len="lg"/>
          </a:ln>
        </p:spPr>
      </p:cxnSp>
      <p:sp>
        <p:nvSpPr>
          <p:cNvPr id="9231" name="TextBox 32"/>
          <p:cNvSpPr txBox="1">
            <a:spLocks noChangeArrowheads="1"/>
          </p:cNvSpPr>
          <p:nvPr/>
        </p:nvSpPr>
        <p:spPr bwMode="auto">
          <a:xfrm>
            <a:off x="2663825" y="3371850"/>
            <a:ext cx="3592513" cy="655638"/>
          </a:xfrm>
          <a:prstGeom prst="rect">
            <a:avLst/>
          </a:prstGeom>
          <a:noFill/>
          <a:ln w="9525">
            <a:noFill/>
            <a:miter lim="800000"/>
            <a:headEnd/>
            <a:tailEnd/>
          </a:ln>
        </p:spPr>
        <p:txBody>
          <a:bodyPr lIns="130622" tIns="65311" rIns="130622" bIns="65311">
            <a:prstTxWarp prst="textNoShape">
              <a:avLst/>
            </a:prstTxWarp>
            <a:spAutoFit/>
          </a:bodyPr>
          <a:lstStyle/>
          <a:p>
            <a:pPr eaLnBrk="0" hangingPunct="0"/>
            <a:r>
              <a:rPr lang="en-US" sz="1700"/>
              <a:t>User role and policies determine services available for requesting</a:t>
            </a:r>
          </a:p>
        </p:txBody>
      </p:sp>
      <p:cxnSp>
        <p:nvCxnSpPr>
          <p:cNvPr id="9232" name="Straight Arrow Connector 33"/>
          <p:cNvCxnSpPr>
            <a:cxnSpLocks noChangeShapeType="1"/>
          </p:cNvCxnSpPr>
          <p:nvPr/>
        </p:nvCxnSpPr>
        <p:spPr bwMode="auto">
          <a:xfrm rot="16200000" flipH="1">
            <a:off x="1842294" y="2096294"/>
            <a:ext cx="463550" cy="255588"/>
          </a:xfrm>
          <a:prstGeom prst="straightConnector1">
            <a:avLst/>
          </a:prstGeom>
          <a:noFill/>
          <a:ln w="15875">
            <a:solidFill>
              <a:schemeClr val="tx1"/>
            </a:solidFill>
            <a:round/>
            <a:headEnd/>
            <a:tailEnd type="triangle" w="med" len="lg"/>
          </a:ln>
        </p:spPr>
      </p:cxnSp>
      <p:cxnSp>
        <p:nvCxnSpPr>
          <p:cNvPr id="9233" name="Straight Arrow Connector 38"/>
          <p:cNvCxnSpPr>
            <a:cxnSpLocks noChangeShapeType="1"/>
          </p:cNvCxnSpPr>
          <p:nvPr/>
        </p:nvCxnSpPr>
        <p:spPr bwMode="auto">
          <a:xfrm flipV="1">
            <a:off x="2738438" y="2687638"/>
            <a:ext cx="3517900" cy="20637"/>
          </a:xfrm>
          <a:prstGeom prst="straightConnector1">
            <a:avLst/>
          </a:prstGeom>
          <a:noFill/>
          <a:ln w="15875">
            <a:solidFill>
              <a:schemeClr val="tx1"/>
            </a:solidFill>
            <a:round/>
            <a:headEnd/>
            <a:tailEnd type="triangle" w="med" len="lg"/>
          </a:ln>
        </p:spPr>
      </p:cxnSp>
      <p:sp>
        <p:nvSpPr>
          <p:cNvPr id="9234" name="Text Box 35"/>
          <p:cNvSpPr txBox="1">
            <a:spLocks noChangeArrowheads="1"/>
          </p:cNvSpPr>
          <p:nvPr/>
        </p:nvSpPr>
        <p:spPr bwMode="auto">
          <a:xfrm>
            <a:off x="8153400" y="3054350"/>
            <a:ext cx="1344613" cy="603250"/>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700" b="1"/>
              <a:t>Atrium </a:t>
            </a:r>
          </a:p>
          <a:p>
            <a:pPr algn="ctr" eaLnBrk="0" hangingPunct="0">
              <a:lnSpc>
                <a:spcPct val="90000"/>
              </a:lnSpc>
            </a:pPr>
            <a:r>
              <a:rPr lang="en-US" sz="1700" b="1"/>
              <a:t>Orchestrator</a:t>
            </a:r>
          </a:p>
        </p:txBody>
      </p:sp>
      <p:grpSp>
        <p:nvGrpSpPr>
          <p:cNvPr id="4" name="Group 47"/>
          <p:cNvGrpSpPr>
            <a:grpSpLocks/>
          </p:cNvGrpSpPr>
          <p:nvPr/>
        </p:nvGrpSpPr>
        <p:grpSpPr bwMode="auto">
          <a:xfrm>
            <a:off x="13388975" y="4724400"/>
            <a:ext cx="774700" cy="869950"/>
            <a:chOff x="7466755" y="3162650"/>
            <a:chExt cx="484916" cy="724962"/>
          </a:xfrm>
        </p:grpSpPr>
        <p:pic>
          <p:nvPicPr>
            <p:cNvPr id="9273" name="Picture 7" descr="blue_Server_Cluster"/>
            <p:cNvPicPr>
              <a:picLocks noChangeAspect="1" noChangeArrowheads="1"/>
            </p:cNvPicPr>
            <p:nvPr/>
          </p:nvPicPr>
          <p:blipFill>
            <a:blip r:embed="rId7"/>
            <a:srcRect/>
            <a:stretch>
              <a:fillRect/>
            </a:stretch>
          </p:blipFill>
          <p:spPr bwMode="auto">
            <a:xfrm>
              <a:off x="7466755" y="3162650"/>
              <a:ext cx="434091" cy="467482"/>
            </a:xfrm>
            <a:prstGeom prst="rect">
              <a:avLst/>
            </a:prstGeom>
            <a:noFill/>
            <a:ln w="9525">
              <a:noFill/>
              <a:miter lim="800000"/>
              <a:headEnd/>
              <a:tailEnd/>
            </a:ln>
          </p:spPr>
        </p:pic>
        <p:sp>
          <p:nvSpPr>
            <p:cNvPr id="9274" name="Text Box 34"/>
            <p:cNvSpPr txBox="1">
              <a:spLocks noChangeArrowheads="1"/>
            </p:cNvSpPr>
            <p:nvPr/>
          </p:nvSpPr>
          <p:spPr bwMode="auto">
            <a:xfrm>
              <a:off x="7491079" y="3614257"/>
              <a:ext cx="460592" cy="273355"/>
            </a:xfrm>
            <a:prstGeom prst="rect">
              <a:avLst/>
            </a:prstGeom>
            <a:noFill/>
            <a:ln w="9525">
              <a:noFill/>
              <a:miter lim="800000"/>
              <a:headEnd/>
              <a:tailEnd/>
            </a:ln>
          </p:spPr>
          <p:txBody>
            <a:bodyPr wrap="none">
              <a:prstTxWarp prst="textNoShape">
                <a:avLst/>
              </a:prstTxWarp>
              <a:spAutoFit/>
            </a:bodyPr>
            <a:lstStyle/>
            <a:p>
              <a:pPr algn="ctr" eaLnBrk="0" hangingPunct="0">
                <a:lnSpc>
                  <a:spcPct val="90000"/>
                </a:lnSpc>
              </a:pPr>
              <a:r>
                <a:rPr lang="en-US" sz="1700" b="1"/>
                <a:t>Virtual</a:t>
              </a:r>
            </a:p>
          </p:txBody>
        </p:sp>
      </p:grpSp>
      <p:pic>
        <p:nvPicPr>
          <p:cNvPr id="9236" name="Picture 112" descr="blue_Automation"/>
          <p:cNvPicPr>
            <a:picLocks noChangeAspect="1" noChangeArrowheads="1"/>
          </p:cNvPicPr>
          <p:nvPr/>
        </p:nvPicPr>
        <p:blipFill>
          <a:blip r:embed="rId8"/>
          <a:srcRect/>
          <a:stretch>
            <a:fillRect/>
          </a:stretch>
        </p:blipFill>
        <p:spPr bwMode="auto">
          <a:xfrm>
            <a:off x="8445500" y="2386013"/>
            <a:ext cx="731838" cy="644525"/>
          </a:xfrm>
          <a:prstGeom prst="rect">
            <a:avLst/>
          </a:prstGeom>
          <a:noFill/>
          <a:ln w="9525">
            <a:noFill/>
            <a:miter lim="800000"/>
            <a:headEnd/>
            <a:tailEnd/>
          </a:ln>
        </p:spPr>
      </p:pic>
      <p:pic>
        <p:nvPicPr>
          <p:cNvPr id="9237" name="Picture 29" descr="blueprint_Service_Request_M"/>
          <p:cNvPicPr>
            <a:picLocks noChangeAspect="1" noChangeArrowheads="1"/>
          </p:cNvPicPr>
          <p:nvPr/>
        </p:nvPicPr>
        <p:blipFill>
          <a:blip r:embed="rId9"/>
          <a:srcRect/>
          <a:stretch>
            <a:fillRect/>
          </a:stretch>
        </p:blipFill>
        <p:spPr bwMode="auto">
          <a:xfrm>
            <a:off x="6156325" y="2287588"/>
            <a:ext cx="1293813" cy="1049337"/>
          </a:xfrm>
          <a:prstGeom prst="rect">
            <a:avLst/>
          </a:prstGeom>
          <a:noFill/>
          <a:ln w="9525">
            <a:noFill/>
            <a:miter lim="800000"/>
            <a:headEnd/>
            <a:tailEnd/>
          </a:ln>
        </p:spPr>
      </p:pic>
      <p:sp>
        <p:nvSpPr>
          <p:cNvPr id="9238" name="Text Box 35"/>
          <p:cNvSpPr txBox="1">
            <a:spLocks noChangeArrowheads="1"/>
          </p:cNvSpPr>
          <p:nvPr/>
        </p:nvSpPr>
        <p:spPr bwMode="auto">
          <a:xfrm>
            <a:off x="8364538" y="5099050"/>
            <a:ext cx="1008062" cy="1073150"/>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700" b="1"/>
              <a:t>Remedy </a:t>
            </a:r>
          </a:p>
          <a:p>
            <a:pPr algn="ctr" eaLnBrk="0" hangingPunct="0">
              <a:lnSpc>
                <a:spcPct val="90000"/>
              </a:lnSpc>
            </a:pPr>
            <a:r>
              <a:rPr lang="en-US" sz="1700" b="1"/>
              <a:t>Change </a:t>
            </a:r>
          </a:p>
          <a:p>
            <a:pPr algn="ctr" eaLnBrk="0" hangingPunct="0">
              <a:lnSpc>
                <a:spcPct val="90000"/>
              </a:lnSpc>
            </a:pPr>
            <a:r>
              <a:rPr lang="en-US" sz="1700" b="1"/>
              <a:t>Release </a:t>
            </a:r>
          </a:p>
          <a:p>
            <a:pPr algn="ctr" eaLnBrk="0" hangingPunct="0">
              <a:lnSpc>
                <a:spcPct val="90000"/>
              </a:lnSpc>
            </a:pPr>
            <a:r>
              <a:rPr lang="en-US" sz="1700" b="1"/>
              <a:t>Mgmt</a:t>
            </a:r>
          </a:p>
        </p:txBody>
      </p:sp>
      <p:pic>
        <p:nvPicPr>
          <p:cNvPr id="9239" name="Picture 22" descr="blueprint_CMS_CMDB"/>
          <p:cNvPicPr>
            <a:picLocks noChangeAspect="1" noChangeArrowheads="1"/>
          </p:cNvPicPr>
          <p:nvPr/>
        </p:nvPicPr>
        <p:blipFill>
          <a:blip r:embed="rId10"/>
          <a:srcRect/>
          <a:stretch>
            <a:fillRect/>
          </a:stretch>
        </p:blipFill>
        <p:spPr bwMode="auto">
          <a:xfrm>
            <a:off x="6248400" y="3763963"/>
            <a:ext cx="1082675" cy="808037"/>
          </a:xfrm>
          <a:prstGeom prst="rect">
            <a:avLst/>
          </a:prstGeom>
          <a:noFill/>
          <a:ln w="9525">
            <a:noFill/>
            <a:miter lim="800000"/>
            <a:headEnd/>
            <a:tailEnd/>
          </a:ln>
        </p:spPr>
      </p:pic>
      <p:pic>
        <p:nvPicPr>
          <p:cNvPr id="9240" name="Picture 8" descr="blue_Cycle"/>
          <p:cNvPicPr>
            <a:picLocks noChangeAspect="1" noChangeArrowheads="1"/>
          </p:cNvPicPr>
          <p:nvPr/>
        </p:nvPicPr>
        <p:blipFill>
          <a:blip r:embed="rId11"/>
          <a:srcRect/>
          <a:stretch>
            <a:fillRect/>
          </a:stretch>
        </p:blipFill>
        <p:spPr bwMode="auto">
          <a:xfrm>
            <a:off x="8420100" y="4413250"/>
            <a:ext cx="792163" cy="609600"/>
          </a:xfrm>
          <a:prstGeom prst="rect">
            <a:avLst/>
          </a:prstGeom>
          <a:noFill/>
          <a:ln w="9525">
            <a:noFill/>
            <a:miter lim="800000"/>
            <a:headEnd/>
            <a:tailEnd/>
          </a:ln>
        </p:spPr>
      </p:pic>
      <p:pic>
        <p:nvPicPr>
          <p:cNvPr id="9241" name="Picture 17" descr="orange_Person"/>
          <p:cNvPicPr>
            <a:picLocks noChangeAspect="1" noChangeArrowheads="1"/>
          </p:cNvPicPr>
          <p:nvPr/>
        </p:nvPicPr>
        <p:blipFill>
          <a:blip r:embed="rId12"/>
          <a:srcRect/>
          <a:stretch>
            <a:fillRect/>
          </a:stretch>
        </p:blipFill>
        <p:spPr bwMode="auto">
          <a:xfrm>
            <a:off x="1455738" y="1520825"/>
            <a:ext cx="330200" cy="576263"/>
          </a:xfrm>
          <a:prstGeom prst="rect">
            <a:avLst/>
          </a:prstGeom>
          <a:noFill/>
          <a:ln w="9525">
            <a:noFill/>
            <a:miter lim="800000"/>
            <a:headEnd/>
            <a:tailEnd/>
          </a:ln>
        </p:spPr>
      </p:pic>
      <p:sp>
        <p:nvSpPr>
          <p:cNvPr id="9242" name="Text Box 32"/>
          <p:cNvSpPr txBox="1">
            <a:spLocks noChangeArrowheads="1"/>
          </p:cNvSpPr>
          <p:nvPr/>
        </p:nvSpPr>
        <p:spPr bwMode="auto">
          <a:xfrm>
            <a:off x="2841625" y="6923088"/>
            <a:ext cx="666750" cy="366712"/>
          </a:xfrm>
          <a:prstGeom prst="rect">
            <a:avLst/>
          </a:prstGeom>
          <a:noFill/>
          <a:ln w="9525">
            <a:noFill/>
            <a:miter lim="800000"/>
            <a:headEnd/>
            <a:tailEnd/>
          </a:ln>
        </p:spPr>
        <p:txBody>
          <a:bodyPr lIns="130622" tIns="65311" rIns="130622" bIns="65311">
            <a:prstTxWarp prst="textNoShape">
              <a:avLst/>
            </a:prstTxWarp>
            <a:spAutoFit/>
          </a:bodyPr>
          <a:lstStyle/>
          <a:p>
            <a:pPr algn="ctr" eaLnBrk="0" hangingPunct="0">
              <a:lnSpc>
                <a:spcPct val="90000"/>
              </a:lnSpc>
            </a:pPr>
            <a:r>
              <a:rPr lang="en-US" sz="1700" b="1"/>
              <a:t>QA</a:t>
            </a:r>
          </a:p>
        </p:txBody>
      </p:sp>
      <p:pic>
        <p:nvPicPr>
          <p:cNvPr id="9243" name="Picture 13" descr="green_Person"/>
          <p:cNvPicPr>
            <a:picLocks noChangeAspect="1" noChangeArrowheads="1"/>
          </p:cNvPicPr>
          <p:nvPr/>
        </p:nvPicPr>
        <p:blipFill>
          <a:blip r:embed="rId13"/>
          <a:srcRect/>
          <a:stretch>
            <a:fillRect/>
          </a:stretch>
        </p:blipFill>
        <p:spPr bwMode="auto">
          <a:xfrm>
            <a:off x="3032125" y="6421438"/>
            <a:ext cx="285750" cy="501650"/>
          </a:xfrm>
          <a:prstGeom prst="rect">
            <a:avLst/>
          </a:prstGeom>
          <a:noFill/>
          <a:ln w="9525">
            <a:noFill/>
            <a:miter lim="800000"/>
            <a:headEnd/>
            <a:tailEnd/>
          </a:ln>
        </p:spPr>
      </p:pic>
      <p:sp>
        <p:nvSpPr>
          <p:cNvPr id="9244" name="Rectangle 63"/>
          <p:cNvSpPr>
            <a:spLocks noChangeArrowheads="1"/>
          </p:cNvSpPr>
          <p:nvPr/>
        </p:nvSpPr>
        <p:spPr bwMode="auto">
          <a:xfrm rot="-5400000">
            <a:off x="10172700" y="5672138"/>
            <a:ext cx="2971800" cy="762000"/>
          </a:xfrm>
          <a:prstGeom prst="rect">
            <a:avLst/>
          </a:prstGeom>
          <a:solidFill>
            <a:srgbClr val="C7D6E3"/>
          </a:solidFill>
          <a:ln w="9525">
            <a:solidFill>
              <a:schemeClr val="tx1"/>
            </a:solidFill>
            <a:round/>
            <a:headEnd/>
            <a:tailEnd/>
          </a:ln>
        </p:spPr>
        <p:txBody>
          <a:bodyPr anchor="ctr">
            <a:prstTxWarp prst="textNoShape">
              <a:avLst/>
            </a:prstTxWarp>
          </a:bodyPr>
          <a:lstStyle/>
          <a:p>
            <a:pPr algn="ctr" eaLnBrk="0" hangingPunct="0"/>
            <a:r>
              <a:rPr lang="en-US" sz="1600"/>
              <a:t>Virtual Center, </a:t>
            </a:r>
          </a:p>
          <a:p>
            <a:pPr algn="ctr" eaLnBrk="0" hangingPunct="0"/>
            <a:r>
              <a:rPr lang="en-US" sz="1600"/>
              <a:t>VMware Lifecycle Manager</a:t>
            </a:r>
          </a:p>
        </p:txBody>
      </p:sp>
      <p:sp>
        <p:nvSpPr>
          <p:cNvPr id="65" name="Rectangle 64"/>
          <p:cNvSpPr/>
          <p:nvPr/>
        </p:nvSpPr>
        <p:spPr bwMode="auto">
          <a:xfrm rot="16200000">
            <a:off x="10287000" y="4572000"/>
            <a:ext cx="5181600" cy="762000"/>
          </a:xfrm>
          <a:prstGeom prst="rect">
            <a:avLst/>
          </a:prstGeom>
          <a:solidFill>
            <a:schemeClr val="accent2"/>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eaLnBrk="0" hangingPunct="0">
              <a:defRPr/>
            </a:pPr>
            <a:r>
              <a:rPr lang="en-US" sz="1600" dirty="0">
                <a:solidFill>
                  <a:schemeClr val="bg1"/>
                </a:solidFill>
              </a:rPr>
              <a:t>BMC </a:t>
            </a:r>
            <a:r>
              <a:rPr lang="en-US" sz="1600" dirty="0" err="1">
                <a:solidFill>
                  <a:schemeClr val="bg1"/>
                </a:solidFill>
              </a:rPr>
              <a:t>Bladelogic</a:t>
            </a:r>
            <a:r>
              <a:rPr lang="en-US" sz="1600" dirty="0">
                <a:solidFill>
                  <a:schemeClr val="bg1"/>
                </a:solidFill>
              </a:rPr>
              <a:t> for Apps, Servers and Networks</a:t>
            </a:r>
          </a:p>
        </p:txBody>
      </p:sp>
      <p:cxnSp>
        <p:nvCxnSpPr>
          <p:cNvPr id="9246" name="Straight Arrow Connector 71"/>
          <p:cNvCxnSpPr>
            <a:cxnSpLocks noChangeShapeType="1"/>
          </p:cNvCxnSpPr>
          <p:nvPr/>
        </p:nvCxnSpPr>
        <p:spPr bwMode="auto">
          <a:xfrm>
            <a:off x="7467600" y="4114800"/>
            <a:ext cx="990600" cy="457200"/>
          </a:xfrm>
          <a:prstGeom prst="straightConnector1">
            <a:avLst/>
          </a:prstGeom>
          <a:noFill/>
          <a:ln w="9525">
            <a:solidFill>
              <a:schemeClr val="tx1"/>
            </a:solidFill>
            <a:round/>
            <a:headEnd type="arrow" w="med" len="med"/>
            <a:tailEnd type="arrow" w="med" len="med"/>
          </a:ln>
        </p:spPr>
      </p:cxnSp>
      <p:cxnSp>
        <p:nvCxnSpPr>
          <p:cNvPr id="9247" name="Straight Arrow Connector 72"/>
          <p:cNvCxnSpPr>
            <a:cxnSpLocks noChangeShapeType="1"/>
          </p:cNvCxnSpPr>
          <p:nvPr/>
        </p:nvCxnSpPr>
        <p:spPr bwMode="auto">
          <a:xfrm>
            <a:off x="7391400" y="2590800"/>
            <a:ext cx="914400" cy="1588"/>
          </a:xfrm>
          <a:prstGeom prst="straightConnector1">
            <a:avLst/>
          </a:prstGeom>
          <a:noFill/>
          <a:ln w="9525">
            <a:solidFill>
              <a:schemeClr val="tx1"/>
            </a:solidFill>
            <a:round/>
            <a:headEnd type="arrow" w="med" len="med"/>
            <a:tailEnd type="arrow" w="med" len="med"/>
          </a:ln>
        </p:spPr>
      </p:cxnSp>
      <p:cxnSp>
        <p:nvCxnSpPr>
          <p:cNvPr id="9248" name="Straight Arrow Connector 75"/>
          <p:cNvCxnSpPr>
            <a:cxnSpLocks noChangeShapeType="1"/>
          </p:cNvCxnSpPr>
          <p:nvPr/>
        </p:nvCxnSpPr>
        <p:spPr bwMode="auto">
          <a:xfrm>
            <a:off x="10134600" y="6094413"/>
            <a:ext cx="1066800" cy="1587"/>
          </a:xfrm>
          <a:prstGeom prst="straightConnector1">
            <a:avLst/>
          </a:prstGeom>
          <a:noFill/>
          <a:ln w="9525">
            <a:solidFill>
              <a:schemeClr val="tx1"/>
            </a:solidFill>
            <a:round/>
            <a:headEnd type="arrow" w="med" len="med"/>
            <a:tailEnd type="arrow" w="med" len="med"/>
          </a:ln>
        </p:spPr>
      </p:cxnSp>
      <p:cxnSp>
        <p:nvCxnSpPr>
          <p:cNvPr id="9249" name="Straight Arrow Connector 81"/>
          <p:cNvCxnSpPr>
            <a:cxnSpLocks noChangeShapeType="1"/>
          </p:cNvCxnSpPr>
          <p:nvPr/>
        </p:nvCxnSpPr>
        <p:spPr bwMode="auto">
          <a:xfrm>
            <a:off x="10210800" y="3352800"/>
            <a:ext cx="2209800" cy="1588"/>
          </a:xfrm>
          <a:prstGeom prst="straightConnector1">
            <a:avLst/>
          </a:prstGeom>
          <a:noFill/>
          <a:ln w="9525">
            <a:solidFill>
              <a:schemeClr val="tx1"/>
            </a:solidFill>
            <a:round/>
            <a:headEnd type="arrow" w="med" len="med"/>
            <a:tailEnd type="arrow" w="med" len="med"/>
          </a:ln>
        </p:spPr>
      </p:cxnSp>
      <p:grpSp>
        <p:nvGrpSpPr>
          <p:cNvPr id="5" name="Group 92"/>
          <p:cNvGrpSpPr>
            <a:grpSpLocks/>
          </p:cNvGrpSpPr>
          <p:nvPr/>
        </p:nvGrpSpPr>
        <p:grpSpPr bwMode="auto">
          <a:xfrm>
            <a:off x="12039600" y="1676400"/>
            <a:ext cx="1752600" cy="914400"/>
            <a:chOff x="12039600" y="1676400"/>
            <a:chExt cx="1752600" cy="914400"/>
          </a:xfrm>
        </p:grpSpPr>
        <p:sp>
          <p:nvSpPr>
            <p:cNvPr id="9270" name="Rounded Rectangle 91"/>
            <p:cNvSpPr>
              <a:spLocks noChangeArrowheads="1"/>
            </p:cNvSpPr>
            <p:nvPr/>
          </p:nvSpPr>
          <p:spPr bwMode="auto">
            <a:xfrm>
              <a:off x="12039600" y="1676400"/>
              <a:ext cx="1676400" cy="914400"/>
            </a:xfrm>
            <a:prstGeom prst="roundRect">
              <a:avLst>
                <a:gd name="adj" fmla="val 16667"/>
              </a:avLst>
            </a:prstGeom>
            <a:solidFill>
              <a:schemeClr val="accent2"/>
            </a:solidFill>
            <a:ln w="9525">
              <a:noFill/>
              <a:round/>
              <a:headEnd/>
              <a:tailEnd/>
            </a:ln>
          </p:spPr>
          <p:txBody>
            <a:bodyPr anchor="ctr">
              <a:prstTxWarp prst="textNoShape">
                <a:avLst/>
              </a:prstTxWarp>
            </a:bodyPr>
            <a:lstStyle/>
            <a:p>
              <a:pPr eaLnBrk="0" hangingPunct="0"/>
              <a:endParaRPr lang="en-US" sz="1600"/>
            </a:p>
          </p:txBody>
        </p:sp>
        <p:pic>
          <p:nvPicPr>
            <p:cNvPr id="9271" name="Picture 39" descr="blueprint_Configuration_Aud"/>
            <p:cNvPicPr>
              <a:picLocks noChangeAspect="1" noChangeArrowheads="1"/>
            </p:cNvPicPr>
            <p:nvPr/>
          </p:nvPicPr>
          <p:blipFill>
            <a:blip r:embed="rId14"/>
            <a:srcRect b="43407"/>
            <a:stretch>
              <a:fillRect/>
            </a:stretch>
          </p:blipFill>
          <p:spPr bwMode="auto">
            <a:xfrm>
              <a:off x="12782550" y="1828800"/>
              <a:ext cx="1009650" cy="658812"/>
            </a:xfrm>
            <a:prstGeom prst="rect">
              <a:avLst/>
            </a:prstGeom>
            <a:noFill/>
            <a:ln w="9525">
              <a:noFill/>
              <a:miter lim="800000"/>
              <a:headEnd/>
              <a:tailEnd/>
            </a:ln>
          </p:spPr>
        </p:pic>
        <p:pic>
          <p:nvPicPr>
            <p:cNvPr id="9272" name="Picture 112" descr="blue_Automation"/>
            <p:cNvPicPr>
              <a:picLocks noChangeAspect="1" noChangeArrowheads="1"/>
            </p:cNvPicPr>
            <p:nvPr/>
          </p:nvPicPr>
          <p:blipFill>
            <a:blip r:embed="rId8"/>
            <a:srcRect/>
            <a:stretch>
              <a:fillRect/>
            </a:stretch>
          </p:blipFill>
          <p:spPr bwMode="auto">
            <a:xfrm>
              <a:off x="12192000" y="1794510"/>
              <a:ext cx="762000" cy="720090"/>
            </a:xfrm>
            <a:prstGeom prst="rect">
              <a:avLst/>
            </a:prstGeom>
            <a:noFill/>
            <a:ln w="9525">
              <a:noFill/>
              <a:miter lim="800000"/>
              <a:headEnd/>
              <a:tailEnd/>
            </a:ln>
          </p:spPr>
        </p:pic>
      </p:grpSp>
      <p:pic>
        <p:nvPicPr>
          <p:cNvPr id="9251" name="Picture 5" descr="blue_Database"/>
          <p:cNvPicPr>
            <a:picLocks noChangeAspect="1" noChangeArrowheads="1"/>
          </p:cNvPicPr>
          <p:nvPr/>
        </p:nvPicPr>
        <p:blipFill>
          <a:blip r:embed="rId3"/>
          <a:srcRect/>
          <a:stretch>
            <a:fillRect/>
          </a:stretch>
        </p:blipFill>
        <p:spPr bwMode="auto">
          <a:xfrm>
            <a:off x="13716000" y="2743200"/>
            <a:ext cx="611188" cy="377825"/>
          </a:xfrm>
          <a:prstGeom prst="rect">
            <a:avLst/>
          </a:prstGeom>
          <a:noFill/>
          <a:ln w="9525">
            <a:noFill/>
            <a:miter lim="800000"/>
            <a:headEnd/>
            <a:tailEnd/>
          </a:ln>
        </p:spPr>
      </p:pic>
      <p:grpSp>
        <p:nvGrpSpPr>
          <p:cNvPr id="6" name="Group 48"/>
          <p:cNvGrpSpPr>
            <a:grpSpLocks/>
          </p:cNvGrpSpPr>
          <p:nvPr/>
        </p:nvGrpSpPr>
        <p:grpSpPr bwMode="auto">
          <a:xfrm>
            <a:off x="13160375" y="2743200"/>
            <a:ext cx="1165225" cy="887413"/>
            <a:chOff x="7206143" y="1466164"/>
            <a:chExt cx="729841" cy="739827"/>
          </a:xfrm>
        </p:grpSpPr>
        <p:pic>
          <p:nvPicPr>
            <p:cNvPr id="9268" name="Picture 4" descr="blue_Server_01"/>
            <p:cNvPicPr>
              <a:picLocks noChangeAspect="1" noChangeArrowheads="1"/>
            </p:cNvPicPr>
            <p:nvPr/>
          </p:nvPicPr>
          <p:blipFill>
            <a:blip r:embed="rId15"/>
            <a:srcRect/>
            <a:stretch>
              <a:fillRect/>
            </a:stretch>
          </p:blipFill>
          <p:spPr bwMode="auto">
            <a:xfrm>
              <a:off x="7390701" y="1466164"/>
              <a:ext cx="318782" cy="460464"/>
            </a:xfrm>
            <a:prstGeom prst="rect">
              <a:avLst/>
            </a:prstGeom>
            <a:noFill/>
            <a:ln w="9525">
              <a:noFill/>
              <a:miter lim="800000"/>
              <a:headEnd/>
              <a:tailEnd/>
            </a:ln>
          </p:spPr>
        </p:pic>
        <p:sp>
          <p:nvSpPr>
            <p:cNvPr id="9269" name="Text Box 31"/>
            <p:cNvSpPr txBox="1">
              <a:spLocks noChangeArrowheads="1"/>
            </p:cNvSpPr>
            <p:nvPr/>
          </p:nvSpPr>
          <p:spPr bwMode="auto">
            <a:xfrm>
              <a:off x="7206143" y="1932916"/>
              <a:ext cx="729841" cy="273075"/>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en-US" sz="1700" b="1"/>
                <a:t>Physical</a:t>
              </a:r>
            </a:p>
          </p:txBody>
        </p:sp>
      </p:grpSp>
      <p:cxnSp>
        <p:nvCxnSpPr>
          <p:cNvPr id="9253" name="Straight Arrow Connector 99"/>
          <p:cNvCxnSpPr>
            <a:cxnSpLocks noChangeShapeType="1"/>
          </p:cNvCxnSpPr>
          <p:nvPr/>
        </p:nvCxnSpPr>
        <p:spPr bwMode="auto">
          <a:xfrm rot="5400000" flipH="1" flipV="1">
            <a:off x="8533607" y="3961606"/>
            <a:ext cx="609600" cy="1587"/>
          </a:xfrm>
          <a:prstGeom prst="straightConnector1">
            <a:avLst/>
          </a:prstGeom>
          <a:noFill/>
          <a:ln w="9525">
            <a:solidFill>
              <a:schemeClr val="tx1"/>
            </a:solidFill>
            <a:round/>
            <a:headEnd type="arrow" w="med" len="med"/>
            <a:tailEnd type="arrow" w="med" len="med"/>
          </a:ln>
        </p:spPr>
      </p:cxnSp>
      <p:sp>
        <p:nvSpPr>
          <p:cNvPr id="9254" name="Right Arrow 102"/>
          <p:cNvSpPr>
            <a:spLocks noChangeArrowheads="1"/>
          </p:cNvSpPr>
          <p:nvPr/>
        </p:nvSpPr>
        <p:spPr bwMode="auto">
          <a:xfrm>
            <a:off x="4343400" y="6553200"/>
            <a:ext cx="5257800" cy="914400"/>
          </a:xfrm>
          <a:prstGeom prst="rightArrow">
            <a:avLst>
              <a:gd name="adj1" fmla="val 50000"/>
              <a:gd name="adj2" fmla="val 49993"/>
            </a:avLst>
          </a:prstGeom>
          <a:solidFill>
            <a:schemeClr val="accent2"/>
          </a:solidFill>
          <a:ln w="9525">
            <a:solidFill>
              <a:schemeClr val="tx1"/>
            </a:solidFill>
            <a:round/>
            <a:headEnd/>
            <a:tailEnd/>
          </a:ln>
        </p:spPr>
        <p:txBody>
          <a:bodyPr anchor="ctr">
            <a:prstTxWarp prst="textNoShape">
              <a:avLst/>
            </a:prstTxWarp>
          </a:bodyPr>
          <a:lstStyle/>
          <a:p>
            <a:pPr algn="ctr" eaLnBrk="0" hangingPunct="0"/>
            <a:r>
              <a:rPr lang="en-US" sz="1600">
                <a:solidFill>
                  <a:schemeClr val="bg1"/>
                </a:solidFill>
              </a:rPr>
              <a:t>BMC Bladelogic  Application Release Mgmt</a:t>
            </a:r>
          </a:p>
        </p:txBody>
      </p:sp>
      <p:pic>
        <p:nvPicPr>
          <p:cNvPr id="9255" name="Picture 112" descr="blue_Automation"/>
          <p:cNvPicPr>
            <a:picLocks noChangeAspect="1" noChangeArrowheads="1"/>
          </p:cNvPicPr>
          <p:nvPr/>
        </p:nvPicPr>
        <p:blipFill>
          <a:blip r:embed="rId8"/>
          <a:srcRect/>
          <a:stretch>
            <a:fillRect/>
          </a:stretch>
        </p:blipFill>
        <p:spPr bwMode="auto">
          <a:xfrm>
            <a:off x="4495800" y="6442075"/>
            <a:ext cx="762000" cy="720725"/>
          </a:xfrm>
          <a:prstGeom prst="rect">
            <a:avLst/>
          </a:prstGeom>
          <a:noFill/>
          <a:ln w="9525">
            <a:noFill/>
            <a:miter lim="800000"/>
            <a:headEnd/>
            <a:tailEnd/>
          </a:ln>
        </p:spPr>
      </p:pic>
      <p:sp>
        <p:nvSpPr>
          <p:cNvPr id="9256" name="TextBox 29"/>
          <p:cNvSpPr txBox="1">
            <a:spLocks noChangeArrowheads="1"/>
          </p:cNvSpPr>
          <p:nvPr/>
        </p:nvSpPr>
        <p:spPr bwMode="auto">
          <a:xfrm>
            <a:off x="381000" y="3962400"/>
            <a:ext cx="1371600" cy="1963738"/>
          </a:xfrm>
          <a:prstGeom prst="rect">
            <a:avLst/>
          </a:prstGeom>
          <a:noFill/>
          <a:ln w="9525">
            <a:noFill/>
            <a:miter lim="800000"/>
            <a:headEnd/>
            <a:tailEnd/>
          </a:ln>
        </p:spPr>
        <p:txBody>
          <a:bodyPr lIns="130622" tIns="65311" rIns="130622" bIns="65311">
            <a:prstTxWarp prst="textNoShape">
              <a:avLst/>
            </a:prstTxWarp>
            <a:spAutoFit/>
          </a:bodyPr>
          <a:lstStyle/>
          <a:p>
            <a:pPr algn="ctr" eaLnBrk="0" hangingPunct="0"/>
            <a:r>
              <a:rPr lang="en-US" sz="1700" b="1" u="sng"/>
              <a:t>Unified Service Definition:</a:t>
            </a:r>
          </a:p>
          <a:p>
            <a:pPr algn="ctr" eaLnBrk="0" hangingPunct="0"/>
            <a:endParaRPr lang="en-US" sz="1700" b="1"/>
          </a:p>
          <a:p>
            <a:pPr eaLnBrk="0" hangingPunct="0">
              <a:buFont typeface="Arial" pitchFamily="32" charset="0"/>
              <a:buChar char="•"/>
            </a:pPr>
            <a:r>
              <a:rPr lang="en-US" sz="1700"/>
              <a:t> Offerings</a:t>
            </a:r>
          </a:p>
          <a:p>
            <a:pPr eaLnBrk="0" hangingPunct="0">
              <a:buFont typeface="Arial" pitchFamily="32" charset="0"/>
              <a:buChar char="•"/>
            </a:pPr>
            <a:r>
              <a:rPr lang="en-US" sz="1700"/>
              <a:t> Cost</a:t>
            </a:r>
          </a:p>
          <a:p>
            <a:pPr eaLnBrk="0" hangingPunct="0">
              <a:buFont typeface="Arial" pitchFamily="32" charset="0"/>
              <a:buChar char="•"/>
            </a:pPr>
            <a:r>
              <a:rPr lang="en-US" sz="1700"/>
              <a:t> Tiers</a:t>
            </a:r>
          </a:p>
        </p:txBody>
      </p:sp>
      <p:cxnSp>
        <p:nvCxnSpPr>
          <p:cNvPr id="9257" name="Straight Arrow Connector 117"/>
          <p:cNvCxnSpPr>
            <a:cxnSpLocks noChangeShapeType="1"/>
          </p:cNvCxnSpPr>
          <p:nvPr/>
        </p:nvCxnSpPr>
        <p:spPr bwMode="auto">
          <a:xfrm flipV="1">
            <a:off x="7467600" y="3124200"/>
            <a:ext cx="914400" cy="685800"/>
          </a:xfrm>
          <a:prstGeom prst="straightConnector1">
            <a:avLst/>
          </a:prstGeom>
          <a:noFill/>
          <a:ln w="9525">
            <a:solidFill>
              <a:schemeClr val="tx1"/>
            </a:solidFill>
            <a:round/>
            <a:headEnd type="arrow" w="med" len="med"/>
            <a:tailEnd type="arrow" w="med" len="med"/>
          </a:ln>
        </p:spPr>
      </p:cxnSp>
      <p:cxnSp>
        <p:nvCxnSpPr>
          <p:cNvPr id="9258" name="Straight Arrow Connector 120"/>
          <p:cNvCxnSpPr>
            <a:cxnSpLocks noChangeShapeType="1"/>
          </p:cNvCxnSpPr>
          <p:nvPr/>
        </p:nvCxnSpPr>
        <p:spPr bwMode="auto">
          <a:xfrm rot="5400000" flipH="1" flipV="1">
            <a:off x="6401594" y="5104606"/>
            <a:ext cx="762000" cy="1588"/>
          </a:xfrm>
          <a:prstGeom prst="straightConnector1">
            <a:avLst/>
          </a:prstGeom>
          <a:noFill/>
          <a:ln w="9525">
            <a:solidFill>
              <a:schemeClr val="tx1"/>
            </a:solidFill>
            <a:round/>
            <a:headEnd type="arrow" w="med" len="med"/>
            <a:tailEnd type="arrow" w="med" len="med"/>
          </a:ln>
        </p:spPr>
      </p:cxnSp>
      <p:sp>
        <p:nvSpPr>
          <p:cNvPr id="9259" name="Text Box 35"/>
          <p:cNvSpPr txBox="1">
            <a:spLocks noChangeArrowheads="1"/>
          </p:cNvSpPr>
          <p:nvPr/>
        </p:nvSpPr>
        <p:spPr bwMode="auto">
          <a:xfrm>
            <a:off x="6288088" y="5568950"/>
            <a:ext cx="1027112" cy="603250"/>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700" b="1"/>
              <a:t>3</a:t>
            </a:r>
            <a:r>
              <a:rPr lang="en-US" sz="1700" b="1" baseline="30000"/>
              <a:t>rd</a:t>
            </a:r>
            <a:r>
              <a:rPr lang="en-US" sz="1700" b="1"/>
              <a:t> Party </a:t>
            </a:r>
          </a:p>
          <a:p>
            <a:pPr algn="ctr" eaLnBrk="0" hangingPunct="0">
              <a:lnSpc>
                <a:spcPct val="90000"/>
              </a:lnSpc>
            </a:pPr>
            <a:r>
              <a:rPr lang="en-US" sz="1700" b="1"/>
              <a:t>Systems</a:t>
            </a:r>
          </a:p>
        </p:txBody>
      </p:sp>
      <p:cxnSp>
        <p:nvCxnSpPr>
          <p:cNvPr id="9260" name="Straight Arrow Connector 123"/>
          <p:cNvCxnSpPr>
            <a:cxnSpLocks noChangeShapeType="1"/>
            <a:endCxn id="9261" idx="1"/>
          </p:cNvCxnSpPr>
          <p:nvPr/>
        </p:nvCxnSpPr>
        <p:spPr bwMode="auto">
          <a:xfrm flipV="1">
            <a:off x="2667000" y="1755775"/>
            <a:ext cx="1160463" cy="758825"/>
          </a:xfrm>
          <a:prstGeom prst="straightConnector1">
            <a:avLst/>
          </a:prstGeom>
          <a:noFill/>
          <a:ln w="9525">
            <a:solidFill>
              <a:schemeClr val="tx1"/>
            </a:solidFill>
            <a:round/>
            <a:headEnd type="arrow" w="med" len="med"/>
            <a:tailEnd type="arrow" w="med" len="med"/>
          </a:ln>
        </p:spPr>
      </p:cxnSp>
      <p:sp>
        <p:nvSpPr>
          <p:cNvPr id="9261" name="Text Box 35"/>
          <p:cNvSpPr txBox="1">
            <a:spLocks noChangeArrowheads="1"/>
          </p:cNvSpPr>
          <p:nvPr/>
        </p:nvSpPr>
        <p:spPr bwMode="auto">
          <a:xfrm>
            <a:off x="3827463" y="1454150"/>
            <a:ext cx="1144587" cy="603250"/>
          </a:xfrm>
          <a:prstGeom prst="rect">
            <a:avLst/>
          </a:prstGeom>
          <a:noFill/>
          <a:ln w="9525">
            <a:noFill/>
            <a:miter lim="800000"/>
            <a:headEnd/>
            <a:tailEnd/>
          </a:ln>
        </p:spPr>
        <p:txBody>
          <a:bodyPr wrap="none" lIns="130622" tIns="65311" rIns="130622" bIns="65311">
            <a:prstTxWarp prst="textNoShape">
              <a:avLst/>
            </a:prstTxWarp>
            <a:spAutoFit/>
          </a:bodyPr>
          <a:lstStyle/>
          <a:p>
            <a:pPr algn="ctr" eaLnBrk="0" hangingPunct="0">
              <a:lnSpc>
                <a:spcPct val="90000"/>
              </a:lnSpc>
            </a:pPr>
            <a:r>
              <a:rPr lang="en-US" sz="1700" b="1"/>
              <a:t>Customer </a:t>
            </a:r>
          </a:p>
          <a:p>
            <a:pPr algn="ctr" eaLnBrk="0" hangingPunct="0">
              <a:lnSpc>
                <a:spcPct val="90000"/>
              </a:lnSpc>
            </a:pPr>
            <a:r>
              <a:rPr lang="en-US" sz="1700" b="1"/>
              <a:t>Portal</a:t>
            </a:r>
          </a:p>
        </p:txBody>
      </p:sp>
      <p:cxnSp>
        <p:nvCxnSpPr>
          <p:cNvPr id="9262" name="Elbow Connector 128"/>
          <p:cNvCxnSpPr>
            <a:cxnSpLocks noChangeShapeType="1"/>
            <a:endCxn id="9263" idx="1"/>
          </p:cNvCxnSpPr>
          <p:nvPr/>
        </p:nvCxnSpPr>
        <p:spPr bwMode="auto">
          <a:xfrm>
            <a:off x="9177338" y="2708275"/>
            <a:ext cx="3319462" cy="5178425"/>
          </a:xfrm>
          <a:prstGeom prst="bentConnector3">
            <a:avLst>
              <a:gd name="adj1" fmla="val 27685"/>
            </a:avLst>
          </a:prstGeom>
          <a:noFill/>
          <a:ln w="9525">
            <a:solidFill>
              <a:schemeClr val="tx1"/>
            </a:solidFill>
            <a:round/>
            <a:headEnd type="arrow" w="med" len="med"/>
            <a:tailEnd type="arrow" w="med" len="med"/>
          </a:ln>
        </p:spPr>
      </p:cxnSp>
      <p:sp>
        <p:nvSpPr>
          <p:cNvPr id="9263" name="Rectangle 137"/>
          <p:cNvSpPr>
            <a:spLocks noChangeArrowheads="1"/>
          </p:cNvSpPr>
          <p:nvPr/>
        </p:nvSpPr>
        <p:spPr bwMode="auto">
          <a:xfrm>
            <a:off x="12496800" y="7696200"/>
            <a:ext cx="1371600" cy="381000"/>
          </a:xfrm>
          <a:prstGeom prst="rect">
            <a:avLst/>
          </a:prstGeom>
          <a:solidFill>
            <a:srgbClr val="C7D6E3"/>
          </a:solidFill>
          <a:ln w="9525">
            <a:solidFill>
              <a:schemeClr val="tx1"/>
            </a:solidFill>
            <a:round/>
            <a:headEnd/>
            <a:tailEnd/>
          </a:ln>
        </p:spPr>
        <p:txBody>
          <a:bodyPr anchor="ctr">
            <a:prstTxWarp prst="textNoShape">
              <a:avLst/>
            </a:prstTxWarp>
          </a:bodyPr>
          <a:lstStyle/>
          <a:p>
            <a:pPr algn="ctr" eaLnBrk="0" hangingPunct="0"/>
            <a:r>
              <a:rPr lang="en-US" sz="1600" dirty="0" smtClean="0"/>
              <a:t>Cloud API</a:t>
            </a:r>
            <a:endParaRPr lang="en-US" sz="1600" dirty="0"/>
          </a:p>
        </p:txBody>
      </p:sp>
      <p:cxnSp>
        <p:nvCxnSpPr>
          <p:cNvPr id="9264" name="Straight Arrow Connector 145"/>
          <p:cNvCxnSpPr>
            <a:cxnSpLocks noChangeShapeType="1"/>
          </p:cNvCxnSpPr>
          <p:nvPr/>
        </p:nvCxnSpPr>
        <p:spPr bwMode="auto">
          <a:xfrm>
            <a:off x="12080875" y="4876800"/>
            <a:ext cx="381000" cy="1588"/>
          </a:xfrm>
          <a:prstGeom prst="straightConnector1">
            <a:avLst/>
          </a:prstGeom>
          <a:noFill/>
          <a:ln w="9525">
            <a:solidFill>
              <a:schemeClr val="tx1"/>
            </a:solidFill>
            <a:round/>
            <a:headEnd type="arrow" w="med" len="med"/>
            <a:tailEnd type="arrow" w="med" len="med"/>
          </a:ln>
        </p:spPr>
      </p:cxnSp>
      <p:cxnSp>
        <p:nvCxnSpPr>
          <p:cNvPr id="9265" name="Straight Arrow Connector 151"/>
          <p:cNvCxnSpPr>
            <a:cxnSpLocks noChangeShapeType="1"/>
          </p:cNvCxnSpPr>
          <p:nvPr/>
        </p:nvCxnSpPr>
        <p:spPr bwMode="auto">
          <a:xfrm>
            <a:off x="12080875" y="7389813"/>
            <a:ext cx="381000" cy="1587"/>
          </a:xfrm>
          <a:prstGeom prst="straightConnector1">
            <a:avLst/>
          </a:prstGeom>
          <a:noFill/>
          <a:ln w="9525">
            <a:solidFill>
              <a:schemeClr val="tx1"/>
            </a:solidFill>
            <a:round/>
            <a:headEnd type="arrow" w="med" len="med"/>
            <a:tailEnd type="arrow" w="med" len="med"/>
          </a:ln>
        </p:spPr>
      </p:cxnSp>
      <p:cxnSp>
        <p:nvCxnSpPr>
          <p:cNvPr id="9266" name="Straight Arrow Connector 153"/>
          <p:cNvCxnSpPr>
            <a:cxnSpLocks noChangeShapeType="1"/>
          </p:cNvCxnSpPr>
          <p:nvPr/>
        </p:nvCxnSpPr>
        <p:spPr bwMode="auto">
          <a:xfrm>
            <a:off x="12074525" y="6096000"/>
            <a:ext cx="381000" cy="1588"/>
          </a:xfrm>
          <a:prstGeom prst="straightConnector1">
            <a:avLst/>
          </a:prstGeom>
          <a:noFill/>
          <a:ln w="9525">
            <a:solidFill>
              <a:schemeClr val="tx1"/>
            </a:solidFill>
            <a:round/>
            <a:headEnd type="arrow" w="med" len="med"/>
            <a:tailEnd type="arrow" w="med" len="med"/>
          </a:ln>
        </p:spPr>
      </p:cxnSp>
    </p:spTree>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7"/>
          <p:cNvPicPr>
            <a:picLocks noChangeAspect="1" noChangeArrowheads="1"/>
          </p:cNvPicPr>
          <p:nvPr/>
        </p:nvPicPr>
        <p:blipFill>
          <a:blip r:embed="rId3"/>
          <a:srcRect/>
          <a:stretch>
            <a:fillRect/>
          </a:stretch>
        </p:blipFill>
        <p:spPr bwMode="auto">
          <a:xfrm>
            <a:off x="0" y="960438"/>
            <a:ext cx="14630400" cy="7269162"/>
          </a:xfrm>
          <a:prstGeom prst="rect">
            <a:avLst/>
          </a:prstGeom>
          <a:noFill/>
          <a:ln w="9525">
            <a:noFill/>
            <a:miter lim="800000"/>
            <a:headEnd/>
            <a:tailEnd/>
          </a:ln>
        </p:spPr>
      </p:pic>
      <p:sp>
        <p:nvSpPr>
          <p:cNvPr id="91208" name="Freeform 72"/>
          <p:cNvSpPr>
            <a:spLocks/>
          </p:cNvSpPr>
          <p:nvPr/>
        </p:nvSpPr>
        <p:spPr bwMode="auto">
          <a:xfrm>
            <a:off x="12838113" y="3235325"/>
            <a:ext cx="255587" cy="765175"/>
          </a:xfrm>
          <a:custGeom>
            <a:avLst/>
            <a:gdLst>
              <a:gd name="T0" fmla="*/ 0 w 132"/>
              <a:gd name="T1" fmla="*/ 0 h 396"/>
              <a:gd name="T2" fmla="*/ 2147483647 w 132"/>
              <a:gd name="T3" fmla="*/ 2147483647 h 396"/>
              <a:gd name="T4" fmla="*/ 2147483647 w 132"/>
              <a:gd name="T5" fmla="*/ 2147483647 h 396"/>
              <a:gd name="T6" fmla="*/ 0 60000 65536"/>
              <a:gd name="T7" fmla="*/ 0 60000 65536"/>
              <a:gd name="T8" fmla="*/ 0 60000 65536"/>
              <a:gd name="T9" fmla="*/ 0 w 132"/>
              <a:gd name="T10" fmla="*/ 0 h 396"/>
              <a:gd name="T11" fmla="*/ 132 w 132"/>
              <a:gd name="T12" fmla="*/ 396 h 396"/>
            </a:gdLst>
            <a:ahLst/>
            <a:cxnLst>
              <a:cxn ang="T6">
                <a:pos x="T0" y="T1"/>
              </a:cxn>
              <a:cxn ang="T7">
                <a:pos x="T2" y="T3"/>
              </a:cxn>
              <a:cxn ang="T8">
                <a:pos x="T4" y="T5"/>
              </a:cxn>
            </a:cxnLst>
            <a:rect l="T9" t="T10" r="T11" b="T12"/>
            <a:pathLst>
              <a:path w="132" h="396">
                <a:moveTo>
                  <a:pt x="0" y="0"/>
                </a:moveTo>
                <a:cubicBezTo>
                  <a:pt x="13" y="33"/>
                  <a:pt x="28" y="34"/>
                  <a:pt x="80" y="196"/>
                </a:cubicBezTo>
                <a:cubicBezTo>
                  <a:pt x="132" y="358"/>
                  <a:pt x="121" y="354"/>
                  <a:pt x="132" y="396"/>
                </a:cubicBezTo>
              </a:path>
            </a:pathLst>
          </a:custGeom>
          <a:noFill/>
          <a:ln w="38100">
            <a:solidFill>
              <a:srgbClr val="FF3311"/>
            </a:solidFill>
            <a:round/>
            <a:headEnd/>
            <a:tailEnd/>
          </a:ln>
        </p:spPr>
        <p:txBody>
          <a:bodyPr/>
          <a:lstStyle/>
          <a:p>
            <a:pPr algn="ctr" eaLnBrk="1" hangingPunct="1"/>
            <a:endParaRPr lang="en-US" sz="1600"/>
          </a:p>
        </p:txBody>
      </p:sp>
      <p:sp>
        <p:nvSpPr>
          <p:cNvPr id="91221" name="Freeform 85"/>
          <p:cNvSpPr>
            <a:spLocks/>
          </p:cNvSpPr>
          <p:nvPr/>
        </p:nvSpPr>
        <p:spPr bwMode="auto">
          <a:xfrm>
            <a:off x="8834438" y="2257425"/>
            <a:ext cx="555625" cy="423863"/>
          </a:xfrm>
          <a:custGeom>
            <a:avLst/>
            <a:gdLst>
              <a:gd name="T0" fmla="*/ 2147483647 w 288"/>
              <a:gd name="T1" fmla="*/ 0 h 220"/>
              <a:gd name="T2" fmla="*/ 2147483647 w 288"/>
              <a:gd name="T3" fmla="*/ 2147483647 h 220"/>
              <a:gd name="T4" fmla="*/ 0 w 288"/>
              <a:gd name="T5" fmla="*/ 2147483647 h 220"/>
              <a:gd name="T6" fmla="*/ 0 60000 65536"/>
              <a:gd name="T7" fmla="*/ 0 60000 65536"/>
              <a:gd name="T8" fmla="*/ 0 60000 65536"/>
              <a:gd name="T9" fmla="*/ 0 w 288"/>
              <a:gd name="T10" fmla="*/ 0 h 220"/>
              <a:gd name="T11" fmla="*/ 288 w 288"/>
              <a:gd name="T12" fmla="*/ 220 h 220"/>
            </a:gdLst>
            <a:ahLst/>
            <a:cxnLst>
              <a:cxn ang="T6">
                <a:pos x="T0" y="T1"/>
              </a:cxn>
              <a:cxn ang="T7">
                <a:pos x="T2" y="T3"/>
              </a:cxn>
              <a:cxn ang="T8">
                <a:pos x="T4" y="T5"/>
              </a:cxn>
            </a:cxnLst>
            <a:rect l="T9" t="T10" r="T11" b="T12"/>
            <a:pathLst>
              <a:path w="288" h="220">
                <a:moveTo>
                  <a:pt x="288" y="0"/>
                </a:moveTo>
                <a:cubicBezTo>
                  <a:pt x="263" y="17"/>
                  <a:pt x="186" y="65"/>
                  <a:pt x="138" y="102"/>
                </a:cubicBezTo>
                <a:cubicBezTo>
                  <a:pt x="90" y="139"/>
                  <a:pt x="29" y="196"/>
                  <a:pt x="0" y="220"/>
                </a:cubicBezTo>
              </a:path>
            </a:pathLst>
          </a:custGeom>
          <a:noFill/>
          <a:ln w="38100">
            <a:solidFill>
              <a:srgbClr val="FF3311"/>
            </a:solidFill>
            <a:round/>
            <a:headEnd/>
            <a:tailEnd/>
          </a:ln>
        </p:spPr>
        <p:txBody>
          <a:bodyPr/>
          <a:lstStyle/>
          <a:p>
            <a:pPr algn="ctr" eaLnBrk="1" hangingPunct="1"/>
            <a:endParaRPr lang="en-US" sz="1600"/>
          </a:p>
        </p:txBody>
      </p:sp>
      <p:sp>
        <p:nvSpPr>
          <p:cNvPr id="91223" name="Line 87"/>
          <p:cNvSpPr>
            <a:spLocks noChangeShapeType="1"/>
          </p:cNvSpPr>
          <p:nvPr/>
        </p:nvSpPr>
        <p:spPr bwMode="auto">
          <a:xfrm>
            <a:off x="8823325" y="2617788"/>
            <a:ext cx="1011238" cy="1027112"/>
          </a:xfrm>
          <a:prstGeom prst="line">
            <a:avLst/>
          </a:prstGeom>
          <a:noFill/>
          <a:ln w="38100">
            <a:solidFill>
              <a:srgbClr val="FF3311"/>
            </a:solidFill>
            <a:round/>
            <a:headEnd/>
            <a:tailEnd/>
          </a:ln>
        </p:spPr>
        <p:txBody>
          <a:bodyPr/>
          <a:lstStyle/>
          <a:p>
            <a:endParaRPr lang="en-US"/>
          </a:p>
        </p:txBody>
      </p:sp>
      <p:sp>
        <p:nvSpPr>
          <p:cNvPr id="91226" name="Freeform 90"/>
          <p:cNvSpPr>
            <a:spLocks/>
          </p:cNvSpPr>
          <p:nvPr/>
        </p:nvSpPr>
        <p:spPr bwMode="auto">
          <a:xfrm>
            <a:off x="9848850" y="3333750"/>
            <a:ext cx="1563688" cy="331788"/>
          </a:xfrm>
          <a:custGeom>
            <a:avLst/>
            <a:gdLst>
              <a:gd name="T0" fmla="*/ 0 w 810"/>
              <a:gd name="T1" fmla="*/ 2147483647 h 172"/>
              <a:gd name="T2" fmla="*/ 2147483647 w 810"/>
              <a:gd name="T3" fmla="*/ 2147483647 h 172"/>
              <a:gd name="T4" fmla="*/ 2147483647 w 810"/>
              <a:gd name="T5" fmla="*/ 0 h 172"/>
              <a:gd name="T6" fmla="*/ 2147483647 w 810"/>
              <a:gd name="T7" fmla="*/ 2147483647 h 172"/>
              <a:gd name="T8" fmla="*/ 2147483647 w 810"/>
              <a:gd name="T9" fmla="*/ 2147483647 h 172"/>
              <a:gd name="T10" fmla="*/ 0 60000 65536"/>
              <a:gd name="T11" fmla="*/ 0 60000 65536"/>
              <a:gd name="T12" fmla="*/ 0 60000 65536"/>
              <a:gd name="T13" fmla="*/ 0 60000 65536"/>
              <a:gd name="T14" fmla="*/ 0 60000 65536"/>
              <a:gd name="T15" fmla="*/ 0 w 810"/>
              <a:gd name="T16" fmla="*/ 0 h 172"/>
              <a:gd name="T17" fmla="*/ 810 w 810"/>
              <a:gd name="T18" fmla="*/ 172 h 172"/>
            </a:gdLst>
            <a:ahLst/>
            <a:cxnLst>
              <a:cxn ang="T10">
                <a:pos x="T0" y="T1"/>
              </a:cxn>
              <a:cxn ang="T11">
                <a:pos x="T2" y="T3"/>
              </a:cxn>
              <a:cxn ang="T12">
                <a:pos x="T4" y="T5"/>
              </a:cxn>
              <a:cxn ang="T13">
                <a:pos x="T6" y="T7"/>
              </a:cxn>
              <a:cxn ang="T14">
                <a:pos x="T8" y="T9"/>
              </a:cxn>
            </a:cxnLst>
            <a:rect l="T15" t="T16" r="T17" b="T18"/>
            <a:pathLst>
              <a:path w="810" h="172">
                <a:moveTo>
                  <a:pt x="0" y="172"/>
                </a:moveTo>
                <a:cubicBezTo>
                  <a:pt x="29" y="153"/>
                  <a:pt x="106" y="88"/>
                  <a:pt x="172" y="58"/>
                </a:cubicBezTo>
                <a:cubicBezTo>
                  <a:pt x="238" y="28"/>
                  <a:pt x="324" y="0"/>
                  <a:pt x="402" y="0"/>
                </a:cubicBezTo>
                <a:cubicBezTo>
                  <a:pt x="480" y="0"/>
                  <a:pt x="570" y="28"/>
                  <a:pt x="638" y="56"/>
                </a:cubicBezTo>
                <a:cubicBezTo>
                  <a:pt x="706" y="84"/>
                  <a:pt x="774" y="146"/>
                  <a:pt x="810" y="170"/>
                </a:cubicBezTo>
              </a:path>
            </a:pathLst>
          </a:custGeom>
          <a:noFill/>
          <a:ln w="38100">
            <a:solidFill>
              <a:srgbClr val="FF3311"/>
            </a:solidFill>
            <a:round/>
            <a:headEnd/>
            <a:tailEnd/>
          </a:ln>
        </p:spPr>
        <p:txBody>
          <a:bodyPr/>
          <a:lstStyle/>
          <a:p>
            <a:pPr algn="ctr" eaLnBrk="1" hangingPunct="1"/>
            <a:endParaRPr lang="en-US" sz="1600"/>
          </a:p>
        </p:txBody>
      </p:sp>
      <p:sp>
        <p:nvSpPr>
          <p:cNvPr id="91233" name="Freeform 97"/>
          <p:cNvSpPr>
            <a:spLocks/>
          </p:cNvSpPr>
          <p:nvPr/>
        </p:nvSpPr>
        <p:spPr bwMode="auto">
          <a:xfrm rot="-1127993">
            <a:off x="12474575" y="2555875"/>
            <a:ext cx="254000" cy="765175"/>
          </a:xfrm>
          <a:custGeom>
            <a:avLst/>
            <a:gdLst>
              <a:gd name="T0" fmla="*/ 0 w 132"/>
              <a:gd name="T1" fmla="*/ 0 h 396"/>
              <a:gd name="T2" fmla="*/ 2147483647 w 132"/>
              <a:gd name="T3" fmla="*/ 2147483647 h 396"/>
              <a:gd name="T4" fmla="*/ 2147483647 w 132"/>
              <a:gd name="T5" fmla="*/ 2147483647 h 396"/>
              <a:gd name="T6" fmla="*/ 0 60000 65536"/>
              <a:gd name="T7" fmla="*/ 0 60000 65536"/>
              <a:gd name="T8" fmla="*/ 0 60000 65536"/>
              <a:gd name="T9" fmla="*/ 0 w 132"/>
              <a:gd name="T10" fmla="*/ 0 h 396"/>
              <a:gd name="T11" fmla="*/ 132 w 132"/>
              <a:gd name="T12" fmla="*/ 396 h 396"/>
            </a:gdLst>
            <a:ahLst/>
            <a:cxnLst>
              <a:cxn ang="T6">
                <a:pos x="T0" y="T1"/>
              </a:cxn>
              <a:cxn ang="T7">
                <a:pos x="T2" y="T3"/>
              </a:cxn>
              <a:cxn ang="T8">
                <a:pos x="T4" y="T5"/>
              </a:cxn>
            </a:cxnLst>
            <a:rect l="T9" t="T10" r="T11" b="T12"/>
            <a:pathLst>
              <a:path w="132" h="396">
                <a:moveTo>
                  <a:pt x="0" y="0"/>
                </a:moveTo>
                <a:cubicBezTo>
                  <a:pt x="13" y="33"/>
                  <a:pt x="28" y="34"/>
                  <a:pt x="80" y="196"/>
                </a:cubicBezTo>
                <a:cubicBezTo>
                  <a:pt x="132" y="358"/>
                  <a:pt x="121" y="354"/>
                  <a:pt x="132" y="396"/>
                </a:cubicBezTo>
              </a:path>
            </a:pathLst>
          </a:custGeom>
          <a:noFill/>
          <a:ln w="38100">
            <a:solidFill>
              <a:srgbClr val="FF3311"/>
            </a:solidFill>
            <a:round/>
            <a:headEnd/>
            <a:tailEnd/>
          </a:ln>
        </p:spPr>
        <p:txBody>
          <a:bodyPr/>
          <a:lstStyle/>
          <a:p>
            <a:pPr algn="ctr" eaLnBrk="1" hangingPunct="1"/>
            <a:endParaRPr lang="en-US" sz="1600"/>
          </a:p>
        </p:txBody>
      </p:sp>
      <p:grpSp>
        <p:nvGrpSpPr>
          <p:cNvPr id="2" name="Group 100"/>
          <p:cNvGrpSpPr>
            <a:grpSpLocks/>
          </p:cNvGrpSpPr>
          <p:nvPr/>
        </p:nvGrpSpPr>
        <p:grpSpPr bwMode="auto">
          <a:xfrm>
            <a:off x="8893700" y="1600199"/>
            <a:ext cx="477992" cy="609587"/>
            <a:chOff x="3036" y="690"/>
            <a:chExt cx="248" cy="316"/>
          </a:xfrm>
        </p:grpSpPr>
        <p:sp>
          <p:nvSpPr>
            <p:cNvPr id="73815" name="Line 50"/>
            <p:cNvSpPr>
              <a:spLocks noChangeShapeType="1"/>
            </p:cNvSpPr>
            <p:nvPr/>
          </p:nvSpPr>
          <p:spPr bwMode="auto">
            <a:xfrm flipH="1" flipV="1">
              <a:off x="3036" y="918"/>
              <a:ext cx="248" cy="88"/>
            </a:xfrm>
            <a:prstGeom prst="line">
              <a:avLst/>
            </a:prstGeom>
            <a:noFill/>
            <a:ln w="38100">
              <a:solidFill>
                <a:srgbClr val="FF3311"/>
              </a:solidFill>
              <a:round/>
              <a:headEnd/>
              <a:tailEnd/>
            </a:ln>
          </p:spPr>
          <p:txBody>
            <a:bodyPr/>
            <a:lstStyle/>
            <a:p>
              <a:endParaRPr lang="en-US"/>
            </a:p>
          </p:txBody>
        </p:sp>
        <p:sp>
          <p:nvSpPr>
            <p:cNvPr id="73816" name="Line 51"/>
            <p:cNvSpPr>
              <a:spLocks noChangeShapeType="1"/>
            </p:cNvSpPr>
            <p:nvPr/>
          </p:nvSpPr>
          <p:spPr bwMode="auto">
            <a:xfrm flipV="1">
              <a:off x="3042" y="690"/>
              <a:ext cx="0" cy="238"/>
            </a:xfrm>
            <a:prstGeom prst="line">
              <a:avLst/>
            </a:prstGeom>
            <a:noFill/>
            <a:ln w="38100">
              <a:solidFill>
                <a:srgbClr val="FF3311"/>
              </a:solidFill>
              <a:round/>
              <a:headEnd/>
              <a:tailEnd/>
            </a:ln>
          </p:spPr>
          <p:txBody>
            <a:bodyPr/>
            <a:lstStyle/>
            <a:p>
              <a:endParaRPr lang="en-US"/>
            </a:p>
          </p:txBody>
        </p:sp>
      </p:grpSp>
      <p:grpSp>
        <p:nvGrpSpPr>
          <p:cNvPr id="3" name="Group 123"/>
          <p:cNvGrpSpPr>
            <a:grpSpLocks/>
          </p:cNvGrpSpPr>
          <p:nvPr/>
        </p:nvGrpSpPr>
        <p:grpSpPr bwMode="auto">
          <a:xfrm>
            <a:off x="10642600" y="4814889"/>
            <a:ext cx="2462213" cy="2479675"/>
            <a:chOff x="6704" y="3273"/>
            <a:chExt cx="1551" cy="1562"/>
          </a:xfrm>
        </p:grpSpPr>
        <p:sp>
          <p:nvSpPr>
            <p:cNvPr id="73809" name="Line 57"/>
            <p:cNvSpPr>
              <a:spLocks noChangeShapeType="1"/>
            </p:cNvSpPr>
            <p:nvPr/>
          </p:nvSpPr>
          <p:spPr bwMode="auto">
            <a:xfrm rot="5400000" flipV="1">
              <a:off x="6818" y="4719"/>
              <a:ext cx="2" cy="230"/>
            </a:xfrm>
            <a:prstGeom prst="line">
              <a:avLst/>
            </a:prstGeom>
            <a:noFill/>
            <a:ln w="38100">
              <a:solidFill>
                <a:srgbClr val="FF3311"/>
              </a:solidFill>
              <a:round/>
              <a:headEnd/>
              <a:tailEnd/>
            </a:ln>
          </p:spPr>
          <p:txBody>
            <a:bodyPr/>
            <a:lstStyle/>
            <a:p>
              <a:endParaRPr lang="en-US"/>
            </a:p>
          </p:txBody>
        </p:sp>
        <p:sp>
          <p:nvSpPr>
            <p:cNvPr id="73810" name="Freeform 78"/>
            <p:cNvSpPr>
              <a:spLocks/>
            </p:cNvSpPr>
            <p:nvPr/>
          </p:nvSpPr>
          <p:spPr bwMode="auto">
            <a:xfrm>
              <a:off x="6928" y="3273"/>
              <a:ext cx="1327" cy="1306"/>
            </a:xfrm>
            <a:custGeom>
              <a:avLst/>
              <a:gdLst>
                <a:gd name="T0" fmla="*/ 2382 w 1092"/>
                <a:gd name="T1" fmla="*/ 0 h 1074"/>
                <a:gd name="T2" fmla="*/ 2283 w 1092"/>
                <a:gd name="T3" fmla="*/ 382 h 1074"/>
                <a:gd name="T4" fmla="*/ 2119 w 1092"/>
                <a:gd name="T5" fmla="*/ 793 h 1074"/>
                <a:gd name="T6" fmla="*/ 1871 w 1092"/>
                <a:gd name="T7" fmla="*/ 1200 h 1074"/>
                <a:gd name="T8" fmla="*/ 1591 w 1092"/>
                <a:gd name="T9" fmla="*/ 1529 h 1074"/>
                <a:gd name="T10" fmla="*/ 1316 w 1092"/>
                <a:gd name="T11" fmla="*/ 1779 h 1074"/>
                <a:gd name="T12" fmla="*/ 1007 w 1092"/>
                <a:gd name="T13" fmla="*/ 1981 h 1074"/>
                <a:gd name="T14" fmla="*/ 543 w 1092"/>
                <a:gd name="T15" fmla="*/ 2205 h 1074"/>
                <a:gd name="T16" fmla="*/ 0 w 1092"/>
                <a:gd name="T17" fmla="*/ 2348 h 10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2"/>
                <a:gd name="T28" fmla="*/ 0 h 1074"/>
                <a:gd name="T29" fmla="*/ 1092 w 1092"/>
                <a:gd name="T30" fmla="*/ 1074 h 10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2" h="1074">
                  <a:moveTo>
                    <a:pt x="1092" y="0"/>
                  </a:moveTo>
                  <a:cubicBezTo>
                    <a:pt x="1084" y="29"/>
                    <a:pt x="1067" y="113"/>
                    <a:pt x="1047" y="174"/>
                  </a:cubicBezTo>
                  <a:cubicBezTo>
                    <a:pt x="1027" y="235"/>
                    <a:pt x="1003" y="301"/>
                    <a:pt x="972" y="363"/>
                  </a:cubicBezTo>
                  <a:cubicBezTo>
                    <a:pt x="941" y="425"/>
                    <a:pt x="898" y="493"/>
                    <a:pt x="858" y="549"/>
                  </a:cubicBezTo>
                  <a:cubicBezTo>
                    <a:pt x="818" y="605"/>
                    <a:pt x="771" y="655"/>
                    <a:pt x="729" y="699"/>
                  </a:cubicBezTo>
                  <a:cubicBezTo>
                    <a:pt x="687" y="743"/>
                    <a:pt x="648" y="778"/>
                    <a:pt x="603" y="813"/>
                  </a:cubicBezTo>
                  <a:cubicBezTo>
                    <a:pt x="558" y="848"/>
                    <a:pt x="521" y="874"/>
                    <a:pt x="462" y="906"/>
                  </a:cubicBezTo>
                  <a:cubicBezTo>
                    <a:pt x="403" y="938"/>
                    <a:pt x="326" y="980"/>
                    <a:pt x="249" y="1008"/>
                  </a:cubicBezTo>
                  <a:cubicBezTo>
                    <a:pt x="172" y="1036"/>
                    <a:pt x="52" y="1060"/>
                    <a:pt x="0" y="1074"/>
                  </a:cubicBezTo>
                </a:path>
              </a:pathLst>
            </a:custGeom>
            <a:noFill/>
            <a:ln w="38100">
              <a:solidFill>
                <a:srgbClr val="FF3311"/>
              </a:solidFill>
              <a:round/>
              <a:headEnd/>
              <a:tailEnd/>
            </a:ln>
          </p:spPr>
          <p:txBody>
            <a:bodyPr/>
            <a:lstStyle/>
            <a:p>
              <a:pPr algn="ctr" eaLnBrk="1" hangingPunct="1"/>
              <a:endParaRPr lang="en-US" sz="1600"/>
            </a:p>
          </p:txBody>
        </p:sp>
        <p:sp>
          <p:nvSpPr>
            <p:cNvPr id="73811" name="Line 79"/>
            <p:cNvSpPr>
              <a:spLocks noChangeShapeType="1"/>
            </p:cNvSpPr>
            <p:nvPr/>
          </p:nvSpPr>
          <p:spPr bwMode="auto">
            <a:xfrm rot="360000" flipH="1" flipV="1">
              <a:off x="6918" y="4560"/>
              <a:ext cx="29" cy="274"/>
            </a:xfrm>
            <a:prstGeom prst="line">
              <a:avLst/>
            </a:prstGeom>
            <a:noFill/>
            <a:ln w="38100">
              <a:solidFill>
                <a:srgbClr val="FF3311"/>
              </a:solidFill>
              <a:round/>
              <a:headEnd/>
              <a:tailEnd/>
            </a:ln>
          </p:spPr>
          <p:txBody>
            <a:bodyPr/>
            <a:lstStyle/>
            <a:p>
              <a:endParaRPr lang="en-US"/>
            </a:p>
          </p:txBody>
        </p:sp>
        <p:cxnSp>
          <p:nvCxnSpPr>
            <p:cNvPr id="73812" name="Straight Arrow Connector 96"/>
            <p:cNvCxnSpPr>
              <a:cxnSpLocks noChangeShapeType="1"/>
            </p:cNvCxnSpPr>
            <p:nvPr/>
          </p:nvCxnSpPr>
          <p:spPr bwMode="auto">
            <a:xfrm rot="18600000" flipH="1">
              <a:off x="6896" y="4708"/>
              <a:ext cx="69" cy="58"/>
            </a:xfrm>
            <a:prstGeom prst="straightConnector1">
              <a:avLst/>
            </a:prstGeom>
            <a:noFill/>
            <a:ln w="31750">
              <a:solidFill>
                <a:srgbClr val="FF3311"/>
              </a:solidFill>
              <a:round/>
              <a:headEnd/>
              <a:tailEnd type="arrow" w="med" len="med"/>
            </a:ln>
          </p:spPr>
        </p:cxnSp>
      </p:grpSp>
      <p:grpSp>
        <p:nvGrpSpPr>
          <p:cNvPr id="4" name="Group 90"/>
          <p:cNvGrpSpPr>
            <a:grpSpLocks/>
          </p:cNvGrpSpPr>
          <p:nvPr/>
        </p:nvGrpSpPr>
        <p:grpSpPr bwMode="auto">
          <a:xfrm>
            <a:off x="11398250" y="2651125"/>
            <a:ext cx="1011238" cy="1025525"/>
            <a:chOff x="6873875" y="2225675"/>
            <a:chExt cx="831850" cy="844550"/>
          </a:xfrm>
        </p:grpSpPr>
        <p:sp>
          <p:nvSpPr>
            <p:cNvPr id="73807" name="Line 93"/>
            <p:cNvSpPr>
              <a:spLocks noChangeShapeType="1"/>
            </p:cNvSpPr>
            <p:nvPr/>
          </p:nvSpPr>
          <p:spPr bwMode="auto">
            <a:xfrm flipH="1">
              <a:off x="6873875" y="2225675"/>
              <a:ext cx="831850" cy="844550"/>
            </a:xfrm>
            <a:prstGeom prst="line">
              <a:avLst/>
            </a:prstGeom>
            <a:noFill/>
            <a:ln w="38100">
              <a:solidFill>
                <a:srgbClr val="FF3311"/>
              </a:solidFill>
              <a:round/>
              <a:headEnd/>
              <a:tailEnd/>
            </a:ln>
          </p:spPr>
          <p:txBody>
            <a:bodyPr/>
            <a:lstStyle/>
            <a:p>
              <a:endParaRPr lang="en-US"/>
            </a:p>
          </p:txBody>
        </p:sp>
        <p:cxnSp>
          <p:nvCxnSpPr>
            <p:cNvPr id="73808" name="Straight Arrow Connector 96"/>
            <p:cNvCxnSpPr>
              <a:cxnSpLocks noChangeShapeType="1"/>
            </p:cNvCxnSpPr>
            <p:nvPr/>
          </p:nvCxnSpPr>
          <p:spPr bwMode="auto">
            <a:xfrm rot="10500000" flipH="1">
              <a:off x="7344736" y="2504855"/>
              <a:ext cx="90487" cy="76200"/>
            </a:xfrm>
            <a:prstGeom prst="straightConnector1">
              <a:avLst/>
            </a:prstGeom>
            <a:noFill/>
            <a:ln w="31750">
              <a:solidFill>
                <a:srgbClr val="FF3311"/>
              </a:solidFill>
              <a:round/>
              <a:headEnd/>
              <a:tailEnd type="arrow" w="med" len="med"/>
            </a:ln>
          </p:spPr>
        </p:cxnSp>
      </p:grpSp>
      <p:grpSp>
        <p:nvGrpSpPr>
          <p:cNvPr id="5" name="Group 91"/>
          <p:cNvGrpSpPr>
            <a:grpSpLocks/>
          </p:cNvGrpSpPr>
          <p:nvPr/>
        </p:nvGrpSpPr>
        <p:grpSpPr bwMode="auto">
          <a:xfrm>
            <a:off x="12966700" y="4030663"/>
            <a:ext cx="254000" cy="765175"/>
            <a:chOff x="8178800" y="3384550"/>
            <a:chExt cx="209550" cy="628650"/>
          </a:xfrm>
        </p:grpSpPr>
        <p:sp>
          <p:nvSpPr>
            <p:cNvPr id="73805" name="Freeform 74"/>
            <p:cNvSpPr>
              <a:spLocks/>
            </p:cNvSpPr>
            <p:nvPr/>
          </p:nvSpPr>
          <p:spPr bwMode="auto">
            <a:xfrm rot="1094415">
              <a:off x="8178800" y="3384550"/>
              <a:ext cx="209550" cy="628650"/>
            </a:xfrm>
            <a:custGeom>
              <a:avLst/>
              <a:gdLst>
                <a:gd name="T0" fmla="*/ 0 w 132"/>
                <a:gd name="T1" fmla="*/ 0 h 396"/>
                <a:gd name="T2" fmla="*/ 2147483647 w 132"/>
                <a:gd name="T3" fmla="*/ 2147483647 h 396"/>
                <a:gd name="T4" fmla="*/ 2147483647 w 132"/>
                <a:gd name="T5" fmla="*/ 2147483647 h 396"/>
                <a:gd name="T6" fmla="*/ 0 60000 65536"/>
                <a:gd name="T7" fmla="*/ 0 60000 65536"/>
                <a:gd name="T8" fmla="*/ 0 60000 65536"/>
                <a:gd name="T9" fmla="*/ 0 w 132"/>
                <a:gd name="T10" fmla="*/ 0 h 396"/>
                <a:gd name="T11" fmla="*/ 132 w 132"/>
                <a:gd name="T12" fmla="*/ 396 h 396"/>
              </a:gdLst>
              <a:ahLst/>
              <a:cxnLst>
                <a:cxn ang="T6">
                  <a:pos x="T0" y="T1"/>
                </a:cxn>
                <a:cxn ang="T7">
                  <a:pos x="T2" y="T3"/>
                </a:cxn>
                <a:cxn ang="T8">
                  <a:pos x="T4" y="T5"/>
                </a:cxn>
              </a:cxnLst>
              <a:rect l="T9" t="T10" r="T11" b="T12"/>
              <a:pathLst>
                <a:path w="132" h="396">
                  <a:moveTo>
                    <a:pt x="0" y="0"/>
                  </a:moveTo>
                  <a:cubicBezTo>
                    <a:pt x="13" y="33"/>
                    <a:pt x="28" y="34"/>
                    <a:pt x="80" y="196"/>
                  </a:cubicBezTo>
                  <a:cubicBezTo>
                    <a:pt x="132" y="358"/>
                    <a:pt x="121" y="354"/>
                    <a:pt x="132" y="396"/>
                  </a:cubicBezTo>
                </a:path>
              </a:pathLst>
            </a:custGeom>
            <a:noFill/>
            <a:ln w="38100">
              <a:solidFill>
                <a:srgbClr val="FF3311"/>
              </a:solidFill>
              <a:round/>
              <a:headEnd/>
              <a:tailEnd/>
            </a:ln>
          </p:spPr>
          <p:txBody>
            <a:bodyPr/>
            <a:lstStyle/>
            <a:p>
              <a:pPr algn="ctr" eaLnBrk="1" hangingPunct="1"/>
              <a:endParaRPr lang="en-US" sz="1600"/>
            </a:p>
          </p:txBody>
        </p:sp>
        <p:cxnSp>
          <p:nvCxnSpPr>
            <p:cNvPr id="73806" name="Straight Arrow Connector 96"/>
            <p:cNvCxnSpPr>
              <a:cxnSpLocks noChangeShapeType="1"/>
            </p:cNvCxnSpPr>
            <p:nvPr/>
          </p:nvCxnSpPr>
          <p:spPr bwMode="auto">
            <a:xfrm rot="18600000" flipH="1">
              <a:off x="8260002" y="3673010"/>
              <a:ext cx="90487" cy="76200"/>
            </a:xfrm>
            <a:prstGeom prst="straightConnector1">
              <a:avLst/>
            </a:prstGeom>
            <a:noFill/>
            <a:ln w="31750">
              <a:solidFill>
                <a:srgbClr val="FF3311"/>
              </a:solidFill>
              <a:round/>
              <a:headEnd/>
              <a:tailEnd type="arrow" w="med" len="med"/>
            </a:ln>
          </p:spPr>
        </p:cxnSp>
      </p:grpSp>
      <p:sp>
        <p:nvSpPr>
          <p:cNvPr id="73740" name="Title 18"/>
          <p:cNvSpPr txBox="1">
            <a:spLocks/>
          </p:cNvSpPr>
          <p:nvPr/>
        </p:nvSpPr>
        <p:spPr bwMode="white">
          <a:xfrm>
            <a:off x="673100" y="63500"/>
            <a:ext cx="11363325" cy="850900"/>
          </a:xfrm>
          <a:prstGeom prst="rect">
            <a:avLst/>
          </a:prstGeom>
          <a:noFill/>
          <a:ln w="9525">
            <a:noFill/>
            <a:miter lim="800000"/>
            <a:headEnd/>
            <a:tailEnd/>
          </a:ln>
        </p:spPr>
        <p:txBody>
          <a:bodyPr lIns="130622" tIns="65311" rIns="130622" bIns="65311" anchor="ctr"/>
          <a:lstStyle/>
          <a:p>
            <a:pPr defTabSz="1306513" eaLnBrk="1" hangingPunct="1">
              <a:lnSpc>
                <a:spcPct val="90000"/>
              </a:lnSpc>
            </a:pPr>
            <a:r>
              <a:rPr lang="en-US" sz="3400">
                <a:solidFill>
                  <a:srgbClr val="FFFFFF"/>
                </a:solidFill>
                <a:latin typeface="Arial" charset="0"/>
              </a:rPr>
              <a:t>BSM enables cross-IT workflow</a:t>
            </a:r>
          </a:p>
        </p:txBody>
      </p:sp>
      <p:sp>
        <p:nvSpPr>
          <p:cNvPr id="73741" name="Title 1"/>
          <p:cNvSpPr txBox="1">
            <a:spLocks/>
          </p:cNvSpPr>
          <p:nvPr/>
        </p:nvSpPr>
        <p:spPr bwMode="white">
          <a:xfrm>
            <a:off x="8077200" y="2697163"/>
            <a:ext cx="1463675" cy="3475037"/>
          </a:xfrm>
          <a:prstGeom prst="rect">
            <a:avLst/>
          </a:prstGeom>
          <a:noFill/>
          <a:ln w="9525">
            <a:noFill/>
            <a:miter lim="800000"/>
            <a:headEnd/>
            <a:tailEnd/>
          </a:ln>
        </p:spPr>
        <p:txBody>
          <a:bodyPr lIns="109723" tIns="54862" rIns="109723" bIns="54862" anchor="ctr"/>
          <a:lstStyle/>
          <a:p>
            <a:pPr algn="ctr" defTabSz="1096963" eaLnBrk="1" hangingPunct="1">
              <a:lnSpc>
                <a:spcPct val="90000"/>
              </a:lnSpc>
            </a:pPr>
            <a:r>
              <a:rPr lang="fr-FR" sz="1100" b="1">
                <a:solidFill>
                  <a:schemeClr val="bg1"/>
                </a:solidFill>
                <a:latin typeface="Arial" charset="0"/>
              </a:rPr>
              <a:t>PLAN &amp;</a:t>
            </a:r>
          </a:p>
          <a:p>
            <a:pPr algn="ctr" defTabSz="1096963" eaLnBrk="1" hangingPunct="1">
              <a:lnSpc>
                <a:spcPct val="90000"/>
              </a:lnSpc>
            </a:pPr>
            <a:r>
              <a:rPr lang="fr-FR" sz="1100" b="1">
                <a:solidFill>
                  <a:schemeClr val="bg1"/>
                </a:solidFill>
                <a:latin typeface="Arial" charset="0"/>
              </a:rPr>
              <a:t>GOVERN</a:t>
            </a:r>
            <a:endParaRPr lang="en-US" sz="1100" b="1">
              <a:solidFill>
                <a:schemeClr val="bg1"/>
              </a:solidFill>
              <a:latin typeface="Arial" charset="0"/>
            </a:endParaRPr>
          </a:p>
        </p:txBody>
      </p:sp>
      <p:sp>
        <p:nvSpPr>
          <p:cNvPr id="73742" name="Title 1"/>
          <p:cNvSpPr txBox="1">
            <a:spLocks/>
          </p:cNvSpPr>
          <p:nvPr/>
        </p:nvSpPr>
        <p:spPr bwMode="white">
          <a:xfrm>
            <a:off x="11811000" y="2743200"/>
            <a:ext cx="1143000" cy="3475038"/>
          </a:xfrm>
          <a:prstGeom prst="rect">
            <a:avLst/>
          </a:prstGeom>
          <a:noFill/>
          <a:ln w="9525">
            <a:noFill/>
            <a:miter lim="800000"/>
            <a:headEnd/>
            <a:tailEnd/>
          </a:ln>
        </p:spPr>
        <p:txBody>
          <a:bodyPr lIns="109723" tIns="54862" rIns="109723" bIns="54862" anchor="ctr"/>
          <a:lstStyle/>
          <a:p>
            <a:pPr algn="ctr" defTabSz="1096963" eaLnBrk="1" hangingPunct="1">
              <a:lnSpc>
                <a:spcPct val="90000"/>
              </a:lnSpc>
            </a:pPr>
            <a:r>
              <a:rPr lang="fr-FR" sz="1100" b="1">
                <a:solidFill>
                  <a:schemeClr val="bg1"/>
                </a:solidFill>
                <a:latin typeface="Arial" charset="0"/>
              </a:rPr>
              <a:t>PROVISION &amp;</a:t>
            </a:r>
          </a:p>
          <a:p>
            <a:pPr algn="ctr" defTabSz="1096963" eaLnBrk="1" hangingPunct="1">
              <a:lnSpc>
                <a:spcPct val="90000"/>
              </a:lnSpc>
            </a:pPr>
            <a:r>
              <a:rPr lang="fr-FR" sz="1100" b="1">
                <a:solidFill>
                  <a:schemeClr val="bg1"/>
                </a:solidFill>
                <a:latin typeface="Arial" charset="0"/>
              </a:rPr>
              <a:t>CONFIGURE</a:t>
            </a:r>
            <a:endParaRPr lang="en-US" sz="1100" b="1">
              <a:solidFill>
                <a:schemeClr val="bg1"/>
              </a:solidFill>
              <a:latin typeface="Arial" charset="0"/>
            </a:endParaRPr>
          </a:p>
        </p:txBody>
      </p:sp>
      <p:sp>
        <p:nvSpPr>
          <p:cNvPr id="73743" name="Title 1"/>
          <p:cNvSpPr txBox="1">
            <a:spLocks/>
          </p:cNvSpPr>
          <p:nvPr/>
        </p:nvSpPr>
        <p:spPr bwMode="white">
          <a:xfrm>
            <a:off x="9906000" y="5486400"/>
            <a:ext cx="1463675" cy="1371600"/>
          </a:xfrm>
          <a:prstGeom prst="rect">
            <a:avLst/>
          </a:prstGeom>
          <a:noFill/>
          <a:ln w="9525">
            <a:noFill/>
            <a:miter lim="800000"/>
            <a:headEnd/>
            <a:tailEnd/>
          </a:ln>
        </p:spPr>
        <p:txBody>
          <a:bodyPr lIns="109723" tIns="54862" rIns="109723" bIns="54862" anchor="ctr"/>
          <a:lstStyle/>
          <a:p>
            <a:pPr algn="ctr" defTabSz="1096963" eaLnBrk="1" hangingPunct="1">
              <a:lnSpc>
                <a:spcPct val="90000"/>
              </a:lnSpc>
            </a:pPr>
            <a:r>
              <a:rPr lang="fr-FR" sz="1100" b="1">
                <a:solidFill>
                  <a:schemeClr val="bg1"/>
                </a:solidFill>
                <a:latin typeface="Arial" charset="0"/>
              </a:rPr>
              <a:t>MONITOR &amp; OPERATE</a:t>
            </a:r>
            <a:endParaRPr lang="en-US" sz="1100" b="1">
              <a:solidFill>
                <a:schemeClr val="bg1"/>
              </a:solidFill>
              <a:latin typeface="Arial" charset="0"/>
            </a:endParaRPr>
          </a:p>
        </p:txBody>
      </p:sp>
      <p:sp>
        <p:nvSpPr>
          <p:cNvPr id="73744" name="Title 1"/>
          <p:cNvSpPr txBox="1">
            <a:spLocks/>
          </p:cNvSpPr>
          <p:nvPr/>
        </p:nvSpPr>
        <p:spPr bwMode="white">
          <a:xfrm>
            <a:off x="9906000" y="2011363"/>
            <a:ext cx="1463675" cy="1371600"/>
          </a:xfrm>
          <a:prstGeom prst="rect">
            <a:avLst/>
          </a:prstGeom>
          <a:noFill/>
          <a:ln w="9525">
            <a:noFill/>
            <a:miter lim="800000"/>
            <a:headEnd/>
            <a:tailEnd/>
          </a:ln>
        </p:spPr>
        <p:txBody>
          <a:bodyPr lIns="109723" tIns="54862" rIns="109723" bIns="54862" anchor="ctr"/>
          <a:lstStyle/>
          <a:p>
            <a:pPr algn="ctr" defTabSz="1096963" eaLnBrk="1" hangingPunct="1">
              <a:lnSpc>
                <a:spcPct val="90000"/>
              </a:lnSpc>
            </a:pPr>
            <a:r>
              <a:rPr lang="fr-FR" sz="1100" b="1">
                <a:solidFill>
                  <a:schemeClr val="bg1"/>
                </a:solidFill>
                <a:latin typeface="Arial" charset="0"/>
              </a:rPr>
              <a:t>REQUEST &amp; SUPPORT</a:t>
            </a:r>
            <a:endParaRPr lang="en-US" sz="1100" b="1">
              <a:solidFill>
                <a:schemeClr val="bg1"/>
              </a:solidFill>
              <a:latin typeface="Arial" charset="0"/>
            </a:endParaRPr>
          </a:p>
        </p:txBody>
      </p:sp>
      <p:sp>
        <p:nvSpPr>
          <p:cNvPr id="73745" name="Oval 19"/>
          <p:cNvSpPr>
            <a:spLocks noChangeArrowheads="1"/>
          </p:cNvSpPr>
          <p:nvPr/>
        </p:nvSpPr>
        <p:spPr bwMode="auto">
          <a:xfrm>
            <a:off x="12776200" y="3201988"/>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sp>
        <p:nvSpPr>
          <p:cNvPr id="73746" name="Oval 21"/>
          <p:cNvSpPr>
            <a:spLocks noChangeArrowheads="1"/>
          </p:cNvSpPr>
          <p:nvPr/>
        </p:nvSpPr>
        <p:spPr bwMode="auto">
          <a:xfrm>
            <a:off x="10960100" y="1922463"/>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47" name="Oval 23"/>
          <p:cNvSpPr>
            <a:spLocks noChangeArrowheads="1"/>
          </p:cNvSpPr>
          <p:nvPr/>
        </p:nvSpPr>
        <p:spPr bwMode="auto">
          <a:xfrm>
            <a:off x="10106025" y="1925638"/>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48" name="Oval 24"/>
          <p:cNvSpPr>
            <a:spLocks noChangeArrowheads="1"/>
          </p:cNvSpPr>
          <p:nvPr/>
        </p:nvSpPr>
        <p:spPr bwMode="auto">
          <a:xfrm>
            <a:off x="9344025" y="2165350"/>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sp>
        <p:nvSpPr>
          <p:cNvPr id="73749" name="Oval 29"/>
          <p:cNvSpPr>
            <a:spLocks noChangeArrowheads="1"/>
          </p:cNvSpPr>
          <p:nvPr/>
        </p:nvSpPr>
        <p:spPr bwMode="auto">
          <a:xfrm>
            <a:off x="10547350" y="3279775"/>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50" name="Oval 40"/>
          <p:cNvSpPr>
            <a:spLocks noChangeArrowheads="1"/>
          </p:cNvSpPr>
          <p:nvPr/>
        </p:nvSpPr>
        <p:spPr bwMode="auto">
          <a:xfrm>
            <a:off x="11723688" y="215900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51" name="Oval 45"/>
          <p:cNvSpPr>
            <a:spLocks noChangeArrowheads="1"/>
          </p:cNvSpPr>
          <p:nvPr/>
        </p:nvSpPr>
        <p:spPr bwMode="auto">
          <a:xfrm>
            <a:off x="8093075" y="3971925"/>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52" name="Oval 47"/>
          <p:cNvSpPr>
            <a:spLocks noChangeArrowheads="1"/>
          </p:cNvSpPr>
          <p:nvPr/>
        </p:nvSpPr>
        <p:spPr bwMode="auto">
          <a:xfrm>
            <a:off x="13031788" y="3965575"/>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sp>
        <p:nvSpPr>
          <p:cNvPr id="73753" name="TextBox 48"/>
          <p:cNvSpPr txBox="1">
            <a:spLocks noChangeArrowheads="1"/>
          </p:cNvSpPr>
          <p:nvPr/>
        </p:nvSpPr>
        <p:spPr bwMode="auto">
          <a:xfrm>
            <a:off x="13204825" y="3838575"/>
            <a:ext cx="792163" cy="390525"/>
          </a:xfrm>
          <a:prstGeom prst="rect">
            <a:avLst/>
          </a:prstGeom>
          <a:noFill/>
          <a:ln w="9525">
            <a:noFill/>
            <a:miter lim="800000"/>
            <a:headEnd/>
            <a:tailEnd/>
          </a:ln>
        </p:spPr>
        <p:txBody>
          <a:bodyPr wrap="none" lIns="43199" tIns="43199" rIns="43199" bIns="43199">
            <a:spAutoFit/>
          </a:bodyPr>
          <a:lstStyle/>
          <a:p>
            <a:pPr defTabSz="1096963"/>
            <a:r>
              <a:rPr lang="en-US" sz="1000" b="1">
                <a:solidFill>
                  <a:srgbClr val="1B2936"/>
                </a:solidFill>
                <a:latin typeface="Arial" charset="0"/>
              </a:rPr>
              <a:t>Server</a:t>
            </a:r>
            <a:br>
              <a:rPr lang="en-US" sz="1000" b="1">
                <a:solidFill>
                  <a:srgbClr val="1B2936"/>
                </a:solidFill>
                <a:latin typeface="Arial" charset="0"/>
              </a:rPr>
            </a:br>
            <a:r>
              <a:rPr lang="en-US" sz="1000" b="1">
                <a:solidFill>
                  <a:srgbClr val="1B2936"/>
                </a:solidFill>
                <a:latin typeface="Arial" charset="0"/>
              </a:rPr>
              <a:t>Automation</a:t>
            </a:r>
          </a:p>
        </p:txBody>
      </p:sp>
      <p:sp>
        <p:nvSpPr>
          <p:cNvPr id="73754" name="TextBox 50"/>
          <p:cNvSpPr txBox="1">
            <a:spLocks noChangeArrowheads="1"/>
          </p:cNvSpPr>
          <p:nvPr/>
        </p:nvSpPr>
        <p:spPr bwMode="auto">
          <a:xfrm>
            <a:off x="13179425" y="4684713"/>
            <a:ext cx="792163" cy="390525"/>
          </a:xfrm>
          <a:prstGeom prst="rect">
            <a:avLst/>
          </a:prstGeom>
          <a:noFill/>
          <a:ln w="9525">
            <a:noFill/>
            <a:miter lim="800000"/>
            <a:headEnd/>
            <a:tailEnd/>
          </a:ln>
        </p:spPr>
        <p:txBody>
          <a:bodyPr wrap="none" lIns="43199" tIns="43199" rIns="43199" bIns="43199">
            <a:spAutoFit/>
          </a:bodyPr>
          <a:lstStyle/>
          <a:p>
            <a:pPr defTabSz="1096963"/>
            <a:r>
              <a:rPr lang="en-US" sz="1000" b="1">
                <a:solidFill>
                  <a:srgbClr val="1B2936"/>
                </a:solidFill>
                <a:latin typeface="Arial" charset="0"/>
              </a:rPr>
              <a:t>Network</a:t>
            </a:r>
            <a:br>
              <a:rPr lang="en-US" sz="1000" b="1">
                <a:solidFill>
                  <a:srgbClr val="1B2936"/>
                </a:solidFill>
                <a:latin typeface="Arial" charset="0"/>
              </a:rPr>
            </a:br>
            <a:r>
              <a:rPr lang="en-US" sz="1000" b="1">
                <a:solidFill>
                  <a:srgbClr val="1B2936"/>
                </a:solidFill>
                <a:latin typeface="Arial" charset="0"/>
              </a:rPr>
              <a:t>Automation</a:t>
            </a:r>
          </a:p>
        </p:txBody>
      </p:sp>
      <p:sp>
        <p:nvSpPr>
          <p:cNvPr id="73755" name="Oval 51"/>
          <p:cNvSpPr>
            <a:spLocks noChangeArrowheads="1"/>
          </p:cNvSpPr>
          <p:nvPr/>
        </p:nvSpPr>
        <p:spPr bwMode="auto">
          <a:xfrm>
            <a:off x="9266238" y="650240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56" name="Oval 53"/>
          <p:cNvSpPr>
            <a:spLocks noChangeArrowheads="1"/>
          </p:cNvSpPr>
          <p:nvPr/>
        </p:nvSpPr>
        <p:spPr bwMode="auto">
          <a:xfrm>
            <a:off x="13020675" y="4800600"/>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sp>
        <p:nvSpPr>
          <p:cNvPr id="73757" name="Oval 65"/>
          <p:cNvSpPr>
            <a:spLocks noChangeArrowheads="1"/>
          </p:cNvSpPr>
          <p:nvPr/>
        </p:nvSpPr>
        <p:spPr bwMode="auto">
          <a:xfrm>
            <a:off x="9871075" y="677545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58" name="Oval 66"/>
          <p:cNvSpPr>
            <a:spLocks noChangeArrowheads="1"/>
          </p:cNvSpPr>
          <p:nvPr/>
        </p:nvSpPr>
        <p:spPr bwMode="auto">
          <a:xfrm>
            <a:off x="11264900" y="6764338"/>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59" name="Oval 70"/>
          <p:cNvSpPr>
            <a:spLocks noChangeArrowheads="1"/>
          </p:cNvSpPr>
          <p:nvPr/>
        </p:nvSpPr>
        <p:spPr bwMode="auto">
          <a:xfrm>
            <a:off x="8088313" y="4745038"/>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0" name="Oval 76"/>
          <p:cNvSpPr>
            <a:spLocks noChangeArrowheads="1"/>
          </p:cNvSpPr>
          <p:nvPr/>
        </p:nvSpPr>
        <p:spPr bwMode="auto">
          <a:xfrm>
            <a:off x="10574338" y="685800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1" name="Title 1"/>
          <p:cNvSpPr txBox="1">
            <a:spLocks/>
          </p:cNvSpPr>
          <p:nvPr/>
        </p:nvSpPr>
        <p:spPr bwMode="white">
          <a:xfrm>
            <a:off x="9888538" y="2716213"/>
            <a:ext cx="1463675" cy="2195512"/>
          </a:xfrm>
          <a:prstGeom prst="rect">
            <a:avLst/>
          </a:prstGeom>
          <a:noFill/>
          <a:ln w="9525">
            <a:noFill/>
            <a:miter lim="800000"/>
            <a:headEnd/>
            <a:tailEnd/>
          </a:ln>
        </p:spPr>
        <p:txBody>
          <a:bodyPr lIns="109723" tIns="54862" rIns="109723" bIns="54862" anchor="ctr"/>
          <a:lstStyle/>
          <a:p>
            <a:pPr algn="ctr" defTabSz="1096963" eaLnBrk="1" hangingPunct="1">
              <a:lnSpc>
                <a:spcPct val="90000"/>
              </a:lnSpc>
            </a:pPr>
            <a:r>
              <a:rPr lang="fr-FR" sz="1100" b="1">
                <a:solidFill>
                  <a:schemeClr val="bg1"/>
                </a:solidFill>
                <a:latin typeface="Arial" charset="0"/>
              </a:rPr>
              <a:t>INTEGRATE &amp; ORCHESTRATE</a:t>
            </a:r>
            <a:endParaRPr lang="en-US" sz="1100" b="1">
              <a:solidFill>
                <a:schemeClr val="bg1"/>
              </a:solidFill>
              <a:latin typeface="Arial" charset="0"/>
            </a:endParaRPr>
          </a:p>
        </p:txBody>
      </p:sp>
      <p:sp>
        <p:nvSpPr>
          <p:cNvPr id="73762" name="TextBox 89"/>
          <p:cNvSpPr txBox="1">
            <a:spLocks noChangeArrowheads="1"/>
          </p:cNvSpPr>
          <p:nvPr/>
        </p:nvSpPr>
        <p:spPr bwMode="auto">
          <a:xfrm>
            <a:off x="10167938" y="4826000"/>
            <a:ext cx="931862" cy="254000"/>
          </a:xfrm>
          <a:prstGeom prst="rect">
            <a:avLst/>
          </a:prstGeom>
          <a:noFill/>
          <a:ln w="9525">
            <a:noFill/>
            <a:miter lim="800000"/>
            <a:headEnd/>
            <a:tailEnd/>
          </a:ln>
        </p:spPr>
        <p:txBody>
          <a:bodyPr wrap="none" lIns="43199" tIns="43199" rIns="43199" bIns="43199">
            <a:spAutoFit/>
          </a:bodyPr>
          <a:lstStyle/>
          <a:p>
            <a:pPr algn="ctr" defTabSz="1096963"/>
            <a:r>
              <a:rPr lang="en-US" sz="1100" b="1">
                <a:solidFill>
                  <a:srgbClr val="203242"/>
                </a:solidFill>
                <a:latin typeface="Arial" charset="0"/>
              </a:rPr>
              <a:t>CMDB / CMS</a:t>
            </a:r>
          </a:p>
        </p:txBody>
      </p:sp>
      <p:sp>
        <p:nvSpPr>
          <p:cNvPr id="73763" name="Oval 21"/>
          <p:cNvSpPr>
            <a:spLocks noChangeArrowheads="1"/>
          </p:cNvSpPr>
          <p:nvPr/>
        </p:nvSpPr>
        <p:spPr bwMode="auto">
          <a:xfrm>
            <a:off x="12252325" y="1534795"/>
            <a:ext cx="133350" cy="133350"/>
          </a:xfrm>
          <a:prstGeom prst="ellipse">
            <a:avLst/>
          </a:prstGeom>
          <a:solidFill>
            <a:schemeClr val="accent2"/>
          </a:solidFill>
          <a:ln w="25400">
            <a:solidFill>
              <a:schemeClr val="bg1"/>
            </a:solidFill>
            <a:round/>
            <a:headEnd/>
            <a:tailEnd/>
          </a:ln>
        </p:spPr>
        <p:txBody>
          <a:bodyPr lIns="109723" tIns="54862" rIns="109723" bIns="54862" anchor="ctr"/>
          <a:lstStyle/>
          <a:p>
            <a:pPr defTabSz="1096963"/>
            <a:endParaRPr lang="en-US" sz="1900"/>
          </a:p>
        </p:txBody>
      </p:sp>
      <p:sp>
        <p:nvSpPr>
          <p:cNvPr id="73764" name="Oval 84"/>
          <p:cNvSpPr>
            <a:spLocks noChangeArrowheads="1"/>
          </p:cNvSpPr>
          <p:nvPr/>
        </p:nvSpPr>
        <p:spPr bwMode="auto">
          <a:xfrm>
            <a:off x="10552113" y="5459413"/>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5" name="Oval 86"/>
          <p:cNvSpPr>
            <a:spLocks noChangeArrowheads="1"/>
          </p:cNvSpPr>
          <p:nvPr/>
        </p:nvSpPr>
        <p:spPr bwMode="auto">
          <a:xfrm>
            <a:off x="11822113" y="6513513"/>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6" name="Oval 17"/>
          <p:cNvSpPr>
            <a:spLocks noChangeArrowheads="1"/>
          </p:cNvSpPr>
          <p:nvPr/>
        </p:nvSpPr>
        <p:spPr bwMode="auto">
          <a:xfrm>
            <a:off x="8799513" y="260350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7" name="Oval 27"/>
          <p:cNvSpPr>
            <a:spLocks noChangeArrowheads="1"/>
          </p:cNvSpPr>
          <p:nvPr/>
        </p:nvSpPr>
        <p:spPr bwMode="auto">
          <a:xfrm>
            <a:off x="12323763" y="2608263"/>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8" name="Oval 36"/>
          <p:cNvSpPr>
            <a:spLocks noChangeArrowheads="1"/>
          </p:cNvSpPr>
          <p:nvPr/>
        </p:nvSpPr>
        <p:spPr bwMode="auto">
          <a:xfrm>
            <a:off x="9780588" y="3603625"/>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69" name="Oval 43"/>
          <p:cNvSpPr>
            <a:spLocks noChangeArrowheads="1"/>
          </p:cNvSpPr>
          <p:nvPr/>
        </p:nvSpPr>
        <p:spPr bwMode="auto">
          <a:xfrm>
            <a:off x="8293100" y="329565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0" name="Oval 58"/>
          <p:cNvSpPr>
            <a:spLocks noChangeArrowheads="1"/>
          </p:cNvSpPr>
          <p:nvPr/>
        </p:nvSpPr>
        <p:spPr bwMode="auto">
          <a:xfrm>
            <a:off x="11333163" y="514985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1" name="Oval 56"/>
          <p:cNvSpPr>
            <a:spLocks noChangeArrowheads="1"/>
          </p:cNvSpPr>
          <p:nvPr/>
        </p:nvSpPr>
        <p:spPr bwMode="auto">
          <a:xfrm>
            <a:off x="9783763" y="5140325"/>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2" name="Oval 49"/>
          <p:cNvSpPr>
            <a:spLocks noChangeArrowheads="1"/>
          </p:cNvSpPr>
          <p:nvPr/>
        </p:nvSpPr>
        <p:spPr bwMode="auto">
          <a:xfrm>
            <a:off x="12771438" y="5502275"/>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3" name="Oval 63"/>
          <p:cNvSpPr>
            <a:spLocks noChangeArrowheads="1"/>
          </p:cNvSpPr>
          <p:nvPr/>
        </p:nvSpPr>
        <p:spPr bwMode="auto">
          <a:xfrm>
            <a:off x="8809038" y="6142038"/>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4" name="Oval 60"/>
          <p:cNvSpPr>
            <a:spLocks noChangeArrowheads="1"/>
          </p:cNvSpPr>
          <p:nvPr/>
        </p:nvSpPr>
        <p:spPr bwMode="auto">
          <a:xfrm>
            <a:off x="8315325" y="5418138"/>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5" name="Oval 88"/>
          <p:cNvSpPr>
            <a:spLocks noChangeArrowheads="1"/>
          </p:cNvSpPr>
          <p:nvPr/>
        </p:nvSpPr>
        <p:spPr bwMode="auto">
          <a:xfrm>
            <a:off x="11839575" y="5640388"/>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6" name="Oval 90"/>
          <p:cNvSpPr>
            <a:spLocks noChangeArrowheads="1"/>
          </p:cNvSpPr>
          <p:nvPr/>
        </p:nvSpPr>
        <p:spPr bwMode="auto">
          <a:xfrm>
            <a:off x="9332913" y="5616575"/>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7" name="Oval 73"/>
          <p:cNvSpPr>
            <a:spLocks noChangeArrowheads="1"/>
          </p:cNvSpPr>
          <p:nvPr/>
        </p:nvSpPr>
        <p:spPr bwMode="auto">
          <a:xfrm>
            <a:off x="12323763" y="6134100"/>
            <a:ext cx="133350" cy="133350"/>
          </a:xfrm>
          <a:prstGeom prst="ellipse">
            <a:avLst/>
          </a:prstGeom>
          <a:solidFill>
            <a:srgbClr val="B8B8B8"/>
          </a:solidFill>
          <a:ln w="25400">
            <a:solidFill>
              <a:schemeClr val="bg1"/>
            </a:solidFill>
            <a:round/>
            <a:headEnd/>
            <a:tailEnd/>
          </a:ln>
        </p:spPr>
        <p:txBody>
          <a:bodyPr lIns="109723" tIns="54862" rIns="109723" bIns="54862" anchor="ctr"/>
          <a:lstStyle/>
          <a:p>
            <a:pPr defTabSz="1096963"/>
            <a:endParaRPr lang="en-US" sz="1900"/>
          </a:p>
        </p:txBody>
      </p:sp>
      <p:sp>
        <p:nvSpPr>
          <p:cNvPr id="73778" name="TextBox 20"/>
          <p:cNvSpPr txBox="1">
            <a:spLocks noChangeArrowheads="1"/>
          </p:cNvSpPr>
          <p:nvPr/>
        </p:nvSpPr>
        <p:spPr bwMode="auto">
          <a:xfrm>
            <a:off x="12927013" y="2903538"/>
            <a:ext cx="792162" cy="390525"/>
          </a:xfrm>
          <a:prstGeom prst="rect">
            <a:avLst/>
          </a:prstGeom>
          <a:noFill/>
          <a:ln w="9525">
            <a:noFill/>
            <a:miter lim="800000"/>
            <a:headEnd/>
            <a:tailEnd/>
          </a:ln>
        </p:spPr>
        <p:txBody>
          <a:bodyPr wrap="none" lIns="43199" tIns="43199" rIns="43199" bIns="43199">
            <a:spAutoFit/>
          </a:bodyPr>
          <a:lstStyle/>
          <a:p>
            <a:pPr defTabSz="1096963"/>
            <a:r>
              <a:rPr lang="en-US" sz="1000" b="1">
                <a:solidFill>
                  <a:srgbClr val="1B2936"/>
                </a:solidFill>
                <a:latin typeface="Arial" charset="0"/>
              </a:rPr>
              <a:t>Application</a:t>
            </a:r>
            <a:br>
              <a:rPr lang="en-US" sz="1000" b="1">
                <a:solidFill>
                  <a:srgbClr val="1B2936"/>
                </a:solidFill>
                <a:latin typeface="Arial" charset="0"/>
              </a:rPr>
            </a:br>
            <a:r>
              <a:rPr lang="en-US" sz="1000" b="1">
                <a:solidFill>
                  <a:srgbClr val="1B2936"/>
                </a:solidFill>
                <a:latin typeface="Arial" charset="0"/>
              </a:rPr>
              <a:t>Automation</a:t>
            </a:r>
          </a:p>
        </p:txBody>
      </p:sp>
      <p:sp>
        <p:nvSpPr>
          <p:cNvPr id="73779" name="Oval 81"/>
          <p:cNvSpPr>
            <a:spLocks noChangeArrowheads="1"/>
          </p:cNvSpPr>
          <p:nvPr/>
        </p:nvSpPr>
        <p:spPr bwMode="auto">
          <a:xfrm>
            <a:off x="11350625" y="3589338"/>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sp>
        <p:nvSpPr>
          <p:cNvPr id="73780" name="TextBox 39"/>
          <p:cNvSpPr txBox="1">
            <a:spLocks noChangeArrowheads="1"/>
          </p:cNvSpPr>
          <p:nvPr/>
        </p:nvSpPr>
        <p:spPr bwMode="auto">
          <a:xfrm>
            <a:off x="11360150" y="3189288"/>
            <a:ext cx="1431925" cy="390525"/>
          </a:xfrm>
          <a:prstGeom prst="rect">
            <a:avLst/>
          </a:prstGeom>
          <a:noFill/>
          <a:ln w="9525">
            <a:noFill/>
            <a:miter lim="800000"/>
            <a:headEnd/>
            <a:tailEnd/>
          </a:ln>
        </p:spPr>
        <p:txBody>
          <a:bodyPr lIns="43199" tIns="43199" rIns="43199" bIns="43199">
            <a:spAutoFit/>
          </a:bodyPr>
          <a:lstStyle/>
          <a:p>
            <a:pPr defTabSz="1096963"/>
            <a:r>
              <a:rPr lang="en-US" sz="1000" b="1">
                <a:solidFill>
                  <a:srgbClr val="1B2936"/>
                </a:solidFill>
                <a:latin typeface="Arial" charset="0"/>
              </a:rPr>
              <a:t>Change &amp; Release Management</a:t>
            </a:r>
          </a:p>
        </p:txBody>
      </p:sp>
      <p:sp>
        <p:nvSpPr>
          <p:cNvPr id="73781" name="Rectangle 81"/>
          <p:cNvSpPr>
            <a:spLocks noChangeArrowheads="1"/>
          </p:cNvSpPr>
          <p:nvPr/>
        </p:nvSpPr>
        <p:spPr bwMode="auto">
          <a:xfrm>
            <a:off x="457200" y="1463675"/>
            <a:ext cx="5027613" cy="365125"/>
          </a:xfrm>
          <a:prstGeom prst="rect">
            <a:avLst/>
          </a:prstGeom>
          <a:solidFill>
            <a:schemeClr val="accent2"/>
          </a:solidFill>
          <a:ln w="9525">
            <a:noFill/>
            <a:round/>
            <a:headEnd/>
            <a:tailEnd/>
          </a:ln>
        </p:spPr>
        <p:txBody>
          <a:bodyPr lIns="130622" tIns="65311" rIns="130622" bIns="65311" anchor="ctr"/>
          <a:lstStyle/>
          <a:p>
            <a:pPr marL="228600" defTabSz="1306513"/>
            <a:r>
              <a:rPr lang="fr-FR" b="1" dirty="0">
                <a:solidFill>
                  <a:schemeClr val="bg1"/>
                </a:solidFill>
              </a:rPr>
              <a:t>Service-</a:t>
            </a:r>
            <a:r>
              <a:rPr lang="fr-FR" b="1" dirty="0" err="1">
                <a:solidFill>
                  <a:schemeClr val="bg1"/>
                </a:solidFill>
              </a:rPr>
              <a:t>Driven</a:t>
            </a:r>
            <a:r>
              <a:rPr lang="fr-FR" b="1" dirty="0">
                <a:solidFill>
                  <a:schemeClr val="bg1"/>
                </a:solidFill>
              </a:rPr>
              <a:t> </a:t>
            </a:r>
            <a:r>
              <a:rPr lang="fr-FR" b="1" dirty="0" err="1">
                <a:solidFill>
                  <a:schemeClr val="bg1"/>
                </a:solidFill>
              </a:rPr>
              <a:t>Provisioning</a:t>
            </a:r>
            <a:endParaRPr lang="en-US" b="1" dirty="0">
              <a:solidFill>
                <a:schemeClr val="bg1"/>
              </a:solidFill>
            </a:endParaRPr>
          </a:p>
        </p:txBody>
      </p:sp>
      <p:sp>
        <p:nvSpPr>
          <p:cNvPr id="73782" name="Rectangle 6"/>
          <p:cNvSpPr>
            <a:spLocks noChangeArrowheads="1"/>
          </p:cNvSpPr>
          <p:nvPr/>
        </p:nvSpPr>
        <p:spPr bwMode="auto">
          <a:xfrm>
            <a:off x="685800" y="2133600"/>
            <a:ext cx="3733800" cy="3200400"/>
          </a:xfrm>
          <a:prstGeom prst="rect">
            <a:avLst/>
          </a:prstGeom>
          <a:noFill/>
          <a:ln w="9525">
            <a:noFill/>
            <a:miter lim="800000"/>
            <a:headEnd/>
            <a:tailEnd/>
          </a:ln>
        </p:spPr>
        <p:txBody>
          <a:bodyPr lIns="91435" tIns="45718" rIns="91435" bIns="45718"/>
          <a:lstStyle/>
          <a:p>
            <a:pPr marL="282575" indent="-228600" eaLnBrk="1" hangingPunct="1">
              <a:lnSpc>
                <a:spcPct val="85000"/>
              </a:lnSpc>
              <a:spcBef>
                <a:spcPct val="50000"/>
              </a:spcBef>
              <a:buSzPct val="75000"/>
            </a:pPr>
            <a:r>
              <a:rPr lang="en-US" sz="2000"/>
              <a:t>Rapid provisioning of services </a:t>
            </a:r>
          </a:p>
          <a:p>
            <a:pPr marL="282575" indent="-228600" eaLnBrk="1" hangingPunct="1">
              <a:lnSpc>
                <a:spcPct val="85000"/>
              </a:lnSpc>
              <a:spcBef>
                <a:spcPct val="50000"/>
              </a:spcBef>
              <a:buSzPct val="75000"/>
              <a:buFontTx/>
              <a:buBlip>
                <a:blip r:embed="rId4"/>
              </a:buBlip>
            </a:pPr>
            <a:r>
              <a:rPr lang="en-US" sz="2000"/>
              <a:t>Simplified and standardized interface for common requests</a:t>
            </a:r>
          </a:p>
          <a:p>
            <a:pPr marL="282575" indent="-228600" eaLnBrk="1" hangingPunct="1">
              <a:lnSpc>
                <a:spcPct val="85000"/>
              </a:lnSpc>
              <a:spcBef>
                <a:spcPct val="50000"/>
              </a:spcBef>
              <a:buSzPct val="75000"/>
              <a:buFontTx/>
              <a:buBlip>
                <a:blip r:embed="rId4"/>
              </a:buBlip>
            </a:pPr>
            <a:r>
              <a:rPr lang="en-US" sz="2000"/>
              <a:t>Automated configuration</a:t>
            </a:r>
          </a:p>
          <a:p>
            <a:pPr marL="282575" indent="-228600" eaLnBrk="1" hangingPunct="1">
              <a:lnSpc>
                <a:spcPct val="85000"/>
              </a:lnSpc>
              <a:spcBef>
                <a:spcPct val="50000"/>
              </a:spcBef>
              <a:buSzPct val="75000"/>
              <a:buFontTx/>
              <a:buBlip>
                <a:blip r:embed="rId4"/>
              </a:buBlip>
            </a:pPr>
            <a:r>
              <a:rPr lang="en-US" sz="2000"/>
              <a:t>Repeatable, auditable process</a:t>
            </a:r>
          </a:p>
        </p:txBody>
      </p:sp>
      <p:sp>
        <p:nvSpPr>
          <p:cNvPr id="73783" name="AutoShape 262"/>
          <p:cNvSpPr>
            <a:spLocks noChangeArrowheads="1"/>
          </p:cNvSpPr>
          <p:nvPr/>
        </p:nvSpPr>
        <p:spPr bwMode="auto">
          <a:xfrm>
            <a:off x="762000" y="4495800"/>
            <a:ext cx="3200400" cy="1541463"/>
          </a:xfrm>
          <a:prstGeom prst="roundRect">
            <a:avLst>
              <a:gd name="adj" fmla="val 16667"/>
            </a:avLst>
          </a:prstGeom>
          <a:solidFill>
            <a:schemeClr val="accent1"/>
          </a:solidFill>
          <a:ln w="9525">
            <a:noFill/>
            <a:round/>
            <a:headEnd/>
            <a:tailEnd/>
          </a:ln>
        </p:spPr>
        <p:txBody>
          <a:bodyPr wrap="none" anchor="ctr"/>
          <a:lstStyle/>
          <a:p>
            <a:pPr eaLnBrk="1" hangingPunct="1"/>
            <a:endParaRPr lang="en-US" sz="1600"/>
          </a:p>
        </p:txBody>
      </p:sp>
      <p:pic>
        <p:nvPicPr>
          <p:cNvPr id="73784" name="Picture 93" descr="Logotipo Grupo BBVA. Enlace a Inicio">
            <a:hlinkClick r:id="rId5"/>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219200" y="4591050"/>
            <a:ext cx="2017713" cy="595313"/>
          </a:xfrm>
          <a:prstGeom prst="rect">
            <a:avLst/>
          </a:prstGeom>
          <a:noFill/>
          <a:ln w="9525">
            <a:noFill/>
            <a:miter lim="800000"/>
            <a:headEnd/>
            <a:tailEnd/>
          </a:ln>
        </p:spPr>
      </p:pic>
      <p:sp>
        <p:nvSpPr>
          <p:cNvPr id="73785" name="Rectangle 30"/>
          <p:cNvSpPr>
            <a:spLocks noChangeArrowheads="1"/>
          </p:cNvSpPr>
          <p:nvPr/>
        </p:nvSpPr>
        <p:spPr bwMode="auto">
          <a:xfrm>
            <a:off x="838200" y="5197475"/>
            <a:ext cx="3009900" cy="641350"/>
          </a:xfrm>
          <a:prstGeom prst="rect">
            <a:avLst/>
          </a:prstGeom>
          <a:noFill/>
          <a:ln w="9525">
            <a:noFill/>
            <a:miter lim="800000"/>
            <a:headEnd/>
            <a:tailEnd/>
          </a:ln>
        </p:spPr>
        <p:txBody>
          <a:bodyPr lIns="91435" tIns="45718" rIns="91435" bIns="45718">
            <a:spAutoFit/>
          </a:bodyPr>
          <a:lstStyle/>
          <a:p>
            <a:pPr algn="ctr" eaLnBrk="1" hangingPunct="1"/>
            <a:r>
              <a:rPr lang="en-US" sz="1800" b="1">
                <a:solidFill>
                  <a:schemeClr val="hlink"/>
                </a:solidFill>
              </a:rPr>
              <a:t>Time to deploy new services improved by more than 50%</a:t>
            </a:r>
          </a:p>
        </p:txBody>
      </p:sp>
      <p:sp>
        <p:nvSpPr>
          <p:cNvPr id="73786" name="TextBox 80"/>
          <p:cNvSpPr txBox="1">
            <a:spLocks noChangeArrowheads="1"/>
          </p:cNvSpPr>
          <p:nvPr/>
        </p:nvSpPr>
        <p:spPr bwMode="auto">
          <a:xfrm>
            <a:off x="8982075" y="1264920"/>
            <a:ext cx="3224213" cy="323850"/>
          </a:xfrm>
          <a:prstGeom prst="rect">
            <a:avLst/>
          </a:prstGeom>
          <a:noFill/>
          <a:ln w="9525">
            <a:noFill/>
            <a:miter lim="800000"/>
            <a:headEnd/>
            <a:tailEnd/>
          </a:ln>
        </p:spPr>
        <p:txBody>
          <a:bodyPr lIns="109723" tIns="54862" rIns="109723" bIns="54862">
            <a:spAutoFit/>
          </a:bodyPr>
          <a:lstStyle/>
          <a:p>
            <a:pPr algn="ctr" defTabSz="1096963"/>
            <a:r>
              <a:rPr lang="fr-FR" sz="1400" b="1" dirty="0">
                <a:solidFill>
                  <a:schemeClr val="accent2"/>
                </a:solidFill>
                <a:latin typeface="Arial" charset="0"/>
              </a:rPr>
              <a:t>BUSINESS SERVICES</a:t>
            </a:r>
            <a:endParaRPr lang="en-US" sz="1400" b="1" dirty="0">
              <a:solidFill>
                <a:schemeClr val="accent2"/>
              </a:solidFill>
              <a:latin typeface="Arial" charset="0"/>
            </a:endParaRPr>
          </a:p>
        </p:txBody>
      </p:sp>
      <p:cxnSp>
        <p:nvCxnSpPr>
          <p:cNvPr id="73787" name="Straight Connector 81"/>
          <p:cNvCxnSpPr>
            <a:cxnSpLocks noChangeShapeType="1"/>
          </p:cNvCxnSpPr>
          <p:nvPr/>
        </p:nvCxnSpPr>
        <p:spPr bwMode="auto">
          <a:xfrm>
            <a:off x="8888413" y="1599883"/>
            <a:ext cx="3379787" cy="1587"/>
          </a:xfrm>
          <a:prstGeom prst="line">
            <a:avLst/>
          </a:prstGeom>
          <a:noFill/>
          <a:ln w="6350">
            <a:solidFill>
              <a:schemeClr val="accent2"/>
            </a:solidFill>
            <a:round/>
            <a:headEnd/>
            <a:tailEnd/>
          </a:ln>
        </p:spPr>
      </p:cxnSp>
      <p:sp>
        <p:nvSpPr>
          <p:cNvPr id="73788" name="TextBox 82"/>
          <p:cNvSpPr txBox="1">
            <a:spLocks noChangeArrowheads="1"/>
          </p:cNvSpPr>
          <p:nvPr/>
        </p:nvSpPr>
        <p:spPr bwMode="auto">
          <a:xfrm>
            <a:off x="8915400" y="7361237"/>
            <a:ext cx="3519488" cy="323850"/>
          </a:xfrm>
          <a:prstGeom prst="rect">
            <a:avLst/>
          </a:prstGeom>
          <a:noFill/>
          <a:ln w="9525">
            <a:noFill/>
            <a:miter lim="800000"/>
            <a:headEnd/>
            <a:tailEnd/>
          </a:ln>
        </p:spPr>
        <p:txBody>
          <a:bodyPr lIns="109723" tIns="54862" rIns="109723" bIns="54862">
            <a:spAutoFit/>
          </a:bodyPr>
          <a:lstStyle/>
          <a:p>
            <a:pPr algn="ctr" defTabSz="1096963"/>
            <a:r>
              <a:rPr lang="fr-FR" sz="1400" b="1">
                <a:solidFill>
                  <a:schemeClr val="accent2"/>
                </a:solidFill>
                <a:latin typeface="Arial" charset="0"/>
              </a:rPr>
              <a:t>INFRASTRUCTURE</a:t>
            </a:r>
            <a:endParaRPr lang="en-US" sz="1400" b="1">
              <a:solidFill>
                <a:srgbClr val="152F36"/>
              </a:solidFill>
              <a:latin typeface="Arial" charset="0"/>
            </a:endParaRPr>
          </a:p>
        </p:txBody>
      </p:sp>
      <p:cxnSp>
        <p:nvCxnSpPr>
          <p:cNvPr id="73789" name="Straight Connector 81"/>
          <p:cNvCxnSpPr>
            <a:cxnSpLocks noChangeShapeType="1"/>
          </p:cNvCxnSpPr>
          <p:nvPr/>
        </p:nvCxnSpPr>
        <p:spPr bwMode="auto">
          <a:xfrm>
            <a:off x="8942388" y="7300912"/>
            <a:ext cx="3379787" cy="1588"/>
          </a:xfrm>
          <a:prstGeom prst="line">
            <a:avLst/>
          </a:prstGeom>
          <a:noFill/>
          <a:ln w="6350">
            <a:solidFill>
              <a:schemeClr val="accent2"/>
            </a:solidFill>
            <a:round/>
            <a:headEnd/>
            <a:tailEnd/>
          </a:ln>
        </p:spPr>
      </p:cxnSp>
      <p:sp>
        <p:nvSpPr>
          <p:cNvPr id="73790" name="Text Box 123"/>
          <p:cNvSpPr txBox="1">
            <a:spLocks noChangeArrowheads="1"/>
          </p:cNvSpPr>
          <p:nvPr/>
        </p:nvSpPr>
        <p:spPr bwMode="auto">
          <a:xfrm>
            <a:off x="7772400" y="7567612"/>
            <a:ext cx="5486400" cy="293688"/>
          </a:xfrm>
          <a:prstGeom prst="rect">
            <a:avLst/>
          </a:prstGeom>
          <a:noFill/>
          <a:ln w="9525">
            <a:noFill/>
            <a:miter lim="800000"/>
            <a:headEnd/>
            <a:tailEnd/>
          </a:ln>
        </p:spPr>
        <p:txBody>
          <a:bodyPr lIns="109723" tIns="54862" rIns="109723" bIns="54862">
            <a:spAutoFit/>
          </a:bodyPr>
          <a:lstStyle/>
          <a:p>
            <a:pPr algn="ctr" defTabSz="1096963" eaLnBrk="1" hangingPunct="1"/>
            <a:r>
              <a:rPr lang="fr-FR" sz="1200" b="1" dirty="0">
                <a:solidFill>
                  <a:schemeClr val="accent2"/>
                </a:solidFill>
                <a:latin typeface="Arial" charset="0"/>
              </a:rPr>
              <a:t>DISTRIBUTED       MAINFRAME      VIRTUAL      CLOUD       NETWORK</a:t>
            </a:r>
            <a:endParaRPr lang="en-US" sz="1200" dirty="0">
              <a:latin typeface="Arial" charset="0"/>
            </a:endParaRPr>
          </a:p>
        </p:txBody>
      </p:sp>
      <p:sp>
        <p:nvSpPr>
          <p:cNvPr id="73791" name="Oval 21"/>
          <p:cNvSpPr>
            <a:spLocks noChangeArrowheads="1"/>
          </p:cNvSpPr>
          <p:nvPr/>
        </p:nvSpPr>
        <p:spPr bwMode="auto">
          <a:xfrm>
            <a:off x="10566400" y="7239000"/>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cxnSp>
        <p:nvCxnSpPr>
          <p:cNvPr id="73792" name="Straight Arrow Connector 96"/>
          <p:cNvCxnSpPr>
            <a:cxnSpLocks noChangeShapeType="1"/>
          </p:cNvCxnSpPr>
          <p:nvPr/>
        </p:nvCxnSpPr>
        <p:spPr bwMode="auto">
          <a:xfrm rot="7800000" flipH="1">
            <a:off x="9498806" y="4355307"/>
            <a:ext cx="90487" cy="76200"/>
          </a:xfrm>
          <a:prstGeom prst="straightConnector1">
            <a:avLst/>
          </a:prstGeom>
          <a:noFill/>
          <a:ln w="31750">
            <a:solidFill>
              <a:schemeClr val="bg1"/>
            </a:solidFill>
            <a:round/>
            <a:headEnd/>
            <a:tailEnd type="arrow" w="med" len="med"/>
          </a:ln>
        </p:spPr>
      </p:cxnSp>
      <p:cxnSp>
        <p:nvCxnSpPr>
          <p:cNvPr id="73793" name="Straight Arrow Connector 90"/>
          <p:cNvCxnSpPr>
            <a:cxnSpLocks noChangeShapeType="1"/>
          </p:cNvCxnSpPr>
          <p:nvPr/>
        </p:nvCxnSpPr>
        <p:spPr bwMode="auto">
          <a:xfrm rot="18600000" flipH="1">
            <a:off x="11676856" y="4437857"/>
            <a:ext cx="90487" cy="76200"/>
          </a:xfrm>
          <a:prstGeom prst="straightConnector1">
            <a:avLst/>
          </a:prstGeom>
          <a:noFill/>
          <a:ln w="31750">
            <a:solidFill>
              <a:schemeClr val="bg1"/>
            </a:solidFill>
            <a:round/>
            <a:headEnd/>
            <a:tailEnd type="arrow" w="med" len="med"/>
          </a:ln>
        </p:spPr>
      </p:cxnSp>
      <p:sp>
        <p:nvSpPr>
          <p:cNvPr id="73794" name="Oval 21"/>
          <p:cNvSpPr>
            <a:spLocks noChangeArrowheads="1"/>
          </p:cNvSpPr>
          <p:nvPr/>
        </p:nvSpPr>
        <p:spPr bwMode="auto">
          <a:xfrm>
            <a:off x="8837613" y="1531620"/>
            <a:ext cx="133350" cy="133350"/>
          </a:xfrm>
          <a:prstGeom prst="ellipse">
            <a:avLst/>
          </a:prstGeom>
          <a:solidFill>
            <a:srgbClr val="FF3311"/>
          </a:solidFill>
          <a:ln w="25400">
            <a:solidFill>
              <a:schemeClr val="bg1"/>
            </a:solidFill>
            <a:round/>
            <a:headEnd/>
            <a:tailEnd/>
          </a:ln>
        </p:spPr>
        <p:txBody>
          <a:bodyPr lIns="109723" tIns="54862" rIns="109723" bIns="54862" anchor="ctr"/>
          <a:lstStyle/>
          <a:p>
            <a:pPr defTabSz="1096963"/>
            <a:endParaRPr lang="en-US" sz="1900"/>
          </a:p>
        </p:txBody>
      </p:sp>
      <p:grpSp>
        <p:nvGrpSpPr>
          <p:cNvPr id="6" name="Group 106"/>
          <p:cNvGrpSpPr>
            <a:grpSpLocks/>
          </p:cNvGrpSpPr>
          <p:nvPr/>
        </p:nvGrpSpPr>
        <p:grpSpPr bwMode="auto">
          <a:xfrm>
            <a:off x="10248900" y="4038600"/>
            <a:ext cx="762000" cy="762000"/>
            <a:chOff x="2776" y="2130"/>
            <a:chExt cx="384" cy="384"/>
          </a:xfrm>
        </p:grpSpPr>
        <p:sp>
          <p:nvSpPr>
            <p:cNvPr id="73797" name="Oval 97"/>
            <p:cNvSpPr>
              <a:spLocks noChangeArrowheads="1"/>
            </p:cNvSpPr>
            <p:nvPr/>
          </p:nvSpPr>
          <p:spPr bwMode="auto">
            <a:xfrm>
              <a:off x="2776" y="2130"/>
              <a:ext cx="384" cy="384"/>
            </a:xfrm>
            <a:prstGeom prst="ellipse">
              <a:avLst/>
            </a:prstGeom>
            <a:solidFill>
              <a:srgbClr val="FF3311"/>
            </a:solidFill>
            <a:ln w="25400">
              <a:solidFill>
                <a:schemeClr val="bg1"/>
              </a:solidFill>
              <a:round/>
              <a:headEnd/>
              <a:tailEnd/>
            </a:ln>
          </p:spPr>
          <p:txBody>
            <a:bodyPr wrap="none" anchor="ctr"/>
            <a:lstStyle/>
            <a:p>
              <a:pPr eaLnBrk="1" hangingPunct="1"/>
              <a:endParaRPr lang="en-US" sz="1600"/>
            </a:p>
          </p:txBody>
        </p:sp>
        <p:grpSp>
          <p:nvGrpSpPr>
            <p:cNvPr id="7" name="Group 98"/>
            <p:cNvGrpSpPr>
              <a:grpSpLocks/>
            </p:cNvGrpSpPr>
            <p:nvPr/>
          </p:nvGrpSpPr>
          <p:grpSpPr bwMode="auto">
            <a:xfrm>
              <a:off x="2868" y="2220"/>
              <a:ext cx="192" cy="192"/>
              <a:chOff x="2846" y="2208"/>
              <a:chExt cx="226" cy="231"/>
            </a:xfrm>
          </p:grpSpPr>
          <p:sp>
            <p:nvSpPr>
              <p:cNvPr id="73799" name="Oval 60"/>
              <p:cNvSpPr>
                <a:spLocks noChangeArrowheads="1"/>
              </p:cNvSpPr>
              <p:nvPr/>
            </p:nvSpPr>
            <p:spPr bwMode="auto">
              <a:xfrm>
                <a:off x="2846" y="2353"/>
                <a:ext cx="226" cy="86"/>
              </a:xfrm>
              <a:prstGeom prst="ellipse">
                <a:avLst/>
              </a:prstGeom>
              <a:solidFill>
                <a:schemeClr val="tx2"/>
              </a:solidFill>
              <a:ln w="6350">
                <a:solidFill>
                  <a:srgbClr val="FF3311"/>
                </a:solidFill>
                <a:round/>
                <a:headEnd/>
                <a:tailEnd/>
              </a:ln>
            </p:spPr>
            <p:txBody>
              <a:bodyPr anchor="ctr"/>
              <a:lstStyle/>
              <a:p>
                <a:endParaRPr lang="en-US" sz="1600"/>
              </a:p>
            </p:txBody>
          </p:sp>
          <p:sp>
            <p:nvSpPr>
              <p:cNvPr id="73800" name="Oval 60"/>
              <p:cNvSpPr>
                <a:spLocks noChangeArrowheads="1"/>
              </p:cNvSpPr>
              <p:nvPr/>
            </p:nvSpPr>
            <p:spPr bwMode="auto">
              <a:xfrm>
                <a:off x="2846" y="2326"/>
                <a:ext cx="226" cy="86"/>
              </a:xfrm>
              <a:prstGeom prst="ellipse">
                <a:avLst/>
              </a:prstGeom>
              <a:solidFill>
                <a:schemeClr val="tx2"/>
              </a:solidFill>
              <a:ln w="6350">
                <a:solidFill>
                  <a:srgbClr val="FF3311"/>
                </a:solidFill>
                <a:round/>
                <a:headEnd/>
                <a:tailEnd/>
              </a:ln>
            </p:spPr>
            <p:txBody>
              <a:bodyPr anchor="ctr"/>
              <a:lstStyle/>
              <a:p>
                <a:endParaRPr lang="en-US" sz="1600"/>
              </a:p>
            </p:txBody>
          </p:sp>
          <p:sp>
            <p:nvSpPr>
              <p:cNvPr id="73801" name="Oval 60"/>
              <p:cNvSpPr>
                <a:spLocks noChangeArrowheads="1"/>
              </p:cNvSpPr>
              <p:nvPr/>
            </p:nvSpPr>
            <p:spPr bwMode="auto">
              <a:xfrm>
                <a:off x="2846" y="2298"/>
                <a:ext cx="226" cy="86"/>
              </a:xfrm>
              <a:prstGeom prst="ellipse">
                <a:avLst/>
              </a:prstGeom>
              <a:solidFill>
                <a:schemeClr val="tx2"/>
              </a:solidFill>
              <a:ln w="6350">
                <a:solidFill>
                  <a:srgbClr val="FF3311"/>
                </a:solidFill>
                <a:round/>
                <a:headEnd/>
                <a:tailEnd/>
              </a:ln>
            </p:spPr>
            <p:txBody>
              <a:bodyPr anchor="ctr"/>
              <a:lstStyle/>
              <a:p>
                <a:endParaRPr lang="en-US" sz="1600"/>
              </a:p>
            </p:txBody>
          </p:sp>
          <p:sp>
            <p:nvSpPr>
              <p:cNvPr id="73802" name="Oval 60"/>
              <p:cNvSpPr>
                <a:spLocks noChangeArrowheads="1"/>
              </p:cNvSpPr>
              <p:nvPr/>
            </p:nvSpPr>
            <p:spPr bwMode="auto">
              <a:xfrm>
                <a:off x="2846" y="2264"/>
                <a:ext cx="226" cy="92"/>
              </a:xfrm>
              <a:prstGeom prst="ellipse">
                <a:avLst/>
              </a:prstGeom>
              <a:solidFill>
                <a:schemeClr val="tx2"/>
              </a:solidFill>
              <a:ln w="6350">
                <a:solidFill>
                  <a:srgbClr val="FF3311"/>
                </a:solidFill>
                <a:round/>
                <a:headEnd/>
                <a:tailEnd/>
              </a:ln>
            </p:spPr>
            <p:txBody>
              <a:bodyPr anchor="ctr"/>
              <a:lstStyle/>
              <a:p>
                <a:endParaRPr lang="en-US" sz="1600"/>
              </a:p>
            </p:txBody>
          </p:sp>
          <p:sp>
            <p:nvSpPr>
              <p:cNvPr id="73803" name="Oval 60"/>
              <p:cNvSpPr>
                <a:spLocks noChangeArrowheads="1"/>
              </p:cNvSpPr>
              <p:nvPr/>
            </p:nvSpPr>
            <p:spPr bwMode="auto">
              <a:xfrm>
                <a:off x="2846" y="2236"/>
                <a:ext cx="226" cy="86"/>
              </a:xfrm>
              <a:prstGeom prst="ellipse">
                <a:avLst/>
              </a:prstGeom>
              <a:solidFill>
                <a:schemeClr val="tx2"/>
              </a:solidFill>
              <a:ln w="6350">
                <a:solidFill>
                  <a:srgbClr val="FF3311"/>
                </a:solidFill>
                <a:round/>
                <a:headEnd/>
                <a:tailEnd/>
              </a:ln>
            </p:spPr>
            <p:txBody>
              <a:bodyPr anchor="ctr"/>
              <a:lstStyle/>
              <a:p>
                <a:endParaRPr lang="en-US" sz="1600"/>
              </a:p>
            </p:txBody>
          </p:sp>
          <p:sp>
            <p:nvSpPr>
              <p:cNvPr id="73804" name="Oval 60"/>
              <p:cNvSpPr>
                <a:spLocks noChangeArrowheads="1"/>
              </p:cNvSpPr>
              <p:nvPr/>
            </p:nvSpPr>
            <p:spPr bwMode="auto">
              <a:xfrm>
                <a:off x="2846" y="2208"/>
                <a:ext cx="226" cy="86"/>
              </a:xfrm>
              <a:prstGeom prst="ellipse">
                <a:avLst/>
              </a:prstGeom>
              <a:solidFill>
                <a:schemeClr val="tx2"/>
              </a:solidFill>
              <a:ln w="6350">
                <a:solidFill>
                  <a:srgbClr val="FF3311"/>
                </a:solidFill>
                <a:round/>
                <a:headEnd/>
                <a:tailEnd/>
              </a:ln>
            </p:spPr>
            <p:txBody>
              <a:bodyPr anchor="ctr"/>
              <a:lstStyle/>
              <a:p>
                <a:endParaRPr lang="en-US" sz="1600"/>
              </a:p>
            </p:txBody>
          </p:sp>
        </p:grpSp>
      </p:grpSp>
      <p:sp>
        <p:nvSpPr>
          <p:cNvPr id="89" name="TextBox 39"/>
          <p:cNvSpPr txBox="1">
            <a:spLocks noChangeArrowheads="1"/>
          </p:cNvSpPr>
          <p:nvPr/>
        </p:nvSpPr>
        <p:spPr bwMode="auto">
          <a:xfrm>
            <a:off x="7924800" y="1752600"/>
            <a:ext cx="1431925" cy="390525"/>
          </a:xfrm>
          <a:prstGeom prst="rect">
            <a:avLst/>
          </a:prstGeom>
          <a:noFill/>
          <a:ln w="9525">
            <a:noFill/>
            <a:miter lim="800000"/>
            <a:headEnd/>
            <a:tailEnd/>
          </a:ln>
        </p:spPr>
        <p:txBody>
          <a:bodyPr lIns="43199" tIns="43199" rIns="43199" bIns="43199">
            <a:spAutoFit/>
          </a:bodyPr>
          <a:lstStyle/>
          <a:p>
            <a:pPr algn="r" defTabSz="1096963"/>
            <a:r>
              <a:rPr lang="en-US" sz="1000" b="1" dirty="0">
                <a:solidFill>
                  <a:srgbClr val="1B2936"/>
                </a:solidFill>
                <a:latin typeface="Arial" charset="0"/>
              </a:rPr>
              <a:t>Service Request</a:t>
            </a:r>
            <a:br>
              <a:rPr lang="en-US" sz="1000" b="1" dirty="0">
                <a:solidFill>
                  <a:srgbClr val="1B2936"/>
                </a:solidFill>
                <a:latin typeface="Arial" charset="0"/>
              </a:rPr>
            </a:br>
            <a:r>
              <a:rPr lang="en-US" sz="1000" b="1" dirty="0">
                <a:solidFill>
                  <a:srgbClr val="1B2936"/>
                </a:solidFill>
                <a:latin typeface="Arial" charset="0"/>
              </a:rPr>
              <a:t>Management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91221"/>
                                        </p:tgtEl>
                                        <p:attrNameLst>
                                          <p:attrName>style.visibility</p:attrName>
                                        </p:attrNameLst>
                                      </p:cBhvr>
                                      <p:to>
                                        <p:strVal val="visible"/>
                                      </p:to>
                                    </p:set>
                                    <p:animEffect transition="in" filter="wipe(up)">
                                      <p:cBhvr>
                                        <p:cTn id="10" dur="500"/>
                                        <p:tgtEl>
                                          <p:spTgt spid="9122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1223"/>
                                        </p:tgtEl>
                                        <p:attrNameLst>
                                          <p:attrName>style.visibility</p:attrName>
                                        </p:attrNameLst>
                                      </p:cBhvr>
                                      <p:to>
                                        <p:strVal val="visible"/>
                                      </p:to>
                                    </p:set>
                                    <p:animEffect transition="in" filter="wipe(up)">
                                      <p:cBhvr>
                                        <p:cTn id="14" dur="500"/>
                                        <p:tgtEl>
                                          <p:spTgt spid="9122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1226"/>
                                        </p:tgtEl>
                                        <p:attrNameLst>
                                          <p:attrName>style.visibility</p:attrName>
                                        </p:attrNameLst>
                                      </p:cBhvr>
                                      <p:to>
                                        <p:strVal val="visible"/>
                                      </p:to>
                                    </p:set>
                                    <p:animEffect transition="in" filter="wipe(left)">
                                      <p:cBhvr>
                                        <p:cTn id="18" dur="500"/>
                                        <p:tgtEl>
                                          <p:spTgt spid="9122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91233"/>
                                        </p:tgtEl>
                                        <p:attrNameLst>
                                          <p:attrName>style.visibility</p:attrName>
                                        </p:attrNameLst>
                                      </p:cBhvr>
                                      <p:to>
                                        <p:strVal val="visible"/>
                                      </p:to>
                                    </p:set>
                                    <p:animEffect transition="in" filter="wipe(up)">
                                      <p:cBhvr>
                                        <p:cTn id="30" dur="500"/>
                                        <p:tgtEl>
                                          <p:spTgt spid="9123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91208"/>
                                        </p:tgtEl>
                                        <p:attrNameLst>
                                          <p:attrName>style.visibility</p:attrName>
                                        </p:attrNameLst>
                                      </p:cBhvr>
                                      <p:to>
                                        <p:strVal val="visible"/>
                                      </p:to>
                                    </p:set>
                                    <p:animEffect transition="in" filter="wipe(up)">
                                      <p:cBhvr>
                                        <p:cTn id="38" dur="500"/>
                                        <p:tgtEl>
                                          <p:spTgt spid="91208"/>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par>
                          <p:cTn id="43" fill="hold">
                            <p:stCondLst>
                              <p:cond delay="4500"/>
                            </p:stCondLst>
                            <p:childTnLst>
                              <p:par>
                                <p:cTn id="44" presetID="22" presetClass="entr" presetSubtype="1"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up)">
                                      <p:cBhvr>
                                        <p:cTn id="46" dur="500"/>
                                        <p:tgtEl>
                                          <p:spTgt spid="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par>
                          <p:cTn id="51" fill="hold">
                            <p:stCondLst>
                              <p:cond delay="5500"/>
                            </p:stCondLst>
                            <p:childTnLst>
                              <p:par>
                                <p:cTn id="52" presetID="22" presetClass="entr" presetSubtype="1"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up)">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08" grpId="0" animBg="1"/>
      <p:bldP spid="91221" grpId="0" animBg="1"/>
      <p:bldP spid="91223" grpId="0" animBg="1"/>
      <p:bldP spid="91226" grpId="0" animBg="1"/>
      <p:bldP spid="912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KGD"/>
          <p:cNvPicPr>
            <a:picLocks noChangeAspect="1" noChangeArrowheads="1"/>
          </p:cNvPicPr>
          <p:nvPr/>
        </p:nvPicPr>
        <p:blipFill>
          <a:blip r:embed="rId2"/>
          <a:srcRect t="15741" r="72188"/>
          <a:stretch>
            <a:fillRect/>
          </a:stretch>
        </p:blipFill>
        <p:spPr bwMode="auto">
          <a:xfrm>
            <a:off x="152400" y="1295401"/>
            <a:ext cx="14478000" cy="6934200"/>
          </a:xfrm>
          <a:prstGeom prst="rect">
            <a:avLst/>
          </a:prstGeom>
          <a:noFill/>
          <a:ln w="9525">
            <a:noFill/>
            <a:miter lim="800000"/>
            <a:headEnd/>
            <a:tailEnd/>
          </a:ln>
        </p:spPr>
      </p:pic>
      <p:sp>
        <p:nvSpPr>
          <p:cNvPr id="5" name="Slide Number Placeholder 3"/>
          <p:cNvSpPr txBox="1">
            <a:spLocks noGrp="1"/>
          </p:cNvSpPr>
          <p:nvPr/>
        </p:nvSpPr>
        <p:spPr bwMode="auto">
          <a:xfrm>
            <a:off x="339725" y="6384925"/>
            <a:ext cx="381000" cy="112712"/>
          </a:xfrm>
          <a:prstGeom prst="rect">
            <a:avLst/>
          </a:prstGeom>
          <a:noFill/>
          <a:ln w="9525">
            <a:noFill/>
            <a:miter lim="800000"/>
            <a:headEnd/>
            <a:tailEnd/>
          </a:ln>
        </p:spPr>
        <p:txBody>
          <a:bodyPr lIns="68526" tIns="34264" rIns="68526" bIns="34264" anchor="ctr"/>
          <a:lstStyle/>
          <a:p>
            <a:pPr eaLnBrk="1" hangingPunct="1"/>
            <a:fld id="{8CEF18D3-095F-4288-92FA-19D6E330852D}" type="slidenum">
              <a:rPr lang="en-US" sz="600">
                <a:solidFill>
                  <a:srgbClr val="666652"/>
                </a:solidFill>
              </a:rPr>
              <a:pPr eaLnBrk="1" hangingPunct="1"/>
              <a:t>23</a:t>
            </a:fld>
            <a:endParaRPr lang="en-US" sz="600">
              <a:solidFill>
                <a:srgbClr val="666652"/>
              </a:solidFill>
            </a:endParaRPr>
          </a:p>
        </p:txBody>
      </p:sp>
      <p:sp>
        <p:nvSpPr>
          <p:cNvPr id="6" name="Rectangle 5"/>
          <p:cNvSpPr>
            <a:spLocks noGrp="1" noChangeArrowheads="1"/>
          </p:cNvSpPr>
          <p:nvPr>
            <p:ph type="title" idx="4294967295"/>
          </p:nvPr>
        </p:nvSpPr>
        <p:spPr>
          <a:xfrm>
            <a:off x="304800" y="228600"/>
            <a:ext cx="9753600" cy="720725"/>
          </a:xfrm>
        </p:spPr>
        <p:txBody>
          <a:bodyPr lIns="67460" tIns="35079" rIns="67460" bIns="35079"/>
          <a:lstStyle/>
          <a:p>
            <a:pPr defTabSz="338138" eaLnBrk="1" hangingPunct="1">
              <a:tabLst>
                <a:tab pos="0" algn="l"/>
                <a:tab pos="682625" algn="l"/>
                <a:tab pos="1368425" algn="l"/>
                <a:tab pos="2052638" algn="l"/>
                <a:tab pos="2738438" algn="l"/>
                <a:tab pos="3424238" algn="l"/>
                <a:tab pos="4110038" algn="l"/>
                <a:tab pos="4795838" algn="l"/>
                <a:tab pos="5480050" algn="l"/>
                <a:tab pos="6164263" algn="l"/>
                <a:tab pos="6850063" algn="l"/>
                <a:tab pos="7535863" algn="l"/>
              </a:tabLst>
            </a:pPr>
            <a:r>
              <a:rPr lang="en-US" dirty="0" smtClean="0">
                <a:latin typeface="Arial" charset="0"/>
              </a:rPr>
              <a:t>BSM for Virtualization Management Today</a:t>
            </a:r>
          </a:p>
        </p:txBody>
      </p:sp>
      <p:sp>
        <p:nvSpPr>
          <p:cNvPr id="7" name="Text Box 6"/>
          <p:cNvSpPr txBox="1">
            <a:spLocks noChangeArrowheads="1"/>
          </p:cNvSpPr>
          <p:nvPr/>
        </p:nvSpPr>
        <p:spPr bwMode="auto">
          <a:xfrm>
            <a:off x="9475987" y="4572000"/>
            <a:ext cx="3478013" cy="1079399"/>
          </a:xfrm>
          <a:prstGeom prst="rect">
            <a:avLst/>
          </a:prstGeom>
          <a:solidFill>
            <a:srgbClr val="FFFFFF">
              <a:alpha val="9804"/>
            </a:srgbClr>
          </a:solidFill>
          <a:ln w="25560">
            <a:solidFill>
              <a:srgbClr val="6E9E00"/>
            </a:solidFill>
            <a:miter lim="800000"/>
            <a:headEnd/>
            <a:tailEnd/>
          </a:ln>
        </p:spPr>
        <p:txBody>
          <a:bodyPr wrap="square" lIns="90000" tIns="46800" rIns="90000" bIns="46800">
            <a:spAutoFit/>
          </a:bodyPr>
          <a:lstStyle/>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Service Provisioning / De-provisioning</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“Full stack” configuration automation</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“Full stack” compliance enforcement</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“Full stack” administration with RBAC</a:t>
            </a:r>
          </a:p>
        </p:txBody>
      </p:sp>
      <p:sp>
        <p:nvSpPr>
          <p:cNvPr id="8" name="Text Box 10"/>
          <p:cNvSpPr txBox="1">
            <a:spLocks noChangeArrowheads="1"/>
          </p:cNvSpPr>
          <p:nvPr/>
        </p:nvSpPr>
        <p:spPr bwMode="auto">
          <a:xfrm>
            <a:off x="1143000" y="4572000"/>
            <a:ext cx="4282441" cy="1171732"/>
          </a:xfrm>
          <a:prstGeom prst="rect">
            <a:avLst/>
          </a:prstGeom>
          <a:solidFill>
            <a:srgbClr val="FFFFFF">
              <a:alpha val="9804"/>
            </a:srgbClr>
          </a:solidFill>
          <a:ln w="25560">
            <a:solidFill>
              <a:srgbClr val="6E9E00"/>
            </a:solidFill>
            <a:miter lim="800000"/>
            <a:headEnd/>
            <a:tailEnd/>
          </a:ln>
        </p:spPr>
        <p:txBody>
          <a:bodyPr wrap="square" lIns="90000" tIns="46800" rIns="90000" bIns="46800">
            <a:spAutoFit/>
          </a:bodyPr>
          <a:lstStyle/>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Predictive intelligence across virtual and physical environments</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Manage service levels across physical and virtual</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“Full stack” performance and availability monitoring</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Heterogeneous Capacity Mgmt (P2V, V2V)</a:t>
            </a:r>
          </a:p>
        </p:txBody>
      </p:sp>
      <p:sp>
        <p:nvSpPr>
          <p:cNvPr id="9" name="Text Box 8"/>
          <p:cNvSpPr txBox="1">
            <a:spLocks noChangeArrowheads="1"/>
          </p:cNvSpPr>
          <p:nvPr/>
        </p:nvSpPr>
        <p:spPr bwMode="auto">
          <a:xfrm>
            <a:off x="1219200" y="1981200"/>
            <a:ext cx="4206241" cy="1818063"/>
          </a:xfrm>
          <a:prstGeom prst="rect">
            <a:avLst/>
          </a:prstGeom>
          <a:solidFill>
            <a:srgbClr val="FFFFFF">
              <a:alpha val="9804"/>
            </a:srgbClr>
          </a:solidFill>
          <a:ln w="25560">
            <a:solidFill>
              <a:srgbClr val="6E9E00"/>
            </a:solidFill>
            <a:miter lim="800000"/>
            <a:headEnd/>
            <a:tailEnd/>
          </a:ln>
        </p:spPr>
        <p:txBody>
          <a:bodyPr wrap="square" lIns="90000" tIns="46800" rIns="90000" bIns="46800">
            <a:spAutoFit/>
          </a:bodyPr>
          <a:lstStyle/>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Unified service level mgmt</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Shared Service Catalog</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Auto discovery of heterogeneous virtual environments and application dependencies</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Link business services, apps to dynamic virtual infrastructure</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400" b="1" dirty="0">
                <a:solidFill>
                  <a:srgbClr val="FFFFFF"/>
                </a:solidFill>
              </a:rPr>
              <a:t>Orchestration / Automation of virtualization administration tasks </a:t>
            </a:r>
          </a:p>
        </p:txBody>
      </p:sp>
      <p:sp>
        <p:nvSpPr>
          <p:cNvPr id="10" name="Text Box 9"/>
          <p:cNvSpPr txBox="1">
            <a:spLocks noChangeArrowheads="1"/>
          </p:cNvSpPr>
          <p:nvPr/>
        </p:nvSpPr>
        <p:spPr bwMode="auto">
          <a:xfrm>
            <a:off x="9525001" y="2133600"/>
            <a:ext cx="3428999" cy="1571842"/>
          </a:xfrm>
          <a:prstGeom prst="rect">
            <a:avLst/>
          </a:prstGeom>
          <a:solidFill>
            <a:srgbClr val="FFFFFF">
              <a:alpha val="9804"/>
            </a:srgbClr>
          </a:solidFill>
          <a:ln w="25560">
            <a:solidFill>
              <a:srgbClr val="6E9E00"/>
            </a:solidFill>
            <a:miter lim="800000"/>
            <a:headEnd/>
            <a:tailEnd/>
          </a:ln>
        </p:spPr>
        <p:txBody>
          <a:bodyPr wrap="square" lIns="90000" tIns="46800" rIns="90000" bIns="46800">
            <a:spAutoFit/>
          </a:bodyPr>
          <a:lstStyle/>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Service Request Management for Self-Service</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Change Release Mgmt optimized for Virtual environments</a:t>
            </a:r>
          </a:p>
          <a:p>
            <a:pPr marL="82550" indent="-82550" defTabSz="338138">
              <a:buClr>
                <a:srgbClr val="EAEAEA"/>
              </a:buClr>
              <a:buSzPct val="100000"/>
              <a:buFont typeface="Arial Narrow" pitchFamily="34" charset="0"/>
              <a:buChar char="•"/>
              <a:tabLst>
                <a:tab pos="82550" algn="l"/>
                <a:tab pos="768350" algn="l"/>
                <a:tab pos="1454150" algn="l"/>
                <a:tab pos="2139950" algn="l"/>
                <a:tab pos="2824163" algn="l"/>
                <a:tab pos="3511550" algn="l"/>
                <a:tab pos="4197350" algn="l"/>
                <a:tab pos="4883150" algn="l"/>
                <a:tab pos="5567363" algn="l"/>
                <a:tab pos="6251575" algn="l"/>
                <a:tab pos="6937375" algn="l"/>
                <a:tab pos="7623175" algn="l"/>
              </a:tabLst>
            </a:pPr>
            <a:r>
              <a:rPr lang="en-US" sz="1600" b="1" dirty="0">
                <a:solidFill>
                  <a:srgbClr val="FFFFFF"/>
                </a:solidFill>
              </a:rPr>
              <a:t>Expanded Asset Mgmt capabilities for Virtual Assets, new licensing models</a:t>
            </a:r>
          </a:p>
        </p:txBody>
      </p:sp>
      <p:grpSp>
        <p:nvGrpSpPr>
          <p:cNvPr id="2" name="Group 16"/>
          <p:cNvGrpSpPr>
            <a:grpSpLocks/>
          </p:cNvGrpSpPr>
          <p:nvPr/>
        </p:nvGrpSpPr>
        <p:grpSpPr bwMode="auto">
          <a:xfrm>
            <a:off x="2514600" y="6480175"/>
            <a:ext cx="9677400" cy="1063625"/>
            <a:chOff x="0" y="5410200"/>
            <a:chExt cx="9144000" cy="1447800"/>
          </a:xfrm>
        </p:grpSpPr>
        <p:sp>
          <p:nvSpPr>
            <p:cNvPr id="12" name="Rectangle 11"/>
            <p:cNvSpPr>
              <a:spLocks noChangeArrowheads="1"/>
            </p:cNvSpPr>
            <p:nvPr/>
          </p:nvSpPr>
          <p:spPr bwMode="auto">
            <a:xfrm>
              <a:off x="0" y="5410200"/>
              <a:ext cx="9144000" cy="1447800"/>
            </a:xfrm>
            <a:prstGeom prst="rect">
              <a:avLst/>
            </a:prstGeom>
            <a:solidFill>
              <a:schemeClr val="bg1"/>
            </a:solidFill>
            <a:ln w="9525">
              <a:noFill/>
              <a:miter lim="800000"/>
              <a:headEnd/>
              <a:tailEnd/>
            </a:ln>
            <a:effectLst>
              <a:outerShdw dist="23000" dir="5400000" rotWithShape="0">
                <a:srgbClr val="808080">
                  <a:alpha val="34998"/>
                </a:srgbClr>
              </a:outerShdw>
            </a:effectLst>
          </p:spPr>
          <p:txBody>
            <a:bodyPr anchor="ctr"/>
            <a:lstStyle/>
            <a:p>
              <a:pPr algn="ctr">
                <a:defRPr/>
              </a:pPr>
              <a:endParaRPr lang="en-US">
                <a:solidFill>
                  <a:srgbClr val="FFFFFF"/>
                </a:solidFill>
                <a:latin typeface="Calibri" pitchFamily="-107" charset="0"/>
                <a:ea typeface="ＭＳ Ｐゴシック" pitchFamily="-107" charset="-128"/>
                <a:cs typeface="ＭＳ Ｐゴシック" pitchFamily="-107" charset="-128"/>
              </a:endParaRPr>
            </a:p>
          </p:txBody>
        </p:sp>
        <p:pic>
          <p:nvPicPr>
            <p:cNvPr id="13" name="Picture 91"/>
            <p:cNvPicPr>
              <a:picLocks noChangeAspect="1"/>
            </p:cNvPicPr>
            <p:nvPr/>
          </p:nvPicPr>
          <p:blipFill>
            <a:blip r:embed="rId3"/>
            <a:srcRect/>
            <a:stretch>
              <a:fillRect/>
            </a:stretch>
          </p:blipFill>
          <p:spPr bwMode="auto">
            <a:xfrm>
              <a:off x="0" y="5562600"/>
              <a:ext cx="2276473" cy="891166"/>
            </a:xfrm>
            <a:prstGeom prst="rect">
              <a:avLst/>
            </a:prstGeom>
            <a:noFill/>
            <a:ln w="9525">
              <a:noFill/>
              <a:miter lim="800000"/>
              <a:headEnd/>
              <a:tailEnd/>
            </a:ln>
          </p:spPr>
        </p:pic>
        <p:pic>
          <p:nvPicPr>
            <p:cNvPr id="14" name="Picture 93"/>
            <p:cNvPicPr>
              <a:picLocks noChangeAspect="1"/>
            </p:cNvPicPr>
            <p:nvPr/>
          </p:nvPicPr>
          <p:blipFill>
            <a:blip r:embed="rId4"/>
            <a:srcRect/>
            <a:stretch>
              <a:fillRect/>
            </a:stretch>
          </p:blipFill>
          <p:spPr bwMode="auto">
            <a:xfrm>
              <a:off x="2371727" y="5794376"/>
              <a:ext cx="2047873" cy="682624"/>
            </a:xfrm>
            <a:prstGeom prst="rect">
              <a:avLst/>
            </a:prstGeom>
            <a:noFill/>
            <a:ln w="9525">
              <a:noFill/>
              <a:miter lim="800000"/>
              <a:headEnd/>
              <a:tailEnd/>
            </a:ln>
          </p:spPr>
        </p:pic>
        <p:pic>
          <p:nvPicPr>
            <p:cNvPr id="15" name="Picture 54" descr="http://www.bullfreeware.com/newweb/img/aixl.jpg"/>
            <p:cNvPicPr>
              <a:picLocks noChangeAspect="1" noChangeArrowheads="1"/>
            </p:cNvPicPr>
            <p:nvPr/>
          </p:nvPicPr>
          <p:blipFill>
            <a:blip r:embed="rId5"/>
            <a:srcRect/>
            <a:stretch>
              <a:fillRect/>
            </a:stretch>
          </p:blipFill>
          <p:spPr bwMode="auto">
            <a:xfrm>
              <a:off x="7784326" y="5562600"/>
              <a:ext cx="1283474" cy="954087"/>
            </a:xfrm>
            <a:prstGeom prst="rect">
              <a:avLst/>
            </a:prstGeom>
            <a:noFill/>
            <a:ln w="9525">
              <a:noFill/>
              <a:miter lim="800000"/>
              <a:headEnd/>
              <a:tailEnd/>
            </a:ln>
          </p:spPr>
        </p:pic>
        <p:pic>
          <p:nvPicPr>
            <p:cNvPr id="16" name="Picture 14" descr="red-hat-small.jpg"/>
            <p:cNvPicPr>
              <a:picLocks noChangeAspect="1"/>
            </p:cNvPicPr>
            <p:nvPr/>
          </p:nvPicPr>
          <p:blipFill>
            <a:blip r:embed="rId6"/>
            <a:srcRect/>
            <a:stretch>
              <a:fillRect/>
            </a:stretch>
          </p:blipFill>
          <p:spPr bwMode="auto">
            <a:xfrm>
              <a:off x="4648200" y="5715000"/>
              <a:ext cx="1499754" cy="729047"/>
            </a:xfrm>
            <a:prstGeom prst="rect">
              <a:avLst/>
            </a:prstGeom>
            <a:noFill/>
            <a:ln w="9525">
              <a:noFill/>
              <a:miter lim="800000"/>
              <a:headEnd/>
              <a:tailEnd/>
            </a:ln>
          </p:spPr>
        </p:pic>
        <p:pic>
          <p:nvPicPr>
            <p:cNvPr id="17" name="Picture 10" descr="solaris.png"/>
            <p:cNvPicPr>
              <a:picLocks noChangeAspect="1"/>
            </p:cNvPicPr>
            <p:nvPr/>
          </p:nvPicPr>
          <p:blipFill>
            <a:blip r:embed="rId7"/>
            <a:srcRect/>
            <a:stretch>
              <a:fillRect/>
            </a:stretch>
          </p:blipFill>
          <p:spPr bwMode="auto">
            <a:xfrm>
              <a:off x="6248400" y="5562600"/>
              <a:ext cx="1390307" cy="726231"/>
            </a:xfrm>
            <a:prstGeom prst="rect">
              <a:avLst/>
            </a:prstGeom>
            <a:noFill/>
            <a:ln w="9525">
              <a:noFill/>
              <a:miter lim="800000"/>
              <a:headEnd/>
              <a:tailEnd/>
            </a:ln>
          </p:spPr>
        </p:pic>
      </p:grpSp>
      <p:sp>
        <p:nvSpPr>
          <p:cNvPr id="19" name="Oval 6"/>
          <p:cNvSpPr>
            <a:spLocks noChangeArrowheads="1"/>
          </p:cNvSpPr>
          <p:nvPr/>
        </p:nvSpPr>
        <p:spPr bwMode="auto">
          <a:xfrm>
            <a:off x="5875022" y="2403475"/>
            <a:ext cx="3185160" cy="3090251"/>
          </a:xfrm>
          <a:prstGeom prst="ellipse">
            <a:avLst/>
          </a:prstGeom>
          <a:solidFill>
            <a:srgbClr val="FFFFFF">
              <a:alpha val="39999"/>
            </a:srgbClr>
          </a:solidFill>
          <a:ln w="9525" algn="ctr">
            <a:noFill/>
            <a:round/>
            <a:headEnd/>
            <a:tailEnd/>
          </a:ln>
        </p:spPr>
        <p:txBody>
          <a:bodyPr anchor="ctr"/>
          <a:lstStyle/>
          <a:p>
            <a:pPr eaLnBrk="0" hangingPunct="0"/>
            <a:endParaRPr lang="en-US"/>
          </a:p>
        </p:txBody>
      </p:sp>
      <p:sp>
        <p:nvSpPr>
          <p:cNvPr id="20" name="Title 1"/>
          <p:cNvSpPr txBox="1">
            <a:spLocks/>
          </p:cNvSpPr>
          <p:nvPr/>
        </p:nvSpPr>
        <p:spPr bwMode="white">
          <a:xfrm>
            <a:off x="5880796" y="2855492"/>
            <a:ext cx="934022" cy="2151381"/>
          </a:xfrm>
          <a:prstGeom prst="rect">
            <a:avLst/>
          </a:prstGeom>
          <a:noFill/>
          <a:ln w="9525">
            <a:noFill/>
            <a:miter lim="800000"/>
            <a:headEnd/>
            <a:tailEnd/>
          </a:ln>
        </p:spPr>
        <p:txBody>
          <a:bodyPr anchor="ctr"/>
          <a:lstStyle/>
          <a:p>
            <a:pPr algn="ctr">
              <a:lnSpc>
                <a:spcPct val="90000"/>
              </a:lnSpc>
            </a:pPr>
            <a:r>
              <a:rPr lang="fr-FR" sz="1000" b="1" dirty="0">
                <a:solidFill>
                  <a:schemeClr val="bg1"/>
                </a:solidFill>
                <a:latin typeface="Arial" charset="0"/>
              </a:rPr>
              <a:t>PLAN &amp;</a:t>
            </a:r>
          </a:p>
          <a:p>
            <a:pPr algn="ctr">
              <a:lnSpc>
                <a:spcPct val="90000"/>
              </a:lnSpc>
            </a:pPr>
            <a:r>
              <a:rPr lang="fr-FR" sz="1000" b="1" dirty="0">
                <a:solidFill>
                  <a:schemeClr val="bg1"/>
                </a:solidFill>
                <a:latin typeface="Arial" charset="0"/>
              </a:rPr>
              <a:t>GOVERN</a:t>
            </a:r>
            <a:endParaRPr lang="en-US" sz="1000" b="1" dirty="0">
              <a:solidFill>
                <a:schemeClr val="bg1"/>
              </a:solidFill>
              <a:latin typeface="Arial" charset="0"/>
            </a:endParaRPr>
          </a:p>
        </p:txBody>
      </p:sp>
      <p:sp>
        <p:nvSpPr>
          <p:cNvPr id="21" name="Title 1"/>
          <p:cNvSpPr txBox="1">
            <a:spLocks/>
          </p:cNvSpPr>
          <p:nvPr/>
        </p:nvSpPr>
        <p:spPr bwMode="white">
          <a:xfrm>
            <a:off x="7006346" y="4728928"/>
            <a:ext cx="934022" cy="849229"/>
          </a:xfrm>
          <a:prstGeom prst="rect">
            <a:avLst/>
          </a:prstGeom>
          <a:noFill/>
          <a:ln w="9525">
            <a:noFill/>
            <a:miter lim="800000"/>
            <a:headEnd/>
            <a:tailEnd/>
          </a:ln>
        </p:spPr>
        <p:txBody>
          <a:bodyPr anchor="ctr"/>
          <a:lstStyle/>
          <a:p>
            <a:pPr algn="ctr">
              <a:lnSpc>
                <a:spcPct val="90000"/>
              </a:lnSpc>
            </a:pPr>
            <a:r>
              <a:rPr lang="fr-FR" sz="1000" b="1" dirty="0" smtClean="0">
                <a:solidFill>
                  <a:schemeClr val="bg1"/>
                </a:solidFill>
                <a:latin typeface="Arial" charset="0"/>
              </a:rPr>
              <a:t>MANAGE &amp; </a:t>
            </a:r>
            <a:r>
              <a:rPr lang="fr-FR" sz="1000" b="1" dirty="0">
                <a:solidFill>
                  <a:schemeClr val="bg1"/>
                </a:solidFill>
                <a:latin typeface="Arial" charset="0"/>
              </a:rPr>
              <a:t>OPERATE</a:t>
            </a:r>
            <a:endParaRPr lang="en-US" sz="1000" b="1" dirty="0">
              <a:solidFill>
                <a:schemeClr val="bg1"/>
              </a:solidFill>
              <a:latin typeface="Arial" charset="0"/>
            </a:endParaRPr>
          </a:p>
        </p:txBody>
      </p:sp>
      <p:sp>
        <p:nvSpPr>
          <p:cNvPr id="22" name="Title 1"/>
          <p:cNvSpPr txBox="1">
            <a:spLocks/>
          </p:cNvSpPr>
          <p:nvPr/>
        </p:nvSpPr>
        <p:spPr bwMode="white">
          <a:xfrm>
            <a:off x="7052085" y="2465387"/>
            <a:ext cx="934022" cy="849229"/>
          </a:xfrm>
          <a:prstGeom prst="rect">
            <a:avLst/>
          </a:prstGeom>
          <a:noFill/>
          <a:ln w="9525">
            <a:noFill/>
            <a:miter lim="800000"/>
            <a:headEnd/>
            <a:tailEnd/>
          </a:ln>
        </p:spPr>
        <p:txBody>
          <a:bodyPr anchor="ctr"/>
          <a:lstStyle/>
          <a:p>
            <a:pPr algn="ctr">
              <a:lnSpc>
                <a:spcPct val="90000"/>
              </a:lnSpc>
            </a:pPr>
            <a:r>
              <a:rPr lang="fr-FR" sz="1000" b="1" dirty="0">
                <a:solidFill>
                  <a:schemeClr val="bg1"/>
                </a:solidFill>
                <a:latin typeface="Arial" charset="0"/>
              </a:rPr>
              <a:t>REQUEST &amp; SUPPORT</a:t>
            </a:r>
            <a:endParaRPr lang="en-US" sz="1000" b="1" dirty="0">
              <a:solidFill>
                <a:schemeClr val="bg1"/>
              </a:solidFill>
              <a:latin typeface="Arial" charset="0"/>
            </a:endParaRPr>
          </a:p>
        </p:txBody>
      </p:sp>
      <p:grpSp>
        <p:nvGrpSpPr>
          <p:cNvPr id="3" name="Group 100"/>
          <p:cNvGrpSpPr>
            <a:grpSpLocks/>
          </p:cNvGrpSpPr>
          <p:nvPr/>
        </p:nvGrpSpPr>
        <p:grpSpPr bwMode="auto">
          <a:xfrm>
            <a:off x="6994916" y="3617495"/>
            <a:ext cx="934022" cy="905844"/>
            <a:chOff x="2592" y="1968"/>
            <a:chExt cx="768" cy="768"/>
          </a:xfrm>
        </p:grpSpPr>
        <p:grpSp>
          <p:nvGrpSpPr>
            <p:cNvPr id="11" name="Group 99"/>
            <p:cNvGrpSpPr>
              <a:grpSpLocks/>
            </p:cNvGrpSpPr>
            <p:nvPr/>
          </p:nvGrpSpPr>
          <p:grpSpPr bwMode="auto">
            <a:xfrm>
              <a:off x="2592" y="1968"/>
              <a:ext cx="768" cy="768"/>
              <a:chOff x="2160" y="2064"/>
              <a:chExt cx="528" cy="528"/>
            </a:xfrm>
          </p:grpSpPr>
          <p:sp>
            <p:nvSpPr>
              <p:cNvPr id="27" name="Oval 98"/>
              <p:cNvSpPr>
                <a:spLocks noChangeArrowheads="1"/>
              </p:cNvSpPr>
              <p:nvPr/>
            </p:nvSpPr>
            <p:spPr bwMode="auto">
              <a:xfrm>
                <a:off x="2160" y="2064"/>
                <a:ext cx="528" cy="528"/>
              </a:xfrm>
              <a:prstGeom prst="ellipse">
                <a:avLst/>
              </a:prstGeom>
              <a:solidFill>
                <a:schemeClr val="tx2">
                  <a:alpha val="5098"/>
                </a:schemeClr>
              </a:solidFill>
              <a:ln w="6350">
                <a:noFill/>
                <a:round/>
                <a:headEnd/>
                <a:tailEnd/>
              </a:ln>
            </p:spPr>
            <p:txBody>
              <a:bodyPr wrap="none" anchor="ctr"/>
              <a:lstStyle/>
              <a:p>
                <a:endParaRPr lang="en-US"/>
              </a:p>
            </p:txBody>
          </p:sp>
          <p:sp>
            <p:nvSpPr>
              <p:cNvPr id="28" name="Oval 97"/>
              <p:cNvSpPr>
                <a:spLocks noChangeArrowheads="1"/>
              </p:cNvSpPr>
              <p:nvPr/>
            </p:nvSpPr>
            <p:spPr bwMode="auto">
              <a:xfrm>
                <a:off x="2208" y="2112"/>
                <a:ext cx="432" cy="432"/>
              </a:xfrm>
              <a:prstGeom prst="ellipse">
                <a:avLst/>
              </a:prstGeom>
              <a:solidFill>
                <a:schemeClr val="tx2">
                  <a:alpha val="5098"/>
                </a:schemeClr>
              </a:solidFill>
              <a:ln w="6350">
                <a:noFill/>
                <a:round/>
                <a:headEnd/>
                <a:tailEnd/>
              </a:ln>
            </p:spPr>
            <p:txBody>
              <a:bodyPr wrap="none" anchor="ctr"/>
              <a:lstStyle/>
              <a:p>
                <a:endParaRPr lang="en-US"/>
              </a:p>
            </p:txBody>
          </p:sp>
          <p:sp>
            <p:nvSpPr>
              <p:cNvPr id="29" name="Oval 95"/>
              <p:cNvSpPr>
                <a:spLocks noChangeArrowheads="1"/>
              </p:cNvSpPr>
              <p:nvPr/>
            </p:nvSpPr>
            <p:spPr bwMode="auto">
              <a:xfrm>
                <a:off x="2256" y="2160"/>
                <a:ext cx="336" cy="336"/>
              </a:xfrm>
              <a:prstGeom prst="ellipse">
                <a:avLst/>
              </a:prstGeom>
              <a:solidFill>
                <a:schemeClr val="tx2">
                  <a:alpha val="5098"/>
                </a:schemeClr>
              </a:solidFill>
              <a:ln w="6350">
                <a:noFill/>
                <a:round/>
                <a:headEnd/>
                <a:tailEnd/>
              </a:ln>
            </p:spPr>
            <p:txBody>
              <a:bodyPr wrap="none" anchor="ctr"/>
              <a:lstStyle/>
              <a:p>
                <a:endParaRPr lang="en-US"/>
              </a:p>
            </p:txBody>
          </p:sp>
        </p:grpSp>
        <p:sp>
          <p:nvSpPr>
            <p:cNvPr id="26" name="Oval 60"/>
            <p:cNvSpPr>
              <a:spLocks noChangeArrowheads="1"/>
            </p:cNvSpPr>
            <p:nvPr/>
          </p:nvSpPr>
          <p:spPr bwMode="auto">
            <a:xfrm>
              <a:off x="2861" y="2237"/>
              <a:ext cx="230" cy="230"/>
            </a:xfrm>
            <a:prstGeom prst="ellipse">
              <a:avLst/>
            </a:prstGeom>
            <a:gradFill rotWithShape="0">
              <a:gsLst>
                <a:gs pos="0">
                  <a:srgbClr val="959595"/>
                </a:gs>
                <a:gs pos="100000">
                  <a:srgbClr val="FFFFFF"/>
                </a:gs>
              </a:gsLst>
              <a:lin ang="16200000"/>
            </a:gradFill>
            <a:ln w="9525" algn="ctr">
              <a:solidFill>
                <a:srgbClr val="203242"/>
              </a:solidFill>
              <a:round/>
              <a:headEnd/>
              <a:tailEnd/>
            </a:ln>
          </p:spPr>
          <p:txBody>
            <a:bodyPr anchor="ctr"/>
            <a:lstStyle/>
            <a:p>
              <a:pPr eaLnBrk="0" hangingPunct="0"/>
              <a:endParaRPr lang="en-US"/>
            </a:p>
          </p:txBody>
        </p:sp>
      </p:grpSp>
      <p:sp>
        <p:nvSpPr>
          <p:cNvPr id="30" name="Title 1"/>
          <p:cNvSpPr txBox="1">
            <a:spLocks/>
          </p:cNvSpPr>
          <p:nvPr/>
        </p:nvSpPr>
        <p:spPr bwMode="white">
          <a:xfrm>
            <a:off x="6741772" y="3113816"/>
            <a:ext cx="1504997" cy="1358767"/>
          </a:xfrm>
          <a:prstGeom prst="rect">
            <a:avLst/>
          </a:prstGeom>
          <a:noFill/>
          <a:ln w="9525">
            <a:noFill/>
            <a:miter lim="800000"/>
            <a:headEnd/>
            <a:tailEnd/>
          </a:ln>
        </p:spPr>
        <p:txBody>
          <a:bodyPr anchor="ctr"/>
          <a:lstStyle/>
          <a:p>
            <a:pPr algn="ctr">
              <a:lnSpc>
                <a:spcPct val="90000"/>
              </a:lnSpc>
            </a:pPr>
            <a:r>
              <a:rPr lang="fr-FR" sz="1000" b="1" dirty="0">
                <a:solidFill>
                  <a:schemeClr val="bg1"/>
                </a:solidFill>
                <a:latin typeface="Arial" charset="0"/>
              </a:rPr>
              <a:t>UNIFY &amp; ORCHESTRATE</a:t>
            </a:r>
            <a:endParaRPr lang="en-US" sz="1000" b="1" dirty="0">
              <a:solidFill>
                <a:schemeClr val="bg1"/>
              </a:solidFill>
              <a:latin typeface="Arial" charset="0"/>
            </a:endParaRPr>
          </a:p>
        </p:txBody>
      </p:sp>
      <p:sp>
        <p:nvSpPr>
          <p:cNvPr id="31" name="TextBox 89"/>
          <p:cNvSpPr txBox="1">
            <a:spLocks noChangeArrowheads="1"/>
          </p:cNvSpPr>
          <p:nvPr/>
        </p:nvSpPr>
        <p:spPr bwMode="auto">
          <a:xfrm>
            <a:off x="7162801" y="4240347"/>
            <a:ext cx="586196" cy="349702"/>
          </a:xfrm>
          <a:prstGeom prst="rect">
            <a:avLst/>
          </a:prstGeom>
          <a:noFill/>
          <a:ln w="9525">
            <a:noFill/>
            <a:miter lim="800000"/>
            <a:headEnd/>
            <a:tailEnd/>
          </a:ln>
        </p:spPr>
        <p:txBody>
          <a:bodyPr wrap="square" lIns="36000" tIns="36000" rIns="36000" bIns="36000">
            <a:spAutoFit/>
          </a:bodyPr>
          <a:lstStyle/>
          <a:p>
            <a:pPr algn="ctr" eaLnBrk="0" hangingPunct="0"/>
            <a:r>
              <a:rPr lang="fr-FR" sz="900" b="1" dirty="0">
                <a:solidFill>
                  <a:srgbClr val="203242"/>
                </a:solidFill>
                <a:latin typeface="Arial" charset="0"/>
              </a:rPr>
              <a:t>CMDB / CMS</a:t>
            </a:r>
            <a:endParaRPr lang="en-US" sz="900" b="1" dirty="0">
              <a:solidFill>
                <a:srgbClr val="203242"/>
              </a:solidFill>
              <a:latin typeface="Arial" charset="0"/>
            </a:endParaRPr>
          </a:p>
        </p:txBody>
      </p:sp>
      <p:sp>
        <p:nvSpPr>
          <p:cNvPr id="33" name="Title 1"/>
          <p:cNvSpPr txBox="1">
            <a:spLocks/>
          </p:cNvSpPr>
          <p:nvPr/>
        </p:nvSpPr>
        <p:spPr bwMode="white">
          <a:xfrm>
            <a:off x="8038337" y="2472396"/>
            <a:ext cx="1219200" cy="2895600"/>
          </a:xfrm>
          <a:prstGeom prst="rect">
            <a:avLst/>
          </a:prstGeom>
          <a:noFill/>
          <a:ln w="9525">
            <a:noFill/>
            <a:miter lim="800000"/>
            <a:headEnd/>
            <a:tailEnd/>
          </a:ln>
        </p:spPr>
        <p:txBody>
          <a:bodyPr anchor="ctr"/>
          <a:lstStyle/>
          <a:p>
            <a:pPr algn="ctr">
              <a:lnSpc>
                <a:spcPct val="90000"/>
              </a:lnSpc>
            </a:pPr>
            <a:r>
              <a:rPr lang="fr-FR" sz="1000" b="1" dirty="0">
                <a:solidFill>
                  <a:schemeClr val="bg1"/>
                </a:solidFill>
                <a:latin typeface="Arial" charset="0"/>
              </a:rPr>
              <a:t>BUILD &amp;</a:t>
            </a:r>
          </a:p>
          <a:p>
            <a:pPr algn="ctr">
              <a:lnSpc>
                <a:spcPct val="90000"/>
              </a:lnSpc>
            </a:pPr>
            <a:r>
              <a:rPr lang="fr-FR" sz="1000" b="1" dirty="0">
                <a:solidFill>
                  <a:schemeClr val="bg1"/>
                </a:solidFill>
                <a:latin typeface="Arial" charset="0"/>
              </a:rPr>
              <a:t>CONFIGURE</a:t>
            </a:r>
            <a:endParaRPr lang="en-US" sz="1000" b="1" dirty="0">
              <a:solidFill>
                <a:schemeClr val="bg1"/>
              </a:solidFill>
              <a:latin typeface="Arial"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2"/>
          <p:cNvSpPr>
            <a:spLocks noGrp="1" noChangeArrowheads="1"/>
          </p:cNvSpPr>
          <p:nvPr>
            <p:ph type="title" idx="4294967295"/>
          </p:nvPr>
        </p:nvSpPr>
        <p:spPr>
          <a:xfrm>
            <a:off x="554038" y="125413"/>
            <a:ext cx="13527087" cy="1006475"/>
          </a:xfrm>
        </p:spPr>
        <p:txBody>
          <a:bodyPr/>
          <a:lstStyle/>
          <a:p>
            <a:r>
              <a:rPr lang="en-US" smtClean="0">
                <a:latin typeface="Arial" charset="0"/>
                <a:ea typeface="ＭＳ Ｐゴシック" pitchFamily="-105" charset="-128"/>
              </a:rPr>
              <a:t>BMC BladeLogic for Cisco Unified Computing System </a:t>
            </a:r>
            <a:br>
              <a:rPr lang="en-US" smtClean="0">
                <a:latin typeface="Arial" charset="0"/>
                <a:ea typeface="ＭＳ Ｐゴシック" pitchFamily="-105" charset="-128"/>
              </a:rPr>
            </a:br>
            <a:r>
              <a:rPr lang="en-US" sz="2300" smtClean="0">
                <a:latin typeface="Arial" charset="0"/>
                <a:ea typeface="ＭＳ Ｐゴシック" pitchFamily="-105" charset="-128"/>
              </a:rPr>
              <a:t>35% Reduction in Opex through IT Process Automation</a:t>
            </a:r>
            <a:endParaRPr lang="en-US" smtClean="0">
              <a:latin typeface="Arial" charset="0"/>
              <a:ea typeface="ＭＳ Ｐゴシック" pitchFamily="-105" charset="-128"/>
            </a:endParaRPr>
          </a:p>
        </p:txBody>
      </p:sp>
      <p:pic>
        <p:nvPicPr>
          <p:cNvPr id="29699" name="Picture 36" descr="Server_Maintenance2.jpg"/>
          <p:cNvPicPr>
            <a:picLocks noChangeAspect="1"/>
          </p:cNvPicPr>
          <p:nvPr/>
        </p:nvPicPr>
        <p:blipFill>
          <a:blip r:embed="rId3"/>
          <a:srcRect l="15788" b="24657"/>
          <a:stretch>
            <a:fillRect/>
          </a:stretch>
        </p:blipFill>
        <p:spPr bwMode="auto">
          <a:xfrm>
            <a:off x="228600" y="1279525"/>
            <a:ext cx="14400213" cy="6584950"/>
          </a:xfrm>
          <a:prstGeom prst="rect">
            <a:avLst/>
          </a:prstGeom>
          <a:noFill/>
          <a:ln w="9525">
            <a:noFill/>
            <a:miter lim="800000"/>
            <a:headEnd/>
            <a:tailEnd/>
          </a:ln>
        </p:spPr>
      </p:pic>
      <p:pic>
        <p:nvPicPr>
          <p:cNvPr id="29700" name="Rectangle 37"/>
          <p:cNvPicPr>
            <a:picLocks noChangeArrowheads="1"/>
          </p:cNvPicPr>
          <p:nvPr/>
        </p:nvPicPr>
        <p:blipFill>
          <a:blip r:embed="rId4"/>
          <a:srcRect/>
          <a:stretch>
            <a:fillRect/>
          </a:stretch>
        </p:blipFill>
        <p:spPr bwMode="auto">
          <a:xfrm>
            <a:off x="182563" y="1279525"/>
            <a:ext cx="14446250" cy="6607175"/>
          </a:xfrm>
          <a:prstGeom prst="rect">
            <a:avLst/>
          </a:prstGeom>
          <a:solidFill>
            <a:srgbClr val="FFFFFF">
              <a:alpha val="20000"/>
            </a:srgbClr>
          </a:solidFill>
          <a:ln w="9525">
            <a:noFill/>
            <a:miter lim="800000"/>
            <a:headEnd/>
            <a:tailEnd/>
          </a:ln>
        </p:spPr>
      </p:pic>
      <p:sp>
        <p:nvSpPr>
          <p:cNvPr id="59" name="TextBox 36"/>
          <p:cNvSpPr txBox="1">
            <a:spLocks noChangeArrowheads="1"/>
          </p:cNvSpPr>
          <p:nvPr/>
        </p:nvSpPr>
        <p:spPr bwMode="auto">
          <a:xfrm>
            <a:off x="7432675" y="5122863"/>
            <a:ext cx="7067550" cy="2932112"/>
          </a:xfrm>
          <a:prstGeom prst="rect">
            <a:avLst/>
          </a:prstGeom>
          <a:noFill/>
          <a:ln w="9525">
            <a:noFill/>
            <a:miter lim="800000"/>
            <a:headEnd/>
            <a:tailEnd/>
          </a:ln>
        </p:spPr>
        <p:txBody>
          <a:bodyPr lIns="130622" tIns="65311" rIns="130622" bIns="65311">
            <a:spAutoFit/>
          </a:bodyPr>
          <a:lstStyle/>
          <a:p>
            <a:r>
              <a:rPr lang="en-US" sz="2600" b="1">
                <a:solidFill>
                  <a:schemeClr val="bg1"/>
                </a:solidFill>
              </a:rPr>
              <a:t>BMC BladeLogic for UCS delivers </a:t>
            </a:r>
          </a:p>
          <a:p>
            <a:r>
              <a:rPr lang="en-US" sz="2600" b="1">
                <a:solidFill>
                  <a:schemeClr val="bg1"/>
                </a:solidFill>
              </a:rPr>
              <a:t>Operational Savings:</a:t>
            </a:r>
          </a:p>
          <a:p>
            <a:pPr>
              <a:buFont typeface="Arial" charset="0"/>
              <a:buChar char="•"/>
            </a:pPr>
            <a:r>
              <a:rPr lang="en-US" sz="2600" b="1">
                <a:solidFill>
                  <a:schemeClr val="bg1"/>
                </a:solidFill>
              </a:rPr>
              <a:t>  Fewer FTE/Service</a:t>
            </a:r>
          </a:p>
          <a:p>
            <a:pPr>
              <a:buFont typeface="Arial" charset="0"/>
              <a:buChar char="•"/>
            </a:pPr>
            <a:r>
              <a:rPr lang="en-US" sz="2600" b="1">
                <a:solidFill>
                  <a:schemeClr val="bg1"/>
                </a:solidFill>
              </a:rPr>
              <a:t>  Faster Provisioning</a:t>
            </a:r>
          </a:p>
          <a:p>
            <a:pPr>
              <a:buFont typeface="Arial" charset="0"/>
              <a:buChar char="•"/>
            </a:pPr>
            <a:r>
              <a:rPr lang="en-US" sz="2600" b="1">
                <a:solidFill>
                  <a:schemeClr val="bg1"/>
                </a:solidFill>
              </a:rPr>
              <a:t>  Seamless Repurposing</a:t>
            </a:r>
          </a:p>
          <a:p>
            <a:pPr>
              <a:buFont typeface="Arial" charset="0"/>
              <a:buChar char="•"/>
            </a:pPr>
            <a:r>
              <a:rPr lang="en-US" sz="2600" b="1">
                <a:solidFill>
                  <a:schemeClr val="bg1"/>
                </a:solidFill>
              </a:rPr>
              <a:t>  Better Coordination</a:t>
            </a:r>
          </a:p>
          <a:p>
            <a:pPr>
              <a:buFont typeface="Arial" charset="0"/>
              <a:buChar char="•"/>
            </a:pPr>
            <a:r>
              <a:rPr lang="en-US" sz="2600" b="1">
                <a:solidFill>
                  <a:schemeClr val="bg1"/>
                </a:solidFill>
              </a:rPr>
              <a:t>  Fewer IT Failures </a:t>
            </a:r>
          </a:p>
        </p:txBody>
      </p:sp>
      <p:grpSp>
        <p:nvGrpSpPr>
          <p:cNvPr id="2" name="Group 19"/>
          <p:cNvGrpSpPr>
            <a:grpSpLocks/>
          </p:cNvGrpSpPr>
          <p:nvPr/>
        </p:nvGrpSpPr>
        <p:grpSpPr bwMode="auto">
          <a:xfrm>
            <a:off x="2478088" y="1749425"/>
            <a:ext cx="2925762" cy="2193925"/>
            <a:chOff x="2099" y="1379"/>
            <a:chExt cx="1562" cy="1562"/>
          </a:xfrm>
        </p:grpSpPr>
        <p:pic>
          <p:nvPicPr>
            <p:cNvPr id="29720" name="Picture 20" descr="ball-bu"/>
            <p:cNvPicPr>
              <a:picLocks noChangeAspect="1" noChangeArrowheads="1"/>
            </p:cNvPicPr>
            <p:nvPr/>
          </p:nvPicPr>
          <p:blipFill>
            <a:blip r:embed="rId5"/>
            <a:srcRect/>
            <a:stretch>
              <a:fillRect/>
            </a:stretch>
          </p:blipFill>
          <p:spPr bwMode="auto">
            <a:xfrm>
              <a:off x="2099" y="1379"/>
              <a:ext cx="1562" cy="1562"/>
            </a:xfrm>
            <a:prstGeom prst="rect">
              <a:avLst/>
            </a:prstGeom>
            <a:noFill/>
            <a:ln w="9525">
              <a:noFill/>
              <a:miter lim="800000"/>
              <a:headEnd/>
              <a:tailEnd/>
            </a:ln>
          </p:spPr>
        </p:pic>
        <p:sp>
          <p:nvSpPr>
            <p:cNvPr id="29721" name="Rectangle 6"/>
            <p:cNvSpPr>
              <a:spLocks noChangeArrowheads="1"/>
            </p:cNvSpPr>
            <p:nvPr/>
          </p:nvSpPr>
          <p:spPr bwMode="auto">
            <a:xfrm>
              <a:off x="2263" y="1924"/>
              <a:ext cx="1235" cy="563"/>
            </a:xfrm>
            <a:prstGeom prst="rect">
              <a:avLst/>
            </a:prstGeom>
            <a:noFill/>
            <a:ln w="9525">
              <a:noFill/>
              <a:miter lim="800000"/>
              <a:headEnd/>
              <a:tailEnd/>
            </a:ln>
          </p:spPr>
          <p:txBody>
            <a:bodyPr lIns="82124" tIns="41061" rIns="82124" bIns="41061">
              <a:spAutoFit/>
            </a:bodyPr>
            <a:lstStyle/>
            <a:p>
              <a:pPr algn="ctr" defTabSz="1162050"/>
              <a:r>
                <a:rPr lang="en-US" b="1">
                  <a:solidFill>
                    <a:schemeClr val="bg1"/>
                  </a:solidFill>
                </a:rPr>
                <a:t>Virtualization</a:t>
              </a:r>
            </a:p>
            <a:p>
              <a:pPr algn="ctr" defTabSz="1162050"/>
              <a:r>
                <a:rPr lang="en-US" b="1">
                  <a:solidFill>
                    <a:schemeClr val="bg1"/>
                  </a:solidFill>
                </a:rPr>
                <a:t>Platform</a:t>
              </a:r>
            </a:p>
          </p:txBody>
        </p:sp>
      </p:grpSp>
      <p:grpSp>
        <p:nvGrpSpPr>
          <p:cNvPr id="3" name="Group 25"/>
          <p:cNvGrpSpPr>
            <a:grpSpLocks/>
          </p:cNvGrpSpPr>
          <p:nvPr/>
        </p:nvGrpSpPr>
        <p:grpSpPr bwMode="auto">
          <a:xfrm>
            <a:off x="1281113" y="3448050"/>
            <a:ext cx="2927350" cy="2193925"/>
            <a:chOff x="268" y="1379"/>
            <a:chExt cx="1562" cy="1562"/>
          </a:xfrm>
        </p:grpSpPr>
        <p:pic>
          <p:nvPicPr>
            <p:cNvPr id="29718" name="Picture 26" descr="ball-pur"/>
            <p:cNvPicPr>
              <a:picLocks noChangeAspect="1" noChangeArrowheads="1"/>
            </p:cNvPicPr>
            <p:nvPr/>
          </p:nvPicPr>
          <p:blipFill>
            <a:blip r:embed="rId6"/>
            <a:srcRect/>
            <a:stretch>
              <a:fillRect/>
            </a:stretch>
          </p:blipFill>
          <p:spPr bwMode="auto">
            <a:xfrm>
              <a:off x="268" y="1379"/>
              <a:ext cx="1562" cy="1562"/>
            </a:xfrm>
            <a:prstGeom prst="rect">
              <a:avLst/>
            </a:prstGeom>
            <a:noFill/>
            <a:ln w="9525">
              <a:noFill/>
              <a:miter lim="800000"/>
              <a:headEnd/>
              <a:tailEnd/>
            </a:ln>
          </p:spPr>
        </p:pic>
        <p:sp>
          <p:nvSpPr>
            <p:cNvPr id="29719" name="Rectangle 9"/>
            <p:cNvSpPr>
              <a:spLocks noChangeArrowheads="1"/>
            </p:cNvSpPr>
            <p:nvPr/>
          </p:nvSpPr>
          <p:spPr bwMode="auto">
            <a:xfrm>
              <a:off x="596" y="1924"/>
              <a:ext cx="906" cy="563"/>
            </a:xfrm>
            <a:prstGeom prst="rect">
              <a:avLst/>
            </a:prstGeom>
            <a:noFill/>
            <a:ln w="9525">
              <a:noFill/>
              <a:miter lim="800000"/>
              <a:headEnd/>
              <a:tailEnd/>
            </a:ln>
          </p:spPr>
          <p:txBody>
            <a:bodyPr lIns="82124" tIns="41061" rIns="82124" bIns="41061">
              <a:spAutoFit/>
            </a:bodyPr>
            <a:lstStyle/>
            <a:p>
              <a:pPr algn="ctr" defTabSz="1162050"/>
              <a:r>
                <a:rPr lang="en-US" b="1">
                  <a:solidFill>
                    <a:schemeClr val="bg1"/>
                  </a:solidFill>
                </a:rPr>
                <a:t>Compute</a:t>
              </a:r>
            </a:p>
            <a:p>
              <a:pPr algn="ctr" defTabSz="1162050"/>
              <a:r>
                <a:rPr lang="en-US" b="1">
                  <a:solidFill>
                    <a:schemeClr val="bg1"/>
                  </a:solidFill>
                </a:rPr>
                <a:t>Platform</a:t>
              </a:r>
            </a:p>
          </p:txBody>
        </p:sp>
      </p:grpSp>
      <p:grpSp>
        <p:nvGrpSpPr>
          <p:cNvPr id="4" name="Group 22"/>
          <p:cNvGrpSpPr>
            <a:grpSpLocks/>
          </p:cNvGrpSpPr>
          <p:nvPr/>
        </p:nvGrpSpPr>
        <p:grpSpPr bwMode="auto">
          <a:xfrm>
            <a:off x="3540125" y="3449638"/>
            <a:ext cx="2925763" cy="2195512"/>
            <a:chOff x="3930" y="1379"/>
            <a:chExt cx="1562" cy="1562"/>
          </a:xfrm>
        </p:grpSpPr>
        <p:pic>
          <p:nvPicPr>
            <p:cNvPr id="29716" name="Picture 23" descr="ball-gr"/>
            <p:cNvPicPr>
              <a:picLocks noChangeAspect="1" noChangeArrowheads="1"/>
            </p:cNvPicPr>
            <p:nvPr/>
          </p:nvPicPr>
          <p:blipFill>
            <a:blip r:embed="rId7"/>
            <a:srcRect/>
            <a:stretch>
              <a:fillRect/>
            </a:stretch>
          </p:blipFill>
          <p:spPr bwMode="auto">
            <a:xfrm>
              <a:off x="3930" y="1379"/>
              <a:ext cx="1562" cy="1562"/>
            </a:xfrm>
            <a:prstGeom prst="rect">
              <a:avLst/>
            </a:prstGeom>
            <a:noFill/>
            <a:ln w="12700">
              <a:noFill/>
              <a:miter lim="800000"/>
              <a:headEnd/>
              <a:tailEnd/>
            </a:ln>
          </p:spPr>
        </p:pic>
        <p:sp>
          <p:nvSpPr>
            <p:cNvPr id="29717" name="Rectangle 12"/>
            <p:cNvSpPr>
              <a:spLocks noChangeArrowheads="1"/>
            </p:cNvSpPr>
            <p:nvPr/>
          </p:nvSpPr>
          <p:spPr bwMode="auto">
            <a:xfrm>
              <a:off x="4283" y="1924"/>
              <a:ext cx="857" cy="563"/>
            </a:xfrm>
            <a:prstGeom prst="rect">
              <a:avLst/>
            </a:prstGeom>
            <a:noFill/>
            <a:ln w="12700">
              <a:noFill/>
              <a:miter lim="800000"/>
              <a:headEnd/>
              <a:tailEnd/>
            </a:ln>
          </p:spPr>
          <p:txBody>
            <a:bodyPr lIns="82124" tIns="41061" rIns="82124" bIns="41061">
              <a:spAutoFit/>
            </a:bodyPr>
            <a:lstStyle/>
            <a:p>
              <a:pPr algn="ctr" defTabSz="1162050"/>
              <a:r>
                <a:rPr lang="en-US" b="1">
                  <a:solidFill>
                    <a:schemeClr val="bg1"/>
                  </a:solidFill>
                </a:rPr>
                <a:t>Network</a:t>
              </a:r>
            </a:p>
            <a:p>
              <a:pPr algn="ctr" defTabSz="1162050"/>
              <a:r>
                <a:rPr lang="en-US" b="1">
                  <a:solidFill>
                    <a:schemeClr val="bg1"/>
                  </a:solidFill>
                </a:rPr>
                <a:t>Platform</a:t>
              </a:r>
            </a:p>
          </p:txBody>
        </p:sp>
      </p:grpSp>
      <p:sp>
        <p:nvSpPr>
          <p:cNvPr id="49" name="Text Box 218"/>
          <p:cNvSpPr txBox="1">
            <a:spLocks noChangeArrowheads="1"/>
          </p:cNvSpPr>
          <p:nvPr/>
        </p:nvSpPr>
        <p:spPr bwMode="auto">
          <a:xfrm>
            <a:off x="5543550" y="2663825"/>
            <a:ext cx="1241425" cy="903288"/>
          </a:xfrm>
          <a:prstGeom prst="rect">
            <a:avLst/>
          </a:prstGeom>
          <a:noFill/>
          <a:ln w="9525">
            <a:noFill/>
            <a:miter lim="800000"/>
            <a:headEnd/>
            <a:tailEnd/>
          </a:ln>
        </p:spPr>
        <p:txBody>
          <a:bodyPr wrap="none" lIns="117314" tIns="58656" rIns="117314" bIns="58656">
            <a:spAutoFit/>
          </a:bodyPr>
          <a:lstStyle/>
          <a:p>
            <a:pPr defTabSz="1162050"/>
            <a:r>
              <a:rPr lang="en-US" sz="1700"/>
              <a:t>Hypervisor</a:t>
            </a:r>
            <a:br>
              <a:rPr lang="en-US" sz="1700"/>
            </a:br>
            <a:r>
              <a:rPr lang="en-US" sz="1700"/>
              <a:t>Optimization</a:t>
            </a:r>
            <a:br>
              <a:rPr lang="en-US" sz="1700"/>
            </a:br>
            <a:r>
              <a:rPr lang="en-US" sz="1700"/>
              <a:t>with VN-Link</a:t>
            </a:r>
          </a:p>
        </p:txBody>
      </p:sp>
      <p:sp>
        <p:nvSpPr>
          <p:cNvPr id="50" name="Line 220"/>
          <p:cNvSpPr>
            <a:spLocks noChangeShapeType="1"/>
          </p:cNvSpPr>
          <p:nvPr/>
        </p:nvSpPr>
        <p:spPr bwMode="auto">
          <a:xfrm>
            <a:off x="4600575" y="3486150"/>
            <a:ext cx="1982788" cy="1588"/>
          </a:xfrm>
          <a:prstGeom prst="line">
            <a:avLst/>
          </a:prstGeom>
          <a:noFill/>
          <a:ln w="19050">
            <a:solidFill>
              <a:srgbClr val="FFFF00"/>
            </a:solidFill>
            <a:round/>
            <a:headEnd type="oval" w="med" len="med"/>
            <a:tailEnd/>
          </a:ln>
        </p:spPr>
        <p:txBody>
          <a:bodyPr lIns="117314" tIns="58656" rIns="117314" bIns="58656" anchor="ctr">
            <a:spAutoFit/>
          </a:bodyPr>
          <a:lstStyle/>
          <a:p>
            <a:endParaRPr lang="en-US"/>
          </a:p>
        </p:txBody>
      </p:sp>
      <p:sp>
        <p:nvSpPr>
          <p:cNvPr id="51" name="Text Box 217"/>
          <p:cNvSpPr txBox="1">
            <a:spLocks noChangeArrowheads="1"/>
          </p:cNvSpPr>
          <p:nvPr/>
        </p:nvSpPr>
        <p:spPr bwMode="auto">
          <a:xfrm>
            <a:off x="550863" y="2846388"/>
            <a:ext cx="1554162" cy="1165225"/>
          </a:xfrm>
          <a:prstGeom prst="rect">
            <a:avLst/>
          </a:prstGeom>
          <a:noFill/>
          <a:ln w="9525">
            <a:noFill/>
            <a:miter lim="800000"/>
            <a:headEnd/>
            <a:tailEnd/>
          </a:ln>
        </p:spPr>
        <p:txBody>
          <a:bodyPr lIns="117314" tIns="58656" rIns="117314" bIns="58656">
            <a:spAutoFit/>
          </a:bodyPr>
          <a:lstStyle/>
          <a:p>
            <a:pPr defTabSz="1162050"/>
            <a:r>
              <a:rPr lang="en-US" sz="1700"/>
              <a:t>Resource Scaling</a:t>
            </a:r>
            <a:br>
              <a:rPr lang="en-US" sz="1700"/>
            </a:br>
            <a:r>
              <a:rPr lang="en-US" sz="1700"/>
              <a:t>With Intel Nehalem</a:t>
            </a:r>
          </a:p>
        </p:txBody>
      </p:sp>
      <p:sp>
        <p:nvSpPr>
          <p:cNvPr id="52" name="Line 221"/>
          <p:cNvSpPr>
            <a:spLocks noChangeShapeType="1"/>
          </p:cNvSpPr>
          <p:nvPr/>
        </p:nvSpPr>
        <p:spPr bwMode="auto">
          <a:xfrm flipH="1">
            <a:off x="1166813" y="3486150"/>
            <a:ext cx="1952625" cy="1588"/>
          </a:xfrm>
          <a:prstGeom prst="line">
            <a:avLst/>
          </a:prstGeom>
          <a:noFill/>
          <a:ln w="19050">
            <a:solidFill>
              <a:srgbClr val="FFFF00"/>
            </a:solidFill>
            <a:round/>
            <a:headEnd type="oval" w="med" len="med"/>
            <a:tailEnd/>
          </a:ln>
        </p:spPr>
        <p:txBody>
          <a:bodyPr lIns="117314" tIns="58656" rIns="117314" bIns="58656" anchor="ctr">
            <a:spAutoFit/>
          </a:bodyPr>
          <a:lstStyle/>
          <a:p>
            <a:endParaRPr lang="en-US"/>
          </a:p>
        </p:txBody>
      </p:sp>
      <p:sp>
        <p:nvSpPr>
          <p:cNvPr id="53" name="Text Box 219"/>
          <p:cNvSpPr txBox="1">
            <a:spLocks noChangeArrowheads="1"/>
          </p:cNvSpPr>
          <p:nvPr/>
        </p:nvSpPr>
        <p:spPr bwMode="auto">
          <a:xfrm>
            <a:off x="2974975" y="6229350"/>
            <a:ext cx="1668463" cy="641350"/>
          </a:xfrm>
          <a:prstGeom prst="rect">
            <a:avLst/>
          </a:prstGeom>
          <a:noFill/>
          <a:ln w="9525">
            <a:noFill/>
            <a:miter lim="800000"/>
            <a:headEnd/>
            <a:tailEnd/>
          </a:ln>
        </p:spPr>
        <p:txBody>
          <a:bodyPr wrap="none" lIns="117314" tIns="58656" rIns="117314" bIns="58656">
            <a:spAutoFit/>
          </a:bodyPr>
          <a:lstStyle/>
          <a:p>
            <a:pPr algn="ctr" defTabSz="1162050"/>
            <a:r>
              <a:rPr lang="en-US" sz="1700"/>
              <a:t>Unified Fabric</a:t>
            </a:r>
            <a:br>
              <a:rPr lang="en-US" sz="1700"/>
            </a:br>
            <a:r>
              <a:rPr lang="en-US" sz="1700"/>
              <a:t>with Nexus Series</a:t>
            </a:r>
          </a:p>
        </p:txBody>
      </p:sp>
      <p:sp>
        <p:nvSpPr>
          <p:cNvPr id="54" name="Line 222"/>
          <p:cNvSpPr>
            <a:spLocks noChangeShapeType="1"/>
          </p:cNvSpPr>
          <p:nvPr/>
        </p:nvSpPr>
        <p:spPr bwMode="auto">
          <a:xfrm>
            <a:off x="3744913" y="4608513"/>
            <a:ext cx="12700" cy="1493837"/>
          </a:xfrm>
          <a:prstGeom prst="line">
            <a:avLst/>
          </a:prstGeom>
          <a:noFill/>
          <a:ln w="19050">
            <a:solidFill>
              <a:srgbClr val="FFFF00"/>
            </a:solidFill>
            <a:round/>
            <a:headEnd type="oval" w="med" len="med"/>
            <a:tailEnd/>
          </a:ln>
        </p:spPr>
        <p:txBody>
          <a:bodyPr lIns="117314" tIns="58656" rIns="117314" bIns="58656" anchor="ctr">
            <a:spAutoFit/>
          </a:bodyPr>
          <a:lstStyle/>
          <a:p>
            <a:endParaRPr lang="en-US"/>
          </a:p>
        </p:txBody>
      </p:sp>
      <p:grpSp>
        <p:nvGrpSpPr>
          <p:cNvPr id="5" name="Group 69"/>
          <p:cNvGrpSpPr>
            <a:grpSpLocks/>
          </p:cNvGrpSpPr>
          <p:nvPr/>
        </p:nvGrpSpPr>
        <p:grpSpPr bwMode="auto">
          <a:xfrm>
            <a:off x="2605088" y="3017838"/>
            <a:ext cx="2424112" cy="1617662"/>
            <a:chOff x="6552444" y="2593640"/>
            <a:chExt cx="1715273" cy="1145281"/>
          </a:xfrm>
        </p:grpSpPr>
        <p:sp>
          <p:nvSpPr>
            <p:cNvPr id="29714" name="Oval 226"/>
            <p:cNvSpPr>
              <a:spLocks noChangeArrowheads="1"/>
            </p:cNvSpPr>
            <p:nvPr/>
          </p:nvSpPr>
          <p:spPr bwMode="auto">
            <a:xfrm>
              <a:off x="6552444" y="2593640"/>
              <a:ext cx="1715273" cy="1145281"/>
            </a:xfrm>
            <a:prstGeom prst="ellipse">
              <a:avLst/>
            </a:prstGeom>
            <a:gradFill rotWithShape="1">
              <a:gsLst>
                <a:gs pos="0">
                  <a:srgbClr val="FFFF00"/>
                </a:gs>
                <a:gs pos="100000">
                  <a:schemeClr val="folHlink">
                    <a:alpha val="0"/>
                  </a:schemeClr>
                </a:gs>
              </a:gsLst>
              <a:path path="shape">
                <a:fillToRect l="50000" t="50000" r="50000" b="50000"/>
              </a:path>
            </a:gradFill>
            <a:ln w="9525">
              <a:noFill/>
              <a:round/>
              <a:headEnd/>
              <a:tailEnd/>
            </a:ln>
          </p:spPr>
          <p:txBody>
            <a:bodyPr wrap="none" lIns="73025" tIns="36511" rIns="73025" bIns="36511" anchor="ctr"/>
            <a:lstStyle/>
            <a:p>
              <a:pPr algn="ctr"/>
              <a:endParaRPr lang="en-US"/>
            </a:p>
          </p:txBody>
        </p:sp>
        <p:sp>
          <p:nvSpPr>
            <p:cNvPr id="29715" name="Text Box 227"/>
            <p:cNvSpPr txBox="1">
              <a:spLocks noChangeArrowheads="1"/>
            </p:cNvSpPr>
            <p:nvPr/>
          </p:nvSpPr>
          <p:spPr bwMode="auto">
            <a:xfrm>
              <a:off x="6927726" y="2965957"/>
              <a:ext cx="1018606" cy="494608"/>
            </a:xfrm>
            <a:prstGeom prst="rect">
              <a:avLst/>
            </a:prstGeom>
            <a:noFill/>
            <a:ln w="9525">
              <a:noFill/>
              <a:miter lim="800000"/>
              <a:headEnd/>
              <a:tailEnd/>
            </a:ln>
          </p:spPr>
          <p:txBody>
            <a:bodyPr wrap="none" lIns="82124" tIns="41061" rIns="82124" bIns="41061">
              <a:spAutoFit/>
            </a:bodyPr>
            <a:lstStyle/>
            <a:p>
              <a:pPr algn="ctr" defTabSz="1162050"/>
              <a:r>
                <a:rPr lang="en-US" sz="2000" b="1"/>
                <a:t>Dynamic </a:t>
              </a:r>
              <a:br>
                <a:rPr lang="en-US" sz="2000" b="1"/>
              </a:br>
              <a:r>
                <a:rPr lang="en-US" sz="2000" b="1"/>
                <a:t>Provisioning</a:t>
              </a:r>
            </a:p>
          </p:txBody>
        </p:sp>
      </p:grpSp>
      <p:pic>
        <p:nvPicPr>
          <p:cNvPr id="29712" name="Picture 2"/>
          <p:cNvPicPr>
            <a:picLocks noChangeAspect="1" noChangeArrowheads="1"/>
          </p:cNvPicPr>
          <p:nvPr/>
        </p:nvPicPr>
        <p:blipFill>
          <a:blip r:embed="rId8"/>
          <a:srcRect r="35913" b="21236"/>
          <a:stretch>
            <a:fillRect/>
          </a:stretch>
        </p:blipFill>
        <p:spPr bwMode="auto">
          <a:xfrm>
            <a:off x="7197725" y="2011363"/>
            <a:ext cx="3651250" cy="2616200"/>
          </a:xfrm>
          <a:prstGeom prst="rect">
            <a:avLst/>
          </a:prstGeom>
          <a:noFill/>
          <a:ln w="9525">
            <a:noFill/>
            <a:miter lim="800000"/>
            <a:headEnd/>
            <a:tailEnd/>
          </a:ln>
        </p:spPr>
      </p:pic>
      <p:pic>
        <p:nvPicPr>
          <p:cNvPr id="29713" name="Picture 3"/>
          <p:cNvPicPr>
            <a:picLocks noChangeAspect="1" noChangeArrowheads="1"/>
          </p:cNvPicPr>
          <p:nvPr/>
        </p:nvPicPr>
        <p:blipFill>
          <a:blip r:embed="rId9"/>
          <a:srcRect r="33792" b="21506"/>
          <a:stretch>
            <a:fillRect/>
          </a:stretch>
        </p:blipFill>
        <p:spPr bwMode="auto">
          <a:xfrm>
            <a:off x="10061575" y="1530350"/>
            <a:ext cx="3965575" cy="2741613"/>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20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2000"/>
                                        <p:tgtEl>
                                          <p:spTgt spid="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20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000"/>
                                        <p:tgtEl>
                                          <p:spTgt spid="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2000"/>
                                        <p:tgtEl>
                                          <p:spTgt spid="51"/>
                                        </p:tgtEl>
                                      </p:cBhvr>
                                    </p:animEffect>
                                  </p:childTnLst>
                                </p:cTn>
                              </p:par>
                            </p:childTnLst>
                          </p:cTn>
                        </p:par>
                        <p:par>
                          <p:cTn id="39" fill="hold">
                            <p:stCondLst>
                              <p:cond delay="6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9" grpId="0"/>
      <p:bldP spid="50" grpId="0" animBg="1"/>
      <p:bldP spid="51" grpId="0"/>
      <p:bldP spid="52" grpId="0" animBg="1"/>
      <p:bldP spid="53" grpId="0"/>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mtClean="0">
                <a:latin typeface="Arial" charset="0"/>
                <a:ea typeface="ＭＳ Ｐゴシック" pitchFamily="-105" charset="-128"/>
              </a:rPr>
              <a:t>VMWorld 2009 Datacenter – San Francisco</a:t>
            </a:r>
          </a:p>
        </p:txBody>
      </p:sp>
      <p:pic>
        <p:nvPicPr>
          <p:cNvPr id="179204" name="Picture 4"/>
          <p:cNvPicPr>
            <a:picLocks noChangeAspect="1" noChangeArrowheads="1"/>
          </p:cNvPicPr>
          <p:nvPr/>
        </p:nvPicPr>
        <p:blipFill>
          <a:blip r:embed="rId3"/>
          <a:srcRect/>
          <a:stretch>
            <a:fillRect/>
          </a:stretch>
        </p:blipFill>
        <p:spPr bwMode="auto">
          <a:xfrm>
            <a:off x="210822" y="1021081"/>
            <a:ext cx="14419579" cy="7212330"/>
          </a:xfrm>
          <a:prstGeom prst="rect">
            <a:avLst/>
          </a:prstGeom>
          <a:noFill/>
          <a:ln w="9525">
            <a:noFill/>
            <a:miter lim="800000"/>
            <a:headEnd/>
            <a:tailEnd/>
          </a:ln>
          <a:effectLst/>
        </p:spPr>
      </p:pic>
      <p:sp>
        <p:nvSpPr>
          <p:cNvPr id="179213" name="Text Box 13"/>
          <p:cNvSpPr txBox="1">
            <a:spLocks noChangeArrowheads="1"/>
          </p:cNvSpPr>
          <p:nvPr/>
        </p:nvSpPr>
        <p:spPr bwMode="auto">
          <a:xfrm>
            <a:off x="9773920" y="1615441"/>
            <a:ext cx="4856480" cy="3671328"/>
          </a:xfrm>
          <a:prstGeom prst="rect">
            <a:avLst/>
          </a:prstGeom>
          <a:solidFill>
            <a:srgbClr val="FFFFFF">
              <a:alpha val="80000"/>
            </a:srgbClr>
          </a:solidFill>
          <a:ln w="9525">
            <a:noFill/>
            <a:miter lim="800000"/>
            <a:headEnd/>
            <a:tailEnd/>
          </a:ln>
          <a:effectLst/>
        </p:spPr>
        <p:txBody>
          <a:bodyPr lIns="130622" tIns="65311" rIns="130622" bIns="65311">
            <a:spAutoFit/>
          </a:bodyPr>
          <a:lstStyle/>
          <a:p>
            <a:pPr marL="247185" indent="-247185">
              <a:spcBef>
                <a:spcPct val="50000"/>
              </a:spcBef>
              <a:buFontTx/>
              <a:buChar char="•"/>
            </a:pPr>
            <a:r>
              <a:rPr lang="en-US" dirty="0"/>
              <a:t>512 Cisco UCS Blades</a:t>
            </a:r>
          </a:p>
          <a:p>
            <a:pPr marL="247185" indent="-247185">
              <a:spcBef>
                <a:spcPct val="50000"/>
              </a:spcBef>
              <a:buFontTx/>
              <a:buChar char="•"/>
            </a:pPr>
            <a:r>
              <a:rPr lang="en-US" dirty="0"/>
              <a:t>Other HW from EMC, </a:t>
            </a:r>
            <a:r>
              <a:rPr lang="en-US" dirty="0" err="1"/>
              <a:t>NetApp</a:t>
            </a:r>
            <a:r>
              <a:rPr lang="en-US" dirty="0"/>
              <a:t>, HP</a:t>
            </a:r>
          </a:p>
          <a:p>
            <a:pPr marL="247185" indent="-247185">
              <a:spcBef>
                <a:spcPct val="50000"/>
              </a:spcBef>
              <a:buFontTx/>
              <a:buChar char="•"/>
            </a:pPr>
            <a:r>
              <a:rPr lang="en-US" dirty="0"/>
              <a:t>28 racks, 6,208 processor cores </a:t>
            </a:r>
          </a:p>
          <a:p>
            <a:pPr marL="247185" indent="-247185">
              <a:spcBef>
                <a:spcPct val="50000"/>
              </a:spcBef>
              <a:buFontTx/>
              <a:buChar char="•"/>
            </a:pPr>
            <a:r>
              <a:rPr lang="en-US" dirty="0"/>
              <a:t>37 TB RAM </a:t>
            </a:r>
          </a:p>
          <a:p>
            <a:pPr marL="247185" indent="-247185">
              <a:spcBef>
                <a:spcPct val="50000"/>
              </a:spcBef>
              <a:buFontTx/>
              <a:buChar char="•"/>
            </a:pPr>
            <a:r>
              <a:rPr lang="en-US" dirty="0"/>
              <a:t>776 ESX Servers </a:t>
            </a:r>
          </a:p>
          <a:p>
            <a:pPr marL="247185" indent="-247185">
              <a:spcBef>
                <a:spcPct val="50000"/>
              </a:spcBef>
              <a:buFontTx/>
              <a:buChar char="•"/>
            </a:pPr>
            <a:r>
              <a:rPr lang="en-US" dirty="0"/>
              <a:t>348 TB disk storage </a:t>
            </a:r>
          </a:p>
          <a:p>
            <a:pPr marL="247185" indent="-247185">
              <a:spcBef>
                <a:spcPct val="50000"/>
              </a:spcBef>
              <a:buFontTx/>
              <a:buChar char="•"/>
            </a:pPr>
            <a:r>
              <a:rPr lang="en-US" dirty="0"/>
              <a:t>37,248 Virtual Machines</a:t>
            </a:r>
          </a:p>
        </p:txBody>
      </p:sp>
      <p:sp>
        <p:nvSpPr>
          <p:cNvPr id="179214" name="Text Box 14"/>
          <p:cNvSpPr txBox="1">
            <a:spLocks noChangeArrowheads="1"/>
          </p:cNvSpPr>
          <p:nvPr/>
        </p:nvSpPr>
        <p:spPr bwMode="auto">
          <a:xfrm>
            <a:off x="1945640" y="5113020"/>
            <a:ext cx="9054663" cy="747451"/>
          </a:xfrm>
          <a:prstGeom prst="rect">
            <a:avLst/>
          </a:prstGeom>
          <a:solidFill>
            <a:schemeClr val="accent2"/>
          </a:solidFill>
          <a:ln w="9525">
            <a:noFill/>
            <a:miter lim="800000"/>
            <a:headEnd/>
            <a:tailEnd/>
          </a:ln>
          <a:effectLst/>
        </p:spPr>
        <p:txBody>
          <a:bodyPr wrap="none" lIns="130622" tIns="65311" rIns="130622" bIns="65311">
            <a:spAutoFit/>
          </a:bodyPr>
          <a:lstStyle/>
          <a:p>
            <a:pPr>
              <a:lnSpc>
                <a:spcPct val="100000"/>
              </a:lnSpc>
              <a:spcBef>
                <a:spcPct val="0"/>
              </a:spcBef>
              <a:spcAft>
                <a:spcPct val="0"/>
              </a:spcAft>
            </a:pPr>
            <a:r>
              <a:rPr lang="en-US" sz="4000" dirty="0">
                <a:solidFill>
                  <a:schemeClr val="bg1"/>
                </a:solidFill>
              </a:rPr>
              <a:t>Provisioned, Configured and Managed by BMC</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3" grpId="0" animBg="1"/>
      <p:bldP spid="1792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srcRect/>
          <a:stretch>
            <a:fillRect/>
          </a:stretch>
        </p:blipFill>
        <p:spPr bwMode="auto">
          <a:xfrm>
            <a:off x="-46038" y="0"/>
            <a:ext cx="15240001" cy="8229600"/>
          </a:xfrm>
          <a:prstGeom prst="rect">
            <a:avLst/>
          </a:prstGeom>
          <a:noFill/>
          <a:ln w="9525">
            <a:noFill/>
            <a:miter lim="800000"/>
            <a:headEnd/>
            <a:tailEnd/>
          </a:ln>
        </p:spPr>
      </p:pic>
      <p:sp>
        <p:nvSpPr>
          <p:cNvPr id="89091" name="Content Placeholder 2"/>
          <p:cNvSpPr>
            <a:spLocks noGrp="1"/>
          </p:cNvSpPr>
          <p:nvPr>
            <p:ph idx="4294967295"/>
          </p:nvPr>
        </p:nvSpPr>
        <p:spPr>
          <a:xfrm>
            <a:off x="854075" y="2049463"/>
            <a:ext cx="14065250" cy="838200"/>
          </a:xfrm>
          <a:effectLst>
            <a:outerShdw dist="35921" dir="2700000" algn="ctr" rotWithShape="0">
              <a:srgbClr val="000066"/>
            </a:outerShdw>
          </a:effectLst>
        </p:spPr>
        <p:txBody>
          <a:bodyPr/>
          <a:lstStyle/>
          <a:p>
            <a:pPr algn="ctr" eaLnBrk="1" hangingPunct="1">
              <a:buFontTx/>
              <a:buNone/>
              <a:defRPr/>
            </a:pPr>
            <a:r>
              <a:rPr lang="en-US" sz="7700" b="1" dirty="0" smtClean="0">
                <a:solidFill>
                  <a:schemeClr val="bg1"/>
                </a:solidFill>
                <a:latin typeface="Arial" pitchFamily="34" charset="0"/>
                <a:ea typeface="ＭＳ Ｐゴシック"/>
                <a:cs typeface="ＭＳ Ｐゴシック"/>
              </a:rPr>
              <a:t>Forecast is: </a:t>
            </a:r>
          </a:p>
          <a:p>
            <a:pPr algn="ctr" eaLnBrk="1" hangingPunct="1">
              <a:buFontTx/>
              <a:buNone/>
              <a:defRPr/>
            </a:pPr>
            <a:r>
              <a:rPr lang="en-US" sz="7700" b="1" dirty="0" smtClean="0">
                <a:solidFill>
                  <a:schemeClr val="bg1"/>
                </a:solidFill>
                <a:latin typeface="Arial" pitchFamily="34" charset="0"/>
                <a:ea typeface="ＭＳ Ｐゴシック"/>
                <a:cs typeface="ＭＳ Ｐゴシック"/>
              </a:rPr>
              <a:t>Sunny </a:t>
            </a:r>
          </a:p>
          <a:p>
            <a:pPr algn="ctr" eaLnBrk="1" hangingPunct="1">
              <a:buFontTx/>
              <a:buNone/>
              <a:defRPr/>
            </a:pPr>
            <a:r>
              <a:rPr lang="en-US" sz="7700" b="1" dirty="0" smtClean="0">
                <a:solidFill>
                  <a:schemeClr val="bg1"/>
                </a:solidFill>
                <a:latin typeface="Arial" pitchFamily="34" charset="0"/>
                <a:ea typeface="ＭＳ Ｐゴシック"/>
                <a:cs typeface="ＭＳ Ｐゴシック"/>
              </a:rPr>
              <a:t>with Clouds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up)">
                                      <p:cBhvr>
                                        <p:cTn id="7" dur="500"/>
                                        <p:tgtEl>
                                          <p:spTgt spid="890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9091">
                                            <p:txEl>
                                              <p:pRg st="1" end="1"/>
                                            </p:txEl>
                                          </p:spTgt>
                                        </p:tgtEl>
                                        <p:attrNameLst>
                                          <p:attrName>style.visibility</p:attrName>
                                        </p:attrNameLst>
                                      </p:cBhvr>
                                      <p:to>
                                        <p:strVal val="visible"/>
                                      </p:to>
                                    </p:set>
                                    <p:animEffect transition="in" filter="wipe(up)">
                                      <p:cBhvr>
                                        <p:cTn id="10" dur="500"/>
                                        <p:tgtEl>
                                          <p:spTgt spid="890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9091">
                                            <p:txEl>
                                              <p:pRg st="2" end="2"/>
                                            </p:txEl>
                                          </p:spTgt>
                                        </p:tgtEl>
                                        <p:attrNameLst>
                                          <p:attrName>style.visibility</p:attrName>
                                        </p:attrNameLst>
                                      </p:cBhvr>
                                      <p:to>
                                        <p:strVal val="visible"/>
                                      </p:to>
                                    </p:set>
                                    <p:animEffect transition="in" filter="wipe(up)">
                                      <p:cBhvr>
                                        <p:cTn id="13" dur="500"/>
                                        <p:tgtEl>
                                          <p:spTgt spid="89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73102" y="62866"/>
            <a:ext cx="11363960" cy="1150620"/>
          </a:xfrm>
        </p:spPr>
        <p:txBody>
          <a:bodyPr/>
          <a:lstStyle/>
          <a:p>
            <a:r>
              <a:rPr lang="en-US" smtClean="0">
                <a:latin typeface="Arial" charset="0"/>
              </a:rPr>
              <a:t>Clouds – The Real Transformation</a:t>
            </a:r>
          </a:p>
        </p:txBody>
      </p:sp>
      <p:sp>
        <p:nvSpPr>
          <p:cNvPr id="44035" name="Rectangle 3"/>
          <p:cNvSpPr>
            <a:spLocks noGrp="1" noChangeArrowheads="1"/>
          </p:cNvSpPr>
          <p:nvPr>
            <p:ph type="body" idx="1"/>
          </p:nvPr>
        </p:nvSpPr>
        <p:spPr>
          <a:xfrm>
            <a:off x="673101" y="1554480"/>
            <a:ext cx="7752080" cy="6309360"/>
          </a:xfrm>
        </p:spPr>
        <p:txBody>
          <a:bodyPr/>
          <a:lstStyle/>
          <a:p>
            <a:r>
              <a:rPr lang="en-US" smtClean="0"/>
              <a:t>Drastically reduce “time to change” infrastructure and services in response to demand</a:t>
            </a:r>
          </a:p>
          <a:p>
            <a:r>
              <a:rPr lang="en-US" smtClean="0"/>
              <a:t>Increase visibility of IT infrastructure and how it ties to business results</a:t>
            </a:r>
          </a:p>
          <a:p>
            <a:r>
              <a:rPr lang="en-US" smtClean="0"/>
              <a:t>Reset IT cost structures</a:t>
            </a:r>
          </a:p>
          <a:p>
            <a:pPr lvl="1"/>
            <a:r>
              <a:rPr lang="en-US" smtClean="0">
                <a:cs typeface="Arial" charset="0"/>
              </a:rPr>
              <a:t>Move ongoing IT demand and consumption to a variable cost structure</a:t>
            </a:r>
          </a:p>
          <a:p>
            <a:pPr lvl="1"/>
            <a:r>
              <a:rPr lang="en-US" smtClean="0">
                <a:cs typeface="Arial" charset="0"/>
              </a:rPr>
              <a:t>Free IT from viewing everything as massive fixed cost</a:t>
            </a:r>
          </a:p>
          <a:p>
            <a:r>
              <a:rPr lang="en-US" smtClean="0"/>
              <a:t>Enable a more precise, commoditized approach to service sourcing</a:t>
            </a:r>
          </a:p>
        </p:txBody>
      </p:sp>
      <p:pic>
        <p:nvPicPr>
          <p:cNvPr id="44036" name="Picture 5"/>
          <p:cNvPicPr>
            <a:picLocks noChangeAspect="1" noChangeArrowheads="1"/>
          </p:cNvPicPr>
          <p:nvPr/>
        </p:nvPicPr>
        <p:blipFill>
          <a:blip r:embed="rId3"/>
          <a:srcRect/>
          <a:stretch>
            <a:fillRect/>
          </a:stretch>
        </p:blipFill>
        <p:spPr bwMode="auto">
          <a:xfrm>
            <a:off x="9052560" y="1274446"/>
            <a:ext cx="5577840" cy="6955154"/>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6396038" y="3654425"/>
            <a:ext cx="8234362" cy="4575175"/>
          </a:xfrm>
          <a:prstGeom prst="rect">
            <a:avLst/>
          </a:prstGeom>
          <a:noFill/>
          <a:ln w="9525">
            <a:noFill/>
            <a:miter lim="800000"/>
            <a:headEnd/>
            <a:tailEnd/>
          </a:ln>
        </p:spPr>
      </p:pic>
      <p:sp>
        <p:nvSpPr>
          <p:cNvPr id="25603" name="Rectangle 3"/>
          <p:cNvSpPr>
            <a:spLocks noGrp="1" noChangeArrowheads="1"/>
          </p:cNvSpPr>
          <p:nvPr>
            <p:ph type="title" idx="4294967295"/>
          </p:nvPr>
        </p:nvSpPr>
        <p:spPr/>
        <p:txBody>
          <a:bodyPr/>
          <a:lstStyle/>
          <a:p>
            <a:r>
              <a:rPr lang="en-US" dirty="0" smtClean="0">
                <a:latin typeface="Arial" charset="0"/>
                <a:ea typeface="ＭＳ Ｐゴシック" pitchFamily="-105" charset="-128"/>
              </a:rPr>
              <a:t>Enterprise Clouds – Next-</a:t>
            </a:r>
            <a:r>
              <a:rPr lang="en-US" dirty="0" err="1" smtClean="0">
                <a:latin typeface="Arial" charset="0"/>
                <a:ea typeface="ＭＳ Ｐゴシック" pitchFamily="-105" charset="-128"/>
              </a:rPr>
              <a:t>eneration</a:t>
            </a:r>
            <a:r>
              <a:rPr lang="en-US" dirty="0" smtClean="0">
                <a:latin typeface="Arial" charset="0"/>
                <a:ea typeface="ＭＳ Ｐゴシック" pitchFamily="-105" charset="-128"/>
              </a:rPr>
              <a:t> Datacenters</a:t>
            </a:r>
            <a:br>
              <a:rPr lang="en-US" dirty="0" smtClean="0">
                <a:latin typeface="Arial" charset="0"/>
                <a:ea typeface="ＭＳ Ｐゴシック" pitchFamily="-105" charset="-128"/>
              </a:rPr>
            </a:br>
            <a:r>
              <a:rPr lang="en-US" dirty="0" smtClean="0">
                <a:latin typeface="Arial" charset="0"/>
                <a:ea typeface="ＭＳ Ｐゴシック" pitchFamily="-105" charset="-128"/>
              </a:rPr>
              <a:t>A tool for agility, productivity and cost effectiveness</a:t>
            </a:r>
          </a:p>
        </p:txBody>
      </p:sp>
      <p:sp>
        <p:nvSpPr>
          <p:cNvPr id="25604" name="Rectangle 4"/>
          <p:cNvSpPr>
            <a:spLocks noGrp="1" noChangeArrowheads="1"/>
          </p:cNvSpPr>
          <p:nvPr>
            <p:ph type="body" idx="4294967295"/>
          </p:nvPr>
        </p:nvSpPr>
        <p:spPr/>
        <p:txBody>
          <a:bodyPr/>
          <a:lstStyle/>
          <a:p>
            <a:r>
              <a:rPr lang="en-US" smtClean="0">
                <a:ea typeface="ＭＳ Ｐゴシック" pitchFamily="-105" charset="-128"/>
                <a:cs typeface="ＭＳ Ｐゴシック" pitchFamily="-105" charset="-128"/>
              </a:rPr>
              <a:t>Organizations are looking for many of the benefits of public cloud services, but with the control and compliance they require</a:t>
            </a:r>
          </a:p>
          <a:p>
            <a:pPr>
              <a:lnSpc>
                <a:spcPct val="105000"/>
              </a:lnSpc>
            </a:pPr>
            <a:r>
              <a:rPr lang="en-US" smtClean="0">
                <a:ea typeface="ＭＳ Ｐゴシック" pitchFamily="-105" charset="-128"/>
                <a:cs typeface="ＭＳ Ｐゴシック" pitchFamily="-105" charset="-128"/>
              </a:rPr>
              <a:t>Private Cloud = Service Enabled, Highly Virtualized, Highly Automated</a:t>
            </a:r>
          </a:p>
          <a:p>
            <a:pPr>
              <a:lnSpc>
                <a:spcPct val="105000"/>
              </a:lnSpc>
            </a:pPr>
            <a:r>
              <a:rPr lang="en-US" smtClean="0">
                <a:ea typeface="ＭＳ Ｐゴシック" pitchFamily="-105" charset="-128"/>
                <a:cs typeface="ＭＳ Ｐゴシック" pitchFamily="-105" charset="-128"/>
              </a:rPr>
              <a:t>Self-Service – empower users</a:t>
            </a:r>
          </a:p>
          <a:p>
            <a:r>
              <a:rPr lang="en-US" smtClean="0">
                <a:ea typeface="ＭＳ Ｐゴシック" pitchFamily="-105" charset="-128"/>
                <a:cs typeface="ＭＳ Ｐゴシック" pitchFamily="-105" charset="-128"/>
              </a:rPr>
              <a:t>Agility – fast provisioning</a:t>
            </a:r>
          </a:p>
          <a:p>
            <a:r>
              <a:rPr lang="en-US" smtClean="0">
                <a:ea typeface="ＭＳ Ｐゴシック" pitchFamily="-105" charset="-128"/>
                <a:cs typeface="ＭＳ Ｐゴシック" pitchFamily="-105" charset="-128"/>
              </a:rPr>
              <a:t>Elastic – resources as needed</a:t>
            </a:r>
          </a:p>
          <a:p>
            <a:r>
              <a:rPr lang="en-US" smtClean="0">
                <a:ea typeface="ＭＳ Ｐゴシック" pitchFamily="-105" charset="-128"/>
                <a:cs typeface="ＭＳ Ｐゴシック" pitchFamily="-105" charset="-128"/>
              </a:rPr>
              <a:t>Utilization – high resource use</a:t>
            </a:r>
          </a:p>
          <a:p>
            <a:r>
              <a:rPr lang="en-US" smtClean="0">
                <a:ea typeface="ＭＳ Ｐゴシック" pitchFamily="-105" charset="-128"/>
                <a:cs typeface="ＭＳ Ｐゴシック" pitchFamily="-105" charset="-128"/>
              </a:rPr>
              <a:t>Shared – multi-tenancy</a:t>
            </a:r>
          </a:p>
          <a:p>
            <a:r>
              <a:rPr lang="en-US" smtClean="0">
                <a:ea typeface="ＭＳ Ｐゴシック" pitchFamily="-105" charset="-128"/>
                <a:cs typeface="ＭＳ Ｐゴシック" pitchFamily="-105" charset="-128"/>
              </a:rPr>
              <a:t>Granular usage metering</a:t>
            </a:r>
          </a:p>
          <a:p>
            <a:pPr>
              <a:buFontTx/>
              <a:buNone/>
            </a:pPr>
            <a:endParaRPr lang="en-US" smtClean="0">
              <a:ea typeface="ＭＳ Ｐゴシック" pitchFamily="-105" charset="-128"/>
              <a:cs typeface="ＭＳ Ｐゴシック" pitchFamily="-105" charset="-128"/>
            </a:endParaRPr>
          </a:p>
          <a:p>
            <a:endParaRPr lang="en-US" smtClean="0">
              <a:ea typeface="ＭＳ Ｐゴシック" pitchFamily="-105" charset="-128"/>
              <a:cs typeface="ＭＳ Ｐゴシック" pitchFamily="-105" charset="-128"/>
            </a:endParaRPr>
          </a:p>
          <a:p>
            <a:endParaRPr lang="en-US" smtClean="0">
              <a:ea typeface="ＭＳ Ｐゴシック" pitchFamily="-105" charset="-128"/>
              <a:cs typeface="ＭＳ Ｐゴシック" pitchFamily="-105" charset="-128"/>
            </a:endParaRPr>
          </a:p>
        </p:txBody>
      </p:sp>
      <p:sp>
        <p:nvSpPr>
          <p:cNvPr id="25605" name="Text Box 5"/>
          <p:cNvSpPr txBox="1">
            <a:spLocks noChangeArrowheads="1"/>
          </p:cNvSpPr>
          <p:nvPr/>
        </p:nvSpPr>
        <p:spPr bwMode="auto">
          <a:xfrm>
            <a:off x="1333500" y="7061200"/>
            <a:ext cx="11996738" cy="1025525"/>
          </a:xfrm>
          <a:prstGeom prst="rect">
            <a:avLst/>
          </a:prstGeom>
          <a:noFill/>
          <a:ln w="9525">
            <a:noFill/>
            <a:miter lim="800000"/>
            <a:headEnd/>
            <a:tailEnd/>
          </a:ln>
        </p:spPr>
        <p:txBody>
          <a:bodyPr lIns="130622" tIns="65311" rIns="130622" bIns="65311">
            <a:spAutoFit/>
          </a:bodyPr>
          <a:lstStyle/>
          <a:p>
            <a:pPr algn="ctr" eaLnBrk="1" hangingPunct="1"/>
            <a:r>
              <a:rPr lang="en-US" sz="2900" b="1">
                <a:cs typeface="Arial" charset="0"/>
              </a:rPr>
              <a:t>Leading IT organizations are looking to optimize the benefits of </a:t>
            </a:r>
          </a:p>
          <a:p>
            <a:pPr algn="ctr" eaLnBrk="1" hangingPunct="1"/>
            <a:r>
              <a:rPr lang="en-US" sz="2900" b="1">
                <a:cs typeface="Arial" charset="0"/>
              </a:rPr>
              <a:t>public </a:t>
            </a:r>
            <a:r>
              <a:rPr lang="en-US" sz="2900" b="1" i="1">
                <a:cs typeface="Arial" charset="0"/>
              </a:rPr>
              <a:t>and</a:t>
            </a:r>
            <a:r>
              <a:rPr lang="en-US" sz="2900" b="1">
                <a:cs typeface="Arial" charset="0"/>
              </a:rPr>
              <a:t> private clouds through hybrid cloud strategies</a:t>
            </a:r>
          </a:p>
        </p:txBody>
      </p:sp>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73102" y="62866"/>
            <a:ext cx="11363960" cy="1150620"/>
          </a:xfrm>
        </p:spPr>
        <p:txBody>
          <a:bodyPr/>
          <a:lstStyle/>
          <a:p>
            <a:r>
              <a:rPr lang="en-US">
                <a:latin typeface="Arial" pitchFamily="27" charset="0"/>
              </a:rPr>
              <a:t>Benefits of Public Cloud Infrastructure Services</a:t>
            </a:r>
            <a:br>
              <a:rPr lang="en-US">
                <a:latin typeface="Arial" pitchFamily="27" charset="0"/>
              </a:rPr>
            </a:br>
            <a:r>
              <a:rPr lang="en-US">
                <a:latin typeface="Arial" pitchFamily="27" charset="0"/>
              </a:rPr>
              <a:t>...and Challenges </a:t>
            </a:r>
          </a:p>
        </p:txBody>
      </p:sp>
      <p:sp>
        <p:nvSpPr>
          <p:cNvPr id="7171" name="Rectangle 3"/>
          <p:cNvSpPr>
            <a:spLocks noGrp="1" noChangeArrowheads="1"/>
          </p:cNvSpPr>
          <p:nvPr>
            <p:ph type="body" idx="1"/>
          </p:nvPr>
        </p:nvSpPr>
        <p:spPr>
          <a:xfrm>
            <a:off x="673102" y="1554480"/>
            <a:ext cx="13769339" cy="6309360"/>
          </a:xfrm>
        </p:spPr>
        <p:txBody>
          <a:bodyPr/>
          <a:lstStyle/>
          <a:p>
            <a:r>
              <a:rPr lang="en-US"/>
              <a:t>On-Demand provisioning</a:t>
            </a:r>
          </a:p>
          <a:p>
            <a:r>
              <a:rPr lang="en-US"/>
              <a:t>“Pay as you go”</a:t>
            </a:r>
          </a:p>
          <a:p>
            <a:r>
              <a:rPr lang="en-US"/>
              <a:t>Self-service portals</a:t>
            </a:r>
          </a:p>
          <a:p>
            <a:r>
              <a:rPr lang="en-US"/>
              <a:t>Perception of unlimited resources</a:t>
            </a:r>
          </a:p>
          <a:p>
            <a:r>
              <a:rPr lang="en-US"/>
              <a:t>Avoidance of Capital Expense</a:t>
            </a:r>
          </a:p>
          <a:p>
            <a:r>
              <a:rPr lang="en-US"/>
              <a:t>Less Operational Expense</a:t>
            </a:r>
          </a:p>
          <a:p>
            <a:endParaRPr lang="en-US"/>
          </a:p>
          <a:p>
            <a:r>
              <a:rPr lang="en-US"/>
              <a:t>Challenges</a:t>
            </a:r>
          </a:p>
          <a:p>
            <a:pPr lvl="1"/>
            <a:r>
              <a:rPr lang="en-US">
                <a:cs typeface="Arial" pitchFamily="27" charset="0"/>
              </a:rPr>
              <a:t>Compliance, Security, Privacy concerns</a:t>
            </a:r>
          </a:p>
          <a:p>
            <a:pPr lvl="1"/>
            <a:r>
              <a:rPr lang="en-US">
                <a:cs typeface="Arial" pitchFamily="27" charset="0"/>
              </a:rPr>
              <a:t>Not suitable for all applications and workloads</a:t>
            </a:r>
          </a:p>
          <a:p>
            <a:pPr lvl="1"/>
            <a:r>
              <a:rPr lang="en-US">
                <a:cs typeface="Arial" pitchFamily="27" charset="0"/>
              </a:rPr>
              <a:t>Economics and QOS requirements have to be evaluated for each use case</a:t>
            </a:r>
          </a:p>
          <a:p>
            <a:pPr lvl="1"/>
            <a:r>
              <a:rPr lang="en-US">
                <a:cs typeface="Arial" pitchFamily="27" charset="0"/>
              </a:rPr>
              <a:t>Often consumed outside of normal IT process and governance requirements</a:t>
            </a:r>
          </a:p>
          <a:p>
            <a:pPr lvl="1"/>
            <a:endParaRPr lang="en-US">
              <a:cs typeface="Arial" pitchFamily="27" charset="0"/>
            </a:endParaRPr>
          </a:p>
        </p:txBody>
      </p:sp>
      <p:pic>
        <p:nvPicPr>
          <p:cNvPr id="7172" name="Picture 4"/>
          <p:cNvPicPr>
            <a:picLocks noChangeAspect="1" noChangeArrowheads="1"/>
          </p:cNvPicPr>
          <p:nvPr/>
        </p:nvPicPr>
        <p:blipFill>
          <a:blip r:embed="rId3">
            <a:clrChange>
              <a:clrFrom>
                <a:srgbClr val="D7D7D7"/>
              </a:clrFrom>
              <a:clrTo>
                <a:srgbClr val="D7D7D7">
                  <a:alpha val="0"/>
                </a:srgbClr>
              </a:clrTo>
            </a:clrChange>
          </a:blip>
          <a:srcRect r="30406" b="52766"/>
          <a:stretch>
            <a:fillRect/>
          </a:stretch>
        </p:blipFill>
        <p:spPr bwMode="auto">
          <a:xfrm>
            <a:off x="7185661" y="1554480"/>
            <a:ext cx="3342640" cy="1074420"/>
          </a:xfrm>
          <a:prstGeom prst="rect">
            <a:avLst/>
          </a:prstGeom>
          <a:noFill/>
          <a:ln w="9525">
            <a:noFill/>
            <a:miter lim="800000"/>
            <a:headEnd/>
            <a:tailEnd/>
          </a:ln>
        </p:spPr>
      </p:pic>
      <p:pic>
        <p:nvPicPr>
          <p:cNvPr id="7173"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176000" y="1554480"/>
            <a:ext cx="2367280" cy="914400"/>
          </a:xfrm>
          <a:prstGeom prst="rect">
            <a:avLst/>
          </a:prstGeom>
          <a:noFill/>
          <a:ln w="9525">
            <a:noFill/>
            <a:miter lim="800000"/>
            <a:headEnd/>
            <a:tailEnd/>
          </a:ln>
        </p:spPr>
      </p:pic>
      <p:pic>
        <p:nvPicPr>
          <p:cNvPr id="7174" name="Picture 6"/>
          <p:cNvPicPr>
            <a:picLocks noChangeAspect="1" noChangeArrowheads="1"/>
          </p:cNvPicPr>
          <p:nvPr/>
        </p:nvPicPr>
        <p:blipFill>
          <a:blip r:embed="rId5"/>
          <a:srcRect/>
          <a:stretch>
            <a:fillRect/>
          </a:stretch>
        </p:blipFill>
        <p:spPr bwMode="auto">
          <a:xfrm>
            <a:off x="7421881" y="2849881"/>
            <a:ext cx="3106421" cy="400050"/>
          </a:xfrm>
          <a:prstGeom prst="rect">
            <a:avLst/>
          </a:prstGeom>
          <a:noFill/>
          <a:ln w="9525">
            <a:noFill/>
            <a:miter lim="800000"/>
            <a:headEnd/>
            <a:tailEnd/>
          </a:ln>
        </p:spPr>
      </p:pic>
      <p:pic>
        <p:nvPicPr>
          <p:cNvPr id="7175" name="Picture 7"/>
          <p:cNvPicPr>
            <a:picLocks noChangeAspect="1" noChangeArrowheads="1"/>
          </p:cNvPicPr>
          <p:nvPr/>
        </p:nvPicPr>
        <p:blipFill>
          <a:blip r:embed="rId6"/>
          <a:srcRect/>
          <a:stretch>
            <a:fillRect/>
          </a:stretch>
        </p:blipFill>
        <p:spPr bwMode="auto">
          <a:xfrm>
            <a:off x="11480801" y="2628901"/>
            <a:ext cx="1529080" cy="1146810"/>
          </a:xfrm>
          <a:prstGeom prst="rect">
            <a:avLst/>
          </a:prstGeom>
          <a:noFill/>
          <a:ln w="9525">
            <a:noFill/>
            <a:miter lim="800000"/>
            <a:headEnd/>
            <a:tailEnd/>
          </a:ln>
        </p:spPr>
      </p:pic>
      <p:pic>
        <p:nvPicPr>
          <p:cNvPr id="7176" name="Picture 8"/>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11186161" y="3670936"/>
            <a:ext cx="1823720" cy="609600"/>
          </a:xfrm>
          <a:prstGeom prst="rect">
            <a:avLst/>
          </a:prstGeom>
          <a:noFill/>
          <a:ln w="9525">
            <a:noFill/>
            <a:miter lim="800000"/>
            <a:headEnd/>
            <a:tailEnd/>
          </a:ln>
        </p:spPr>
      </p:pic>
      <p:pic>
        <p:nvPicPr>
          <p:cNvPr id="7177" name="Picture 9"/>
          <p:cNvPicPr>
            <a:picLocks noChangeAspect="1" noChangeArrowheads="1"/>
          </p:cNvPicPr>
          <p:nvPr/>
        </p:nvPicPr>
        <p:blipFill>
          <a:blip r:embed="rId8"/>
          <a:srcRect/>
          <a:stretch>
            <a:fillRect/>
          </a:stretch>
        </p:blipFill>
        <p:spPr bwMode="auto">
          <a:xfrm>
            <a:off x="7421881" y="4486276"/>
            <a:ext cx="2618741" cy="424814"/>
          </a:xfrm>
          <a:prstGeom prst="rect">
            <a:avLst/>
          </a:prstGeom>
          <a:noFill/>
          <a:ln w="9525">
            <a:noFill/>
            <a:miter lim="800000"/>
            <a:headEnd/>
            <a:tailEnd/>
          </a:ln>
        </p:spPr>
      </p:pic>
      <p:pic>
        <p:nvPicPr>
          <p:cNvPr id="7178" name="Picture 10"/>
          <p:cNvPicPr>
            <a:picLocks noChangeAspect="1" noChangeArrowheads="1"/>
          </p:cNvPicPr>
          <p:nvPr/>
        </p:nvPicPr>
        <p:blipFill>
          <a:blip r:embed="rId9"/>
          <a:srcRect/>
          <a:stretch>
            <a:fillRect/>
          </a:stretch>
        </p:blipFill>
        <p:spPr bwMode="auto">
          <a:xfrm>
            <a:off x="10871200" y="4486276"/>
            <a:ext cx="2367280" cy="542924"/>
          </a:xfrm>
          <a:prstGeom prst="rect">
            <a:avLst/>
          </a:prstGeom>
          <a:noFill/>
          <a:ln w="9525">
            <a:noFill/>
            <a:miter lim="800000"/>
            <a:headEnd/>
            <a:tailEnd/>
          </a:ln>
        </p:spPr>
      </p:pic>
      <p:pic>
        <p:nvPicPr>
          <p:cNvPr id="7179" name="Picture 11"/>
          <p:cNvPicPr>
            <a:picLocks noChangeAspect="1" noChangeArrowheads="1"/>
          </p:cNvPicPr>
          <p:nvPr/>
        </p:nvPicPr>
        <p:blipFill>
          <a:blip r:embed="rId10"/>
          <a:srcRect/>
          <a:stretch>
            <a:fillRect/>
          </a:stretch>
        </p:blipFill>
        <p:spPr bwMode="auto">
          <a:xfrm>
            <a:off x="7810502" y="3345180"/>
            <a:ext cx="3063240" cy="893446"/>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ChangeArrowheads="1"/>
          </p:cNvSpPr>
          <p:nvPr/>
        </p:nvSpPr>
        <p:spPr bwMode="auto">
          <a:xfrm>
            <a:off x="3048000" y="6035040"/>
            <a:ext cx="3779520" cy="1645920"/>
          </a:xfrm>
          <a:prstGeom prst="rect">
            <a:avLst/>
          </a:prstGeom>
          <a:solidFill>
            <a:srgbClr val="777777">
              <a:alpha val="70195"/>
            </a:srgbClr>
          </a:solidFill>
          <a:ln w="25400">
            <a:noFill/>
            <a:miter lim="800000"/>
            <a:headEnd/>
            <a:tailEnd/>
          </a:ln>
        </p:spPr>
        <p:txBody>
          <a:bodyPr lIns="130622" tIns="65311" rIns="130622" bIns="65311" anchor="ctr"/>
          <a:lstStyle/>
          <a:p>
            <a:pPr algn="ctr" eaLnBrk="0" hangingPunct="0"/>
            <a:endParaRPr lang="en-US" b="1">
              <a:solidFill>
                <a:schemeClr val="bg1"/>
              </a:solidFill>
            </a:endParaRPr>
          </a:p>
          <a:p>
            <a:pPr algn="ctr" eaLnBrk="0" hangingPunct="0"/>
            <a:endParaRPr lang="en-US" b="1">
              <a:solidFill>
                <a:schemeClr val="bg1"/>
              </a:solidFill>
            </a:endParaRPr>
          </a:p>
        </p:txBody>
      </p:sp>
      <p:sp>
        <p:nvSpPr>
          <p:cNvPr id="29" name="Rectangle 28"/>
          <p:cNvSpPr>
            <a:spLocks noChangeArrowheads="1"/>
          </p:cNvSpPr>
          <p:nvPr/>
        </p:nvSpPr>
        <p:spPr bwMode="auto">
          <a:xfrm>
            <a:off x="3048000" y="5120640"/>
            <a:ext cx="3779520" cy="822960"/>
          </a:xfrm>
          <a:prstGeom prst="rect">
            <a:avLst/>
          </a:prstGeom>
          <a:solidFill>
            <a:srgbClr val="20588C">
              <a:alpha val="70195"/>
            </a:srgbClr>
          </a:solidFill>
          <a:ln w="25400">
            <a:noFill/>
            <a:miter lim="800000"/>
            <a:headEnd/>
            <a:tailEnd/>
          </a:ln>
        </p:spPr>
        <p:txBody>
          <a:bodyPr lIns="130622" tIns="65311" rIns="130622" bIns="65311" anchor="ctr"/>
          <a:lstStyle/>
          <a:p>
            <a:pPr algn="ctr" eaLnBrk="0" hangingPunct="0"/>
            <a:endParaRPr lang="en-US" b="1">
              <a:solidFill>
                <a:schemeClr val="bg1"/>
              </a:solidFill>
            </a:endParaRPr>
          </a:p>
        </p:txBody>
      </p:sp>
      <p:sp>
        <p:nvSpPr>
          <p:cNvPr id="35" name="Rectangle 34"/>
          <p:cNvSpPr>
            <a:spLocks noChangeArrowheads="1"/>
          </p:cNvSpPr>
          <p:nvPr/>
        </p:nvSpPr>
        <p:spPr bwMode="auto">
          <a:xfrm>
            <a:off x="3048000" y="4206240"/>
            <a:ext cx="3779520" cy="822960"/>
          </a:xfrm>
          <a:prstGeom prst="rect">
            <a:avLst/>
          </a:prstGeom>
          <a:solidFill>
            <a:srgbClr val="20588C">
              <a:alpha val="70195"/>
            </a:srgbClr>
          </a:solidFill>
          <a:ln w="25400">
            <a:noFill/>
            <a:miter lim="800000"/>
            <a:headEnd/>
            <a:tailEnd/>
          </a:ln>
        </p:spPr>
        <p:txBody>
          <a:bodyPr lIns="130622" tIns="65311" rIns="130622" bIns="65311" anchor="ctr"/>
          <a:lstStyle/>
          <a:p>
            <a:pPr algn="ctr" eaLnBrk="0" hangingPunct="0"/>
            <a:endParaRPr lang="en-US" b="1">
              <a:solidFill>
                <a:schemeClr val="bg1"/>
              </a:solidFill>
            </a:endParaRPr>
          </a:p>
        </p:txBody>
      </p:sp>
      <p:sp>
        <p:nvSpPr>
          <p:cNvPr id="38" name="Rectangle 37"/>
          <p:cNvSpPr>
            <a:spLocks noChangeArrowheads="1"/>
          </p:cNvSpPr>
          <p:nvPr/>
        </p:nvSpPr>
        <p:spPr bwMode="auto">
          <a:xfrm>
            <a:off x="3048000" y="3291840"/>
            <a:ext cx="3779520" cy="822960"/>
          </a:xfrm>
          <a:prstGeom prst="rect">
            <a:avLst/>
          </a:prstGeom>
          <a:solidFill>
            <a:srgbClr val="0C2236">
              <a:alpha val="70195"/>
            </a:srgbClr>
          </a:solidFill>
          <a:ln w="25400">
            <a:noFill/>
            <a:miter lim="800000"/>
            <a:headEnd/>
            <a:tailEnd/>
          </a:ln>
        </p:spPr>
        <p:txBody>
          <a:bodyPr lIns="130622" tIns="65311" rIns="130622" bIns="65311" anchor="ctr"/>
          <a:lstStyle/>
          <a:p>
            <a:pPr algn="ctr" eaLnBrk="0" hangingPunct="0"/>
            <a:endParaRPr lang="en-US" b="1">
              <a:solidFill>
                <a:schemeClr val="bg1"/>
              </a:solidFill>
            </a:endParaRPr>
          </a:p>
        </p:txBody>
      </p:sp>
      <p:sp>
        <p:nvSpPr>
          <p:cNvPr id="10245" name="Rectangle 36"/>
          <p:cNvSpPr>
            <a:spLocks noGrp="1" noChangeArrowheads="1"/>
          </p:cNvSpPr>
          <p:nvPr>
            <p:ph type="title"/>
          </p:nvPr>
        </p:nvSpPr>
        <p:spPr/>
        <p:txBody>
          <a:bodyPr/>
          <a:lstStyle/>
          <a:p>
            <a:r>
              <a:rPr lang="en-US" dirty="0" smtClean="0">
                <a:latin typeface="Arial" charset="0"/>
                <a:ea typeface="ＭＳ Ｐゴシック" pitchFamily="34" charset="-128"/>
              </a:rPr>
              <a:t>Next Generation Datacenter Tech Landscape</a:t>
            </a:r>
          </a:p>
        </p:txBody>
      </p:sp>
      <p:sp>
        <p:nvSpPr>
          <p:cNvPr id="10246" name="Rectangle 18"/>
          <p:cNvSpPr>
            <a:spLocks noChangeArrowheads="1"/>
          </p:cNvSpPr>
          <p:nvPr/>
        </p:nvSpPr>
        <p:spPr bwMode="auto">
          <a:xfrm>
            <a:off x="609600" y="6035040"/>
            <a:ext cx="2560320" cy="1645920"/>
          </a:xfrm>
          <a:prstGeom prst="rect">
            <a:avLst/>
          </a:prstGeom>
          <a:solidFill>
            <a:srgbClr val="777777"/>
          </a:solidFill>
          <a:ln w="25400">
            <a:solidFill>
              <a:srgbClr val="DDDDDD"/>
            </a:solidFill>
            <a:miter lim="800000"/>
            <a:headEnd/>
            <a:tailEnd/>
          </a:ln>
        </p:spPr>
        <p:txBody>
          <a:bodyPr lIns="130622" tIns="65311" rIns="130622" bIns="65311" anchor="ctr"/>
          <a:lstStyle/>
          <a:p>
            <a:pPr algn="ctr" eaLnBrk="0" hangingPunct="0"/>
            <a:endParaRPr lang="en-US" b="1" dirty="0">
              <a:solidFill>
                <a:schemeClr val="bg1"/>
              </a:solidFill>
            </a:endParaRPr>
          </a:p>
          <a:p>
            <a:pPr algn="ctr" eaLnBrk="0" hangingPunct="0"/>
            <a:r>
              <a:rPr lang="en-US" b="1" dirty="0">
                <a:solidFill>
                  <a:schemeClr val="bg1"/>
                </a:solidFill>
              </a:rPr>
              <a:t>Infrastructure:</a:t>
            </a:r>
          </a:p>
          <a:p>
            <a:pPr algn="ctr" eaLnBrk="0" hangingPunct="0">
              <a:buFontTx/>
              <a:buChar char="-"/>
            </a:pPr>
            <a:r>
              <a:rPr lang="en-US" b="1" dirty="0">
                <a:solidFill>
                  <a:schemeClr val="bg1"/>
                </a:solidFill>
              </a:rPr>
              <a:t> </a:t>
            </a:r>
            <a:r>
              <a:rPr lang="en-US" sz="1700" b="1" dirty="0">
                <a:solidFill>
                  <a:schemeClr val="bg1"/>
                </a:solidFill>
              </a:rPr>
              <a:t>Servers</a:t>
            </a:r>
          </a:p>
          <a:p>
            <a:pPr algn="ctr" eaLnBrk="0" hangingPunct="0"/>
            <a:r>
              <a:rPr lang="en-US" sz="1700" b="1" dirty="0">
                <a:solidFill>
                  <a:schemeClr val="bg1"/>
                </a:solidFill>
              </a:rPr>
              <a:t>- Network</a:t>
            </a:r>
          </a:p>
          <a:p>
            <a:pPr algn="ctr" eaLnBrk="0" hangingPunct="0">
              <a:buFontTx/>
              <a:buChar char="-"/>
            </a:pPr>
            <a:r>
              <a:rPr lang="en-US" sz="1700" b="1" dirty="0">
                <a:solidFill>
                  <a:schemeClr val="bg1"/>
                </a:solidFill>
              </a:rPr>
              <a:t>Storage</a:t>
            </a:r>
          </a:p>
          <a:p>
            <a:pPr algn="ctr" eaLnBrk="0" hangingPunct="0">
              <a:buFontTx/>
              <a:buChar char="-"/>
            </a:pPr>
            <a:r>
              <a:rPr lang="en-US" sz="1700" b="1" dirty="0">
                <a:solidFill>
                  <a:schemeClr val="bg1"/>
                </a:solidFill>
              </a:rPr>
              <a:t>Clients</a:t>
            </a:r>
          </a:p>
          <a:p>
            <a:pPr algn="ctr" eaLnBrk="0" hangingPunct="0"/>
            <a:endParaRPr lang="en-US" b="1" dirty="0">
              <a:solidFill>
                <a:schemeClr val="bg1"/>
              </a:solidFill>
            </a:endParaRPr>
          </a:p>
        </p:txBody>
      </p:sp>
      <p:sp>
        <p:nvSpPr>
          <p:cNvPr id="10249" name="Rectangle 20"/>
          <p:cNvSpPr>
            <a:spLocks noChangeArrowheads="1"/>
          </p:cNvSpPr>
          <p:nvPr/>
        </p:nvSpPr>
        <p:spPr bwMode="auto">
          <a:xfrm>
            <a:off x="3291840" y="6035040"/>
            <a:ext cx="2560320" cy="1645920"/>
          </a:xfrm>
          <a:prstGeom prst="rect">
            <a:avLst/>
          </a:prstGeom>
          <a:solidFill>
            <a:schemeClr val="accent1"/>
          </a:solidFill>
          <a:ln w="25400">
            <a:solidFill>
              <a:srgbClr val="DDDDDD"/>
            </a:solidFill>
            <a:miter lim="800000"/>
            <a:headEnd/>
            <a:tailEnd/>
          </a:ln>
        </p:spPr>
        <p:txBody>
          <a:bodyPr lIns="130622" tIns="65311" rIns="130622" bIns="65311" anchor="ctr"/>
          <a:lstStyle/>
          <a:p>
            <a:pPr eaLnBrk="0" hangingPunct="0">
              <a:defRPr/>
            </a:pPr>
            <a:r>
              <a:rPr lang="en-US" sz="1500" b="1" dirty="0">
                <a:ea typeface="ＭＳ Ｐゴシック" pitchFamily="31" charset="-128"/>
              </a:rPr>
              <a:t>- Rack mount / Blades</a:t>
            </a:r>
          </a:p>
          <a:p>
            <a:pPr eaLnBrk="0" hangingPunct="0">
              <a:defRPr/>
            </a:pPr>
            <a:r>
              <a:rPr lang="en-US" sz="1500" b="1" dirty="0">
                <a:ea typeface="ＭＳ Ｐゴシック" pitchFamily="31" charset="-128"/>
              </a:rPr>
              <a:t>- x86 / RISC / MF</a:t>
            </a:r>
          </a:p>
          <a:p>
            <a:pPr eaLnBrk="0" hangingPunct="0">
              <a:defRPr/>
            </a:pPr>
            <a:r>
              <a:rPr lang="en-US" sz="1500" b="1" dirty="0">
                <a:ea typeface="ＭＳ Ｐゴシック" pitchFamily="31" charset="-128"/>
              </a:rPr>
              <a:t>- </a:t>
            </a:r>
            <a:r>
              <a:rPr lang="en-US" sz="1500" b="1" dirty="0" smtClean="0">
                <a:ea typeface="ＭＳ Ｐゴシック" pitchFamily="31" charset="-128"/>
              </a:rPr>
              <a:t>IPv5 – 1-10GB</a:t>
            </a:r>
          </a:p>
          <a:p>
            <a:pPr eaLnBrk="0" hangingPunct="0">
              <a:defRPr/>
            </a:pPr>
            <a:r>
              <a:rPr lang="en-US" sz="1500" b="1" dirty="0">
                <a:ea typeface="ＭＳ Ｐゴシック" pitchFamily="31" charset="-128"/>
              </a:rPr>
              <a:t>- HD / SAN / NAS / </a:t>
            </a:r>
            <a:r>
              <a:rPr lang="en-US" sz="1500" b="1" dirty="0" err="1">
                <a:ea typeface="ＭＳ Ｐゴシック" pitchFamily="31" charset="-128"/>
              </a:rPr>
              <a:t>iSCSI</a:t>
            </a:r>
            <a:endParaRPr lang="en-US" sz="1500" b="1" dirty="0">
              <a:ea typeface="ＭＳ Ｐゴシック" pitchFamily="31" charset="-128"/>
            </a:endParaRPr>
          </a:p>
          <a:p>
            <a:pPr eaLnBrk="0" hangingPunct="0">
              <a:defRPr/>
            </a:pPr>
            <a:r>
              <a:rPr lang="en-US" sz="1500" b="1" dirty="0">
                <a:ea typeface="ＭＳ Ｐゴシック" pitchFamily="31" charset="-128"/>
              </a:rPr>
              <a:t>- PC / Web</a:t>
            </a:r>
          </a:p>
        </p:txBody>
      </p:sp>
      <p:sp>
        <p:nvSpPr>
          <p:cNvPr id="25" name="Rectangle 24"/>
          <p:cNvSpPr>
            <a:spLocks noChangeArrowheads="1"/>
          </p:cNvSpPr>
          <p:nvPr/>
        </p:nvSpPr>
        <p:spPr bwMode="auto">
          <a:xfrm>
            <a:off x="6583680" y="6035040"/>
            <a:ext cx="2560320" cy="1645920"/>
          </a:xfrm>
          <a:prstGeom prst="rect">
            <a:avLst/>
          </a:prstGeom>
          <a:solidFill>
            <a:schemeClr val="accent1"/>
          </a:solidFill>
          <a:ln w="25400">
            <a:solidFill>
              <a:srgbClr val="DDDDDD"/>
            </a:solidFill>
            <a:miter lim="800000"/>
            <a:headEnd/>
            <a:tailEnd/>
          </a:ln>
        </p:spPr>
        <p:txBody>
          <a:bodyPr lIns="130622" tIns="65311" rIns="130622" bIns="65311" anchor="ctr"/>
          <a:lstStyle/>
          <a:p>
            <a:pPr eaLnBrk="0" hangingPunct="0">
              <a:defRPr/>
            </a:pPr>
            <a:r>
              <a:rPr lang="en-US" sz="1500" b="1" dirty="0">
                <a:ea typeface="ＭＳ Ｐゴシック" pitchFamily="31" charset="-128"/>
              </a:rPr>
              <a:t>- DC PODS / Blades</a:t>
            </a:r>
          </a:p>
          <a:p>
            <a:pPr eaLnBrk="0" hangingPunct="0">
              <a:defRPr/>
            </a:pPr>
            <a:r>
              <a:rPr lang="en-US" sz="1500" b="1" dirty="0">
                <a:ea typeface="ＭＳ Ｐゴシック" pitchFamily="31" charset="-128"/>
              </a:rPr>
              <a:t>- x86 / </a:t>
            </a:r>
            <a:r>
              <a:rPr lang="en-US" sz="1500" b="1" dirty="0" smtClean="0">
                <a:ea typeface="ＭＳ Ｐゴシック" pitchFamily="31" charset="-128"/>
              </a:rPr>
              <a:t>Mainframe</a:t>
            </a:r>
          </a:p>
          <a:p>
            <a:pPr eaLnBrk="0" hangingPunct="0">
              <a:defRPr/>
            </a:pPr>
            <a:r>
              <a:rPr lang="en-US" sz="1500" b="1" dirty="0">
                <a:ea typeface="ＭＳ Ｐゴシック" pitchFamily="31" charset="-128"/>
              </a:rPr>
              <a:t>- IP v6 – </a:t>
            </a:r>
            <a:r>
              <a:rPr lang="en-US" sz="1500" b="1" dirty="0" smtClean="0">
                <a:ea typeface="ＭＳ Ｐゴシック" pitchFamily="31" charset="-128"/>
              </a:rPr>
              <a:t>10-20GB</a:t>
            </a:r>
            <a:endParaRPr lang="en-US" sz="1500" b="1" dirty="0">
              <a:ea typeface="ＭＳ Ｐゴシック" pitchFamily="31" charset="-128"/>
            </a:endParaRPr>
          </a:p>
          <a:p>
            <a:pPr eaLnBrk="0" hangingPunct="0">
              <a:defRPr/>
            </a:pPr>
            <a:r>
              <a:rPr lang="en-US" sz="1500" b="1" dirty="0">
                <a:ea typeface="ＭＳ Ｐゴシック" pitchFamily="31" charset="-128"/>
              </a:rPr>
              <a:t>- SSD / SAN / NAS / </a:t>
            </a:r>
            <a:r>
              <a:rPr lang="en-US" sz="1500" b="1" dirty="0" err="1">
                <a:ea typeface="ＭＳ Ｐゴシック" pitchFamily="31" charset="-128"/>
              </a:rPr>
              <a:t>iSCSI</a:t>
            </a:r>
            <a:endParaRPr lang="en-US" sz="1500" b="1" dirty="0">
              <a:ea typeface="ＭＳ Ｐゴシック" pitchFamily="31" charset="-128"/>
            </a:endParaRPr>
          </a:p>
          <a:p>
            <a:pPr eaLnBrk="0" hangingPunct="0">
              <a:defRPr/>
            </a:pPr>
            <a:r>
              <a:rPr lang="en-US" sz="1500" b="1" dirty="0">
                <a:ea typeface="ＭＳ Ｐゴシック" pitchFamily="31" charset="-128"/>
              </a:rPr>
              <a:t>- PC / Mobile / Virtual / Web</a:t>
            </a:r>
          </a:p>
        </p:txBody>
      </p:sp>
      <p:sp>
        <p:nvSpPr>
          <p:cNvPr id="3" name="Rectangle 28"/>
          <p:cNvSpPr>
            <a:spLocks noChangeArrowheads="1"/>
          </p:cNvSpPr>
          <p:nvPr/>
        </p:nvSpPr>
        <p:spPr bwMode="auto">
          <a:xfrm>
            <a:off x="609600" y="5120640"/>
            <a:ext cx="2560320" cy="822960"/>
          </a:xfrm>
          <a:prstGeom prst="rect">
            <a:avLst/>
          </a:prstGeom>
          <a:solidFill>
            <a:srgbClr val="20588C"/>
          </a:solidFill>
          <a:ln w="25400">
            <a:solidFill>
              <a:srgbClr val="94BDD3"/>
            </a:solidFill>
            <a:miter lim="800000"/>
            <a:headEnd/>
            <a:tailEnd/>
          </a:ln>
        </p:spPr>
        <p:txBody>
          <a:bodyPr lIns="130622" tIns="65311" rIns="130622" bIns="65311" anchor="ctr"/>
          <a:lstStyle/>
          <a:p>
            <a:pPr algn="ctr" eaLnBrk="0" hangingPunct="0">
              <a:defRPr/>
            </a:pPr>
            <a:r>
              <a:rPr lang="en-US" b="1" dirty="0">
                <a:solidFill>
                  <a:schemeClr val="bg1"/>
                </a:solidFill>
                <a:latin typeface="+mn-lt"/>
                <a:ea typeface="+mn-ea"/>
                <a:cs typeface="+mn-cs"/>
              </a:rPr>
              <a:t>Virtualization</a:t>
            </a:r>
          </a:p>
        </p:txBody>
      </p:sp>
      <p:sp>
        <p:nvSpPr>
          <p:cNvPr id="30" name="Rectangle 29"/>
          <p:cNvSpPr>
            <a:spLocks noChangeArrowheads="1"/>
          </p:cNvSpPr>
          <p:nvPr/>
        </p:nvSpPr>
        <p:spPr bwMode="auto">
          <a:xfrm>
            <a:off x="3291840" y="5120640"/>
            <a:ext cx="2560320" cy="822960"/>
          </a:xfrm>
          <a:prstGeom prst="rect">
            <a:avLst/>
          </a:prstGeom>
          <a:solidFill>
            <a:schemeClr val="bg1"/>
          </a:solidFill>
          <a:ln w="25400">
            <a:solidFill>
              <a:srgbClr val="94BDD3"/>
            </a:solidFill>
            <a:miter lim="800000"/>
            <a:headEnd/>
            <a:tailEnd/>
          </a:ln>
        </p:spPr>
        <p:txBody>
          <a:bodyPr lIns="130622" tIns="65311" rIns="130622" bIns="65311" anchor="ctr"/>
          <a:lstStyle/>
          <a:p>
            <a:pPr algn="ctr" eaLnBrk="0" hangingPunct="0">
              <a:defRPr/>
            </a:pPr>
            <a:r>
              <a:rPr lang="en-US" b="1" dirty="0">
                <a:latin typeface="+mn-lt"/>
                <a:ea typeface="+mn-ea"/>
                <a:cs typeface="+mn-cs"/>
              </a:rPr>
              <a:t>Mostly physical</a:t>
            </a:r>
          </a:p>
          <a:p>
            <a:pPr algn="ctr" eaLnBrk="0" hangingPunct="0">
              <a:defRPr/>
            </a:pPr>
            <a:r>
              <a:rPr lang="en-US" b="1" dirty="0">
                <a:latin typeface="+mn-lt"/>
                <a:ea typeface="+mn-ea"/>
                <a:cs typeface="+mn-cs"/>
              </a:rPr>
              <a:t>+</a:t>
            </a:r>
            <a:r>
              <a:rPr lang="en-US" b="1" dirty="0" smtClean="0">
                <a:latin typeface="+mn-lt"/>
                <a:ea typeface="+mn-ea"/>
                <a:cs typeface="+mn-cs"/>
              </a:rPr>
              <a:t> Some virtual</a:t>
            </a:r>
            <a:endParaRPr lang="en-US" b="1" dirty="0">
              <a:latin typeface="+mn-lt"/>
              <a:ea typeface="+mn-ea"/>
              <a:cs typeface="+mn-cs"/>
            </a:endParaRPr>
          </a:p>
        </p:txBody>
      </p:sp>
      <p:sp>
        <p:nvSpPr>
          <p:cNvPr id="31" name="Rectangle 30"/>
          <p:cNvSpPr>
            <a:spLocks noChangeArrowheads="1"/>
          </p:cNvSpPr>
          <p:nvPr/>
        </p:nvSpPr>
        <p:spPr bwMode="auto">
          <a:xfrm>
            <a:off x="6583680" y="5120640"/>
            <a:ext cx="2560320" cy="822960"/>
          </a:xfrm>
          <a:prstGeom prst="rect">
            <a:avLst/>
          </a:prstGeom>
          <a:solidFill>
            <a:schemeClr val="bg1"/>
          </a:solidFill>
          <a:ln w="25400">
            <a:solidFill>
              <a:srgbClr val="94BDD3"/>
            </a:solidFill>
            <a:miter lim="800000"/>
            <a:headEnd/>
            <a:tailEnd/>
          </a:ln>
        </p:spPr>
        <p:txBody>
          <a:bodyPr lIns="130622" tIns="65311" rIns="130622" bIns="65311" anchor="ctr"/>
          <a:lstStyle/>
          <a:p>
            <a:pPr algn="ctr" eaLnBrk="0" hangingPunct="0">
              <a:defRPr/>
            </a:pPr>
            <a:r>
              <a:rPr lang="en-US" sz="2000" b="1" dirty="0">
                <a:latin typeface="+mn-lt"/>
                <a:ea typeface="+mn-ea"/>
              </a:rPr>
              <a:t>Mostly Virtual VMware, MS, Linux and  physical</a:t>
            </a:r>
          </a:p>
        </p:txBody>
      </p:sp>
      <p:sp>
        <p:nvSpPr>
          <p:cNvPr id="4" name="Rectangle 34"/>
          <p:cNvSpPr>
            <a:spLocks noChangeArrowheads="1"/>
          </p:cNvSpPr>
          <p:nvPr/>
        </p:nvSpPr>
        <p:spPr bwMode="auto">
          <a:xfrm>
            <a:off x="609600" y="4206240"/>
            <a:ext cx="2560320" cy="822960"/>
          </a:xfrm>
          <a:prstGeom prst="rect">
            <a:avLst/>
          </a:prstGeom>
          <a:solidFill>
            <a:srgbClr val="20588C"/>
          </a:solidFill>
          <a:ln w="25400">
            <a:solidFill>
              <a:srgbClr val="94BDD3"/>
            </a:solidFill>
            <a:miter lim="800000"/>
            <a:headEnd/>
            <a:tailEnd/>
          </a:ln>
        </p:spPr>
        <p:txBody>
          <a:bodyPr lIns="130622" tIns="65311" rIns="130622" bIns="65311" anchor="ctr"/>
          <a:lstStyle/>
          <a:p>
            <a:pPr algn="ctr" eaLnBrk="0" hangingPunct="0">
              <a:defRPr/>
            </a:pPr>
            <a:r>
              <a:rPr lang="en-US" b="1" dirty="0">
                <a:solidFill>
                  <a:schemeClr val="bg1"/>
                </a:solidFill>
                <a:latin typeface="+mn-lt"/>
                <a:ea typeface="+mn-ea"/>
                <a:cs typeface="+mn-cs"/>
              </a:rPr>
              <a:t>Operating Systems</a:t>
            </a:r>
          </a:p>
        </p:txBody>
      </p:sp>
      <p:sp>
        <p:nvSpPr>
          <p:cNvPr id="36" name="Rectangle 35"/>
          <p:cNvSpPr>
            <a:spLocks noChangeArrowheads="1"/>
          </p:cNvSpPr>
          <p:nvPr/>
        </p:nvSpPr>
        <p:spPr bwMode="auto">
          <a:xfrm>
            <a:off x="3291840" y="4206240"/>
            <a:ext cx="2560320" cy="822960"/>
          </a:xfrm>
          <a:prstGeom prst="rect">
            <a:avLst/>
          </a:prstGeom>
          <a:solidFill>
            <a:schemeClr val="bg1"/>
          </a:solidFill>
          <a:ln w="25400">
            <a:solidFill>
              <a:srgbClr val="94BDD3"/>
            </a:solidFill>
            <a:miter lim="800000"/>
            <a:headEnd/>
            <a:tailEnd/>
          </a:ln>
        </p:spPr>
        <p:txBody>
          <a:bodyPr lIns="130622" tIns="65311" rIns="130622" bIns="65311" anchor="ctr"/>
          <a:lstStyle/>
          <a:p>
            <a:pPr algn="ctr" eaLnBrk="0" hangingPunct="0">
              <a:defRPr/>
            </a:pPr>
            <a:r>
              <a:rPr lang="en-US" sz="2000" b="1" dirty="0">
                <a:latin typeface="+mn-lt"/>
                <a:ea typeface="+mn-ea"/>
              </a:rPr>
              <a:t>Windows, Linux, Unix,</a:t>
            </a:r>
            <a:r>
              <a:rPr lang="en-US" sz="2000" b="1" dirty="0" smtClean="0">
                <a:latin typeface="+mn-lt"/>
                <a:ea typeface="+mn-ea"/>
              </a:rPr>
              <a:t> Z-OS</a:t>
            </a:r>
            <a:endParaRPr lang="en-US" sz="2000" b="1" dirty="0">
              <a:latin typeface="+mn-lt"/>
              <a:ea typeface="+mn-ea"/>
            </a:endParaRPr>
          </a:p>
        </p:txBody>
      </p:sp>
      <p:sp>
        <p:nvSpPr>
          <p:cNvPr id="37" name="Rectangle 36"/>
          <p:cNvSpPr>
            <a:spLocks noChangeArrowheads="1"/>
          </p:cNvSpPr>
          <p:nvPr/>
        </p:nvSpPr>
        <p:spPr bwMode="auto">
          <a:xfrm>
            <a:off x="6583680" y="4206240"/>
            <a:ext cx="2560320" cy="822960"/>
          </a:xfrm>
          <a:prstGeom prst="rect">
            <a:avLst/>
          </a:prstGeom>
          <a:solidFill>
            <a:schemeClr val="bg1"/>
          </a:solidFill>
          <a:ln w="25400">
            <a:solidFill>
              <a:srgbClr val="94BDD3"/>
            </a:solidFill>
            <a:miter lim="800000"/>
            <a:headEnd/>
            <a:tailEnd/>
          </a:ln>
        </p:spPr>
        <p:txBody>
          <a:bodyPr lIns="130622" tIns="65311" rIns="130622" bIns="65311" anchor="ctr"/>
          <a:lstStyle/>
          <a:p>
            <a:pPr algn="ctr" eaLnBrk="0" hangingPunct="0">
              <a:defRPr/>
            </a:pPr>
            <a:r>
              <a:rPr lang="en-US" sz="2000" b="1" dirty="0">
                <a:latin typeface="+mn-lt"/>
                <a:ea typeface="+mn-ea"/>
              </a:rPr>
              <a:t>Mostly Windows and </a:t>
            </a:r>
            <a:r>
              <a:rPr lang="en-US" sz="2000" b="1" dirty="0" smtClean="0">
                <a:latin typeface="+mn-lt"/>
                <a:ea typeface="+mn-ea"/>
              </a:rPr>
              <a:t>Linux</a:t>
            </a:r>
            <a:endParaRPr lang="en-US" sz="2000" b="1" dirty="0">
              <a:latin typeface="+mn-lt"/>
              <a:ea typeface="+mn-ea"/>
            </a:endParaRPr>
          </a:p>
        </p:txBody>
      </p:sp>
      <p:sp>
        <p:nvSpPr>
          <p:cNvPr id="5" name="Rectangle 37"/>
          <p:cNvSpPr>
            <a:spLocks noChangeArrowheads="1"/>
          </p:cNvSpPr>
          <p:nvPr/>
        </p:nvSpPr>
        <p:spPr bwMode="auto">
          <a:xfrm>
            <a:off x="609600" y="3291840"/>
            <a:ext cx="2560320" cy="822960"/>
          </a:xfrm>
          <a:prstGeom prst="rect">
            <a:avLst/>
          </a:prstGeom>
          <a:solidFill>
            <a:srgbClr val="0C2236"/>
          </a:solidFill>
          <a:ln w="25400">
            <a:solidFill>
              <a:srgbClr val="20588C"/>
            </a:solidFill>
            <a:miter lim="800000"/>
            <a:headEnd/>
            <a:tailEnd/>
          </a:ln>
        </p:spPr>
        <p:txBody>
          <a:bodyPr lIns="130622" tIns="65311" rIns="130622" bIns="65311" anchor="ctr"/>
          <a:lstStyle/>
          <a:p>
            <a:pPr algn="ctr" eaLnBrk="0" hangingPunct="0">
              <a:defRPr/>
            </a:pPr>
            <a:r>
              <a:rPr lang="en-US" b="1" dirty="0">
                <a:solidFill>
                  <a:schemeClr val="bg1"/>
                </a:solidFill>
                <a:latin typeface="+mn-lt"/>
                <a:ea typeface="+mn-ea"/>
                <a:cs typeface="+mn-cs"/>
              </a:rPr>
              <a:t>Applications</a:t>
            </a:r>
          </a:p>
        </p:txBody>
      </p:sp>
      <p:sp>
        <p:nvSpPr>
          <p:cNvPr id="39" name="Rectangle 38"/>
          <p:cNvSpPr>
            <a:spLocks noChangeArrowheads="1"/>
          </p:cNvSpPr>
          <p:nvPr/>
        </p:nvSpPr>
        <p:spPr bwMode="auto">
          <a:xfrm>
            <a:off x="3291840" y="3291840"/>
            <a:ext cx="2560320" cy="822960"/>
          </a:xfrm>
          <a:prstGeom prst="rect">
            <a:avLst/>
          </a:prstGeom>
          <a:solidFill>
            <a:schemeClr val="accent1"/>
          </a:solidFill>
          <a:ln w="25400">
            <a:solidFill>
              <a:srgbClr val="20588C"/>
            </a:solidFill>
            <a:miter lim="800000"/>
            <a:headEnd/>
            <a:tailEnd/>
          </a:ln>
        </p:spPr>
        <p:txBody>
          <a:bodyPr lIns="130622" tIns="65311" rIns="130622" bIns="65311" anchor="ctr"/>
          <a:lstStyle/>
          <a:p>
            <a:pPr algn="ctr" eaLnBrk="0" hangingPunct="0">
              <a:defRPr/>
            </a:pPr>
            <a:r>
              <a:rPr lang="en-US" sz="2000" b="1" dirty="0">
                <a:latin typeface="+mn-lt"/>
                <a:ea typeface="+mn-ea"/>
              </a:rPr>
              <a:t>Custom and Packaged</a:t>
            </a:r>
          </a:p>
        </p:txBody>
      </p:sp>
      <p:sp>
        <p:nvSpPr>
          <p:cNvPr id="40" name="Rectangle 39"/>
          <p:cNvSpPr>
            <a:spLocks noChangeArrowheads="1"/>
          </p:cNvSpPr>
          <p:nvPr/>
        </p:nvSpPr>
        <p:spPr bwMode="auto">
          <a:xfrm>
            <a:off x="6583680" y="3291840"/>
            <a:ext cx="2560320" cy="822960"/>
          </a:xfrm>
          <a:prstGeom prst="rect">
            <a:avLst/>
          </a:prstGeom>
          <a:solidFill>
            <a:schemeClr val="accent1"/>
          </a:solidFill>
          <a:ln w="25400">
            <a:solidFill>
              <a:srgbClr val="20588C"/>
            </a:solidFill>
            <a:miter lim="800000"/>
            <a:headEnd/>
            <a:tailEnd/>
          </a:ln>
        </p:spPr>
        <p:txBody>
          <a:bodyPr lIns="130622" tIns="65311" rIns="130622" bIns="65311" anchor="ctr"/>
          <a:lstStyle/>
          <a:p>
            <a:pPr algn="ctr" eaLnBrk="0" hangingPunct="0">
              <a:defRPr/>
            </a:pPr>
            <a:r>
              <a:rPr lang="en-US" sz="2000" b="1" dirty="0">
                <a:latin typeface="+mn-lt"/>
                <a:ea typeface="+mn-ea"/>
              </a:rPr>
              <a:t>Custom, Packaged, </a:t>
            </a:r>
            <a:r>
              <a:rPr lang="en-US" sz="2000" b="1" dirty="0" err="1">
                <a:latin typeface="+mn-lt"/>
                <a:ea typeface="+mn-ea"/>
              </a:rPr>
              <a:t>SaaS</a:t>
            </a:r>
            <a:endParaRPr lang="en-US" sz="2000" b="1" dirty="0">
              <a:latin typeface="+mn-lt"/>
              <a:ea typeface="+mn-ea"/>
            </a:endParaRPr>
          </a:p>
        </p:txBody>
      </p:sp>
      <p:sp>
        <p:nvSpPr>
          <p:cNvPr id="42" name="Rectangle 41"/>
          <p:cNvSpPr/>
          <p:nvPr/>
        </p:nvSpPr>
        <p:spPr bwMode="auto">
          <a:xfrm>
            <a:off x="3291840" y="1463040"/>
            <a:ext cx="2560320" cy="822960"/>
          </a:xfrm>
          <a:prstGeom prst="rect">
            <a:avLst/>
          </a:prstGeom>
          <a:solidFill>
            <a:schemeClr val="tx1">
              <a:lumMod val="65000"/>
              <a:lumOff val="35000"/>
            </a:schemeClr>
          </a:solidFill>
          <a:ln w="57150" cap="flat" cmpd="sng" algn="ctr">
            <a:no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30622" tIns="65311" rIns="130622" bIns="65311" anchor="ctr"/>
          <a:lstStyle/>
          <a:p>
            <a:pPr algn="ctr" eaLnBrk="0" hangingPunct="0">
              <a:defRPr/>
            </a:pPr>
            <a:r>
              <a:rPr lang="en-US" sz="2000" b="1" dirty="0">
                <a:solidFill>
                  <a:schemeClr val="bg1"/>
                </a:solidFill>
              </a:rPr>
              <a:t>Today</a:t>
            </a:r>
          </a:p>
        </p:txBody>
      </p:sp>
      <p:sp>
        <p:nvSpPr>
          <p:cNvPr id="43" name="Rectangle 42"/>
          <p:cNvSpPr/>
          <p:nvPr/>
        </p:nvSpPr>
        <p:spPr bwMode="auto">
          <a:xfrm>
            <a:off x="6583680" y="1463040"/>
            <a:ext cx="2560320" cy="822960"/>
          </a:xfrm>
          <a:prstGeom prst="rect">
            <a:avLst/>
          </a:prstGeom>
          <a:solidFill>
            <a:schemeClr val="tx1">
              <a:lumMod val="65000"/>
              <a:lumOff val="35000"/>
            </a:schemeClr>
          </a:solidFill>
          <a:ln w="57150" cap="flat" cmpd="sng" algn="ctr">
            <a:no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30622" tIns="65311" rIns="130622" bIns="65311" anchor="ctr"/>
          <a:lstStyle/>
          <a:p>
            <a:pPr algn="ctr" eaLnBrk="0" hangingPunct="0">
              <a:defRPr/>
            </a:pPr>
            <a:r>
              <a:rPr lang="en-US" sz="2000" b="1" dirty="0">
                <a:solidFill>
                  <a:schemeClr val="bg1"/>
                </a:solidFill>
              </a:rPr>
              <a:t>Future</a:t>
            </a:r>
            <a:r>
              <a:rPr lang="en-US" sz="2000" b="1" dirty="0" smtClean="0">
                <a:solidFill>
                  <a:schemeClr val="bg1"/>
                </a:solidFill>
              </a:rPr>
              <a:t> </a:t>
            </a:r>
            <a:endParaRPr lang="en-US" sz="2000" b="1" dirty="0">
              <a:solidFill>
                <a:schemeClr val="bg1"/>
              </a:solidFill>
            </a:endParaRPr>
          </a:p>
        </p:txBody>
      </p:sp>
      <p:sp>
        <p:nvSpPr>
          <p:cNvPr id="50" name="Right Arrow 49"/>
          <p:cNvSpPr>
            <a:spLocks noChangeArrowheads="1"/>
          </p:cNvSpPr>
          <p:nvPr/>
        </p:nvSpPr>
        <p:spPr bwMode="auto">
          <a:xfrm>
            <a:off x="5974081" y="1463040"/>
            <a:ext cx="525781" cy="822960"/>
          </a:xfrm>
          <a:prstGeom prst="rightArrow">
            <a:avLst>
              <a:gd name="adj1" fmla="val 50000"/>
              <a:gd name="adj2" fmla="val 50000"/>
            </a:avLst>
          </a:prstGeom>
          <a:solidFill>
            <a:srgbClr val="595959"/>
          </a:solidFill>
          <a:ln w="57150">
            <a:noFill/>
            <a:round/>
            <a:headEnd/>
            <a:tailEnd/>
          </a:ln>
        </p:spPr>
        <p:txBody>
          <a:bodyPr lIns="130622" tIns="65311" rIns="130622" bIns="65311" anchor="ctr"/>
          <a:lstStyle/>
          <a:p>
            <a:pPr algn="ctr" eaLnBrk="0" hangingPunct="0"/>
            <a:endParaRPr lang="en-US" sz="2000" b="1" dirty="0">
              <a:solidFill>
                <a:schemeClr val="bg1"/>
              </a:solidFill>
            </a:endParaRPr>
          </a:p>
        </p:txBody>
      </p:sp>
      <p:sp>
        <p:nvSpPr>
          <p:cNvPr id="23" name="Rectangle 22"/>
          <p:cNvSpPr>
            <a:spLocks noChangeArrowheads="1"/>
          </p:cNvSpPr>
          <p:nvPr/>
        </p:nvSpPr>
        <p:spPr bwMode="auto">
          <a:xfrm>
            <a:off x="3048000" y="2377440"/>
            <a:ext cx="3779520" cy="822960"/>
          </a:xfrm>
          <a:prstGeom prst="rect">
            <a:avLst/>
          </a:prstGeom>
          <a:solidFill>
            <a:srgbClr val="0C2236">
              <a:alpha val="70195"/>
            </a:srgbClr>
          </a:solidFill>
          <a:ln w="25400">
            <a:noFill/>
            <a:miter lim="800000"/>
            <a:headEnd/>
            <a:tailEnd/>
          </a:ln>
        </p:spPr>
        <p:txBody>
          <a:bodyPr lIns="130622" tIns="65311" rIns="130622" bIns="65311" anchor="ctr"/>
          <a:lstStyle/>
          <a:p>
            <a:pPr algn="ctr" eaLnBrk="0" hangingPunct="0"/>
            <a:endParaRPr lang="en-US" b="1">
              <a:solidFill>
                <a:schemeClr val="bg1"/>
              </a:solidFill>
            </a:endParaRPr>
          </a:p>
        </p:txBody>
      </p:sp>
      <p:sp>
        <p:nvSpPr>
          <p:cNvPr id="24" name="Rectangle 37"/>
          <p:cNvSpPr>
            <a:spLocks noChangeArrowheads="1"/>
          </p:cNvSpPr>
          <p:nvPr/>
        </p:nvSpPr>
        <p:spPr bwMode="auto">
          <a:xfrm>
            <a:off x="609600" y="2377440"/>
            <a:ext cx="2560320" cy="822960"/>
          </a:xfrm>
          <a:prstGeom prst="rect">
            <a:avLst/>
          </a:prstGeom>
          <a:solidFill>
            <a:srgbClr val="0C2236"/>
          </a:solidFill>
          <a:ln w="25400">
            <a:solidFill>
              <a:srgbClr val="20588C"/>
            </a:solidFill>
            <a:miter lim="800000"/>
            <a:headEnd/>
            <a:tailEnd/>
          </a:ln>
        </p:spPr>
        <p:txBody>
          <a:bodyPr lIns="130622" tIns="65311" rIns="130622" bIns="65311" anchor="ctr"/>
          <a:lstStyle/>
          <a:p>
            <a:pPr algn="ctr" eaLnBrk="0" hangingPunct="0">
              <a:defRPr/>
            </a:pPr>
            <a:r>
              <a:rPr lang="en-US" b="1" dirty="0">
                <a:solidFill>
                  <a:schemeClr val="bg1"/>
                </a:solidFill>
                <a:latin typeface="+mn-lt"/>
                <a:ea typeface="+mn-ea"/>
                <a:cs typeface="+mn-cs"/>
              </a:rPr>
              <a:t>Services</a:t>
            </a:r>
          </a:p>
        </p:txBody>
      </p:sp>
      <p:sp>
        <p:nvSpPr>
          <p:cNvPr id="26" name="Rectangle 25"/>
          <p:cNvSpPr>
            <a:spLocks noChangeArrowheads="1"/>
          </p:cNvSpPr>
          <p:nvPr/>
        </p:nvSpPr>
        <p:spPr bwMode="auto">
          <a:xfrm>
            <a:off x="3291840" y="2377440"/>
            <a:ext cx="2560320" cy="822960"/>
          </a:xfrm>
          <a:prstGeom prst="rect">
            <a:avLst/>
          </a:prstGeom>
          <a:solidFill>
            <a:schemeClr val="accent1"/>
          </a:solidFill>
          <a:ln w="25400">
            <a:solidFill>
              <a:srgbClr val="20588C"/>
            </a:solidFill>
            <a:miter lim="800000"/>
            <a:headEnd/>
            <a:tailEnd/>
          </a:ln>
        </p:spPr>
        <p:txBody>
          <a:bodyPr lIns="130622" tIns="65311" rIns="130622" bIns="65311" anchor="ctr"/>
          <a:lstStyle/>
          <a:p>
            <a:pPr algn="ctr" eaLnBrk="0" hangingPunct="0">
              <a:defRPr/>
            </a:pPr>
            <a:r>
              <a:rPr lang="en-US" sz="2000" b="1" dirty="0">
                <a:latin typeface="+mn-lt"/>
                <a:ea typeface="+mn-ea"/>
              </a:rPr>
              <a:t>Internal delivery and consumption</a:t>
            </a:r>
          </a:p>
        </p:txBody>
      </p:sp>
      <p:sp>
        <p:nvSpPr>
          <p:cNvPr id="27" name="Rectangle 26"/>
          <p:cNvSpPr>
            <a:spLocks noChangeArrowheads="1"/>
          </p:cNvSpPr>
          <p:nvPr/>
        </p:nvSpPr>
        <p:spPr bwMode="auto">
          <a:xfrm>
            <a:off x="6583680" y="2377440"/>
            <a:ext cx="2560320" cy="822960"/>
          </a:xfrm>
          <a:prstGeom prst="rect">
            <a:avLst/>
          </a:prstGeom>
          <a:solidFill>
            <a:schemeClr val="accent1"/>
          </a:solidFill>
          <a:ln w="25400">
            <a:solidFill>
              <a:srgbClr val="20588C"/>
            </a:solidFill>
            <a:miter lim="800000"/>
            <a:headEnd/>
            <a:tailEnd/>
          </a:ln>
        </p:spPr>
        <p:txBody>
          <a:bodyPr lIns="130622" tIns="65311" rIns="130622" bIns="65311" anchor="ctr"/>
          <a:lstStyle/>
          <a:p>
            <a:pPr algn="ctr" eaLnBrk="0" hangingPunct="0">
              <a:defRPr/>
            </a:pPr>
            <a:r>
              <a:rPr lang="en-US" sz="2000" b="1" dirty="0">
                <a:latin typeface="+mn-lt"/>
                <a:ea typeface="+mn-ea"/>
              </a:rPr>
              <a:t>Internal and External</a:t>
            </a:r>
          </a:p>
        </p:txBody>
      </p:sp>
      <p:sp>
        <p:nvSpPr>
          <p:cNvPr id="48" name="Rounded Rectangle 47"/>
          <p:cNvSpPr>
            <a:spLocks noChangeArrowheads="1"/>
          </p:cNvSpPr>
          <p:nvPr/>
        </p:nvSpPr>
        <p:spPr bwMode="auto">
          <a:xfrm>
            <a:off x="9997440" y="1463040"/>
            <a:ext cx="2194560" cy="822960"/>
          </a:xfrm>
          <a:prstGeom prst="roundRect">
            <a:avLst>
              <a:gd name="adj" fmla="val 16667"/>
            </a:avLst>
          </a:prstGeom>
          <a:solidFill>
            <a:srgbClr val="638A0E"/>
          </a:solidFill>
          <a:ln w="9525" algn="ctr">
            <a:noFill/>
            <a:round/>
            <a:headEnd/>
            <a:tailEnd/>
          </a:ln>
        </p:spPr>
        <p:txBody>
          <a:bodyPr lIns="130622" tIns="65311" rIns="130622" bIns="65311" anchor="ctr"/>
          <a:lstStyle/>
          <a:p>
            <a:pPr algn="ctr" eaLnBrk="0" hangingPunct="0"/>
            <a:r>
              <a:rPr lang="en-US" b="1" dirty="0">
                <a:solidFill>
                  <a:schemeClr val="bg1"/>
                </a:solidFill>
              </a:rPr>
              <a:t>Enterprise</a:t>
            </a:r>
          </a:p>
          <a:p>
            <a:pPr algn="ctr" eaLnBrk="0" hangingPunct="0"/>
            <a:r>
              <a:rPr lang="en-US" b="1" dirty="0">
                <a:solidFill>
                  <a:schemeClr val="bg1"/>
                </a:solidFill>
              </a:rPr>
              <a:t>Management</a:t>
            </a:r>
          </a:p>
        </p:txBody>
      </p:sp>
      <p:sp>
        <p:nvSpPr>
          <p:cNvPr id="49" name="Down Arrow 48"/>
          <p:cNvSpPr>
            <a:spLocks noChangeArrowheads="1"/>
          </p:cNvSpPr>
          <p:nvPr/>
        </p:nvSpPr>
        <p:spPr bwMode="auto">
          <a:xfrm>
            <a:off x="10485120" y="2194560"/>
            <a:ext cx="1219200" cy="4206240"/>
          </a:xfrm>
          <a:prstGeom prst="downArrow">
            <a:avLst>
              <a:gd name="adj1" fmla="val 50000"/>
              <a:gd name="adj2" fmla="val 50004"/>
            </a:avLst>
          </a:prstGeom>
          <a:solidFill>
            <a:srgbClr val="638A0E"/>
          </a:solidFill>
          <a:ln w="9525" algn="ctr">
            <a:noFill/>
            <a:round/>
            <a:headEnd/>
            <a:tailEnd/>
          </a:ln>
        </p:spPr>
        <p:txBody>
          <a:bodyPr lIns="130622" tIns="65311" rIns="130622" bIns="65311" anchor="ctr"/>
          <a:lstStyle/>
          <a:p>
            <a:pPr eaLnBrk="0" hangingPunct="0"/>
            <a:endParaRPr lang="en-US"/>
          </a:p>
        </p:txBody>
      </p:sp>
      <p:sp>
        <p:nvSpPr>
          <p:cNvPr id="51" name="Down Arrow 50"/>
          <p:cNvSpPr>
            <a:spLocks noChangeArrowheads="1"/>
          </p:cNvSpPr>
          <p:nvPr/>
        </p:nvSpPr>
        <p:spPr bwMode="auto">
          <a:xfrm rot="5400000">
            <a:off x="7208520" y="-929640"/>
            <a:ext cx="822960" cy="7437120"/>
          </a:xfrm>
          <a:prstGeom prst="downArrow">
            <a:avLst>
              <a:gd name="adj1" fmla="val 50000"/>
              <a:gd name="adj2" fmla="val 49986"/>
            </a:avLst>
          </a:prstGeom>
          <a:solidFill>
            <a:srgbClr val="638A0E"/>
          </a:solidFill>
          <a:ln w="9525" algn="ctr">
            <a:noFill/>
            <a:round/>
            <a:headEnd/>
            <a:tailEnd/>
          </a:ln>
        </p:spPr>
        <p:txBody>
          <a:bodyPr rot="10800000" vert="eaVert" lIns="130622" tIns="65311" rIns="130622" bIns="65311" anchor="ctr"/>
          <a:lstStyle/>
          <a:p>
            <a:pPr eaLnBrk="0" hangingPunct="0"/>
            <a:endParaRPr lang="en-US"/>
          </a:p>
        </p:txBody>
      </p:sp>
      <p:sp>
        <p:nvSpPr>
          <p:cNvPr id="52" name="Down Arrow 51"/>
          <p:cNvSpPr>
            <a:spLocks noChangeArrowheads="1"/>
          </p:cNvSpPr>
          <p:nvPr/>
        </p:nvSpPr>
        <p:spPr bwMode="auto">
          <a:xfrm rot="5400000">
            <a:off x="7208520" y="-15240"/>
            <a:ext cx="822960" cy="7437120"/>
          </a:xfrm>
          <a:prstGeom prst="downArrow">
            <a:avLst>
              <a:gd name="adj1" fmla="val 50000"/>
              <a:gd name="adj2" fmla="val 49986"/>
            </a:avLst>
          </a:prstGeom>
          <a:solidFill>
            <a:srgbClr val="638A0E"/>
          </a:solidFill>
          <a:ln w="9525" algn="ctr">
            <a:noFill/>
            <a:round/>
            <a:headEnd/>
            <a:tailEnd/>
          </a:ln>
        </p:spPr>
        <p:txBody>
          <a:bodyPr rot="10800000" vert="eaVert" lIns="130622" tIns="65311" rIns="130622" bIns="65311" anchor="ctr"/>
          <a:lstStyle/>
          <a:p>
            <a:pPr eaLnBrk="0" hangingPunct="0"/>
            <a:endParaRPr lang="en-US"/>
          </a:p>
        </p:txBody>
      </p:sp>
      <p:sp>
        <p:nvSpPr>
          <p:cNvPr id="53" name="Down Arrow 52"/>
          <p:cNvSpPr>
            <a:spLocks noChangeArrowheads="1"/>
          </p:cNvSpPr>
          <p:nvPr/>
        </p:nvSpPr>
        <p:spPr bwMode="auto">
          <a:xfrm rot="5400000">
            <a:off x="7208520" y="899160"/>
            <a:ext cx="822960" cy="7437120"/>
          </a:xfrm>
          <a:prstGeom prst="downArrow">
            <a:avLst>
              <a:gd name="adj1" fmla="val 50000"/>
              <a:gd name="adj2" fmla="val 49986"/>
            </a:avLst>
          </a:prstGeom>
          <a:solidFill>
            <a:srgbClr val="638A0E"/>
          </a:solidFill>
          <a:ln w="9525" algn="ctr">
            <a:noFill/>
            <a:round/>
            <a:headEnd/>
            <a:tailEnd/>
          </a:ln>
        </p:spPr>
        <p:txBody>
          <a:bodyPr rot="10800000" vert="eaVert" lIns="130622" tIns="65311" rIns="130622" bIns="65311" anchor="ctr"/>
          <a:lstStyle/>
          <a:p>
            <a:pPr eaLnBrk="0" hangingPunct="0"/>
            <a:endParaRPr lang="en-US"/>
          </a:p>
        </p:txBody>
      </p:sp>
      <p:sp>
        <p:nvSpPr>
          <p:cNvPr id="54" name="Down Arrow 53"/>
          <p:cNvSpPr>
            <a:spLocks noChangeArrowheads="1"/>
          </p:cNvSpPr>
          <p:nvPr/>
        </p:nvSpPr>
        <p:spPr bwMode="auto">
          <a:xfrm rot="5400000">
            <a:off x="7208520" y="1813560"/>
            <a:ext cx="822960" cy="7437120"/>
          </a:xfrm>
          <a:prstGeom prst="downArrow">
            <a:avLst>
              <a:gd name="adj1" fmla="val 50000"/>
              <a:gd name="adj2" fmla="val 49986"/>
            </a:avLst>
          </a:prstGeom>
          <a:solidFill>
            <a:srgbClr val="638A0E"/>
          </a:solidFill>
          <a:ln w="9525" algn="ctr">
            <a:noFill/>
            <a:round/>
            <a:headEnd/>
            <a:tailEnd/>
          </a:ln>
        </p:spPr>
        <p:txBody>
          <a:bodyPr rot="10800000" vert="eaVert" lIns="130622" tIns="65311" rIns="130622" bIns="65311" anchor="ctr"/>
          <a:lstStyle/>
          <a:p>
            <a:pPr eaLnBrk="0" hangingPunct="0"/>
            <a:endParaRPr lang="en-US"/>
          </a:p>
        </p:txBody>
      </p:sp>
      <p:sp>
        <p:nvSpPr>
          <p:cNvPr id="56" name="Rectangle 36"/>
          <p:cNvSpPr>
            <a:spLocks noChangeArrowheads="1"/>
          </p:cNvSpPr>
          <p:nvPr/>
        </p:nvSpPr>
        <p:spPr bwMode="auto">
          <a:xfrm>
            <a:off x="243840" y="1371600"/>
            <a:ext cx="14020800" cy="6400800"/>
          </a:xfrm>
          <a:prstGeom prst="rect">
            <a:avLst/>
          </a:prstGeom>
          <a:solidFill>
            <a:schemeClr val="accent2">
              <a:lumMod val="20000"/>
              <a:lumOff val="80000"/>
              <a:alpha val="80000"/>
            </a:schemeClr>
          </a:solidFill>
          <a:ln w="9525">
            <a:noFill/>
            <a:miter lim="800000"/>
            <a:headEnd/>
            <a:tailEnd/>
          </a:ln>
          <a:effectLst/>
        </p:spPr>
        <p:txBody>
          <a:bodyPr wrap="none" lIns="130622" tIns="65311" rIns="130622" bIns="65311" anchor="ctr"/>
          <a:lstStyle/>
          <a:p>
            <a:endParaRPr lang="en-US"/>
          </a:p>
        </p:txBody>
      </p:sp>
      <p:grpSp>
        <p:nvGrpSpPr>
          <p:cNvPr id="2" name="Group 73"/>
          <p:cNvGrpSpPr>
            <a:grpSpLocks/>
          </p:cNvGrpSpPr>
          <p:nvPr/>
        </p:nvGrpSpPr>
        <p:grpSpPr bwMode="auto">
          <a:xfrm>
            <a:off x="975360" y="2286000"/>
            <a:ext cx="12435840" cy="4572000"/>
            <a:chOff x="914400" y="1905000"/>
            <a:chExt cx="7772400" cy="3810000"/>
          </a:xfrm>
        </p:grpSpPr>
        <p:sp>
          <p:nvSpPr>
            <p:cNvPr id="58" name="Rounded Rectangle 57"/>
            <p:cNvSpPr/>
            <p:nvPr/>
          </p:nvSpPr>
          <p:spPr bwMode="auto">
            <a:xfrm>
              <a:off x="914400" y="1905000"/>
              <a:ext cx="7772400" cy="3810000"/>
            </a:xfrm>
            <a:prstGeom prst="roundRect">
              <a:avLst/>
            </a:prstGeom>
            <a:solidFill>
              <a:schemeClr val="bg1"/>
            </a:solid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eaLnBrk="0" hangingPunct="0">
                <a:defRPr/>
              </a:pPr>
              <a:endParaRPr lang="en-US" dirty="0">
                <a:solidFill>
                  <a:schemeClr val="tx1"/>
                </a:solidFill>
              </a:endParaRPr>
            </a:p>
          </p:txBody>
        </p:sp>
        <p:sp>
          <p:nvSpPr>
            <p:cNvPr id="59" name="Rectangle 37"/>
            <p:cNvSpPr txBox="1">
              <a:spLocks noChangeArrowheads="1"/>
            </p:cNvSpPr>
            <p:nvPr/>
          </p:nvSpPr>
          <p:spPr bwMode="auto">
            <a:xfrm>
              <a:off x="1143000" y="2438400"/>
              <a:ext cx="7315200" cy="2743200"/>
            </a:xfrm>
            <a:prstGeom prst="rect">
              <a:avLst/>
            </a:prstGeom>
            <a:noFill/>
            <a:ln w="9525">
              <a:noFill/>
              <a:miter lim="800000"/>
              <a:headEnd/>
              <a:tailEnd/>
            </a:ln>
          </p:spPr>
          <p:txBody>
            <a:bodyPr/>
            <a:lstStyle/>
            <a:p>
              <a:pPr marL="390052" indent="-390052">
                <a:lnSpc>
                  <a:spcPct val="85000"/>
                </a:lnSpc>
                <a:spcBef>
                  <a:spcPct val="50000"/>
                </a:spcBef>
                <a:buSzPct val="75000"/>
                <a:buBlip>
                  <a:blip r:embed="rId3"/>
                </a:buBlip>
                <a:defRPr/>
              </a:pPr>
              <a:r>
                <a:rPr lang="en-US" sz="2900" kern="0" dirty="0" smtClean="0">
                  <a:cs typeface="ＭＳ Ｐゴシック" pitchFamily="31" charset="-128"/>
                </a:rPr>
                <a:t>Virtualization will create more dislocation in how IT is used and managed</a:t>
              </a:r>
            </a:p>
            <a:p>
              <a:pPr marL="390052" indent="-390052">
                <a:lnSpc>
                  <a:spcPct val="85000"/>
                </a:lnSpc>
                <a:spcBef>
                  <a:spcPct val="50000"/>
                </a:spcBef>
                <a:buSzPct val="75000"/>
                <a:buBlip>
                  <a:blip r:embed="rId3"/>
                </a:buBlip>
                <a:defRPr/>
              </a:pPr>
              <a:r>
                <a:rPr lang="en-US" sz="2900" kern="0" dirty="0" smtClean="0">
                  <a:cs typeface="ＭＳ Ｐゴシック" pitchFamily="31" charset="-128"/>
                </a:rPr>
                <a:t>The need to address rapidly changing business requirements and maturity of virtualization technology will force a dramatic increase in the rate of change for IT infrastructure and applications</a:t>
              </a:r>
            </a:p>
            <a:p>
              <a:pPr marL="390052" indent="-390052">
                <a:lnSpc>
                  <a:spcPct val="85000"/>
                </a:lnSpc>
                <a:spcBef>
                  <a:spcPct val="50000"/>
                </a:spcBef>
                <a:buSzPct val="75000"/>
                <a:buBlip>
                  <a:blip r:embed="rId3"/>
                </a:buBlip>
                <a:defRPr/>
              </a:pPr>
              <a:r>
                <a:rPr lang="en-US" sz="2900" kern="0" dirty="0" smtClean="0">
                  <a:ea typeface="ＭＳ Ｐゴシック" pitchFamily="31" charset="-128"/>
                  <a:cs typeface="ＭＳ Ｐゴシック" pitchFamily="31" charset="-128"/>
                </a:rPr>
                <a:t>While some vertically integrated technology stacks will emerge, most environments will be multi-vendor and include legacy </a:t>
              </a:r>
              <a:r>
                <a:rPr lang="en-US" sz="2900" kern="0" dirty="0" smtClean="0">
                  <a:cs typeface="ＭＳ Ｐゴシック" pitchFamily="31" charset="-128"/>
                </a:rPr>
                <a:t>technology</a:t>
              </a:r>
              <a:endParaRPr lang="en-US" sz="2900" kern="0" dirty="0" smtClean="0">
                <a:ea typeface="ＭＳ Ｐゴシック" pitchFamily="31" charset="-128"/>
                <a:cs typeface="ＭＳ Ｐゴシック" pitchFamily="31" charset="-128"/>
              </a:endParaRPr>
            </a:p>
            <a:p>
              <a:pPr marL="390052" indent="-390052">
                <a:lnSpc>
                  <a:spcPct val="85000"/>
                </a:lnSpc>
                <a:spcBef>
                  <a:spcPct val="50000"/>
                </a:spcBef>
                <a:buSzPct val="75000"/>
                <a:buBlip>
                  <a:blip r:embed="rId3"/>
                </a:buBlip>
                <a:defRPr/>
              </a:pPr>
              <a:r>
                <a:rPr lang="en-US" sz="2900" kern="0" dirty="0" smtClean="0">
                  <a:ea typeface="ＭＳ Ｐゴシック" pitchFamily="31" charset="-128"/>
                  <a:cs typeface="ＭＳ Ｐゴシック" pitchFamily="31" charset="-128"/>
                </a:rPr>
                <a:t>Management of cloud based offerings (SaaS, </a:t>
              </a:r>
              <a:r>
                <a:rPr lang="en-US" sz="2900" kern="0" dirty="0" err="1" smtClean="0">
                  <a:ea typeface="ＭＳ Ｐゴシック" pitchFamily="31" charset="-128"/>
                  <a:cs typeface="ＭＳ Ｐゴシック" pitchFamily="31" charset="-128"/>
                </a:rPr>
                <a:t>IaaS</a:t>
              </a:r>
              <a:r>
                <a:rPr lang="en-US" sz="2900" kern="0" dirty="0" smtClean="0">
                  <a:ea typeface="ＭＳ Ｐゴシック" pitchFamily="31" charset="-128"/>
                  <a:cs typeface="ＭＳ Ｐゴシック" pitchFamily="31" charset="-128"/>
                </a:rPr>
                <a:t>) become critical</a:t>
              </a: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1000"/>
                                        <p:tgtEl>
                                          <p:spTgt spid="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10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0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1000"/>
                                        <p:tgtEl>
                                          <p:spTgt spid="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1000"/>
                                        <p:tgtEl>
                                          <p:spTgt spid="4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1000"/>
                                        <p:tgtEl>
                                          <p:spTgt spid="3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1000"/>
                                        <p:tgtEl>
                                          <p:spTgt spid="2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10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1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10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right)">
                                      <p:cBhvr>
                                        <p:cTn id="54" dur="500"/>
                                        <p:tgtEl>
                                          <p:spTgt spid="51"/>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right)">
                                      <p:cBhvr>
                                        <p:cTn id="57" dur="500"/>
                                        <p:tgtEl>
                                          <p:spTgt spid="52"/>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right)">
                                      <p:cBhvr>
                                        <p:cTn id="60" dur="500"/>
                                        <p:tgtEl>
                                          <p:spTgt spid="53"/>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right)">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1000" fill="hold"/>
                                        <p:tgtEl>
                                          <p:spTgt spid="2"/>
                                        </p:tgtEl>
                                        <p:attrNameLst>
                                          <p:attrName>ppt_w</p:attrName>
                                        </p:attrNameLst>
                                      </p:cBhvr>
                                      <p:tavLst>
                                        <p:tav tm="0">
                                          <p:val>
                                            <p:fltVal val="0"/>
                                          </p:val>
                                        </p:tav>
                                        <p:tav tm="100000">
                                          <p:val>
                                            <p:strVal val="#ppt_w"/>
                                          </p:val>
                                        </p:tav>
                                      </p:tavLst>
                                    </p:anim>
                                    <p:anim calcmode="lin" valueType="num">
                                      <p:cBhvr>
                                        <p:cTn id="69" dur="1000" fill="hold"/>
                                        <p:tgtEl>
                                          <p:spTgt spid="2"/>
                                        </p:tgtEl>
                                        <p:attrNameLst>
                                          <p:attrName>ppt_h</p:attrName>
                                        </p:attrNameLst>
                                      </p:cBhvr>
                                      <p:tavLst>
                                        <p:tav tm="0">
                                          <p:val>
                                            <p:fltVal val="0"/>
                                          </p:val>
                                        </p:tav>
                                        <p:tav tm="100000">
                                          <p:val>
                                            <p:strVal val="#ppt_h"/>
                                          </p:val>
                                        </p:tav>
                                      </p:tavLst>
                                    </p:anim>
                                    <p:animEffect transition="in" filter="fade">
                                      <p:cBhvr>
                                        <p:cTn id="70" dur="1000"/>
                                        <p:tgtEl>
                                          <p:spTgt spid="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5" grpId="0" animBg="1"/>
      <p:bldP spid="38" grpId="0" animBg="1"/>
      <p:bldP spid="25" grpId="0" animBg="1"/>
      <p:bldP spid="31" grpId="0" animBg="1"/>
      <p:bldP spid="37" grpId="0" animBg="1"/>
      <p:bldP spid="40" grpId="0" animBg="1"/>
      <p:bldP spid="43" grpId="0" animBg="1"/>
      <p:bldP spid="50" grpId="0" animBg="1"/>
      <p:bldP spid="23" grpId="0" animBg="1"/>
      <p:bldP spid="27" grpId="0" animBg="1"/>
      <p:bldP spid="48" grpId="0" animBg="1"/>
      <p:bldP spid="49" grpId="0" animBg="1"/>
      <p:bldP spid="51" grpId="0" animBg="1"/>
      <p:bldP spid="52" grpId="0" animBg="1"/>
      <p:bldP spid="53" grpId="0" animBg="1"/>
      <p:bldP spid="54" grpId="0"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73100" y="63500"/>
            <a:ext cx="11363325" cy="1149350"/>
          </a:xfrm>
        </p:spPr>
        <p:txBody>
          <a:bodyPr/>
          <a:lstStyle/>
          <a:p>
            <a:r>
              <a:rPr lang="en-US" dirty="0" smtClean="0">
                <a:latin typeface="Arial" charset="0"/>
                <a:ea typeface="ＭＳ Ｐゴシック" pitchFamily="-105" charset="-128"/>
              </a:rPr>
              <a:t>BMC’s role in Private Clouds</a:t>
            </a:r>
          </a:p>
        </p:txBody>
      </p:sp>
      <p:sp>
        <p:nvSpPr>
          <p:cNvPr id="38915" name="Rectangle 3"/>
          <p:cNvSpPr>
            <a:spLocks noGrp="1" noChangeArrowheads="1"/>
          </p:cNvSpPr>
          <p:nvPr>
            <p:ph type="body" idx="1"/>
          </p:nvPr>
        </p:nvSpPr>
        <p:spPr>
          <a:xfrm>
            <a:off x="7010400" y="1892300"/>
            <a:ext cx="7607300" cy="6034088"/>
          </a:xfrm>
        </p:spPr>
        <p:txBody>
          <a:bodyPr/>
          <a:lstStyle/>
          <a:p>
            <a:pPr algn="ctr">
              <a:buFontTx/>
              <a:buNone/>
            </a:pPr>
            <a:r>
              <a:rPr lang="en-US" sz="2600" b="1" smtClean="0">
                <a:ea typeface="ＭＳ Ｐゴシック" pitchFamily="-105" charset="-128"/>
                <a:cs typeface="ＭＳ Ｐゴシック" pitchFamily="-105" charset="-128"/>
              </a:rPr>
              <a:t>Enable and Manage Private Cloud Environments:</a:t>
            </a:r>
          </a:p>
          <a:p>
            <a:endParaRPr lang="en-US" sz="1600" smtClean="0">
              <a:ea typeface="ＭＳ Ｐゴシック" pitchFamily="-105" charset="-128"/>
              <a:cs typeface="ＭＳ Ｐゴシック" pitchFamily="-105" charset="-128"/>
            </a:endParaRPr>
          </a:p>
          <a:p>
            <a:pPr lvl="1"/>
            <a:r>
              <a:rPr lang="en-US" sz="2300" b="1" smtClean="0">
                <a:ea typeface="ＭＳ Ｐゴシック" pitchFamily="-105" charset="-128"/>
                <a:cs typeface="Arial" charset="0"/>
              </a:rPr>
              <a:t>Request / Support: </a:t>
            </a:r>
            <a:r>
              <a:rPr lang="en-US" sz="2300" smtClean="0">
                <a:ea typeface="ＭＳ Ｐゴシック" pitchFamily="-105" charset="-128"/>
                <a:cs typeface="Arial" charset="0"/>
              </a:rPr>
              <a:t>Establish Service Catalog with tiered classes of service and offerings</a:t>
            </a:r>
          </a:p>
          <a:p>
            <a:pPr lvl="1"/>
            <a:endParaRPr lang="en-US" sz="2300" b="1" smtClean="0">
              <a:ea typeface="ＭＳ Ｐゴシック" pitchFamily="-105" charset="-128"/>
              <a:cs typeface="Arial" charset="0"/>
            </a:endParaRPr>
          </a:p>
          <a:p>
            <a:pPr lvl="1"/>
            <a:r>
              <a:rPr lang="en-US" sz="2300" b="1" smtClean="0">
                <a:ea typeface="ＭＳ Ｐゴシック" pitchFamily="-105" charset="-128"/>
                <a:cs typeface="Arial" charset="0"/>
              </a:rPr>
              <a:t>Build: </a:t>
            </a:r>
            <a:r>
              <a:rPr lang="en-US" sz="2300" smtClean="0">
                <a:ea typeface="ＭＳ Ｐゴシック" pitchFamily="-105" charset="-128"/>
                <a:cs typeface="Arial" charset="0"/>
              </a:rPr>
              <a:t>Change, Release, Provisioning, De-provisioning, Configuration, Automation</a:t>
            </a:r>
          </a:p>
          <a:p>
            <a:pPr lvl="1"/>
            <a:endParaRPr lang="en-US" sz="2300" b="1" smtClean="0">
              <a:ea typeface="ＭＳ Ｐゴシック" pitchFamily="-105" charset="-128"/>
              <a:cs typeface="Arial" charset="0"/>
            </a:endParaRPr>
          </a:p>
          <a:p>
            <a:pPr lvl="1"/>
            <a:r>
              <a:rPr lang="en-US" sz="2300" b="1" smtClean="0">
                <a:ea typeface="ＭＳ Ｐゴシック" pitchFamily="-105" charset="-128"/>
                <a:cs typeface="Arial" charset="0"/>
              </a:rPr>
              <a:t>Management: </a:t>
            </a:r>
            <a:r>
              <a:rPr lang="en-US" sz="2300" smtClean="0">
                <a:ea typeface="ＭＳ Ｐゴシック" pitchFamily="-105" charset="-128"/>
                <a:cs typeface="Arial" charset="0"/>
              </a:rPr>
              <a:t>Capacity, Performance, Incident, Problem Management</a:t>
            </a:r>
          </a:p>
          <a:p>
            <a:pPr lvl="1"/>
            <a:endParaRPr lang="en-US" sz="2300" smtClean="0">
              <a:ea typeface="ＭＳ Ｐゴシック" pitchFamily="-105" charset="-128"/>
              <a:cs typeface="Arial" charset="0"/>
            </a:endParaRPr>
          </a:p>
          <a:p>
            <a:pPr lvl="1"/>
            <a:r>
              <a:rPr lang="en-US" sz="2300" b="1" smtClean="0">
                <a:ea typeface="ＭＳ Ｐゴシック" pitchFamily="-105" charset="-128"/>
                <a:cs typeface="Arial" charset="0"/>
              </a:rPr>
              <a:t>Govern: </a:t>
            </a:r>
            <a:r>
              <a:rPr lang="en-US" sz="2300" smtClean="0">
                <a:ea typeface="ＭＳ Ｐゴシック" pitchFamily="-105" charset="-128"/>
                <a:cs typeface="Arial" charset="0"/>
              </a:rPr>
              <a:t>Discovery and Asset, Audit and Compliance Management</a:t>
            </a:r>
          </a:p>
          <a:p>
            <a:pPr lvl="1"/>
            <a:endParaRPr lang="en-US" sz="2300" smtClean="0">
              <a:ea typeface="ＭＳ Ｐゴシック" pitchFamily="-105" charset="-128"/>
              <a:cs typeface="Arial" charset="0"/>
            </a:endParaRPr>
          </a:p>
          <a:p>
            <a:pPr lvl="1"/>
            <a:r>
              <a:rPr lang="en-US" sz="2300" b="1" smtClean="0">
                <a:ea typeface="ＭＳ Ｐゴシック" pitchFamily="-105" charset="-128"/>
                <a:cs typeface="Arial" charset="0"/>
              </a:rPr>
              <a:t>Integrated: </a:t>
            </a:r>
            <a:r>
              <a:rPr lang="en-US" sz="2300" smtClean="0">
                <a:ea typeface="ＭＳ Ｐゴシック" pitchFamily="-105" charset="-128"/>
                <a:cs typeface="Arial" charset="0"/>
              </a:rPr>
              <a:t>Solution extends to the rest of your virtual, physical environment</a:t>
            </a:r>
          </a:p>
          <a:p>
            <a:pPr lvl="2">
              <a:buFont typeface="Wingdings" pitchFamily="-105" charset="2"/>
              <a:buNone/>
            </a:pPr>
            <a:endParaRPr lang="en-US" sz="2300" b="1" smtClean="0">
              <a:ea typeface="ＭＳ Ｐゴシック" pitchFamily="-105" charset="-128"/>
              <a:cs typeface="Arial" charset="0"/>
            </a:endParaRPr>
          </a:p>
        </p:txBody>
      </p:sp>
      <p:pic>
        <p:nvPicPr>
          <p:cNvPr id="25" name="Picture 77" descr="10"/>
          <p:cNvPicPr>
            <a:picLocks noChangeAspect="1" noChangeArrowheads="1"/>
          </p:cNvPicPr>
          <p:nvPr/>
        </p:nvPicPr>
        <p:blipFill>
          <a:blip r:embed="rId3"/>
          <a:srcRect l="42188"/>
          <a:stretch>
            <a:fillRect/>
          </a:stretch>
        </p:blipFill>
        <p:spPr bwMode="auto">
          <a:xfrm>
            <a:off x="-457200" y="960438"/>
            <a:ext cx="8458200" cy="7269162"/>
          </a:xfrm>
          <a:prstGeom prst="rect">
            <a:avLst/>
          </a:prstGeom>
          <a:noFill/>
          <a:ln w="9525">
            <a:noFill/>
            <a:miter lim="800000"/>
            <a:headEnd/>
            <a:tailEnd/>
          </a:ln>
        </p:spPr>
      </p:pic>
      <p:sp>
        <p:nvSpPr>
          <p:cNvPr id="26" name="Title 1"/>
          <p:cNvSpPr txBox="1">
            <a:spLocks/>
          </p:cNvSpPr>
          <p:nvPr/>
        </p:nvSpPr>
        <p:spPr bwMode="white">
          <a:xfrm>
            <a:off x="5053013" y="3733800"/>
            <a:ext cx="1538287" cy="1406525"/>
          </a:xfrm>
          <a:prstGeom prst="rect">
            <a:avLst/>
          </a:prstGeom>
          <a:noFill/>
          <a:ln w="9525">
            <a:noFill/>
            <a:miter lim="800000"/>
            <a:headEnd/>
            <a:tailEnd/>
          </a:ln>
        </p:spPr>
        <p:txBody>
          <a:bodyPr anchor="ctr"/>
          <a:lstStyle/>
          <a:p>
            <a:pPr algn="ctr" eaLnBrk="1" hangingPunct="1">
              <a:lnSpc>
                <a:spcPct val="90000"/>
              </a:lnSpc>
            </a:pPr>
            <a:r>
              <a:rPr lang="fr-FR" sz="1300" b="1">
                <a:solidFill>
                  <a:schemeClr val="bg1"/>
                </a:solidFill>
                <a:latin typeface="Arial" charset="0"/>
              </a:rPr>
              <a:t>PROVISION &amp;</a:t>
            </a:r>
          </a:p>
          <a:p>
            <a:pPr algn="ctr" eaLnBrk="1" hangingPunct="1">
              <a:lnSpc>
                <a:spcPct val="90000"/>
              </a:lnSpc>
            </a:pPr>
            <a:r>
              <a:rPr lang="fr-FR" sz="1300" b="1">
                <a:solidFill>
                  <a:schemeClr val="bg1"/>
                </a:solidFill>
                <a:latin typeface="Arial" charset="0"/>
              </a:rPr>
              <a:t>CONFIGURE</a:t>
            </a:r>
            <a:endParaRPr lang="en-US" sz="1300" b="1">
              <a:solidFill>
                <a:schemeClr val="bg1"/>
              </a:solidFill>
              <a:latin typeface="Arial" charset="0"/>
            </a:endParaRPr>
          </a:p>
        </p:txBody>
      </p:sp>
      <p:sp>
        <p:nvSpPr>
          <p:cNvPr id="27" name="Title 1"/>
          <p:cNvSpPr txBox="1">
            <a:spLocks/>
          </p:cNvSpPr>
          <p:nvPr/>
        </p:nvSpPr>
        <p:spPr bwMode="white">
          <a:xfrm>
            <a:off x="3205163" y="5486400"/>
            <a:ext cx="1539875" cy="1444625"/>
          </a:xfrm>
          <a:prstGeom prst="rect">
            <a:avLst/>
          </a:prstGeom>
          <a:noFill/>
          <a:ln w="9525">
            <a:noFill/>
            <a:miter lim="800000"/>
            <a:headEnd/>
            <a:tailEnd/>
          </a:ln>
        </p:spPr>
        <p:txBody>
          <a:bodyPr anchor="ctr"/>
          <a:lstStyle/>
          <a:p>
            <a:pPr algn="ctr" eaLnBrk="1" hangingPunct="1">
              <a:lnSpc>
                <a:spcPct val="90000"/>
              </a:lnSpc>
            </a:pPr>
            <a:r>
              <a:rPr lang="fr-FR" sz="1300" b="1">
                <a:solidFill>
                  <a:schemeClr val="bg1"/>
                </a:solidFill>
                <a:latin typeface="Arial" charset="0"/>
              </a:rPr>
              <a:t>MONITOR &amp; OPERATE</a:t>
            </a:r>
            <a:endParaRPr lang="en-US" sz="1300" b="1">
              <a:solidFill>
                <a:schemeClr val="bg1"/>
              </a:solidFill>
              <a:latin typeface="Arial" charset="0"/>
            </a:endParaRPr>
          </a:p>
        </p:txBody>
      </p:sp>
      <p:sp>
        <p:nvSpPr>
          <p:cNvPr id="28" name="Title 1"/>
          <p:cNvSpPr txBox="1">
            <a:spLocks/>
          </p:cNvSpPr>
          <p:nvPr/>
        </p:nvSpPr>
        <p:spPr bwMode="white">
          <a:xfrm>
            <a:off x="1485900" y="3733800"/>
            <a:ext cx="1538288" cy="1406525"/>
          </a:xfrm>
          <a:prstGeom prst="rect">
            <a:avLst/>
          </a:prstGeom>
          <a:noFill/>
          <a:ln w="9525">
            <a:noFill/>
            <a:miter lim="800000"/>
            <a:headEnd/>
            <a:tailEnd/>
          </a:ln>
        </p:spPr>
        <p:txBody>
          <a:bodyPr anchor="ctr"/>
          <a:lstStyle/>
          <a:p>
            <a:pPr algn="ctr" eaLnBrk="1" hangingPunct="1">
              <a:lnSpc>
                <a:spcPct val="90000"/>
              </a:lnSpc>
            </a:pPr>
            <a:r>
              <a:rPr lang="fr-FR" sz="1300" b="1">
                <a:solidFill>
                  <a:schemeClr val="bg1"/>
                </a:solidFill>
                <a:latin typeface="Arial" charset="0"/>
              </a:rPr>
              <a:t>PLAN &amp;</a:t>
            </a:r>
          </a:p>
          <a:p>
            <a:pPr algn="ctr" eaLnBrk="1" hangingPunct="1">
              <a:lnSpc>
                <a:spcPct val="90000"/>
              </a:lnSpc>
            </a:pPr>
            <a:r>
              <a:rPr lang="fr-FR" sz="1300" b="1">
                <a:solidFill>
                  <a:schemeClr val="bg1"/>
                </a:solidFill>
                <a:latin typeface="Arial" charset="0"/>
              </a:rPr>
              <a:t>GOVERN</a:t>
            </a:r>
            <a:endParaRPr lang="en-US" sz="1300" b="1">
              <a:solidFill>
                <a:schemeClr val="bg1"/>
              </a:solidFill>
              <a:latin typeface="Arial" charset="0"/>
            </a:endParaRPr>
          </a:p>
        </p:txBody>
      </p:sp>
      <p:sp>
        <p:nvSpPr>
          <p:cNvPr id="33" name="Title 1"/>
          <p:cNvSpPr txBox="1">
            <a:spLocks/>
          </p:cNvSpPr>
          <p:nvPr/>
        </p:nvSpPr>
        <p:spPr bwMode="white">
          <a:xfrm>
            <a:off x="3127375" y="3305175"/>
            <a:ext cx="1731963" cy="2309813"/>
          </a:xfrm>
          <a:prstGeom prst="rect">
            <a:avLst/>
          </a:prstGeom>
          <a:noFill/>
          <a:ln w="9525">
            <a:noFill/>
            <a:miter lim="800000"/>
            <a:headEnd/>
            <a:tailEnd/>
          </a:ln>
        </p:spPr>
        <p:txBody>
          <a:bodyPr anchor="ctr"/>
          <a:lstStyle/>
          <a:p>
            <a:pPr algn="ctr" eaLnBrk="1" hangingPunct="1">
              <a:lnSpc>
                <a:spcPct val="90000"/>
              </a:lnSpc>
            </a:pPr>
            <a:r>
              <a:rPr lang="fr-FR" sz="1300" b="1">
                <a:solidFill>
                  <a:schemeClr val="bg1"/>
                </a:solidFill>
                <a:latin typeface="Arial" charset="0"/>
              </a:rPr>
              <a:t>INTEGRATE &amp; ORCHESTRATE</a:t>
            </a:r>
            <a:endParaRPr lang="en-US" sz="1300" b="1">
              <a:solidFill>
                <a:schemeClr val="bg1"/>
              </a:solidFill>
              <a:latin typeface="Arial" charset="0"/>
            </a:endParaRPr>
          </a:p>
        </p:txBody>
      </p:sp>
      <p:sp>
        <p:nvSpPr>
          <p:cNvPr id="34" name="Title 1"/>
          <p:cNvSpPr txBox="1">
            <a:spLocks/>
          </p:cNvSpPr>
          <p:nvPr/>
        </p:nvSpPr>
        <p:spPr bwMode="white">
          <a:xfrm>
            <a:off x="3197225" y="2057400"/>
            <a:ext cx="1539875" cy="1444625"/>
          </a:xfrm>
          <a:prstGeom prst="rect">
            <a:avLst/>
          </a:prstGeom>
          <a:noFill/>
          <a:ln w="9525">
            <a:noFill/>
            <a:miter lim="800000"/>
            <a:headEnd/>
            <a:tailEnd/>
          </a:ln>
        </p:spPr>
        <p:txBody>
          <a:bodyPr anchor="ctr"/>
          <a:lstStyle/>
          <a:p>
            <a:pPr algn="ctr" eaLnBrk="1" hangingPunct="1">
              <a:lnSpc>
                <a:spcPct val="90000"/>
              </a:lnSpc>
            </a:pPr>
            <a:r>
              <a:rPr lang="fr-FR" sz="1300" b="1">
                <a:solidFill>
                  <a:schemeClr val="bg1"/>
                </a:solidFill>
                <a:latin typeface="Arial" charset="0"/>
              </a:rPr>
              <a:t>REQUEST &amp; SUPPORT</a:t>
            </a:r>
            <a:endParaRPr lang="en-US" sz="1300" b="1">
              <a:solidFill>
                <a:schemeClr val="bg1"/>
              </a:solidFill>
              <a:latin typeface="Arial" charset="0"/>
            </a:endParaRPr>
          </a:p>
        </p:txBody>
      </p:sp>
      <p:sp>
        <p:nvSpPr>
          <p:cNvPr id="35" name="TextBox 80"/>
          <p:cNvSpPr txBox="1">
            <a:spLocks noChangeArrowheads="1"/>
          </p:cNvSpPr>
          <p:nvPr/>
        </p:nvSpPr>
        <p:spPr bwMode="auto">
          <a:xfrm>
            <a:off x="2352675" y="1339850"/>
            <a:ext cx="3224213" cy="323850"/>
          </a:xfrm>
          <a:prstGeom prst="rect">
            <a:avLst/>
          </a:prstGeom>
          <a:noFill/>
          <a:ln w="9525">
            <a:noFill/>
            <a:miter lim="800000"/>
            <a:headEnd/>
            <a:tailEnd/>
          </a:ln>
        </p:spPr>
        <p:txBody>
          <a:bodyPr lIns="109723" tIns="54862" rIns="109723" bIns="54862">
            <a:spAutoFit/>
          </a:bodyPr>
          <a:lstStyle/>
          <a:p>
            <a:pPr algn="ctr" defTabSz="1096963"/>
            <a:r>
              <a:rPr lang="fr-FR" sz="1400" b="1" dirty="0">
                <a:solidFill>
                  <a:schemeClr val="accent2"/>
                </a:solidFill>
                <a:latin typeface="Arial" charset="0"/>
              </a:rPr>
              <a:t>BUSINESS SERVICES</a:t>
            </a:r>
            <a:endParaRPr lang="en-US" sz="1400" b="1" dirty="0">
              <a:solidFill>
                <a:schemeClr val="accent2"/>
              </a:solidFill>
              <a:latin typeface="Arial" charset="0"/>
            </a:endParaRPr>
          </a:p>
        </p:txBody>
      </p:sp>
      <p:cxnSp>
        <p:nvCxnSpPr>
          <p:cNvPr id="36" name="Straight Connector 81"/>
          <p:cNvCxnSpPr>
            <a:cxnSpLocks noChangeShapeType="1"/>
          </p:cNvCxnSpPr>
          <p:nvPr/>
        </p:nvCxnSpPr>
        <p:spPr bwMode="auto">
          <a:xfrm>
            <a:off x="2259013" y="1674813"/>
            <a:ext cx="3379787" cy="1587"/>
          </a:xfrm>
          <a:prstGeom prst="line">
            <a:avLst/>
          </a:prstGeom>
          <a:noFill/>
          <a:ln w="6350">
            <a:solidFill>
              <a:schemeClr val="accent2"/>
            </a:solidFill>
            <a:round/>
            <a:headEnd/>
            <a:tailEnd/>
          </a:ln>
        </p:spPr>
      </p:cxnSp>
      <p:sp>
        <p:nvSpPr>
          <p:cNvPr id="37" name="TextBox 82"/>
          <p:cNvSpPr txBox="1">
            <a:spLocks noChangeArrowheads="1"/>
          </p:cNvSpPr>
          <p:nvPr/>
        </p:nvSpPr>
        <p:spPr bwMode="auto">
          <a:xfrm>
            <a:off x="2286000" y="7272337"/>
            <a:ext cx="3519488" cy="323850"/>
          </a:xfrm>
          <a:prstGeom prst="rect">
            <a:avLst/>
          </a:prstGeom>
          <a:noFill/>
          <a:ln w="9525">
            <a:noFill/>
            <a:miter lim="800000"/>
            <a:headEnd/>
            <a:tailEnd/>
          </a:ln>
        </p:spPr>
        <p:txBody>
          <a:bodyPr lIns="109723" tIns="54862" rIns="109723" bIns="54862">
            <a:spAutoFit/>
          </a:bodyPr>
          <a:lstStyle/>
          <a:p>
            <a:pPr algn="ctr" defTabSz="1096963"/>
            <a:r>
              <a:rPr lang="fr-FR" sz="1400" b="1">
                <a:solidFill>
                  <a:schemeClr val="accent2"/>
                </a:solidFill>
                <a:latin typeface="Arial" charset="0"/>
              </a:rPr>
              <a:t>INFRASTRUCTURE</a:t>
            </a:r>
            <a:endParaRPr lang="en-US" sz="1400" b="1">
              <a:solidFill>
                <a:srgbClr val="152F36"/>
              </a:solidFill>
              <a:latin typeface="Arial" charset="0"/>
            </a:endParaRPr>
          </a:p>
        </p:txBody>
      </p:sp>
      <p:cxnSp>
        <p:nvCxnSpPr>
          <p:cNvPr id="38" name="Straight Connector 81"/>
          <p:cNvCxnSpPr>
            <a:cxnSpLocks noChangeShapeType="1"/>
          </p:cNvCxnSpPr>
          <p:nvPr/>
        </p:nvCxnSpPr>
        <p:spPr bwMode="auto">
          <a:xfrm>
            <a:off x="2312988" y="7212012"/>
            <a:ext cx="3379787" cy="1588"/>
          </a:xfrm>
          <a:prstGeom prst="line">
            <a:avLst/>
          </a:prstGeom>
          <a:noFill/>
          <a:ln w="6350">
            <a:solidFill>
              <a:schemeClr val="accent2"/>
            </a:solidFill>
            <a:round/>
            <a:headEnd/>
            <a:tailEnd/>
          </a:ln>
        </p:spPr>
      </p:cxnSp>
      <p:sp>
        <p:nvSpPr>
          <p:cNvPr id="39" name="Text Box 123"/>
          <p:cNvSpPr txBox="1">
            <a:spLocks noChangeArrowheads="1"/>
          </p:cNvSpPr>
          <p:nvPr/>
        </p:nvSpPr>
        <p:spPr bwMode="auto">
          <a:xfrm>
            <a:off x="1143000" y="7478712"/>
            <a:ext cx="5486400" cy="293688"/>
          </a:xfrm>
          <a:prstGeom prst="rect">
            <a:avLst/>
          </a:prstGeom>
          <a:noFill/>
          <a:ln w="9525">
            <a:noFill/>
            <a:miter lim="800000"/>
            <a:headEnd/>
            <a:tailEnd/>
          </a:ln>
        </p:spPr>
        <p:txBody>
          <a:bodyPr lIns="109723" tIns="54862" rIns="109723" bIns="54862">
            <a:spAutoFit/>
          </a:bodyPr>
          <a:lstStyle/>
          <a:p>
            <a:pPr algn="ctr" defTabSz="1096963" eaLnBrk="1" hangingPunct="1"/>
            <a:r>
              <a:rPr lang="fr-FR" sz="1200" b="1">
                <a:solidFill>
                  <a:schemeClr val="accent2"/>
                </a:solidFill>
                <a:latin typeface="Arial" charset="0"/>
              </a:rPr>
              <a:t>DISTRIBUTED       MAINFRAME      VIRTUAL      CLOUD       NETWORK</a:t>
            </a:r>
            <a:endParaRPr lang="en-US" sz="120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down)">
                                      <p:cBhvr>
                                        <p:cTn id="7" dur="500"/>
                                        <p:tgtEl>
                                          <p:spTgt spid="3891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animEffect transition="in" filter="wipe(down)">
                                      <p:cBhvr>
                                        <p:cTn id="11" dur="500"/>
                                        <p:tgtEl>
                                          <p:spTgt spid="38915">
                                            <p:txEl>
                                              <p:pRg st="2" end="2"/>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8915">
                                            <p:txEl>
                                              <p:pRg st="4" end="4"/>
                                            </p:txEl>
                                          </p:spTgt>
                                        </p:tgtEl>
                                        <p:attrNameLst>
                                          <p:attrName>style.visibility</p:attrName>
                                        </p:attrNameLst>
                                      </p:cBhvr>
                                      <p:to>
                                        <p:strVal val="visible"/>
                                      </p:to>
                                    </p:set>
                                    <p:animEffect transition="in" filter="wipe(down)">
                                      <p:cBhvr>
                                        <p:cTn id="14" dur="500"/>
                                        <p:tgtEl>
                                          <p:spTgt spid="38915">
                                            <p:txEl>
                                              <p:pRg st="4" end="4"/>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8915">
                                            <p:txEl>
                                              <p:pRg st="6" end="6"/>
                                            </p:txEl>
                                          </p:spTgt>
                                        </p:tgtEl>
                                        <p:attrNameLst>
                                          <p:attrName>style.visibility</p:attrName>
                                        </p:attrNameLst>
                                      </p:cBhvr>
                                      <p:to>
                                        <p:strVal val="visible"/>
                                      </p:to>
                                    </p:set>
                                    <p:animEffect transition="in" filter="wipe(down)">
                                      <p:cBhvr>
                                        <p:cTn id="17" dur="500"/>
                                        <p:tgtEl>
                                          <p:spTgt spid="38915">
                                            <p:txEl>
                                              <p:pRg st="6" end="6"/>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8915">
                                            <p:txEl>
                                              <p:pRg st="8" end="8"/>
                                            </p:txEl>
                                          </p:spTgt>
                                        </p:tgtEl>
                                        <p:attrNameLst>
                                          <p:attrName>style.visibility</p:attrName>
                                        </p:attrNameLst>
                                      </p:cBhvr>
                                      <p:to>
                                        <p:strVal val="visible"/>
                                      </p:to>
                                    </p:set>
                                    <p:animEffect transition="in" filter="wipe(down)">
                                      <p:cBhvr>
                                        <p:cTn id="20" dur="500"/>
                                        <p:tgtEl>
                                          <p:spTgt spid="38915">
                                            <p:txEl>
                                              <p:pRg st="8" end="8"/>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8915">
                                            <p:txEl>
                                              <p:pRg st="10" end="10"/>
                                            </p:txEl>
                                          </p:spTgt>
                                        </p:tgtEl>
                                        <p:attrNameLst>
                                          <p:attrName>style.visibility</p:attrName>
                                        </p:attrNameLst>
                                      </p:cBhvr>
                                      <p:to>
                                        <p:strVal val="visible"/>
                                      </p:to>
                                    </p:set>
                                    <p:animEffect transition="in" filter="wipe(down)">
                                      <p:cBhvr>
                                        <p:cTn id="23" dur="500"/>
                                        <p:tgtEl>
                                          <p:spTgt spid="389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rapezoid 45"/>
          <p:cNvSpPr/>
          <p:nvPr/>
        </p:nvSpPr>
        <p:spPr bwMode="auto">
          <a:xfrm>
            <a:off x="1447800" y="5181600"/>
            <a:ext cx="4343400" cy="762000"/>
          </a:xfrm>
          <a:prstGeom prst="trapezoid">
            <a:avLst>
              <a:gd name="adj" fmla="val 203776"/>
            </a:avLst>
          </a:prstGeom>
          <a:solidFill>
            <a:srgbClr val="C7D6E3">
              <a:alpha val="47059"/>
            </a:srgbClr>
          </a:solidFill>
          <a:ln w="9525" cap="flat" cmpd="sng" algn="ctr">
            <a:noFill/>
            <a:prstDash val="solid"/>
            <a:round/>
            <a:headEnd type="none" w="med" len="med"/>
            <a:tailEnd type="none" w="med" len="med"/>
          </a:ln>
          <a:effectLst/>
        </p:spPr>
        <p:txBody>
          <a:bodyPr anchor="ctr">
            <a:prstTxWarp prst="textNoShape">
              <a:avLst/>
            </a:prstTxWarp>
          </a:bodyPr>
          <a:lstStyle/>
          <a:p>
            <a:pPr eaLnBrk="0" hangingPunct="0">
              <a:defRPr/>
            </a:pPr>
            <a:endParaRPr lang="en-US" sz="1600">
              <a:latin typeface="Arial Narrow" pitchFamily="-65" charset="0"/>
              <a:ea typeface="ＭＳ Ｐゴシック" pitchFamily="-105" charset="-128"/>
              <a:cs typeface="+mn-cs"/>
            </a:endParaRPr>
          </a:p>
        </p:txBody>
      </p:sp>
      <p:sp>
        <p:nvSpPr>
          <p:cNvPr id="4099" name="Rectangle 2"/>
          <p:cNvSpPr>
            <a:spLocks noGrp="1" noChangeArrowheads="1"/>
          </p:cNvSpPr>
          <p:nvPr>
            <p:ph type="title"/>
          </p:nvPr>
        </p:nvSpPr>
        <p:spPr>
          <a:xfrm>
            <a:off x="673100" y="63500"/>
            <a:ext cx="11363325" cy="1149350"/>
          </a:xfrm>
        </p:spPr>
        <p:txBody>
          <a:bodyPr/>
          <a:lstStyle/>
          <a:p>
            <a:r>
              <a:rPr lang="en-US" dirty="0">
                <a:latin typeface="Arial" pitchFamily="32" charset="0"/>
                <a:ea typeface="ＭＳ Ｐゴシック" pitchFamily="32" charset="-128"/>
                <a:cs typeface="ＭＳ Ｐゴシック" pitchFamily="32" charset="-128"/>
              </a:rPr>
              <a:t>BMC’s Role in</a:t>
            </a:r>
            <a:r>
              <a:rPr lang="en-US" dirty="0" smtClean="0">
                <a:latin typeface="Arial" pitchFamily="32" charset="0"/>
                <a:ea typeface="ＭＳ Ｐゴシック" pitchFamily="32" charset="-128"/>
                <a:cs typeface="ＭＳ Ｐゴシック" pitchFamily="32" charset="-128"/>
              </a:rPr>
              <a:t> Clouds</a:t>
            </a:r>
            <a:endParaRPr lang="en-US" dirty="0">
              <a:latin typeface="Arial" pitchFamily="32" charset="0"/>
              <a:ea typeface="ＭＳ Ｐゴシック" pitchFamily="32" charset="-128"/>
              <a:cs typeface="ＭＳ Ｐゴシック" pitchFamily="32" charset="-128"/>
            </a:endParaRPr>
          </a:p>
        </p:txBody>
      </p:sp>
      <p:sp>
        <p:nvSpPr>
          <p:cNvPr id="40963" name="Rectangle 3"/>
          <p:cNvSpPr>
            <a:spLocks noGrp="1" noChangeArrowheads="1"/>
          </p:cNvSpPr>
          <p:nvPr>
            <p:ph type="body" idx="1"/>
          </p:nvPr>
        </p:nvSpPr>
        <p:spPr>
          <a:xfrm>
            <a:off x="6553200" y="1752600"/>
            <a:ext cx="7950200" cy="6035675"/>
          </a:xfrm>
        </p:spPr>
        <p:txBody>
          <a:bodyPr/>
          <a:lstStyle/>
          <a:p>
            <a:r>
              <a:rPr lang="en-US" sz="2300">
                <a:ea typeface="ＭＳ Ｐゴシック" pitchFamily="32" charset="-128"/>
                <a:cs typeface="ＭＳ Ｐゴシック" pitchFamily="32" charset="-128"/>
              </a:rPr>
              <a:t>Enable Service Providers to deliver new Cloud Offerings:</a:t>
            </a:r>
          </a:p>
          <a:p>
            <a:r>
              <a:rPr lang="en-US" sz="2300">
                <a:ea typeface="Arial" pitchFamily="32" charset="0"/>
                <a:cs typeface="Arial" pitchFamily="32" charset="0"/>
              </a:rPr>
              <a:t>Key features for reliability, scale, security demanded for service providers:</a:t>
            </a:r>
          </a:p>
          <a:p>
            <a:pPr lvl="1"/>
            <a:r>
              <a:rPr lang="en-US" sz="2300" b="1">
                <a:ea typeface="ＭＳ Ｐゴシック" pitchFamily="32" charset="-128"/>
                <a:cs typeface="Arial" pitchFamily="32" charset="0"/>
              </a:rPr>
              <a:t>Request / Support: </a:t>
            </a:r>
            <a:r>
              <a:rPr lang="en-US" sz="2300">
                <a:ea typeface="ＭＳ Ｐゴシック" pitchFamily="32" charset="-128"/>
                <a:cs typeface="Arial" pitchFamily="32" charset="0"/>
              </a:rPr>
              <a:t>Establish multi-tentant Service Catalog with tiered classes of service and offerings</a:t>
            </a:r>
          </a:p>
          <a:p>
            <a:pPr lvl="1"/>
            <a:endParaRPr lang="en-US" sz="2300" b="1">
              <a:ea typeface="ＭＳ Ｐゴシック" pitchFamily="32" charset="-128"/>
              <a:cs typeface="Arial" pitchFamily="32" charset="0"/>
            </a:endParaRPr>
          </a:p>
          <a:p>
            <a:pPr lvl="1"/>
            <a:r>
              <a:rPr lang="en-US" sz="2300" b="1">
                <a:ea typeface="ＭＳ Ｐゴシック" pitchFamily="32" charset="-128"/>
                <a:cs typeface="Arial" pitchFamily="32" charset="0"/>
              </a:rPr>
              <a:t>Provision and Configure: </a:t>
            </a:r>
            <a:r>
              <a:rPr lang="en-US" sz="2300">
                <a:ea typeface="ＭＳ Ｐゴシック" pitchFamily="32" charset="-128"/>
                <a:cs typeface="Arial" pitchFamily="32" charset="0"/>
              </a:rPr>
              <a:t>Multi-tenant change and Release Management, Multi-tenant CMDB, Application Release Mgmt, Provisioning, De-provisioning, Configuration, Automation</a:t>
            </a:r>
          </a:p>
          <a:p>
            <a:pPr lvl="1"/>
            <a:endParaRPr lang="en-US" sz="2300" b="1">
              <a:ea typeface="ＭＳ Ｐゴシック" pitchFamily="32" charset="-128"/>
              <a:cs typeface="Arial" pitchFamily="32" charset="0"/>
            </a:endParaRPr>
          </a:p>
          <a:p>
            <a:pPr lvl="1"/>
            <a:r>
              <a:rPr lang="en-US" sz="2300" b="1">
                <a:ea typeface="ＭＳ Ｐゴシック" pitchFamily="32" charset="-128"/>
                <a:cs typeface="Arial" pitchFamily="32" charset="0"/>
              </a:rPr>
              <a:t>Monitor and Operate: </a:t>
            </a:r>
            <a:r>
              <a:rPr lang="en-US" sz="2300">
                <a:ea typeface="ＭＳ Ｐゴシック" pitchFamily="32" charset="-128"/>
                <a:cs typeface="Arial" pitchFamily="32" charset="0"/>
              </a:rPr>
              <a:t>Capacity Management, Application Performance Management, Proactive analytics</a:t>
            </a:r>
          </a:p>
          <a:p>
            <a:pPr lvl="1">
              <a:buFont typeface="Lucida Grande" pitchFamily="32" charset="0"/>
              <a:buNone/>
            </a:pPr>
            <a:endParaRPr lang="en-US" sz="2300">
              <a:ea typeface="ＭＳ Ｐゴシック" pitchFamily="32" charset="-128"/>
              <a:cs typeface="Arial" pitchFamily="32" charset="0"/>
            </a:endParaRPr>
          </a:p>
          <a:p>
            <a:pPr lvl="1"/>
            <a:r>
              <a:rPr lang="en-US" sz="2300" b="1">
                <a:ea typeface="ＭＳ Ｐゴシック" pitchFamily="32" charset="-128"/>
                <a:cs typeface="Arial" pitchFamily="32" charset="0"/>
              </a:rPr>
              <a:t>Govern: </a:t>
            </a:r>
            <a:r>
              <a:rPr lang="en-US" sz="2300">
                <a:ea typeface="ＭＳ Ｐゴシック" pitchFamily="32" charset="-128"/>
                <a:cs typeface="Arial" pitchFamily="32" charset="0"/>
              </a:rPr>
              <a:t>Discovery and Asset, Audit and Compliance Management, Service Level Management</a:t>
            </a:r>
          </a:p>
          <a:p>
            <a:pPr lvl="1"/>
            <a:endParaRPr lang="en-US" sz="2300">
              <a:ea typeface="ＭＳ Ｐゴシック" pitchFamily="32" charset="-128"/>
              <a:cs typeface="Arial" pitchFamily="32" charset="0"/>
            </a:endParaRPr>
          </a:p>
          <a:p>
            <a:pPr lvl="1"/>
            <a:r>
              <a:rPr lang="en-US" sz="2300" b="1">
                <a:ea typeface="ＭＳ Ｐゴシック" pitchFamily="32" charset="-128"/>
                <a:cs typeface="Arial" pitchFamily="32" charset="0"/>
              </a:rPr>
              <a:t>Integration and orchestration: </a:t>
            </a:r>
            <a:r>
              <a:rPr lang="en-US" sz="2300">
                <a:ea typeface="ＭＳ Ｐゴシック" pitchFamily="32" charset="-128"/>
                <a:cs typeface="Arial" pitchFamily="32" charset="0"/>
              </a:rPr>
              <a:t>Ability to integrate with 3</a:t>
            </a:r>
            <a:r>
              <a:rPr lang="en-US" sz="2300" baseline="30000">
                <a:ea typeface="ＭＳ Ｐゴシック" pitchFamily="32" charset="-128"/>
                <a:cs typeface="Arial" pitchFamily="32" charset="0"/>
              </a:rPr>
              <a:t>rd</a:t>
            </a:r>
            <a:r>
              <a:rPr lang="en-US" sz="2300">
                <a:ea typeface="ＭＳ Ｐゴシック" pitchFamily="32" charset="-128"/>
                <a:cs typeface="Arial" pitchFamily="32" charset="0"/>
              </a:rPr>
              <a:t> party systems mgmt, billing systems and customer portals</a:t>
            </a:r>
          </a:p>
          <a:p>
            <a:pPr lvl="1"/>
            <a:endParaRPr lang="en-US" sz="2300">
              <a:ea typeface="ＭＳ Ｐゴシック" pitchFamily="32" charset="-128"/>
              <a:cs typeface="Arial" pitchFamily="32" charset="0"/>
            </a:endParaRPr>
          </a:p>
        </p:txBody>
      </p:sp>
      <p:pic>
        <p:nvPicPr>
          <p:cNvPr id="4101" name="Picture 77" descr="10"/>
          <p:cNvPicPr>
            <a:picLocks noChangeAspect="1" noChangeArrowheads="1"/>
          </p:cNvPicPr>
          <p:nvPr/>
        </p:nvPicPr>
        <p:blipFill>
          <a:blip r:embed="rId3"/>
          <a:srcRect l="42188"/>
          <a:stretch>
            <a:fillRect/>
          </a:stretch>
        </p:blipFill>
        <p:spPr bwMode="auto">
          <a:xfrm>
            <a:off x="-228600" y="866775"/>
            <a:ext cx="7162800" cy="6156325"/>
          </a:xfrm>
          <a:prstGeom prst="rect">
            <a:avLst/>
          </a:prstGeom>
          <a:noFill/>
          <a:ln w="9525">
            <a:noFill/>
            <a:miter lim="800000"/>
            <a:headEnd/>
            <a:tailEnd/>
          </a:ln>
        </p:spPr>
      </p:pic>
      <p:sp>
        <p:nvSpPr>
          <p:cNvPr id="36" name="Title 1"/>
          <p:cNvSpPr txBox="1">
            <a:spLocks/>
          </p:cNvSpPr>
          <p:nvPr/>
        </p:nvSpPr>
        <p:spPr bwMode="white">
          <a:xfrm>
            <a:off x="4267200" y="3140075"/>
            <a:ext cx="1538288" cy="14065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PROVISION &amp;</a:t>
            </a:r>
          </a:p>
          <a:p>
            <a:pPr algn="ctr">
              <a:lnSpc>
                <a:spcPct val="90000"/>
              </a:lnSpc>
            </a:pPr>
            <a:r>
              <a:rPr lang="fr-FR" sz="1000" b="1">
                <a:solidFill>
                  <a:schemeClr val="bg1"/>
                </a:solidFill>
                <a:latin typeface="Arial" pitchFamily="32" charset="0"/>
              </a:rPr>
              <a:t>CONFIGURE</a:t>
            </a:r>
            <a:endParaRPr lang="en-US" sz="1000" b="1">
              <a:solidFill>
                <a:schemeClr val="bg1"/>
              </a:solidFill>
              <a:latin typeface="Arial" pitchFamily="32" charset="0"/>
            </a:endParaRPr>
          </a:p>
        </p:txBody>
      </p:sp>
      <p:sp>
        <p:nvSpPr>
          <p:cNvPr id="37" name="Title 1"/>
          <p:cNvSpPr txBox="1">
            <a:spLocks/>
          </p:cNvSpPr>
          <p:nvPr/>
        </p:nvSpPr>
        <p:spPr bwMode="white">
          <a:xfrm>
            <a:off x="2803525" y="4584700"/>
            <a:ext cx="1539875" cy="14446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MONITOR &amp; OPERATE</a:t>
            </a:r>
            <a:endParaRPr lang="en-US" sz="1000" b="1">
              <a:solidFill>
                <a:schemeClr val="bg1"/>
              </a:solidFill>
              <a:latin typeface="Arial" pitchFamily="32" charset="0"/>
            </a:endParaRPr>
          </a:p>
        </p:txBody>
      </p:sp>
      <p:sp>
        <p:nvSpPr>
          <p:cNvPr id="38" name="Title 1"/>
          <p:cNvSpPr txBox="1">
            <a:spLocks/>
          </p:cNvSpPr>
          <p:nvPr/>
        </p:nvSpPr>
        <p:spPr bwMode="white">
          <a:xfrm>
            <a:off x="1281113" y="3140075"/>
            <a:ext cx="1538287" cy="14065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PLAN &amp;</a:t>
            </a:r>
          </a:p>
          <a:p>
            <a:pPr algn="ctr">
              <a:lnSpc>
                <a:spcPct val="90000"/>
              </a:lnSpc>
            </a:pPr>
            <a:r>
              <a:rPr lang="fr-FR" sz="1000" b="1">
                <a:solidFill>
                  <a:schemeClr val="bg1"/>
                </a:solidFill>
                <a:latin typeface="Arial" pitchFamily="32" charset="0"/>
              </a:rPr>
              <a:t>GOVERN</a:t>
            </a:r>
            <a:endParaRPr lang="en-US" sz="1000" b="1">
              <a:solidFill>
                <a:schemeClr val="bg1"/>
              </a:solidFill>
              <a:latin typeface="Arial" pitchFamily="32" charset="0"/>
            </a:endParaRPr>
          </a:p>
        </p:txBody>
      </p:sp>
      <p:sp>
        <p:nvSpPr>
          <p:cNvPr id="39" name="Title 1"/>
          <p:cNvSpPr txBox="1">
            <a:spLocks/>
          </p:cNvSpPr>
          <p:nvPr/>
        </p:nvSpPr>
        <p:spPr bwMode="white">
          <a:xfrm>
            <a:off x="2670175" y="2711450"/>
            <a:ext cx="1731963" cy="2309813"/>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INTEGRATE &amp; ORCHESTRATE</a:t>
            </a:r>
            <a:endParaRPr lang="en-US" sz="1000" b="1">
              <a:solidFill>
                <a:schemeClr val="bg1"/>
              </a:solidFill>
              <a:latin typeface="Arial" pitchFamily="32" charset="0"/>
            </a:endParaRPr>
          </a:p>
        </p:txBody>
      </p:sp>
      <p:sp>
        <p:nvSpPr>
          <p:cNvPr id="40" name="Title 1"/>
          <p:cNvSpPr txBox="1">
            <a:spLocks/>
          </p:cNvSpPr>
          <p:nvPr/>
        </p:nvSpPr>
        <p:spPr bwMode="white">
          <a:xfrm>
            <a:off x="2740025" y="1616075"/>
            <a:ext cx="1539875" cy="14446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REQUEST &amp; SUPPORT</a:t>
            </a:r>
            <a:endParaRPr lang="en-US" sz="1000" b="1">
              <a:solidFill>
                <a:schemeClr val="bg1"/>
              </a:solidFill>
              <a:latin typeface="Arial" pitchFamily="32" charset="0"/>
            </a:endParaRPr>
          </a:p>
        </p:txBody>
      </p:sp>
      <p:pic>
        <p:nvPicPr>
          <p:cNvPr id="45" name="Picture 8" descr="Infographic_Business_Servic"/>
          <p:cNvPicPr>
            <a:picLocks noChangeAspect="1" noChangeArrowheads="1"/>
          </p:cNvPicPr>
          <p:nvPr/>
        </p:nvPicPr>
        <p:blipFill>
          <a:blip r:embed="rId4"/>
          <a:srcRect/>
          <a:stretch>
            <a:fillRect/>
          </a:stretch>
        </p:blipFill>
        <p:spPr bwMode="auto">
          <a:xfrm>
            <a:off x="1524000" y="1346200"/>
            <a:ext cx="4103688" cy="495300"/>
          </a:xfrm>
          <a:prstGeom prst="rect">
            <a:avLst/>
          </a:prstGeom>
          <a:noFill/>
          <a:ln w="9525">
            <a:noFill/>
            <a:miter lim="800000"/>
            <a:headEnd/>
            <a:tailEnd/>
          </a:ln>
        </p:spPr>
      </p:pic>
      <p:pic>
        <p:nvPicPr>
          <p:cNvPr id="47" name="Picture 19" descr="Infographic_4_ITbkgd"/>
          <p:cNvPicPr>
            <a:picLocks noChangeAspect="1" noChangeArrowheads="1"/>
          </p:cNvPicPr>
          <p:nvPr/>
        </p:nvPicPr>
        <p:blipFill>
          <a:blip r:embed="rId5"/>
          <a:srcRect/>
          <a:stretch>
            <a:fillRect/>
          </a:stretch>
        </p:blipFill>
        <p:spPr bwMode="auto">
          <a:xfrm>
            <a:off x="1447800" y="6019800"/>
            <a:ext cx="4419600" cy="1511300"/>
          </a:xfrm>
          <a:prstGeom prst="rect">
            <a:avLst/>
          </a:prstGeom>
          <a:noFill/>
          <a:ln w="9525">
            <a:noFill/>
            <a:miter lim="800000"/>
            <a:headEnd/>
            <a:tailEnd/>
          </a:ln>
        </p:spPr>
      </p:pic>
      <p:pic>
        <p:nvPicPr>
          <p:cNvPr id="48" name="Picture 20" descr="Infographic_4_IT1"/>
          <p:cNvPicPr>
            <a:picLocks noChangeAspect="1" noChangeArrowheads="1"/>
          </p:cNvPicPr>
          <p:nvPr/>
        </p:nvPicPr>
        <p:blipFill>
          <a:blip r:embed="rId6"/>
          <a:srcRect/>
          <a:stretch>
            <a:fillRect/>
          </a:stretch>
        </p:blipFill>
        <p:spPr bwMode="auto">
          <a:xfrm>
            <a:off x="4660900" y="6267450"/>
            <a:ext cx="954088" cy="1255713"/>
          </a:xfrm>
          <a:prstGeom prst="rect">
            <a:avLst/>
          </a:prstGeom>
          <a:noFill/>
          <a:ln w="9525">
            <a:noFill/>
            <a:miter lim="800000"/>
            <a:headEnd/>
            <a:tailEnd/>
          </a:ln>
        </p:spPr>
      </p:pic>
      <p:pic>
        <p:nvPicPr>
          <p:cNvPr id="49" name="Picture 21" descr="Infographic_4_IT3"/>
          <p:cNvPicPr>
            <a:picLocks noChangeAspect="1" noChangeArrowheads="1"/>
          </p:cNvPicPr>
          <p:nvPr/>
        </p:nvPicPr>
        <p:blipFill>
          <a:blip r:embed="rId7"/>
          <a:srcRect/>
          <a:stretch>
            <a:fillRect/>
          </a:stretch>
        </p:blipFill>
        <p:spPr bwMode="auto">
          <a:xfrm>
            <a:off x="1714500" y="6242050"/>
            <a:ext cx="1003300" cy="1281113"/>
          </a:xfrm>
          <a:prstGeom prst="rect">
            <a:avLst/>
          </a:prstGeom>
          <a:noFill/>
          <a:ln w="9525">
            <a:noFill/>
            <a:miter lim="800000"/>
            <a:headEnd/>
            <a:tailEnd/>
          </a:ln>
        </p:spPr>
      </p:pic>
      <p:pic>
        <p:nvPicPr>
          <p:cNvPr id="50" name="Picture 22" descr="Infographic_4_IT2"/>
          <p:cNvPicPr>
            <a:picLocks noChangeAspect="1" noChangeArrowheads="1"/>
          </p:cNvPicPr>
          <p:nvPr/>
        </p:nvPicPr>
        <p:blipFill>
          <a:blip r:embed="rId8"/>
          <a:srcRect/>
          <a:stretch>
            <a:fillRect/>
          </a:stretch>
        </p:blipFill>
        <p:spPr bwMode="auto">
          <a:xfrm>
            <a:off x="3108325" y="6259513"/>
            <a:ext cx="1206500" cy="12636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down)">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wipe(down)">
                                      <p:cBhvr>
                                        <p:cTn id="12" dur="500"/>
                                        <p:tgtEl>
                                          <p:spTgt spid="4096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animEffect transition="in" filter="wipe(down)">
                                      <p:cBhvr>
                                        <p:cTn id="15" dur="500"/>
                                        <p:tgtEl>
                                          <p:spTgt spid="4096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0963">
                                            <p:txEl>
                                              <p:pRg st="4" end="4"/>
                                            </p:txEl>
                                          </p:spTgt>
                                        </p:tgtEl>
                                        <p:attrNameLst>
                                          <p:attrName>style.visibility</p:attrName>
                                        </p:attrNameLst>
                                      </p:cBhvr>
                                      <p:to>
                                        <p:strVal val="visible"/>
                                      </p:to>
                                    </p:set>
                                    <p:animEffect transition="in" filter="wipe(down)">
                                      <p:cBhvr>
                                        <p:cTn id="18" dur="500"/>
                                        <p:tgtEl>
                                          <p:spTgt spid="40963">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animEffect transition="in" filter="wipe(down)">
                                      <p:cBhvr>
                                        <p:cTn id="21" dur="500"/>
                                        <p:tgtEl>
                                          <p:spTgt spid="40963">
                                            <p:txEl>
                                              <p:pRg st="6" end="6"/>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0963">
                                            <p:txEl>
                                              <p:pRg st="8" end="8"/>
                                            </p:txEl>
                                          </p:spTgt>
                                        </p:tgtEl>
                                        <p:attrNameLst>
                                          <p:attrName>style.visibility</p:attrName>
                                        </p:attrNameLst>
                                      </p:cBhvr>
                                      <p:to>
                                        <p:strVal val="visible"/>
                                      </p:to>
                                    </p:set>
                                    <p:animEffect transition="in" filter="wipe(down)">
                                      <p:cBhvr>
                                        <p:cTn id="24" dur="500"/>
                                        <p:tgtEl>
                                          <p:spTgt spid="40963">
                                            <p:txEl>
                                              <p:pRg st="8" end="8"/>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0963">
                                            <p:txEl>
                                              <p:pRg st="10" end="10"/>
                                            </p:txEl>
                                          </p:spTgt>
                                        </p:tgtEl>
                                        <p:attrNameLst>
                                          <p:attrName>style.visibility</p:attrName>
                                        </p:attrNameLst>
                                      </p:cBhvr>
                                      <p:to>
                                        <p:strVal val="visible"/>
                                      </p:to>
                                    </p:set>
                                    <p:animEffect transition="in" filter="wipe(down)">
                                      <p:cBhvr>
                                        <p:cTn id="27" dur="500"/>
                                        <p:tgtEl>
                                          <p:spTgt spid="4096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1000"/>
                                        <p:tgtEl>
                                          <p:spTgt spid="45"/>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up)">
                                      <p:cBhvr>
                                        <p:cTn id="36" dur="1000"/>
                                        <p:tgtEl>
                                          <p:spTgt spid="4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000"/>
                                        <p:tgtEl>
                                          <p:spTgt spid="48"/>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rapezoid 45"/>
          <p:cNvSpPr/>
          <p:nvPr/>
        </p:nvSpPr>
        <p:spPr bwMode="auto">
          <a:xfrm>
            <a:off x="1447800" y="5181600"/>
            <a:ext cx="4343400" cy="762000"/>
          </a:xfrm>
          <a:prstGeom prst="trapezoid">
            <a:avLst>
              <a:gd name="adj" fmla="val 203776"/>
            </a:avLst>
          </a:prstGeom>
          <a:solidFill>
            <a:srgbClr val="C7D6E3">
              <a:alpha val="47059"/>
            </a:srgbClr>
          </a:solidFill>
          <a:ln w="9525" cap="flat" cmpd="sng" algn="ctr">
            <a:noFill/>
            <a:prstDash val="solid"/>
            <a:round/>
            <a:headEnd type="none" w="med" len="med"/>
            <a:tailEnd type="none" w="med" len="med"/>
          </a:ln>
          <a:effectLst/>
        </p:spPr>
        <p:txBody>
          <a:bodyPr anchor="ctr">
            <a:prstTxWarp prst="textNoShape">
              <a:avLst/>
            </a:prstTxWarp>
          </a:bodyPr>
          <a:lstStyle/>
          <a:p>
            <a:pPr eaLnBrk="0" hangingPunct="0">
              <a:defRPr/>
            </a:pPr>
            <a:endParaRPr lang="en-US" sz="1600">
              <a:latin typeface="Arial Narrow" pitchFamily="-65" charset="0"/>
              <a:ea typeface="ＭＳ Ｐゴシック" pitchFamily="-105" charset="-128"/>
              <a:cs typeface="+mn-cs"/>
            </a:endParaRPr>
          </a:p>
        </p:txBody>
      </p:sp>
      <p:sp>
        <p:nvSpPr>
          <p:cNvPr id="8195" name="Rectangle 2"/>
          <p:cNvSpPr>
            <a:spLocks noGrp="1" noChangeArrowheads="1"/>
          </p:cNvSpPr>
          <p:nvPr>
            <p:ph type="title"/>
          </p:nvPr>
        </p:nvSpPr>
        <p:spPr>
          <a:xfrm>
            <a:off x="673100" y="63500"/>
            <a:ext cx="11363325" cy="1149350"/>
          </a:xfrm>
        </p:spPr>
        <p:txBody>
          <a:bodyPr/>
          <a:lstStyle/>
          <a:p>
            <a:r>
              <a:rPr lang="en-US">
                <a:latin typeface="Arial" pitchFamily="32" charset="0"/>
                <a:ea typeface="ＭＳ Ｐゴシック" pitchFamily="32" charset="-128"/>
                <a:cs typeface="ＭＳ Ｐゴシック" pitchFamily="32" charset="-128"/>
              </a:rPr>
              <a:t>BMC’s Role in Hybrid Clouds</a:t>
            </a:r>
          </a:p>
        </p:txBody>
      </p:sp>
      <p:sp>
        <p:nvSpPr>
          <p:cNvPr id="40963" name="Rectangle 3"/>
          <p:cNvSpPr>
            <a:spLocks noGrp="1" noChangeArrowheads="1"/>
          </p:cNvSpPr>
          <p:nvPr>
            <p:ph type="body" idx="1"/>
          </p:nvPr>
        </p:nvSpPr>
        <p:spPr>
          <a:xfrm>
            <a:off x="6553200" y="1752600"/>
            <a:ext cx="7950200" cy="6035675"/>
          </a:xfrm>
        </p:spPr>
        <p:txBody>
          <a:bodyPr/>
          <a:lstStyle/>
          <a:p>
            <a:r>
              <a:rPr lang="en-US" sz="2300">
                <a:ea typeface="ＭＳ Ｐゴシック" pitchFamily="32" charset="-128"/>
                <a:cs typeface="ＭＳ Ｐゴシック" pitchFamily="32" charset="-128"/>
              </a:rPr>
              <a:t>Enable and Manage Hybrid Cloud Environments:</a:t>
            </a:r>
          </a:p>
          <a:p>
            <a:pPr lvl="1"/>
            <a:r>
              <a:rPr lang="en-US" sz="2300">
                <a:ea typeface="ＭＳ Ｐゴシック" pitchFamily="32" charset="-128"/>
                <a:cs typeface="Arial" pitchFamily="32" charset="0"/>
              </a:rPr>
              <a:t>Infrastructure as a Service:</a:t>
            </a:r>
          </a:p>
          <a:p>
            <a:pPr lvl="2"/>
            <a:r>
              <a:rPr lang="en-US" sz="2300">
                <a:ea typeface="ＭＳ Ｐゴシック" pitchFamily="32" charset="-128"/>
                <a:cs typeface="Arial" pitchFamily="32" charset="0"/>
              </a:rPr>
              <a:t>Extend enterprise processes to enable safe and efficient use of external Cloud Services</a:t>
            </a:r>
          </a:p>
          <a:p>
            <a:pPr lvl="1"/>
            <a:endParaRPr lang="en-US" sz="2300">
              <a:ea typeface="ＭＳ Ｐゴシック" pitchFamily="32" charset="-128"/>
              <a:cs typeface="Arial" pitchFamily="32" charset="0"/>
            </a:endParaRPr>
          </a:p>
          <a:p>
            <a:pPr lvl="2"/>
            <a:r>
              <a:rPr lang="en-US" sz="2300">
                <a:ea typeface="ＭＳ Ｐゴシック" pitchFamily="32" charset="-128"/>
                <a:cs typeface="Arial" pitchFamily="32" charset="0"/>
              </a:rPr>
              <a:t>Provision / De-provision / Secure / Administer off premise resources from a central location</a:t>
            </a:r>
          </a:p>
          <a:p>
            <a:pPr lvl="1"/>
            <a:endParaRPr lang="en-US" sz="2300">
              <a:ea typeface="ＭＳ Ｐゴシック" pitchFamily="32" charset="-128"/>
              <a:cs typeface="Arial" pitchFamily="32" charset="0"/>
            </a:endParaRPr>
          </a:p>
          <a:p>
            <a:pPr lvl="2"/>
            <a:r>
              <a:rPr lang="en-US" sz="2300">
                <a:ea typeface="ＭＳ Ｐゴシック" pitchFamily="32" charset="-128"/>
                <a:cs typeface="Arial" pitchFamily="32" charset="0"/>
              </a:rPr>
              <a:t>Monitor external cloud services:</a:t>
            </a:r>
          </a:p>
          <a:p>
            <a:pPr lvl="3"/>
            <a:r>
              <a:rPr lang="en-US" sz="2000">
                <a:ea typeface="ＭＳ Ｐゴシック" pitchFamily="32" charset="-128"/>
                <a:cs typeface="Arial" pitchFamily="32" charset="0"/>
              </a:rPr>
              <a:t>Application Performance Management</a:t>
            </a:r>
          </a:p>
          <a:p>
            <a:pPr lvl="3"/>
            <a:r>
              <a:rPr lang="en-US" sz="2000">
                <a:ea typeface="ＭＳ Ｐゴシック" pitchFamily="32" charset="-128"/>
                <a:cs typeface="Arial" pitchFamily="32" charset="0"/>
              </a:rPr>
              <a:t>End User Experience</a:t>
            </a:r>
          </a:p>
          <a:p>
            <a:pPr lvl="1"/>
            <a:endParaRPr lang="en-US" sz="2300">
              <a:ea typeface="ＭＳ Ｐゴシック" pitchFamily="32" charset="-128"/>
              <a:cs typeface="Arial" pitchFamily="32" charset="0"/>
            </a:endParaRPr>
          </a:p>
          <a:p>
            <a:pPr lvl="1"/>
            <a:r>
              <a:rPr lang="en-US" sz="2300">
                <a:ea typeface="ＭＳ Ｐゴシック" pitchFamily="32" charset="-128"/>
                <a:cs typeface="Arial" pitchFamily="32" charset="0"/>
              </a:rPr>
              <a:t>Software as a Service:</a:t>
            </a:r>
          </a:p>
          <a:p>
            <a:pPr lvl="2"/>
            <a:r>
              <a:rPr lang="en-US" sz="2300">
                <a:ea typeface="ＭＳ Ｐゴシック" pitchFamily="32" charset="-128"/>
                <a:cs typeface="Arial" pitchFamily="32" charset="0"/>
              </a:rPr>
              <a:t>Monitor external cloud services:</a:t>
            </a:r>
          </a:p>
          <a:p>
            <a:pPr lvl="3"/>
            <a:r>
              <a:rPr lang="en-US" sz="2000">
                <a:ea typeface="ＭＳ Ｐゴシック" pitchFamily="32" charset="-128"/>
                <a:cs typeface="Arial" pitchFamily="32" charset="0"/>
              </a:rPr>
              <a:t>Application Performance Management</a:t>
            </a:r>
          </a:p>
          <a:p>
            <a:pPr lvl="3"/>
            <a:r>
              <a:rPr lang="en-US" sz="2000">
                <a:ea typeface="ＭＳ Ｐゴシック" pitchFamily="32" charset="-128"/>
                <a:cs typeface="Arial" pitchFamily="32" charset="0"/>
              </a:rPr>
              <a:t>End User Experience</a:t>
            </a:r>
          </a:p>
          <a:p>
            <a:pPr lvl="1">
              <a:buFontTx/>
              <a:buNone/>
            </a:pPr>
            <a:endParaRPr lang="en-US" sz="2600">
              <a:ea typeface="ＭＳ Ｐゴシック" pitchFamily="32" charset="-128"/>
              <a:cs typeface="Arial" pitchFamily="32" charset="0"/>
            </a:endParaRPr>
          </a:p>
        </p:txBody>
      </p:sp>
      <p:grpSp>
        <p:nvGrpSpPr>
          <p:cNvPr id="2" name="Group 24"/>
          <p:cNvGrpSpPr>
            <a:grpSpLocks noChangeAspect="1"/>
          </p:cNvGrpSpPr>
          <p:nvPr/>
        </p:nvGrpSpPr>
        <p:grpSpPr bwMode="auto">
          <a:xfrm>
            <a:off x="663575" y="6059488"/>
            <a:ext cx="2830513" cy="1863725"/>
            <a:chOff x="381000" y="4800600"/>
            <a:chExt cx="1965325" cy="1727200"/>
          </a:xfrm>
        </p:grpSpPr>
        <p:pic>
          <p:nvPicPr>
            <p:cNvPr id="8210" name="Picture 19" descr="Infographic_4_ITbkgd"/>
            <p:cNvPicPr>
              <a:picLocks noChangeAspect="1" noChangeArrowheads="1"/>
            </p:cNvPicPr>
            <p:nvPr/>
          </p:nvPicPr>
          <p:blipFill>
            <a:blip r:embed="rId3"/>
            <a:srcRect/>
            <a:stretch>
              <a:fillRect/>
            </a:stretch>
          </p:blipFill>
          <p:spPr bwMode="auto">
            <a:xfrm>
              <a:off x="381000" y="4800600"/>
              <a:ext cx="1965325" cy="1727200"/>
            </a:xfrm>
            <a:prstGeom prst="rect">
              <a:avLst/>
            </a:prstGeom>
            <a:noFill/>
            <a:ln w="9525">
              <a:noFill/>
              <a:miter lim="800000"/>
              <a:headEnd/>
              <a:tailEnd/>
            </a:ln>
          </p:spPr>
        </p:pic>
        <p:pic>
          <p:nvPicPr>
            <p:cNvPr id="8211" name="Picture 21" descr="Infographic_4_IT3"/>
            <p:cNvPicPr>
              <a:picLocks noChangeAspect="1" noChangeArrowheads="1"/>
            </p:cNvPicPr>
            <p:nvPr/>
          </p:nvPicPr>
          <p:blipFill>
            <a:blip r:embed="rId4"/>
            <a:srcRect/>
            <a:stretch>
              <a:fillRect/>
            </a:stretch>
          </p:blipFill>
          <p:spPr bwMode="auto">
            <a:xfrm>
              <a:off x="1001713" y="5105400"/>
              <a:ext cx="827087" cy="1401763"/>
            </a:xfrm>
            <a:prstGeom prst="rect">
              <a:avLst/>
            </a:prstGeom>
            <a:noFill/>
            <a:ln w="9525">
              <a:noFill/>
              <a:miter lim="800000"/>
              <a:headEnd/>
              <a:tailEnd/>
            </a:ln>
          </p:spPr>
        </p:pic>
        <p:sp>
          <p:nvSpPr>
            <p:cNvPr id="8212" name="Rectangle 31"/>
            <p:cNvSpPr>
              <a:spLocks noChangeArrowheads="1"/>
            </p:cNvSpPr>
            <p:nvPr/>
          </p:nvSpPr>
          <p:spPr bwMode="auto">
            <a:xfrm>
              <a:off x="609600" y="4800600"/>
              <a:ext cx="1600200" cy="228600"/>
            </a:xfrm>
            <a:prstGeom prst="rect">
              <a:avLst/>
            </a:prstGeom>
            <a:solidFill>
              <a:schemeClr val="bg2"/>
            </a:solidFill>
            <a:ln w="9525">
              <a:noFill/>
              <a:round/>
              <a:headEnd/>
              <a:tailEnd/>
            </a:ln>
          </p:spPr>
          <p:txBody>
            <a:bodyPr anchor="ctr">
              <a:prstTxWarp prst="textNoShape">
                <a:avLst/>
              </a:prstTxWarp>
            </a:bodyPr>
            <a:lstStyle/>
            <a:p>
              <a:pPr algn="ctr" defTabSz="1304925" eaLnBrk="0" hangingPunct="0"/>
              <a:r>
                <a:rPr lang="en-US" sz="1400"/>
                <a:t>SaaS, IAS, PAS Provider</a:t>
              </a:r>
            </a:p>
          </p:txBody>
        </p:sp>
      </p:grpSp>
      <p:grpSp>
        <p:nvGrpSpPr>
          <p:cNvPr id="3" name="Group 25"/>
          <p:cNvGrpSpPr>
            <a:grpSpLocks noChangeAspect="1"/>
          </p:cNvGrpSpPr>
          <p:nvPr/>
        </p:nvGrpSpPr>
        <p:grpSpPr bwMode="auto">
          <a:xfrm>
            <a:off x="3570288" y="6059488"/>
            <a:ext cx="2830512" cy="1865312"/>
            <a:chOff x="2530475" y="4826000"/>
            <a:chExt cx="1965325" cy="1727200"/>
          </a:xfrm>
        </p:grpSpPr>
        <p:pic>
          <p:nvPicPr>
            <p:cNvPr id="8207" name="Picture 19" descr="Infographic_4_ITbkgd"/>
            <p:cNvPicPr>
              <a:picLocks noChangeAspect="1" noChangeArrowheads="1"/>
            </p:cNvPicPr>
            <p:nvPr/>
          </p:nvPicPr>
          <p:blipFill>
            <a:blip r:embed="rId3"/>
            <a:srcRect/>
            <a:stretch>
              <a:fillRect/>
            </a:stretch>
          </p:blipFill>
          <p:spPr bwMode="auto">
            <a:xfrm>
              <a:off x="2530475" y="4826000"/>
              <a:ext cx="1965325" cy="1727200"/>
            </a:xfrm>
            <a:prstGeom prst="rect">
              <a:avLst/>
            </a:prstGeom>
            <a:noFill/>
            <a:ln w="9525">
              <a:noFill/>
              <a:miter lim="800000"/>
              <a:headEnd/>
              <a:tailEnd/>
            </a:ln>
          </p:spPr>
        </p:pic>
        <p:pic>
          <p:nvPicPr>
            <p:cNvPr id="8208" name="Picture 21" descr="Infographic_4_IT3"/>
            <p:cNvPicPr>
              <a:picLocks noChangeAspect="1" noChangeArrowheads="1"/>
            </p:cNvPicPr>
            <p:nvPr/>
          </p:nvPicPr>
          <p:blipFill>
            <a:blip r:embed="rId4"/>
            <a:srcRect/>
            <a:stretch>
              <a:fillRect/>
            </a:stretch>
          </p:blipFill>
          <p:spPr bwMode="auto">
            <a:xfrm>
              <a:off x="3151188" y="5130800"/>
              <a:ext cx="827087" cy="1401763"/>
            </a:xfrm>
            <a:prstGeom prst="rect">
              <a:avLst/>
            </a:prstGeom>
            <a:noFill/>
            <a:ln w="9525">
              <a:noFill/>
              <a:miter lim="800000"/>
              <a:headEnd/>
              <a:tailEnd/>
            </a:ln>
          </p:spPr>
        </p:pic>
        <p:sp>
          <p:nvSpPr>
            <p:cNvPr id="8209" name="Rectangle 32"/>
            <p:cNvSpPr>
              <a:spLocks noChangeArrowheads="1"/>
            </p:cNvSpPr>
            <p:nvPr/>
          </p:nvSpPr>
          <p:spPr bwMode="auto">
            <a:xfrm>
              <a:off x="2743200" y="4876800"/>
              <a:ext cx="1600200" cy="152400"/>
            </a:xfrm>
            <a:prstGeom prst="rect">
              <a:avLst/>
            </a:prstGeom>
            <a:solidFill>
              <a:schemeClr val="bg2"/>
            </a:solidFill>
            <a:ln w="9525">
              <a:noFill/>
              <a:round/>
              <a:headEnd/>
              <a:tailEnd/>
            </a:ln>
          </p:spPr>
          <p:txBody>
            <a:bodyPr anchor="ctr">
              <a:prstTxWarp prst="textNoShape">
                <a:avLst/>
              </a:prstTxWarp>
            </a:bodyPr>
            <a:lstStyle/>
            <a:p>
              <a:pPr algn="ctr" defTabSz="1304925" eaLnBrk="0" hangingPunct="0"/>
              <a:r>
                <a:rPr lang="en-US" sz="1400"/>
                <a:t>Internal Cloud</a:t>
              </a:r>
            </a:p>
          </p:txBody>
        </p:sp>
      </p:grpSp>
      <p:pic>
        <p:nvPicPr>
          <p:cNvPr id="8199" name="Picture 77" descr="10"/>
          <p:cNvPicPr>
            <a:picLocks noChangeAspect="1" noChangeArrowheads="1"/>
          </p:cNvPicPr>
          <p:nvPr/>
        </p:nvPicPr>
        <p:blipFill>
          <a:blip r:embed="rId5"/>
          <a:srcRect l="42188"/>
          <a:stretch>
            <a:fillRect/>
          </a:stretch>
        </p:blipFill>
        <p:spPr bwMode="auto">
          <a:xfrm>
            <a:off x="-228600" y="866775"/>
            <a:ext cx="7162800" cy="6156325"/>
          </a:xfrm>
          <a:prstGeom prst="rect">
            <a:avLst/>
          </a:prstGeom>
          <a:noFill/>
          <a:ln w="9525">
            <a:noFill/>
            <a:miter lim="800000"/>
            <a:headEnd/>
            <a:tailEnd/>
          </a:ln>
        </p:spPr>
      </p:pic>
      <p:sp>
        <p:nvSpPr>
          <p:cNvPr id="36" name="Title 1"/>
          <p:cNvSpPr txBox="1">
            <a:spLocks/>
          </p:cNvSpPr>
          <p:nvPr/>
        </p:nvSpPr>
        <p:spPr bwMode="white">
          <a:xfrm>
            <a:off x="4267200" y="3140075"/>
            <a:ext cx="1538288" cy="14065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PROVISION &amp;</a:t>
            </a:r>
          </a:p>
          <a:p>
            <a:pPr algn="ctr">
              <a:lnSpc>
                <a:spcPct val="90000"/>
              </a:lnSpc>
            </a:pPr>
            <a:r>
              <a:rPr lang="fr-FR" sz="1000" b="1">
                <a:solidFill>
                  <a:schemeClr val="bg1"/>
                </a:solidFill>
                <a:latin typeface="Arial" pitchFamily="32" charset="0"/>
              </a:rPr>
              <a:t>CONFIGURE</a:t>
            </a:r>
            <a:endParaRPr lang="en-US" sz="1000" b="1">
              <a:solidFill>
                <a:schemeClr val="bg1"/>
              </a:solidFill>
              <a:latin typeface="Arial" pitchFamily="32" charset="0"/>
            </a:endParaRPr>
          </a:p>
        </p:txBody>
      </p:sp>
      <p:sp>
        <p:nvSpPr>
          <p:cNvPr id="37" name="Title 1"/>
          <p:cNvSpPr txBox="1">
            <a:spLocks/>
          </p:cNvSpPr>
          <p:nvPr/>
        </p:nvSpPr>
        <p:spPr bwMode="white">
          <a:xfrm>
            <a:off x="2803525" y="4584700"/>
            <a:ext cx="1539875" cy="14446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MONITOR &amp; OPERATE</a:t>
            </a:r>
            <a:endParaRPr lang="en-US" sz="1000" b="1">
              <a:solidFill>
                <a:schemeClr val="bg1"/>
              </a:solidFill>
              <a:latin typeface="Arial" pitchFamily="32" charset="0"/>
            </a:endParaRPr>
          </a:p>
        </p:txBody>
      </p:sp>
      <p:sp>
        <p:nvSpPr>
          <p:cNvPr id="38" name="Title 1"/>
          <p:cNvSpPr txBox="1">
            <a:spLocks/>
          </p:cNvSpPr>
          <p:nvPr/>
        </p:nvSpPr>
        <p:spPr bwMode="white">
          <a:xfrm>
            <a:off x="1281113" y="3140075"/>
            <a:ext cx="1538287" cy="14065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PLAN &amp;</a:t>
            </a:r>
          </a:p>
          <a:p>
            <a:pPr algn="ctr">
              <a:lnSpc>
                <a:spcPct val="90000"/>
              </a:lnSpc>
            </a:pPr>
            <a:r>
              <a:rPr lang="fr-FR" sz="1000" b="1">
                <a:solidFill>
                  <a:schemeClr val="bg1"/>
                </a:solidFill>
                <a:latin typeface="Arial" pitchFamily="32" charset="0"/>
              </a:rPr>
              <a:t>GOVERN</a:t>
            </a:r>
            <a:endParaRPr lang="en-US" sz="1000" b="1">
              <a:solidFill>
                <a:schemeClr val="bg1"/>
              </a:solidFill>
              <a:latin typeface="Arial" pitchFamily="32" charset="0"/>
            </a:endParaRPr>
          </a:p>
        </p:txBody>
      </p:sp>
      <p:sp>
        <p:nvSpPr>
          <p:cNvPr id="39" name="Title 1"/>
          <p:cNvSpPr txBox="1">
            <a:spLocks/>
          </p:cNvSpPr>
          <p:nvPr/>
        </p:nvSpPr>
        <p:spPr bwMode="white">
          <a:xfrm>
            <a:off x="2670175" y="2711450"/>
            <a:ext cx="1731963" cy="2309813"/>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INTEGRATE &amp; ORCHESTRATE</a:t>
            </a:r>
            <a:endParaRPr lang="en-US" sz="1000" b="1">
              <a:solidFill>
                <a:schemeClr val="bg1"/>
              </a:solidFill>
              <a:latin typeface="Arial" pitchFamily="32" charset="0"/>
            </a:endParaRPr>
          </a:p>
        </p:txBody>
      </p:sp>
      <p:sp>
        <p:nvSpPr>
          <p:cNvPr id="40" name="Title 1"/>
          <p:cNvSpPr txBox="1">
            <a:spLocks/>
          </p:cNvSpPr>
          <p:nvPr/>
        </p:nvSpPr>
        <p:spPr bwMode="white">
          <a:xfrm>
            <a:off x="2740025" y="1616075"/>
            <a:ext cx="1539875" cy="1444625"/>
          </a:xfrm>
          <a:prstGeom prst="rect">
            <a:avLst/>
          </a:prstGeom>
          <a:noFill/>
          <a:ln w="9525">
            <a:noFill/>
            <a:miter lim="800000"/>
            <a:headEnd/>
            <a:tailEnd/>
          </a:ln>
        </p:spPr>
        <p:txBody>
          <a:bodyPr anchor="ctr">
            <a:prstTxWarp prst="textNoShape">
              <a:avLst/>
            </a:prstTxWarp>
          </a:bodyPr>
          <a:lstStyle/>
          <a:p>
            <a:pPr algn="ctr">
              <a:lnSpc>
                <a:spcPct val="90000"/>
              </a:lnSpc>
            </a:pPr>
            <a:r>
              <a:rPr lang="fr-FR" sz="1000" b="1">
                <a:solidFill>
                  <a:schemeClr val="bg1"/>
                </a:solidFill>
                <a:latin typeface="Arial" pitchFamily="32" charset="0"/>
              </a:rPr>
              <a:t>REQUEST &amp; SUPPORT</a:t>
            </a:r>
            <a:endParaRPr lang="en-US" sz="1000" b="1">
              <a:solidFill>
                <a:schemeClr val="bg1"/>
              </a:solidFill>
              <a:latin typeface="Arial" pitchFamily="32" charset="0"/>
            </a:endParaRPr>
          </a:p>
        </p:txBody>
      </p:sp>
      <p:pic>
        <p:nvPicPr>
          <p:cNvPr id="45" name="Picture 8" descr="Infographic_Business_Servic"/>
          <p:cNvPicPr>
            <a:picLocks noChangeAspect="1" noChangeArrowheads="1"/>
          </p:cNvPicPr>
          <p:nvPr/>
        </p:nvPicPr>
        <p:blipFill>
          <a:blip r:embed="rId6"/>
          <a:srcRect/>
          <a:stretch>
            <a:fillRect/>
          </a:stretch>
        </p:blipFill>
        <p:spPr bwMode="auto">
          <a:xfrm>
            <a:off x="1524000" y="1346200"/>
            <a:ext cx="4103688" cy="4953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down)">
                                      <p:cBhvr>
                                        <p:cTn id="7" dur="500"/>
                                        <p:tgtEl>
                                          <p:spTgt spid="4096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963">
                                            <p:txEl>
                                              <p:pRg st="1" end="1"/>
                                            </p:txEl>
                                          </p:spTgt>
                                        </p:tgtEl>
                                        <p:attrNameLst>
                                          <p:attrName>style.visibility</p:attrName>
                                        </p:attrNameLst>
                                      </p:cBhvr>
                                      <p:to>
                                        <p:strVal val="visible"/>
                                      </p:to>
                                    </p:set>
                                    <p:animEffect transition="in" filter="wipe(down)">
                                      <p:cBhvr>
                                        <p:cTn id="10" dur="500"/>
                                        <p:tgtEl>
                                          <p:spTgt spid="4096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0963">
                                            <p:txEl>
                                              <p:pRg st="2" end="2"/>
                                            </p:txEl>
                                          </p:spTgt>
                                        </p:tgtEl>
                                        <p:attrNameLst>
                                          <p:attrName>style.visibility</p:attrName>
                                        </p:attrNameLst>
                                      </p:cBhvr>
                                      <p:to>
                                        <p:strVal val="visible"/>
                                      </p:to>
                                    </p:set>
                                    <p:animEffect transition="in" filter="wipe(down)">
                                      <p:cBhvr>
                                        <p:cTn id="13" dur="500"/>
                                        <p:tgtEl>
                                          <p:spTgt spid="4096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0963">
                                            <p:txEl>
                                              <p:pRg st="4" end="4"/>
                                            </p:txEl>
                                          </p:spTgt>
                                        </p:tgtEl>
                                        <p:attrNameLst>
                                          <p:attrName>style.visibility</p:attrName>
                                        </p:attrNameLst>
                                      </p:cBhvr>
                                      <p:to>
                                        <p:strVal val="visible"/>
                                      </p:to>
                                    </p:set>
                                    <p:animEffect transition="in" filter="wipe(down)">
                                      <p:cBhvr>
                                        <p:cTn id="16" dur="500"/>
                                        <p:tgtEl>
                                          <p:spTgt spid="40963">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963">
                                            <p:txEl>
                                              <p:pRg st="6" end="6"/>
                                            </p:txEl>
                                          </p:spTgt>
                                        </p:tgtEl>
                                        <p:attrNameLst>
                                          <p:attrName>style.visibility</p:attrName>
                                        </p:attrNameLst>
                                      </p:cBhvr>
                                      <p:to>
                                        <p:strVal val="visible"/>
                                      </p:to>
                                    </p:set>
                                    <p:animEffect transition="in" filter="wipe(down)">
                                      <p:cBhvr>
                                        <p:cTn id="19" dur="500"/>
                                        <p:tgtEl>
                                          <p:spTgt spid="40963">
                                            <p:txEl>
                                              <p:pRg st="6" end="6"/>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0963">
                                            <p:txEl>
                                              <p:pRg st="7" end="7"/>
                                            </p:txEl>
                                          </p:spTgt>
                                        </p:tgtEl>
                                        <p:attrNameLst>
                                          <p:attrName>style.visibility</p:attrName>
                                        </p:attrNameLst>
                                      </p:cBhvr>
                                      <p:to>
                                        <p:strVal val="visible"/>
                                      </p:to>
                                    </p:set>
                                    <p:animEffect transition="in" filter="wipe(down)">
                                      <p:cBhvr>
                                        <p:cTn id="22" dur="500"/>
                                        <p:tgtEl>
                                          <p:spTgt spid="40963">
                                            <p:txEl>
                                              <p:pRg st="7" end="7"/>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animEffect transition="in" filter="wipe(down)">
                                      <p:cBhvr>
                                        <p:cTn id="25" dur="500"/>
                                        <p:tgtEl>
                                          <p:spTgt spid="40963">
                                            <p:txEl>
                                              <p:pRg st="8" end="8"/>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0963">
                                            <p:txEl>
                                              <p:pRg st="10" end="10"/>
                                            </p:txEl>
                                          </p:spTgt>
                                        </p:tgtEl>
                                        <p:attrNameLst>
                                          <p:attrName>style.visibility</p:attrName>
                                        </p:attrNameLst>
                                      </p:cBhvr>
                                      <p:to>
                                        <p:strVal val="visible"/>
                                      </p:to>
                                    </p:set>
                                    <p:animEffect transition="in" filter="wipe(down)">
                                      <p:cBhvr>
                                        <p:cTn id="28" dur="500"/>
                                        <p:tgtEl>
                                          <p:spTgt spid="40963">
                                            <p:txEl>
                                              <p:pRg st="10" end="1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0963">
                                            <p:txEl>
                                              <p:pRg st="11" end="11"/>
                                            </p:txEl>
                                          </p:spTgt>
                                        </p:tgtEl>
                                        <p:attrNameLst>
                                          <p:attrName>style.visibility</p:attrName>
                                        </p:attrNameLst>
                                      </p:cBhvr>
                                      <p:to>
                                        <p:strVal val="visible"/>
                                      </p:to>
                                    </p:set>
                                    <p:animEffect transition="in" filter="wipe(down)">
                                      <p:cBhvr>
                                        <p:cTn id="31" dur="500"/>
                                        <p:tgtEl>
                                          <p:spTgt spid="40963">
                                            <p:txEl>
                                              <p:pRg st="11" end="11"/>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0963">
                                            <p:txEl>
                                              <p:pRg st="12" end="12"/>
                                            </p:txEl>
                                          </p:spTgt>
                                        </p:tgtEl>
                                        <p:attrNameLst>
                                          <p:attrName>style.visibility</p:attrName>
                                        </p:attrNameLst>
                                      </p:cBhvr>
                                      <p:to>
                                        <p:strVal val="visible"/>
                                      </p:to>
                                    </p:set>
                                    <p:animEffect transition="in" filter="wipe(down)">
                                      <p:cBhvr>
                                        <p:cTn id="34" dur="500"/>
                                        <p:tgtEl>
                                          <p:spTgt spid="40963">
                                            <p:txEl>
                                              <p:pRg st="12" end="12"/>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0963">
                                            <p:txEl>
                                              <p:pRg st="13" end="13"/>
                                            </p:txEl>
                                          </p:spTgt>
                                        </p:tgtEl>
                                        <p:attrNameLst>
                                          <p:attrName>style.visibility</p:attrName>
                                        </p:attrNameLst>
                                      </p:cBhvr>
                                      <p:to>
                                        <p:strVal val="visible"/>
                                      </p:to>
                                    </p:set>
                                    <p:animEffect transition="in" filter="wipe(down)">
                                      <p:cBhvr>
                                        <p:cTn id="37" dur="500"/>
                                        <p:tgtEl>
                                          <p:spTgt spid="40963">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61" name="Picture 29" descr="blue_Automation"/>
          <p:cNvPicPr>
            <a:picLocks noChangeAspect="1" noChangeArrowheads="1"/>
          </p:cNvPicPr>
          <p:nvPr/>
        </p:nvPicPr>
        <p:blipFill>
          <a:blip r:embed="rId3"/>
          <a:srcRect/>
          <a:stretch>
            <a:fillRect/>
          </a:stretch>
        </p:blipFill>
        <p:spPr bwMode="auto">
          <a:xfrm>
            <a:off x="10371138" y="4846638"/>
            <a:ext cx="703262" cy="620712"/>
          </a:xfrm>
          <a:prstGeom prst="rect">
            <a:avLst/>
          </a:prstGeom>
          <a:noFill/>
          <a:ln w="9525">
            <a:noFill/>
            <a:miter lim="800000"/>
            <a:headEnd/>
            <a:tailEnd/>
          </a:ln>
        </p:spPr>
      </p:pic>
      <p:sp>
        <p:nvSpPr>
          <p:cNvPr id="33795" name="Rectangle 4"/>
          <p:cNvSpPr>
            <a:spLocks noGrp="1" noChangeArrowheads="1"/>
          </p:cNvSpPr>
          <p:nvPr>
            <p:ph type="title"/>
          </p:nvPr>
        </p:nvSpPr>
        <p:spPr>
          <a:xfrm>
            <a:off x="673100" y="63500"/>
            <a:ext cx="11363325" cy="1149350"/>
          </a:xfrm>
        </p:spPr>
        <p:txBody>
          <a:bodyPr/>
          <a:lstStyle/>
          <a:p>
            <a:r>
              <a:rPr lang="en-US" dirty="0" smtClean="0">
                <a:latin typeface="Arial" charset="0"/>
                <a:ea typeface="ＭＳ Ｐゴシック" pitchFamily="-105" charset="-128"/>
              </a:rPr>
              <a:t>Public Cloud services: Without &amp; with BMC</a:t>
            </a:r>
          </a:p>
        </p:txBody>
      </p:sp>
      <p:pic>
        <p:nvPicPr>
          <p:cNvPr id="1028" name="Picture 4" descr="C:\DOCUME~1\ADMINI~1\LOCALS~1\Temp\VMwareDnD\8fb5f409\26b.png"/>
          <p:cNvPicPr>
            <a:picLocks noChangeAspect="1" noChangeArrowheads="1"/>
          </p:cNvPicPr>
          <p:nvPr/>
        </p:nvPicPr>
        <p:blipFill>
          <a:blip r:embed="rId4"/>
          <a:srcRect/>
          <a:stretch>
            <a:fillRect/>
          </a:stretch>
        </p:blipFill>
        <p:spPr bwMode="auto">
          <a:xfrm>
            <a:off x="7967663" y="1327651"/>
            <a:ext cx="4875212" cy="2368550"/>
          </a:xfrm>
          <a:prstGeom prst="rect">
            <a:avLst/>
          </a:prstGeom>
          <a:noFill/>
          <a:ln w="9525">
            <a:noFill/>
            <a:miter lim="800000"/>
            <a:headEnd/>
            <a:tailEnd/>
          </a:ln>
        </p:spPr>
      </p:pic>
      <p:pic>
        <p:nvPicPr>
          <p:cNvPr id="33797" name="Picture 6"/>
          <p:cNvPicPr>
            <a:picLocks noChangeAspect="1" noChangeArrowheads="1"/>
          </p:cNvPicPr>
          <p:nvPr/>
        </p:nvPicPr>
        <p:blipFill>
          <a:blip r:embed="rId5"/>
          <a:srcRect t="13309"/>
          <a:stretch>
            <a:fillRect/>
          </a:stretch>
        </p:blipFill>
        <p:spPr bwMode="auto">
          <a:xfrm>
            <a:off x="1481138" y="1327651"/>
            <a:ext cx="4627562" cy="2408238"/>
          </a:xfrm>
          <a:prstGeom prst="rect">
            <a:avLst/>
          </a:prstGeom>
          <a:noFill/>
          <a:ln w="9525">
            <a:noFill/>
            <a:miter lim="800000"/>
            <a:headEnd/>
            <a:tailEnd/>
          </a:ln>
        </p:spPr>
      </p:pic>
      <p:sp>
        <p:nvSpPr>
          <p:cNvPr id="33798" name="Line 11"/>
          <p:cNvSpPr>
            <a:spLocks noChangeShapeType="1"/>
          </p:cNvSpPr>
          <p:nvPr/>
        </p:nvSpPr>
        <p:spPr bwMode="auto">
          <a:xfrm>
            <a:off x="4267200" y="3749675"/>
            <a:ext cx="0" cy="2743200"/>
          </a:xfrm>
          <a:prstGeom prst="line">
            <a:avLst/>
          </a:prstGeom>
          <a:noFill/>
          <a:ln w="28575">
            <a:solidFill>
              <a:schemeClr val="accent2"/>
            </a:solidFill>
            <a:round/>
            <a:headEnd type="triangle" w="med" len="med"/>
            <a:tailEnd type="triangle" w="med" len="med"/>
          </a:ln>
        </p:spPr>
        <p:txBody>
          <a:bodyPr lIns="130622" tIns="65311" rIns="130622" bIns="65311" anchor="ctr"/>
          <a:lstStyle/>
          <a:p>
            <a:endParaRPr lang="en-US"/>
          </a:p>
        </p:txBody>
      </p:sp>
      <p:sp>
        <p:nvSpPr>
          <p:cNvPr id="146444" name="Text Box 12"/>
          <p:cNvSpPr txBox="1">
            <a:spLocks noChangeArrowheads="1"/>
          </p:cNvSpPr>
          <p:nvPr/>
        </p:nvSpPr>
        <p:spPr bwMode="auto">
          <a:xfrm>
            <a:off x="244475" y="4157663"/>
            <a:ext cx="3430588" cy="1670050"/>
          </a:xfrm>
          <a:prstGeom prst="rect">
            <a:avLst/>
          </a:prstGeom>
          <a:noFill/>
          <a:ln w="9525">
            <a:noFill/>
            <a:miter lim="800000"/>
            <a:headEnd/>
            <a:tailEnd/>
          </a:ln>
        </p:spPr>
        <p:txBody>
          <a:bodyPr wrap="none" lIns="130622" tIns="65311" rIns="130622" bIns="65311">
            <a:spAutoFit/>
          </a:bodyPr>
          <a:lstStyle/>
          <a:p>
            <a:pPr>
              <a:buSzPct val="80000"/>
              <a:buFont typeface="Arial" charset="0"/>
              <a:buChar char="•"/>
            </a:pPr>
            <a:r>
              <a:rPr lang="en-US" sz="2000" b="1" dirty="0"/>
              <a:t> No change management</a:t>
            </a:r>
          </a:p>
          <a:p>
            <a:pPr>
              <a:buSzPct val="80000"/>
              <a:buFont typeface="Arial" charset="0"/>
              <a:buChar char="•"/>
            </a:pPr>
            <a:r>
              <a:rPr lang="en-US" sz="2000" b="1" dirty="0"/>
              <a:t> No configuration management</a:t>
            </a:r>
          </a:p>
          <a:p>
            <a:pPr>
              <a:buSzPct val="80000"/>
              <a:buFont typeface="Arial" charset="0"/>
              <a:buChar char="•"/>
            </a:pPr>
            <a:r>
              <a:rPr lang="en-US" sz="2000" b="1" dirty="0"/>
              <a:t> No compliance</a:t>
            </a:r>
          </a:p>
          <a:p>
            <a:pPr>
              <a:buSzPct val="80000"/>
              <a:buFont typeface="Arial" charset="0"/>
              <a:buChar char="•"/>
            </a:pPr>
            <a:r>
              <a:rPr lang="en-US" sz="2000" b="1" dirty="0"/>
              <a:t> No process control</a:t>
            </a:r>
          </a:p>
          <a:p>
            <a:pPr>
              <a:buSzPct val="80000"/>
              <a:buFont typeface="Arial" charset="0"/>
              <a:buChar char="•"/>
            </a:pPr>
            <a:r>
              <a:rPr lang="en-US" sz="2000" b="1" dirty="0"/>
              <a:t> No governance</a:t>
            </a:r>
          </a:p>
        </p:txBody>
      </p:sp>
      <p:sp>
        <p:nvSpPr>
          <p:cNvPr id="146446" name="Text Box 14"/>
          <p:cNvSpPr txBox="1">
            <a:spLocks noChangeArrowheads="1"/>
          </p:cNvSpPr>
          <p:nvPr/>
        </p:nvSpPr>
        <p:spPr bwMode="auto">
          <a:xfrm>
            <a:off x="10061575" y="4572000"/>
            <a:ext cx="1255713" cy="393700"/>
          </a:xfrm>
          <a:prstGeom prst="rect">
            <a:avLst/>
          </a:prstGeom>
          <a:noFill/>
          <a:ln w="9525">
            <a:noFill/>
            <a:miter lim="800000"/>
            <a:headEnd/>
            <a:tailEnd/>
          </a:ln>
        </p:spPr>
        <p:txBody>
          <a:bodyPr wrap="none" lIns="130622" tIns="65311" rIns="130622" bIns="65311">
            <a:spAutoFit/>
          </a:bodyPr>
          <a:lstStyle/>
          <a:p>
            <a:pPr algn="ctr"/>
            <a:r>
              <a:rPr lang="en-US" sz="1700" b="1"/>
              <a:t>Automation</a:t>
            </a:r>
          </a:p>
        </p:txBody>
      </p:sp>
      <p:sp>
        <p:nvSpPr>
          <p:cNvPr id="146447" name="Text Box 15"/>
          <p:cNvSpPr txBox="1">
            <a:spLocks noChangeArrowheads="1"/>
          </p:cNvSpPr>
          <p:nvPr/>
        </p:nvSpPr>
        <p:spPr bwMode="auto">
          <a:xfrm>
            <a:off x="9544050" y="2635250"/>
            <a:ext cx="1662113" cy="654050"/>
          </a:xfrm>
          <a:prstGeom prst="rect">
            <a:avLst/>
          </a:prstGeom>
          <a:noFill/>
          <a:ln w="9525">
            <a:noFill/>
            <a:miter lim="800000"/>
            <a:headEnd/>
            <a:tailEnd/>
          </a:ln>
        </p:spPr>
        <p:txBody>
          <a:bodyPr wrap="none" lIns="130622" tIns="65311" rIns="130622" bIns="65311">
            <a:spAutoFit/>
          </a:bodyPr>
          <a:lstStyle/>
          <a:p>
            <a:pPr algn="ctr"/>
            <a:r>
              <a:rPr lang="en-US" sz="1700" b="1"/>
              <a:t>Service Request</a:t>
            </a:r>
          </a:p>
          <a:p>
            <a:pPr algn="ctr"/>
            <a:r>
              <a:rPr lang="en-US" sz="1700" b="1"/>
              <a:t>Management</a:t>
            </a:r>
          </a:p>
        </p:txBody>
      </p:sp>
      <p:sp>
        <p:nvSpPr>
          <p:cNvPr id="146448" name="Text Box 16"/>
          <p:cNvSpPr txBox="1">
            <a:spLocks noChangeArrowheads="1"/>
          </p:cNvSpPr>
          <p:nvPr/>
        </p:nvSpPr>
        <p:spPr bwMode="auto">
          <a:xfrm>
            <a:off x="11917363" y="4008438"/>
            <a:ext cx="1366837" cy="654050"/>
          </a:xfrm>
          <a:prstGeom prst="rect">
            <a:avLst/>
          </a:prstGeom>
          <a:noFill/>
          <a:ln w="9525">
            <a:noFill/>
            <a:miter lim="800000"/>
            <a:headEnd/>
            <a:tailEnd/>
          </a:ln>
        </p:spPr>
        <p:txBody>
          <a:bodyPr wrap="none" lIns="130622" tIns="65311" rIns="130622" bIns="65311">
            <a:spAutoFit/>
          </a:bodyPr>
          <a:lstStyle/>
          <a:p>
            <a:pPr algn="ctr"/>
            <a:r>
              <a:rPr lang="en-US" sz="1700" b="1"/>
              <a:t>Change</a:t>
            </a:r>
          </a:p>
          <a:p>
            <a:pPr algn="ctr"/>
            <a:r>
              <a:rPr lang="en-US" sz="1700" b="1"/>
              <a:t>Management</a:t>
            </a:r>
          </a:p>
        </p:txBody>
      </p:sp>
      <p:sp>
        <p:nvSpPr>
          <p:cNvPr id="146449" name="Line 17"/>
          <p:cNvSpPr>
            <a:spLocks noChangeShapeType="1"/>
          </p:cNvSpPr>
          <p:nvPr/>
        </p:nvSpPr>
        <p:spPr bwMode="auto">
          <a:xfrm>
            <a:off x="10244138" y="5394325"/>
            <a:ext cx="0" cy="877888"/>
          </a:xfrm>
          <a:prstGeom prst="line">
            <a:avLst/>
          </a:prstGeom>
          <a:noFill/>
          <a:ln w="28575">
            <a:solidFill>
              <a:schemeClr val="accent2"/>
            </a:solidFill>
            <a:round/>
            <a:headEnd/>
            <a:tailEnd type="triangle" w="med" len="med"/>
          </a:ln>
        </p:spPr>
        <p:txBody>
          <a:bodyPr lIns="130622" tIns="65311" rIns="130622" bIns="65311" anchor="ctr"/>
          <a:lstStyle/>
          <a:p>
            <a:endParaRPr lang="en-US"/>
          </a:p>
        </p:txBody>
      </p:sp>
      <p:sp>
        <p:nvSpPr>
          <p:cNvPr id="146450" name="Line 18"/>
          <p:cNvSpPr>
            <a:spLocks noChangeShapeType="1"/>
          </p:cNvSpPr>
          <p:nvPr/>
        </p:nvSpPr>
        <p:spPr bwMode="auto">
          <a:xfrm>
            <a:off x="11053763" y="5384800"/>
            <a:ext cx="0" cy="877888"/>
          </a:xfrm>
          <a:prstGeom prst="line">
            <a:avLst/>
          </a:prstGeom>
          <a:noFill/>
          <a:ln w="28575">
            <a:solidFill>
              <a:schemeClr val="accent2"/>
            </a:solidFill>
            <a:round/>
            <a:headEnd type="triangle" w="med" len="med"/>
            <a:tailEnd/>
          </a:ln>
        </p:spPr>
        <p:txBody>
          <a:bodyPr lIns="130622" tIns="65311" rIns="130622" bIns="65311" anchor="ctr"/>
          <a:lstStyle/>
          <a:p>
            <a:endParaRPr lang="en-US"/>
          </a:p>
        </p:txBody>
      </p:sp>
      <p:sp>
        <p:nvSpPr>
          <p:cNvPr id="146451" name="Line 19"/>
          <p:cNvSpPr>
            <a:spLocks noChangeShapeType="1"/>
          </p:cNvSpPr>
          <p:nvPr/>
        </p:nvSpPr>
        <p:spPr bwMode="auto">
          <a:xfrm flipH="1">
            <a:off x="10240963" y="3687763"/>
            <a:ext cx="3175" cy="884237"/>
          </a:xfrm>
          <a:prstGeom prst="line">
            <a:avLst/>
          </a:prstGeom>
          <a:noFill/>
          <a:ln w="28575">
            <a:solidFill>
              <a:schemeClr val="accent2"/>
            </a:solidFill>
            <a:round/>
            <a:headEnd/>
            <a:tailEnd type="triangle" w="med" len="med"/>
          </a:ln>
        </p:spPr>
        <p:txBody>
          <a:bodyPr lIns="130622" tIns="65311" rIns="130622" bIns="65311" anchor="ctr"/>
          <a:lstStyle/>
          <a:p>
            <a:endParaRPr lang="en-US"/>
          </a:p>
        </p:txBody>
      </p:sp>
      <p:sp>
        <p:nvSpPr>
          <p:cNvPr id="146452" name="Line 20"/>
          <p:cNvSpPr>
            <a:spLocks noChangeShapeType="1"/>
          </p:cNvSpPr>
          <p:nvPr/>
        </p:nvSpPr>
        <p:spPr bwMode="auto">
          <a:xfrm flipH="1">
            <a:off x="11090275" y="3687763"/>
            <a:ext cx="22225" cy="792162"/>
          </a:xfrm>
          <a:prstGeom prst="line">
            <a:avLst/>
          </a:prstGeom>
          <a:noFill/>
          <a:ln w="28575">
            <a:solidFill>
              <a:schemeClr val="accent2"/>
            </a:solidFill>
            <a:round/>
            <a:headEnd type="triangle" w="med" len="med"/>
            <a:tailEnd/>
          </a:ln>
        </p:spPr>
        <p:txBody>
          <a:bodyPr lIns="130622" tIns="65311" rIns="130622" bIns="65311" anchor="ctr"/>
          <a:lstStyle/>
          <a:p>
            <a:endParaRPr lang="en-US"/>
          </a:p>
        </p:txBody>
      </p:sp>
      <p:sp>
        <p:nvSpPr>
          <p:cNvPr id="146453" name="Line 21"/>
          <p:cNvSpPr>
            <a:spLocks noChangeShapeType="1"/>
          </p:cNvSpPr>
          <p:nvPr/>
        </p:nvSpPr>
        <p:spPr bwMode="auto">
          <a:xfrm flipH="1">
            <a:off x="11361738" y="4600575"/>
            <a:ext cx="674687" cy="420688"/>
          </a:xfrm>
          <a:prstGeom prst="line">
            <a:avLst/>
          </a:prstGeom>
          <a:noFill/>
          <a:ln w="28575">
            <a:solidFill>
              <a:schemeClr val="accent2"/>
            </a:solidFill>
            <a:round/>
            <a:headEnd type="triangle" w="med" len="med"/>
            <a:tailEnd type="triangle" w="med" len="med"/>
          </a:ln>
        </p:spPr>
        <p:txBody>
          <a:bodyPr lIns="130622" tIns="65311" rIns="130622" bIns="65311" anchor="ctr"/>
          <a:lstStyle/>
          <a:p>
            <a:endParaRPr lang="en-US"/>
          </a:p>
        </p:txBody>
      </p:sp>
      <p:sp>
        <p:nvSpPr>
          <p:cNvPr id="146455" name="Line 23"/>
          <p:cNvSpPr>
            <a:spLocks noChangeShapeType="1"/>
          </p:cNvSpPr>
          <p:nvPr/>
        </p:nvSpPr>
        <p:spPr bwMode="auto">
          <a:xfrm flipH="1">
            <a:off x="11604625" y="5203825"/>
            <a:ext cx="676275" cy="0"/>
          </a:xfrm>
          <a:prstGeom prst="line">
            <a:avLst/>
          </a:prstGeom>
          <a:noFill/>
          <a:ln w="28575">
            <a:solidFill>
              <a:schemeClr val="accent2"/>
            </a:solidFill>
            <a:round/>
            <a:headEnd type="triangle" w="med" len="med"/>
            <a:tailEnd type="triangle" w="med" len="med"/>
          </a:ln>
        </p:spPr>
        <p:txBody>
          <a:bodyPr lIns="130622" tIns="65311" rIns="130622" bIns="65311" anchor="ctr"/>
          <a:lstStyle/>
          <a:p>
            <a:endParaRPr lang="en-US"/>
          </a:p>
        </p:txBody>
      </p:sp>
      <p:sp>
        <p:nvSpPr>
          <p:cNvPr id="146456" name="Text Box 24"/>
          <p:cNvSpPr txBox="1">
            <a:spLocks noChangeArrowheads="1"/>
          </p:cNvSpPr>
          <p:nvPr/>
        </p:nvSpPr>
        <p:spPr bwMode="auto">
          <a:xfrm>
            <a:off x="12380913" y="6345238"/>
            <a:ext cx="1535112" cy="917575"/>
          </a:xfrm>
          <a:prstGeom prst="rect">
            <a:avLst/>
          </a:prstGeom>
          <a:noFill/>
          <a:ln w="9525">
            <a:noFill/>
            <a:miter lim="800000"/>
            <a:headEnd/>
            <a:tailEnd/>
          </a:ln>
        </p:spPr>
        <p:txBody>
          <a:bodyPr wrap="none" lIns="130622" tIns="65311" rIns="130622" bIns="65311">
            <a:spAutoFit/>
          </a:bodyPr>
          <a:lstStyle/>
          <a:p>
            <a:pPr algn="ctr"/>
            <a:r>
              <a:rPr lang="en-US" sz="1700" b="1"/>
              <a:t>Configuration</a:t>
            </a:r>
          </a:p>
          <a:p>
            <a:pPr algn="ctr"/>
            <a:r>
              <a:rPr lang="en-US" sz="1700" b="1"/>
              <a:t>Management &amp;</a:t>
            </a:r>
          </a:p>
          <a:p>
            <a:pPr algn="ctr"/>
            <a:r>
              <a:rPr lang="en-US" sz="1700" b="1"/>
              <a:t>Compliance</a:t>
            </a:r>
          </a:p>
        </p:txBody>
      </p:sp>
      <p:sp>
        <p:nvSpPr>
          <p:cNvPr id="146457" name="Line 25"/>
          <p:cNvSpPr>
            <a:spLocks noChangeShapeType="1"/>
          </p:cNvSpPr>
          <p:nvPr/>
        </p:nvSpPr>
        <p:spPr bwMode="auto">
          <a:xfrm flipH="1" flipV="1">
            <a:off x="11361738" y="5381625"/>
            <a:ext cx="639762" cy="419100"/>
          </a:xfrm>
          <a:prstGeom prst="line">
            <a:avLst/>
          </a:prstGeom>
          <a:noFill/>
          <a:ln w="28575">
            <a:solidFill>
              <a:schemeClr val="accent2"/>
            </a:solidFill>
            <a:round/>
            <a:headEnd type="triangle" w="med" len="med"/>
            <a:tailEnd type="triangle" w="med" len="med"/>
          </a:ln>
        </p:spPr>
        <p:txBody>
          <a:bodyPr lIns="130622" tIns="65311" rIns="130622" bIns="65311" anchor="ctr"/>
          <a:lstStyle/>
          <a:p>
            <a:endParaRPr lang="en-US"/>
          </a:p>
        </p:txBody>
      </p:sp>
      <p:sp>
        <p:nvSpPr>
          <p:cNvPr id="146458" name="Line 26"/>
          <p:cNvSpPr>
            <a:spLocks noChangeShapeType="1"/>
          </p:cNvSpPr>
          <p:nvPr/>
        </p:nvSpPr>
        <p:spPr bwMode="auto">
          <a:xfrm flipH="1">
            <a:off x="11587163" y="6532563"/>
            <a:ext cx="762000" cy="295275"/>
          </a:xfrm>
          <a:prstGeom prst="line">
            <a:avLst/>
          </a:prstGeom>
          <a:noFill/>
          <a:ln w="28575">
            <a:solidFill>
              <a:schemeClr val="accent2"/>
            </a:solidFill>
            <a:round/>
            <a:headEnd type="triangle" w="med" len="med"/>
            <a:tailEnd type="triangle" w="med" len="med"/>
          </a:ln>
        </p:spPr>
        <p:txBody>
          <a:bodyPr lIns="130622" tIns="65311" rIns="130622" bIns="65311" anchor="ctr"/>
          <a:lstStyle/>
          <a:p>
            <a:endParaRPr lang="en-US"/>
          </a:p>
        </p:txBody>
      </p:sp>
      <p:sp>
        <p:nvSpPr>
          <p:cNvPr id="146459" name="Line 27"/>
          <p:cNvSpPr>
            <a:spLocks noChangeShapeType="1"/>
          </p:cNvSpPr>
          <p:nvPr/>
        </p:nvSpPr>
        <p:spPr bwMode="auto">
          <a:xfrm flipV="1">
            <a:off x="12842875" y="5535613"/>
            <a:ext cx="0" cy="388937"/>
          </a:xfrm>
          <a:prstGeom prst="line">
            <a:avLst/>
          </a:prstGeom>
          <a:noFill/>
          <a:ln w="28575">
            <a:solidFill>
              <a:schemeClr val="accent2"/>
            </a:solidFill>
            <a:round/>
            <a:headEnd type="triangle" w="med" len="med"/>
            <a:tailEnd type="triangle" w="med" len="med"/>
          </a:ln>
        </p:spPr>
        <p:txBody>
          <a:bodyPr lIns="130622" tIns="65311" rIns="130622" bIns="65311" anchor="ctr"/>
          <a:lstStyle/>
          <a:p>
            <a:endParaRPr lang="en-US"/>
          </a:p>
        </p:txBody>
      </p:sp>
      <p:sp>
        <p:nvSpPr>
          <p:cNvPr id="146460" name="Text Box 28"/>
          <p:cNvSpPr txBox="1">
            <a:spLocks noChangeArrowheads="1"/>
          </p:cNvSpPr>
          <p:nvPr/>
        </p:nvSpPr>
        <p:spPr bwMode="auto">
          <a:xfrm>
            <a:off x="6029325" y="4206875"/>
            <a:ext cx="3060700" cy="1670050"/>
          </a:xfrm>
          <a:prstGeom prst="rect">
            <a:avLst/>
          </a:prstGeom>
          <a:noFill/>
          <a:ln w="9525">
            <a:noFill/>
            <a:miter lim="800000"/>
            <a:headEnd/>
            <a:tailEnd/>
          </a:ln>
        </p:spPr>
        <p:txBody>
          <a:bodyPr wrap="none" lIns="130622" tIns="65311" rIns="130622" bIns="65311">
            <a:spAutoFit/>
          </a:bodyPr>
          <a:lstStyle/>
          <a:p>
            <a:pPr>
              <a:buFont typeface="Wingdings" pitchFamily="-105" charset="2"/>
              <a:buChar char="ü"/>
            </a:pPr>
            <a:r>
              <a:rPr lang="en-US" sz="2000" b="1"/>
              <a:t> Integrated ITIL processes</a:t>
            </a:r>
          </a:p>
          <a:p>
            <a:pPr>
              <a:buFont typeface="Wingdings" pitchFamily="-105" charset="2"/>
              <a:buChar char="ü"/>
            </a:pPr>
            <a:r>
              <a:rPr lang="en-US" sz="2000" b="1"/>
              <a:t> Managed configuration </a:t>
            </a:r>
          </a:p>
          <a:p>
            <a:pPr>
              <a:buFont typeface="Wingdings" pitchFamily="-105" charset="2"/>
              <a:buChar char="ü"/>
            </a:pPr>
            <a:r>
              <a:rPr lang="en-US" sz="2000" b="1"/>
              <a:t> Fully compliant</a:t>
            </a:r>
          </a:p>
          <a:p>
            <a:pPr>
              <a:buFont typeface="Wingdings" pitchFamily="-105" charset="2"/>
              <a:buChar char="ü"/>
            </a:pPr>
            <a:r>
              <a:rPr lang="en-US" sz="2000" b="1"/>
              <a:t> Full control</a:t>
            </a:r>
          </a:p>
          <a:p>
            <a:pPr>
              <a:buFont typeface="Wingdings" pitchFamily="-105" charset="2"/>
              <a:buChar char="ü"/>
            </a:pPr>
            <a:r>
              <a:rPr lang="en-US" sz="2000" b="1"/>
              <a:t> Single Interface</a:t>
            </a:r>
          </a:p>
        </p:txBody>
      </p:sp>
      <p:pic>
        <p:nvPicPr>
          <p:cNvPr id="146467" name="Picture 35" descr="blueprint_Service_Request_M"/>
          <p:cNvPicPr>
            <a:picLocks noChangeAspect="1" noChangeArrowheads="1"/>
          </p:cNvPicPr>
          <p:nvPr/>
        </p:nvPicPr>
        <p:blipFill>
          <a:blip r:embed="rId6"/>
          <a:srcRect b="37666"/>
          <a:stretch>
            <a:fillRect/>
          </a:stretch>
        </p:blipFill>
        <p:spPr bwMode="auto">
          <a:xfrm>
            <a:off x="9507538" y="1925638"/>
            <a:ext cx="1643062" cy="833437"/>
          </a:xfrm>
          <a:prstGeom prst="rect">
            <a:avLst/>
          </a:prstGeom>
          <a:noFill/>
          <a:ln w="9525">
            <a:noFill/>
            <a:miter lim="800000"/>
            <a:headEnd/>
            <a:tailEnd/>
          </a:ln>
        </p:spPr>
      </p:pic>
      <p:pic>
        <p:nvPicPr>
          <p:cNvPr id="146468" name="Picture 36" descr="blueprint_Change_Release"/>
          <p:cNvPicPr>
            <a:picLocks noChangeAspect="1" noChangeArrowheads="1"/>
          </p:cNvPicPr>
          <p:nvPr/>
        </p:nvPicPr>
        <p:blipFill>
          <a:blip r:embed="rId7"/>
          <a:srcRect b="42920"/>
          <a:stretch>
            <a:fillRect/>
          </a:stretch>
        </p:blipFill>
        <p:spPr bwMode="auto">
          <a:xfrm>
            <a:off x="12758738" y="3663950"/>
            <a:ext cx="1127125" cy="719138"/>
          </a:xfrm>
          <a:prstGeom prst="rect">
            <a:avLst/>
          </a:prstGeom>
          <a:noFill/>
          <a:ln w="9525">
            <a:noFill/>
            <a:miter lim="800000"/>
            <a:headEnd/>
            <a:tailEnd/>
          </a:ln>
        </p:spPr>
      </p:pic>
      <p:pic>
        <p:nvPicPr>
          <p:cNvPr id="146469" name="Picture 37" descr="blueprint_CMS_CMDB"/>
          <p:cNvPicPr>
            <a:picLocks noChangeAspect="1" noChangeArrowheads="1"/>
          </p:cNvPicPr>
          <p:nvPr/>
        </p:nvPicPr>
        <p:blipFill>
          <a:blip r:embed="rId8"/>
          <a:srcRect/>
          <a:stretch>
            <a:fillRect/>
          </a:stretch>
        </p:blipFill>
        <p:spPr bwMode="auto">
          <a:xfrm>
            <a:off x="12323763" y="4789488"/>
            <a:ext cx="985837" cy="735012"/>
          </a:xfrm>
          <a:prstGeom prst="rect">
            <a:avLst/>
          </a:prstGeom>
          <a:noFill/>
          <a:ln w="9525">
            <a:noFill/>
            <a:miter lim="800000"/>
            <a:headEnd/>
            <a:tailEnd/>
          </a:ln>
        </p:spPr>
      </p:pic>
      <p:pic>
        <p:nvPicPr>
          <p:cNvPr id="146470" name="Picture 38" descr="blueprint_Configuration_Aut"/>
          <p:cNvPicPr>
            <a:picLocks noChangeAspect="1" noChangeArrowheads="1"/>
          </p:cNvPicPr>
          <p:nvPr/>
        </p:nvPicPr>
        <p:blipFill>
          <a:blip r:embed="rId9"/>
          <a:srcRect b="36922"/>
          <a:stretch>
            <a:fillRect/>
          </a:stretch>
        </p:blipFill>
        <p:spPr bwMode="auto">
          <a:xfrm>
            <a:off x="12072938" y="5827713"/>
            <a:ext cx="960437" cy="582612"/>
          </a:xfrm>
          <a:prstGeom prst="rect">
            <a:avLst/>
          </a:prstGeom>
          <a:noFill/>
          <a:ln w="9525">
            <a:noFill/>
            <a:miter lim="800000"/>
            <a:headEnd/>
            <a:tailEnd/>
          </a:ln>
        </p:spPr>
      </p:pic>
      <p:pic>
        <p:nvPicPr>
          <p:cNvPr id="146471" name="Picture 39" descr="blueprint_Configuration_Aud"/>
          <p:cNvPicPr>
            <a:picLocks noChangeAspect="1" noChangeArrowheads="1"/>
          </p:cNvPicPr>
          <p:nvPr/>
        </p:nvPicPr>
        <p:blipFill>
          <a:blip r:embed="rId10"/>
          <a:srcRect b="43407"/>
          <a:stretch>
            <a:fillRect/>
          </a:stretch>
        </p:blipFill>
        <p:spPr bwMode="auto">
          <a:xfrm>
            <a:off x="12785725" y="5783263"/>
            <a:ext cx="1009650" cy="658812"/>
          </a:xfrm>
          <a:prstGeom prst="rect">
            <a:avLst/>
          </a:prstGeom>
          <a:noFill/>
          <a:ln w="9525">
            <a:noFill/>
            <a:miter lim="800000"/>
            <a:headEnd/>
            <a:tailEnd/>
          </a:ln>
        </p:spPr>
      </p:pic>
      <p:grpSp>
        <p:nvGrpSpPr>
          <p:cNvPr id="2" name="Group 34"/>
          <p:cNvGrpSpPr>
            <a:grpSpLocks/>
          </p:cNvGrpSpPr>
          <p:nvPr/>
        </p:nvGrpSpPr>
        <p:grpSpPr bwMode="auto">
          <a:xfrm>
            <a:off x="9509125" y="6480175"/>
            <a:ext cx="2047875" cy="1341438"/>
            <a:chOff x="381000" y="4800600"/>
            <a:chExt cx="1965325" cy="1727200"/>
          </a:xfrm>
        </p:grpSpPr>
        <p:pic>
          <p:nvPicPr>
            <p:cNvPr id="33824" name="Picture 19" descr="Infographic_4_ITbkgd"/>
            <p:cNvPicPr>
              <a:picLocks noChangeAspect="1" noChangeArrowheads="1"/>
            </p:cNvPicPr>
            <p:nvPr/>
          </p:nvPicPr>
          <p:blipFill>
            <a:blip r:embed="rId11"/>
            <a:srcRect/>
            <a:stretch>
              <a:fillRect/>
            </a:stretch>
          </p:blipFill>
          <p:spPr bwMode="auto">
            <a:xfrm>
              <a:off x="381000" y="4800600"/>
              <a:ext cx="1965325" cy="1727200"/>
            </a:xfrm>
            <a:prstGeom prst="rect">
              <a:avLst/>
            </a:prstGeom>
            <a:noFill/>
            <a:ln w="9525">
              <a:noFill/>
              <a:miter lim="800000"/>
              <a:headEnd/>
              <a:tailEnd/>
            </a:ln>
          </p:spPr>
        </p:pic>
        <p:pic>
          <p:nvPicPr>
            <p:cNvPr id="33825" name="Picture 21" descr="Infographic_4_IT3"/>
            <p:cNvPicPr>
              <a:picLocks noChangeAspect="1" noChangeArrowheads="1"/>
            </p:cNvPicPr>
            <p:nvPr/>
          </p:nvPicPr>
          <p:blipFill>
            <a:blip r:embed="rId12"/>
            <a:srcRect/>
            <a:stretch>
              <a:fillRect/>
            </a:stretch>
          </p:blipFill>
          <p:spPr bwMode="auto">
            <a:xfrm>
              <a:off x="1001713" y="5105400"/>
              <a:ext cx="827087" cy="1401763"/>
            </a:xfrm>
            <a:prstGeom prst="rect">
              <a:avLst/>
            </a:prstGeom>
            <a:noFill/>
            <a:ln w="9525">
              <a:noFill/>
              <a:miter lim="800000"/>
              <a:headEnd/>
              <a:tailEnd/>
            </a:ln>
          </p:spPr>
        </p:pic>
        <p:sp>
          <p:nvSpPr>
            <p:cNvPr id="33826" name="Rectangle 37"/>
            <p:cNvSpPr>
              <a:spLocks noChangeArrowheads="1"/>
            </p:cNvSpPr>
            <p:nvPr/>
          </p:nvSpPr>
          <p:spPr bwMode="auto">
            <a:xfrm>
              <a:off x="609600" y="4800600"/>
              <a:ext cx="1600200" cy="228600"/>
            </a:xfrm>
            <a:prstGeom prst="rect">
              <a:avLst/>
            </a:prstGeom>
            <a:solidFill>
              <a:schemeClr val="bg2"/>
            </a:solidFill>
            <a:ln w="9525">
              <a:noFill/>
              <a:round/>
              <a:headEnd/>
              <a:tailEnd/>
            </a:ln>
          </p:spPr>
          <p:txBody>
            <a:bodyPr anchor="ctr"/>
            <a:lstStyle/>
            <a:p>
              <a:pPr algn="ctr" defTabSz="1304925"/>
              <a:r>
                <a:rPr lang="en-US" sz="1300"/>
                <a:t>Service Provider</a:t>
              </a:r>
            </a:p>
          </p:txBody>
        </p:sp>
      </p:grpSp>
      <p:grpSp>
        <p:nvGrpSpPr>
          <p:cNvPr id="3" name="Group 38"/>
          <p:cNvGrpSpPr>
            <a:grpSpLocks/>
          </p:cNvGrpSpPr>
          <p:nvPr/>
        </p:nvGrpSpPr>
        <p:grpSpPr bwMode="auto">
          <a:xfrm>
            <a:off x="3170238" y="6492875"/>
            <a:ext cx="2046287" cy="1339850"/>
            <a:chOff x="381000" y="4800600"/>
            <a:chExt cx="1965325" cy="1727200"/>
          </a:xfrm>
        </p:grpSpPr>
        <p:pic>
          <p:nvPicPr>
            <p:cNvPr id="33821" name="Picture 19" descr="Infographic_4_ITbkgd"/>
            <p:cNvPicPr>
              <a:picLocks noChangeAspect="1" noChangeArrowheads="1"/>
            </p:cNvPicPr>
            <p:nvPr/>
          </p:nvPicPr>
          <p:blipFill>
            <a:blip r:embed="rId11"/>
            <a:srcRect/>
            <a:stretch>
              <a:fillRect/>
            </a:stretch>
          </p:blipFill>
          <p:spPr bwMode="auto">
            <a:xfrm>
              <a:off x="381000" y="4800600"/>
              <a:ext cx="1965325" cy="1727200"/>
            </a:xfrm>
            <a:prstGeom prst="rect">
              <a:avLst/>
            </a:prstGeom>
            <a:noFill/>
            <a:ln w="9525">
              <a:noFill/>
              <a:miter lim="800000"/>
              <a:headEnd/>
              <a:tailEnd/>
            </a:ln>
          </p:spPr>
        </p:pic>
        <p:pic>
          <p:nvPicPr>
            <p:cNvPr id="33822" name="Picture 21" descr="Infographic_4_IT3"/>
            <p:cNvPicPr>
              <a:picLocks noChangeAspect="1" noChangeArrowheads="1"/>
            </p:cNvPicPr>
            <p:nvPr/>
          </p:nvPicPr>
          <p:blipFill>
            <a:blip r:embed="rId12"/>
            <a:srcRect/>
            <a:stretch>
              <a:fillRect/>
            </a:stretch>
          </p:blipFill>
          <p:spPr bwMode="auto">
            <a:xfrm>
              <a:off x="1001713" y="5105400"/>
              <a:ext cx="827087" cy="1401763"/>
            </a:xfrm>
            <a:prstGeom prst="rect">
              <a:avLst/>
            </a:prstGeom>
            <a:noFill/>
            <a:ln w="9525">
              <a:noFill/>
              <a:miter lim="800000"/>
              <a:headEnd/>
              <a:tailEnd/>
            </a:ln>
          </p:spPr>
        </p:pic>
        <p:sp>
          <p:nvSpPr>
            <p:cNvPr id="33823" name="Rectangle 41"/>
            <p:cNvSpPr>
              <a:spLocks noChangeArrowheads="1"/>
            </p:cNvSpPr>
            <p:nvPr/>
          </p:nvSpPr>
          <p:spPr bwMode="auto">
            <a:xfrm>
              <a:off x="609600" y="4800600"/>
              <a:ext cx="1600200" cy="228600"/>
            </a:xfrm>
            <a:prstGeom prst="rect">
              <a:avLst/>
            </a:prstGeom>
            <a:solidFill>
              <a:schemeClr val="bg2"/>
            </a:solidFill>
            <a:ln w="9525">
              <a:noFill/>
              <a:round/>
              <a:headEnd/>
              <a:tailEnd/>
            </a:ln>
          </p:spPr>
          <p:txBody>
            <a:bodyPr anchor="ctr"/>
            <a:lstStyle/>
            <a:p>
              <a:pPr algn="ctr" defTabSz="1304925"/>
              <a:r>
                <a:rPr lang="en-US" sz="1300"/>
                <a:t>Service Provider</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64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4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45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644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646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645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644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646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644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64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64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645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647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647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464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645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4645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646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6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4" grpId="0"/>
      <p:bldP spid="146446" grpId="0"/>
      <p:bldP spid="146447" grpId="0"/>
      <p:bldP spid="146448" grpId="0"/>
      <p:bldP spid="146449" grpId="0" animBg="1"/>
      <p:bldP spid="146450" grpId="0" animBg="1"/>
      <p:bldP spid="146451" grpId="0" animBg="1"/>
      <p:bldP spid="146452" grpId="0" animBg="1"/>
      <p:bldP spid="146453" grpId="0" animBg="1"/>
      <p:bldP spid="146455" grpId="0" animBg="1"/>
      <p:bldP spid="146456" grpId="0"/>
      <p:bldP spid="146457" grpId="0" animBg="1"/>
      <p:bldP spid="146458" grpId="0" animBg="1"/>
      <p:bldP spid="146459" grpId="0" animBg="1"/>
      <p:bldP spid="1464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r>
              <a:rPr lang="en-US" smtClean="0">
                <a:latin typeface="Arial" charset="0"/>
              </a:rPr>
              <a:t>External Cloud Provisioning Use Case</a:t>
            </a:r>
            <a:br>
              <a:rPr lang="en-US" smtClean="0">
                <a:latin typeface="Arial" charset="0"/>
              </a:rPr>
            </a:br>
            <a:r>
              <a:rPr lang="en-US" smtClean="0">
                <a:latin typeface="Arial" charset="0"/>
              </a:rPr>
              <a:t>Service Request Manager</a:t>
            </a:r>
          </a:p>
        </p:txBody>
      </p:sp>
      <p:pic>
        <p:nvPicPr>
          <p:cNvPr id="1027" name="Picture 3" descr="C:\DOCUME~1\ADMINI~1\LOCALS~1\Temp\VMwareDnD\04bf61ac\25b.png"/>
          <p:cNvPicPr>
            <a:picLocks noChangeAspect="1" noChangeArrowheads="1"/>
          </p:cNvPicPr>
          <p:nvPr/>
        </p:nvPicPr>
        <p:blipFill>
          <a:blip r:embed="rId3"/>
          <a:srcRect/>
          <a:stretch>
            <a:fillRect/>
          </a:stretch>
        </p:blipFill>
        <p:spPr bwMode="auto">
          <a:xfrm>
            <a:off x="1341121" y="1554480"/>
            <a:ext cx="11976101" cy="5815966"/>
          </a:xfrm>
          <a:prstGeom prst="rect">
            <a:avLst/>
          </a:prstGeom>
          <a:noFill/>
          <a:ln w="9525">
            <a:noFill/>
            <a:miter lim="800000"/>
            <a:headEnd/>
            <a:tailEnd/>
          </a:ln>
        </p:spPr>
      </p:pic>
      <p:sp>
        <p:nvSpPr>
          <p:cNvPr id="7" name="Right Arrow 6"/>
          <p:cNvSpPr>
            <a:spLocks noChangeArrowheads="1"/>
          </p:cNvSpPr>
          <p:nvPr/>
        </p:nvSpPr>
        <p:spPr bwMode="auto">
          <a:xfrm>
            <a:off x="2438400" y="5029200"/>
            <a:ext cx="1463040" cy="365760"/>
          </a:xfrm>
          <a:prstGeom prst="rightArrow">
            <a:avLst>
              <a:gd name="adj1" fmla="val 50000"/>
              <a:gd name="adj2" fmla="val 50000"/>
            </a:avLst>
          </a:prstGeom>
          <a:solidFill>
            <a:srgbClr val="FFC000"/>
          </a:solidFill>
          <a:ln w="9525">
            <a:solidFill>
              <a:schemeClr val="tx1"/>
            </a:solidFill>
            <a:round/>
            <a:headEnd/>
            <a:tailEnd/>
          </a:ln>
        </p:spPr>
        <p:txBody>
          <a:bodyPr lIns="130622" tIns="65311" rIns="130622" bIns="65311" anchor="ctr"/>
          <a:lstStyle/>
          <a:p>
            <a:endParaRPr lang="en-US">
              <a:solidFill>
                <a:srgbClr val="FFC000"/>
              </a:solidFill>
            </a:endParaRPr>
          </a:p>
        </p:txBody>
      </p:sp>
      <p:pic>
        <p:nvPicPr>
          <p:cNvPr id="1028" name="Picture 4" descr="C:\DOCUME~1\ADMINI~1\LOCALS~1\Temp\VMwareDnD\8fb5f409\26b.png"/>
          <p:cNvPicPr>
            <a:picLocks noChangeAspect="1" noChangeArrowheads="1"/>
          </p:cNvPicPr>
          <p:nvPr/>
        </p:nvPicPr>
        <p:blipFill>
          <a:blip r:embed="rId4"/>
          <a:srcRect/>
          <a:stretch>
            <a:fillRect/>
          </a:stretch>
        </p:blipFill>
        <p:spPr bwMode="auto">
          <a:xfrm>
            <a:off x="1341121" y="1554480"/>
            <a:ext cx="11976101" cy="5815966"/>
          </a:xfrm>
          <a:prstGeom prst="rect">
            <a:avLst/>
          </a:prstGeom>
          <a:noFill/>
          <a:ln w="9525">
            <a:noFill/>
            <a:miter lim="800000"/>
            <a:headEnd/>
            <a:tailEnd/>
          </a:ln>
        </p:spPr>
      </p:pic>
      <p:sp>
        <p:nvSpPr>
          <p:cNvPr id="9" name="Right Arrow 8"/>
          <p:cNvSpPr>
            <a:spLocks noChangeArrowheads="1"/>
          </p:cNvSpPr>
          <p:nvPr/>
        </p:nvSpPr>
        <p:spPr bwMode="auto">
          <a:xfrm>
            <a:off x="2072640" y="3566160"/>
            <a:ext cx="1463040" cy="365760"/>
          </a:xfrm>
          <a:prstGeom prst="rightArrow">
            <a:avLst>
              <a:gd name="adj1" fmla="val 50000"/>
              <a:gd name="adj2" fmla="val 50000"/>
            </a:avLst>
          </a:prstGeom>
          <a:solidFill>
            <a:srgbClr val="FFC000"/>
          </a:solidFill>
          <a:ln w="9525">
            <a:solidFill>
              <a:schemeClr val="tx1"/>
            </a:solidFill>
            <a:round/>
            <a:headEnd/>
            <a:tailEnd/>
          </a:ln>
        </p:spPr>
        <p:txBody>
          <a:bodyPr lIns="130622" tIns="65311" rIns="130622" bIns="65311" anchor="ctr"/>
          <a:lstStyle/>
          <a:p>
            <a:endParaRPr lang="en-US">
              <a:solidFill>
                <a:srgbClr val="FFC000"/>
              </a:solidFill>
            </a:endParaRPr>
          </a:p>
        </p:txBody>
      </p:sp>
      <p:grpSp>
        <p:nvGrpSpPr>
          <p:cNvPr id="2" name="Group 20"/>
          <p:cNvGrpSpPr>
            <a:grpSpLocks/>
          </p:cNvGrpSpPr>
          <p:nvPr/>
        </p:nvGrpSpPr>
        <p:grpSpPr bwMode="auto">
          <a:xfrm>
            <a:off x="868680" y="1826896"/>
            <a:ext cx="12649200" cy="5543550"/>
            <a:chOff x="0" y="-782353"/>
            <a:chExt cx="7905750" cy="4619625"/>
          </a:xfrm>
        </p:grpSpPr>
        <p:grpSp>
          <p:nvGrpSpPr>
            <p:cNvPr id="3" name="Group 17"/>
            <p:cNvGrpSpPr>
              <a:grpSpLocks/>
            </p:cNvGrpSpPr>
            <p:nvPr/>
          </p:nvGrpSpPr>
          <p:grpSpPr bwMode="auto">
            <a:xfrm>
              <a:off x="0" y="-782353"/>
              <a:ext cx="7905750" cy="4619625"/>
              <a:chOff x="609600" y="1522095"/>
              <a:chExt cx="7905750" cy="4619625"/>
            </a:xfrm>
          </p:grpSpPr>
          <p:pic>
            <p:nvPicPr>
              <p:cNvPr id="43022" name="Picture 5" descr="C:\Documents and Settings\Administrator\Desktop\Amazon EC2\Picture 27.png"/>
              <p:cNvPicPr>
                <a:picLocks noChangeAspect="1" noChangeArrowheads="1"/>
              </p:cNvPicPr>
              <p:nvPr/>
            </p:nvPicPr>
            <p:blipFill>
              <a:blip r:embed="rId5"/>
              <a:srcRect/>
              <a:stretch>
                <a:fillRect/>
              </a:stretch>
            </p:blipFill>
            <p:spPr bwMode="auto">
              <a:xfrm>
                <a:off x="609600" y="1522095"/>
                <a:ext cx="7905750" cy="4619625"/>
              </a:xfrm>
              <a:prstGeom prst="rect">
                <a:avLst/>
              </a:prstGeom>
              <a:noFill/>
              <a:ln w="9525">
                <a:noFill/>
                <a:miter lim="800000"/>
                <a:headEnd/>
                <a:tailEnd/>
              </a:ln>
            </p:spPr>
          </p:pic>
          <p:pic>
            <p:nvPicPr>
              <p:cNvPr id="43023" name="Picture 11" descr="C:\DOCUME~1\ADMINI~1\LOCALS~1\Temp\VMwareDnD\8d37bb86\Picture 27.png"/>
              <p:cNvPicPr>
                <a:picLocks noChangeAspect="1" noChangeArrowheads="1"/>
              </p:cNvPicPr>
              <p:nvPr/>
            </p:nvPicPr>
            <p:blipFill>
              <a:blip r:embed="rId6"/>
              <a:srcRect/>
              <a:stretch>
                <a:fillRect/>
              </a:stretch>
            </p:blipFill>
            <p:spPr bwMode="auto">
              <a:xfrm>
                <a:off x="5501640" y="4483140"/>
                <a:ext cx="1650794" cy="317460"/>
              </a:xfrm>
              <a:prstGeom prst="rect">
                <a:avLst/>
              </a:prstGeom>
              <a:noFill/>
              <a:ln w="9525">
                <a:noFill/>
                <a:miter lim="800000"/>
                <a:headEnd/>
                <a:tailEnd/>
              </a:ln>
            </p:spPr>
          </p:pic>
        </p:grpSp>
        <p:pic>
          <p:nvPicPr>
            <p:cNvPr id="43020" name="Picture 11" descr="C:\DOCUME~1\ADMINI~1\LOCALS~1\Temp\VMwareDnD\8d37bb86\Picture 27.png"/>
            <p:cNvPicPr>
              <a:picLocks noChangeAspect="1" noChangeArrowheads="1"/>
            </p:cNvPicPr>
            <p:nvPr/>
          </p:nvPicPr>
          <p:blipFill>
            <a:blip r:embed="rId6"/>
            <a:srcRect/>
            <a:stretch>
              <a:fillRect/>
            </a:stretch>
          </p:blipFill>
          <p:spPr bwMode="auto">
            <a:xfrm>
              <a:off x="4066643" y="2178692"/>
              <a:ext cx="1650794" cy="317460"/>
            </a:xfrm>
            <a:prstGeom prst="rect">
              <a:avLst/>
            </a:prstGeom>
            <a:noFill/>
            <a:ln w="9525">
              <a:noFill/>
              <a:miter lim="800000"/>
              <a:headEnd/>
              <a:tailEnd/>
            </a:ln>
          </p:spPr>
        </p:pic>
        <p:pic>
          <p:nvPicPr>
            <p:cNvPr id="43021" name="Picture 11" descr="C:\DOCUME~1\ADMINI~1\LOCALS~1\Temp\VMwareDnD\8d37bb86\Picture 27.png"/>
            <p:cNvPicPr>
              <a:picLocks noChangeAspect="1" noChangeArrowheads="1"/>
            </p:cNvPicPr>
            <p:nvPr/>
          </p:nvPicPr>
          <p:blipFill>
            <a:blip r:embed="rId6"/>
            <a:srcRect/>
            <a:stretch>
              <a:fillRect/>
            </a:stretch>
          </p:blipFill>
          <p:spPr bwMode="auto">
            <a:xfrm>
              <a:off x="5869837" y="2178692"/>
              <a:ext cx="1650794" cy="317460"/>
            </a:xfrm>
            <a:prstGeom prst="rect">
              <a:avLst/>
            </a:prstGeom>
            <a:noFill/>
            <a:ln w="9525">
              <a:noFill/>
              <a:miter lim="800000"/>
              <a:headEnd/>
              <a:tailEnd/>
            </a:ln>
          </p:spPr>
        </p:pic>
      </p:grpSp>
      <p:pic>
        <p:nvPicPr>
          <p:cNvPr id="1032" name="Picture 8" descr="C:\Documents and Settings\Administrator\Desktop\Amazon EC2\Picture 29.png"/>
          <p:cNvPicPr>
            <a:picLocks noChangeAspect="1" noChangeArrowheads="1"/>
          </p:cNvPicPr>
          <p:nvPr/>
        </p:nvPicPr>
        <p:blipFill>
          <a:blip r:embed="rId7"/>
          <a:srcRect/>
          <a:stretch>
            <a:fillRect/>
          </a:stretch>
        </p:blipFill>
        <p:spPr bwMode="auto">
          <a:xfrm>
            <a:off x="7193280" y="4604386"/>
            <a:ext cx="2560320" cy="424814"/>
          </a:xfrm>
          <a:prstGeom prst="rect">
            <a:avLst/>
          </a:prstGeom>
          <a:noFill/>
          <a:ln w="9525">
            <a:noFill/>
            <a:miter lim="800000"/>
            <a:headEnd/>
            <a:tailEnd/>
          </a:ln>
        </p:spPr>
      </p:pic>
      <p:pic>
        <p:nvPicPr>
          <p:cNvPr id="1033" name="Picture 9" descr="C:\Documents and Settings\Administrator\Desktop\Amazon EC2\Picture 30.png"/>
          <p:cNvPicPr>
            <a:picLocks noChangeAspect="1" noChangeArrowheads="1"/>
          </p:cNvPicPr>
          <p:nvPr/>
        </p:nvPicPr>
        <p:blipFill>
          <a:blip r:embed="rId8"/>
          <a:srcRect/>
          <a:stretch>
            <a:fillRect/>
          </a:stretch>
        </p:blipFill>
        <p:spPr bwMode="auto">
          <a:xfrm>
            <a:off x="7193281" y="5212080"/>
            <a:ext cx="1610360" cy="645796"/>
          </a:xfrm>
          <a:prstGeom prst="rect">
            <a:avLst/>
          </a:prstGeom>
          <a:noFill/>
          <a:ln w="9525">
            <a:noFill/>
            <a:miter lim="800000"/>
            <a:headEnd/>
            <a:tailEnd/>
          </a:ln>
        </p:spPr>
      </p:pic>
      <p:pic>
        <p:nvPicPr>
          <p:cNvPr id="1034" name="Picture 10" descr="C:\Documents and Settings\Administrator\Desktop\Amazon EC2\Picture 31.png"/>
          <p:cNvPicPr>
            <a:picLocks noChangeAspect="1" noChangeArrowheads="1"/>
          </p:cNvPicPr>
          <p:nvPr/>
        </p:nvPicPr>
        <p:blipFill>
          <a:blip r:embed="rId9"/>
          <a:srcRect/>
          <a:stretch>
            <a:fillRect/>
          </a:stretch>
        </p:blipFill>
        <p:spPr bwMode="auto">
          <a:xfrm>
            <a:off x="7193280" y="5760720"/>
            <a:ext cx="2560320" cy="630556"/>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02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par>
                          <p:cTn id="16" fill="hold">
                            <p:stCondLst>
                              <p:cond delay="0"/>
                            </p:stCondLst>
                            <p:childTnLst>
                              <p:par>
                                <p:cTn id="17" presetID="3"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02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0"/>
                            </p:stCondLst>
                            <p:childTnLst>
                              <p:par>
                                <p:cTn id="30" presetID="3" presetClass="entr" presetSubtype="10" fill="hold" nodeType="after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blinds(horizontal)">
                                      <p:cBhvr>
                                        <p:cTn id="32" dur="500"/>
                                        <p:tgtEl>
                                          <p:spTgt spid="1032"/>
                                        </p:tgtEl>
                                      </p:cBhvr>
                                    </p:animEffect>
                                  </p:childTnLst>
                                </p:cTn>
                              </p:par>
                            </p:childTnLst>
                          </p:cTn>
                        </p:par>
                        <p:par>
                          <p:cTn id="33" fill="hold">
                            <p:stCondLst>
                              <p:cond delay="500"/>
                            </p:stCondLst>
                            <p:childTnLst>
                              <p:par>
                                <p:cTn id="34" presetID="3" presetClass="exit" presetSubtype="10" fill="hold" nodeType="afterEffect">
                                  <p:stCondLst>
                                    <p:cond delay="1500"/>
                                  </p:stCondLst>
                                  <p:childTnLst>
                                    <p:animEffect transition="out" filter="blinds(horizontal)">
                                      <p:cBhvr>
                                        <p:cTn id="35" dur="500"/>
                                        <p:tgtEl>
                                          <p:spTgt spid="1032"/>
                                        </p:tgtEl>
                                      </p:cBhvr>
                                    </p:animEffect>
                                    <p:set>
                                      <p:cBhvr>
                                        <p:cTn id="36" dur="1" fill="hold">
                                          <p:stCondLst>
                                            <p:cond delay="499"/>
                                          </p:stCondLst>
                                        </p:cTn>
                                        <p:tgtEl>
                                          <p:spTgt spid="1032"/>
                                        </p:tgtEl>
                                        <p:attrNameLst>
                                          <p:attrName>style.visibility</p:attrName>
                                        </p:attrNameLst>
                                      </p:cBhvr>
                                      <p:to>
                                        <p:strVal val="hidden"/>
                                      </p:to>
                                    </p:set>
                                  </p:childTnLst>
                                </p:cTn>
                              </p:par>
                              <p:par>
                                <p:cTn id="37" presetID="3" presetClass="entr" presetSubtype="10" fill="hold" nodeType="withEffect">
                                  <p:stCondLst>
                                    <p:cond delay="2000"/>
                                  </p:stCondLst>
                                  <p:childTnLst>
                                    <p:set>
                                      <p:cBhvr>
                                        <p:cTn id="38" dur="1" fill="hold">
                                          <p:stCondLst>
                                            <p:cond delay="0"/>
                                          </p:stCondLst>
                                        </p:cTn>
                                        <p:tgtEl>
                                          <p:spTgt spid="1033"/>
                                        </p:tgtEl>
                                        <p:attrNameLst>
                                          <p:attrName>style.visibility</p:attrName>
                                        </p:attrNameLst>
                                      </p:cBhvr>
                                      <p:to>
                                        <p:strVal val="visible"/>
                                      </p:to>
                                    </p:set>
                                    <p:animEffect transition="in" filter="blinds(horizontal)">
                                      <p:cBhvr>
                                        <p:cTn id="39" dur="500"/>
                                        <p:tgtEl>
                                          <p:spTgt spid="1033"/>
                                        </p:tgtEl>
                                      </p:cBhvr>
                                    </p:animEffect>
                                  </p:childTnLst>
                                </p:cTn>
                              </p:par>
                            </p:childTnLst>
                          </p:cTn>
                        </p:par>
                        <p:par>
                          <p:cTn id="40" fill="hold">
                            <p:stCondLst>
                              <p:cond delay="3000"/>
                            </p:stCondLst>
                            <p:childTnLst>
                              <p:par>
                                <p:cTn id="41" presetID="3" presetClass="exit" presetSubtype="10" fill="hold" nodeType="afterEffect">
                                  <p:stCondLst>
                                    <p:cond delay="1500"/>
                                  </p:stCondLst>
                                  <p:childTnLst>
                                    <p:animEffect transition="out" filter="blinds(horizontal)">
                                      <p:cBhvr>
                                        <p:cTn id="42" dur="500"/>
                                        <p:tgtEl>
                                          <p:spTgt spid="1033"/>
                                        </p:tgtEl>
                                      </p:cBhvr>
                                    </p:animEffect>
                                    <p:set>
                                      <p:cBhvr>
                                        <p:cTn id="43" dur="1" fill="hold">
                                          <p:stCondLst>
                                            <p:cond delay="499"/>
                                          </p:stCondLst>
                                        </p:cTn>
                                        <p:tgtEl>
                                          <p:spTgt spid="1033"/>
                                        </p:tgtEl>
                                        <p:attrNameLst>
                                          <p:attrName>style.visibility</p:attrName>
                                        </p:attrNameLst>
                                      </p:cBhvr>
                                      <p:to>
                                        <p:strVal val="hidden"/>
                                      </p:to>
                                    </p:set>
                                  </p:childTnLst>
                                </p:cTn>
                              </p:par>
                              <p:par>
                                <p:cTn id="44" presetID="3" presetClass="entr" presetSubtype="10" fill="hold" nodeType="withEffect">
                                  <p:stCondLst>
                                    <p:cond delay="2000"/>
                                  </p:stCondLst>
                                  <p:childTnLst>
                                    <p:set>
                                      <p:cBhvr>
                                        <p:cTn id="45" dur="1" fill="hold">
                                          <p:stCondLst>
                                            <p:cond delay="0"/>
                                          </p:stCondLst>
                                        </p:cTn>
                                        <p:tgtEl>
                                          <p:spTgt spid="1034"/>
                                        </p:tgtEl>
                                        <p:attrNameLst>
                                          <p:attrName>style.visibility</p:attrName>
                                        </p:attrNameLst>
                                      </p:cBhvr>
                                      <p:to>
                                        <p:strVal val="visible"/>
                                      </p:to>
                                    </p:set>
                                    <p:animEffect transition="in" filter="blinds(horizontal)">
                                      <p:cBhvr>
                                        <p:cTn id="46"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p:txBody>
          <a:bodyPr/>
          <a:lstStyle/>
          <a:p>
            <a:r>
              <a:rPr lang="en-US" smtClean="0">
                <a:latin typeface="Arial" charset="0"/>
              </a:rPr>
              <a:t>Change is automatically created</a:t>
            </a:r>
          </a:p>
        </p:txBody>
      </p:sp>
      <p:grpSp>
        <p:nvGrpSpPr>
          <p:cNvPr id="2" name="Group 16"/>
          <p:cNvGrpSpPr>
            <a:grpSpLocks/>
          </p:cNvGrpSpPr>
          <p:nvPr/>
        </p:nvGrpSpPr>
        <p:grpSpPr bwMode="auto">
          <a:xfrm>
            <a:off x="975360" y="1634491"/>
            <a:ext cx="12679680" cy="5772150"/>
            <a:chOff x="387095" y="2819400"/>
            <a:chExt cx="7924801" cy="4810125"/>
          </a:xfrm>
        </p:grpSpPr>
        <p:pic>
          <p:nvPicPr>
            <p:cNvPr id="45064" name="Picture 2" descr="C:\Documents and Settings\Administrator\Desktop\Amazon EC2\Picture 32.png"/>
            <p:cNvPicPr>
              <a:picLocks noChangeAspect="1" noChangeArrowheads="1"/>
            </p:cNvPicPr>
            <p:nvPr/>
          </p:nvPicPr>
          <p:blipFill>
            <a:blip r:embed="rId3"/>
            <a:srcRect/>
            <a:stretch>
              <a:fillRect/>
            </a:stretch>
          </p:blipFill>
          <p:spPr bwMode="auto">
            <a:xfrm>
              <a:off x="387095" y="2819400"/>
              <a:ext cx="7924801" cy="4810125"/>
            </a:xfrm>
            <a:prstGeom prst="rect">
              <a:avLst/>
            </a:prstGeom>
            <a:noFill/>
            <a:ln w="9525">
              <a:noFill/>
              <a:miter lim="800000"/>
              <a:headEnd/>
              <a:tailEnd/>
            </a:ln>
          </p:spPr>
        </p:pic>
        <p:pic>
          <p:nvPicPr>
            <p:cNvPr id="45065" name="Picture 6" descr="C:\DOCUME~1\ADMINI~1\LOCALS~1\Temp\VMwareDnD\8d35f32c\Picture 26.png"/>
            <p:cNvPicPr>
              <a:picLocks noChangeAspect="1" noChangeArrowheads="1"/>
            </p:cNvPicPr>
            <p:nvPr/>
          </p:nvPicPr>
          <p:blipFill>
            <a:blip r:embed="rId4"/>
            <a:srcRect/>
            <a:stretch>
              <a:fillRect/>
            </a:stretch>
          </p:blipFill>
          <p:spPr bwMode="auto">
            <a:xfrm>
              <a:off x="4069080" y="4002221"/>
              <a:ext cx="1499616" cy="193499"/>
            </a:xfrm>
            <a:prstGeom prst="rect">
              <a:avLst/>
            </a:prstGeom>
            <a:noFill/>
            <a:ln w="9525">
              <a:noFill/>
              <a:miter lim="800000"/>
              <a:headEnd/>
              <a:tailEnd/>
            </a:ln>
          </p:spPr>
        </p:pic>
      </p:grpSp>
      <p:sp>
        <p:nvSpPr>
          <p:cNvPr id="12" name="Right Arrow 11"/>
          <p:cNvSpPr>
            <a:spLocks noChangeArrowheads="1"/>
          </p:cNvSpPr>
          <p:nvPr/>
        </p:nvSpPr>
        <p:spPr bwMode="auto">
          <a:xfrm rot="10800000">
            <a:off x="5242560" y="3474720"/>
            <a:ext cx="1463040" cy="365760"/>
          </a:xfrm>
          <a:prstGeom prst="rightArrow">
            <a:avLst>
              <a:gd name="adj1" fmla="val 50000"/>
              <a:gd name="adj2" fmla="val 50000"/>
            </a:avLst>
          </a:prstGeom>
          <a:solidFill>
            <a:srgbClr val="FFC000"/>
          </a:solidFill>
          <a:ln w="9525">
            <a:solidFill>
              <a:schemeClr val="tx1"/>
            </a:solidFill>
            <a:round/>
            <a:headEnd/>
            <a:tailEnd/>
          </a:ln>
        </p:spPr>
        <p:txBody>
          <a:bodyPr lIns="130622" tIns="65311" rIns="130622" bIns="65311" anchor="ctr"/>
          <a:lstStyle/>
          <a:p>
            <a:endParaRPr lang="en-US">
              <a:solidFill>
                <a:srgbClr val="FFC000"/>
              </a:solidFill>
            </a:endParaRPr>
          </a:p>
        </p:txBody>
      </p:sp>
      <p:pic>
        <p:nvPicPr>
          <p:cNvPr id="2051" name="Picture 3" descr="C:\Documents and Settings\Administrator\Desktop\Amazon EC2\Picture 33.png"/>
          <p:cNvPicPr>
            <a:picLocks noChangeAspect="1" noChangeArrowheads="1"/>
          </p:cNvPicPr>
          <p:nvPr/>
        </p:nvPicPr>
        <p:blipFill>
          <a:blip r:embed="rId5"/>
          <a:srcRect/>
          <a:stretch>
            <a:fillRect/>
          </a:stretch>
        </p:blipFill>
        <p:spPr bwMode="auto">
          <a:xfrm>
            <a:off x="1584960" y="1920240"/>
            <a:ext cx="3657600" cy="1925956"/>
          </a:xfrm>
          <a:prstGeom prst="rect">
            <a:avLst/>
          </a:prstGeom>
          <a:noFill/>
          <a:ln w="9525">
            <a:noFill/>
            <a:miter lim="800000"/>
            <a:headEnd/>
            <a:tailEnd/>
          </a:ln>
        </p:spPr>
      </p:pic>
      <p:pic>
        <p:nvPicPr>
          <p:cNvPr id="2052" name="Picture 4" descr="C:\DOCUME~1\ADMINI~1\LOCALS~1\Temp\VMwareDnD\8d37f38b\Picture 25.png"/>
          <p:cNvPicPr>
            <a:picLocks noChangeAspect="1" noChangeArrowheads="1"/>
          </p:cNvPicPr>
          <p:nvPr/>
        </p:nvPicPr>
        <p:blipFill>
          <a:blip r:embed="rId6"/>
          <a:srcRect/>
          <a:stretch>
            <a:fillRect/>
          </a:stretch>
        </p:blipFill>
        <p:spPr bwMode="auto">
          <a:xfrm>
            <a:off x="9265920" y="3017520"/>
            <a:ext cx="1097280" cy="891540"/>
          </a:xfrm>
          <a:prstGeom prst="rect">
            <a:avLst/>
          </a:prstGeom>
          <a:noFill/>
          <a:ln w="9525">
            <a:noFill/>
            <a:miter lim="800000"/>
            <a:headEnd/>
            <a:tailEnd/>
          </a:ln>
        </p:spPr>
      </p:pic>
      <p:sp>
        <p:nvSpPr>
          <p:cNvPr id="10" name="Right Arrow 9"/>
          <p:cNvSpPr>
            <a:spLocks noChangeArrowheads="1"/>
          </p:cNvSpPr>
          <p:nvPr/>
        </p:nvSpPr>
        <p:spPr bwMode="auto">
          <a:xfrm rot="10800000">
            <a:off x="10119360" y="2926080"/>
            <a:ext cx="1463040" cy="365760"/>
          </a:xfrm>
          <a:prstGeom prst="rightArrow">
            <a:avLst>
              <a:gd name="adj1" fmla="val 50000"/>
              <a:gd name="adj2" fmla="val 50000"/>
            </a:avLst>
          </a:prstGeom>
          <a:solidFill>
            <a:srgbClr val="FFC000"/>
          </a:solidFill>
          <a:ln w="9525">
            <a:solidFill>
              <a:schemeClr val="tx1"/>
            </a:solidFill>
            <a:round/>
            <a:headEnd/>
            <a:tailEnd/>
          </a:ln>
        </p:spPr>
        <p:txBody>
          <a:bodyPr lIns="130622" tIns="65311" rIns="130622" bIns="65311" anchor="ctr"/>
          <a:lstStyle/>
          <a:p>
            <a:endParaRPr lang="en-US">
              <a:solidFill>
                <a:srgbClr val="FFC000"/>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1000"/>
                            </p:stCondLst>
                            <p:childTnLst>
                              <p:par>
                                <p:cTn id="9" presetID="3" presetClass="entr" presetSubtype="10" fill="hold" nodeType="afterEffect">
                                  <p:stCondLst>
                                    <p:cond delay="1000"/>
                                  </p:stCondLst>
                                  <p:childTnLst>
                                    <p:set>
                                      <p:cBhvr>
                                        <p:cTn id="10" dur="1" fill="hold">
                                          <p:stCondLst>
                                            <p:cond delay="0"/>
                                          </p:stCondLst>
                                        </p:cTn>
                                        <p:tgtEl>
                                          <p:spTgt spid="2051"/>
                                        </p:tgtEl>
                                        <p:attrNameLst>
                                          <p:attrName>style.visibility</p:attrName>
                                        </p:attrNameLst>
                                      </p:cBhvr>
                                      <p:to>
                                        <p:strVal val="visible"/>
                                      </p:to>
                                    </p:set>
                                    <p:animEffect transition="in" filter="blinds(horizontal)">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2051"/>
                                        </p:tgtEl>
                                      </p:cBhvr>
                                    </p:animEffect>
                                    <p:set>
                                      <p:cBhvr>
                                        <p:cTn id="16" dur="1" fill="hold">
                                          <p:stCondLst>
                                            <p:cond delay="499"/>
                                          </p:stCondLst>
                                        </p:cTn>
                                        <p:tgtEl>
                                          <p:spTgt spid="2051"/>
                                        </p:tgtEl>
                                        <p:attrNameLst>
                                          <p:attrName>style.visibility</p:attrName>
                                        </p:attrNameLst>
                                      </p:cBhvr>
                                      <p:to>
                                        <p:strVal val="hidden"/>
                                      </p:to>
                                    </p:set>
                                  </p:childTnLst>
                                </p:cTn>
                              </p:par>
                              <p:par>
                                <p:cTn id="17" presetID="3" presetClass="exit" presetSubtype="10" fill="hold" grpId="1" nodeType="with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linds(horizontal)">
                                      <p:cBhvr>
                                        <p:cTn id="23" dur="500"/>
                                        <p:tgtEl>
                                          <p:spTgt spid="2052"/>
                                        </p:tgtEl>
                                      </p:cBhvr>
                                    </p:animEffect>
                                  </p:childTnLst>
                                </p:cTn>
                              </p:par>
                            </p:childTnLst>
                          </p:cTn>
                        </p:par>
                        <p:par>
                          <p:cTn id="24" fill="hold">
                            <p:stCondLst>
                              <p:cond delay="1000"/>
                            </p:stCondLst>
                            <p:childTnLst>
                              <p:par>
                                <p:cTn id="25" presetID="3" presetClass="entr" presetSubtype="10"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p:txBody>
          <a:bodyPr/>
          <a:lstStyle/>
          <a:p>
            <a:r>
              <a:rPr lang="en-US" smtClean="0">
                <a:latin typeface="Arial" charset="0"/>
              </a:rPr>
              <a:t>Orchestrator is automatically triggered</a:t>
            </a:r>
          </a:p>
        </p:txBody>
      </p:sp>
      <p:pic>
        <p:nvPicPr>
          <p:cNvPr id="47107" name="Picture 2" descr="C:\Documents and Settings\Administrator\Desktop\Amazon EC2\Picture 34.png"/>
          <p:cNvPicPr>
            <a:picLocks noChangeAspect="1" noChangeArrowheads="1"/>
          </p:cNvPicPr>
          <p:nvPr/>
        </p:nvPicPr>
        <p:blipFill>
          <a:blip r:embed="rId3"/>
          <a:srcRect/>
          <a:stretch>
            <a:fillRect/>
          </a:stretch>
        </p:blipFill>
        <p:spPr bwMode="auto">
          <a:xfrm>
            <a:off x="246381" y="2668906"/>
            <a:ext cx="14384019" cy="2042160"/>
          </a:xfrm>
          <a:prstGeom prst="rect">
            <a:avLst/>
          </a:prstGeom>
          <a:noFill/>
          <a:ln w="9525">
            <a:noFill/>
            <a:miter lim="800000"/>
            <a:headEnd/>
            <a:tailEnd/>
          </a:ln>
        </p:spPr>
      </p:pic>
      <p:sp>
        <p:nvSpPr>
          <p:cNvPr id="6" name="Rounded Rectangle 5"/>
          <p:cNvSpPr>
            <a:spLocks noChangeArrowheads="1"/>
          </p:cNvSpPr>
          <p:nvPr/>
        </p:nvSpPr>
        <p:spPr bwMode="auto">
          <a:xfrm>
            <a:off x="1706880" y="3034666"/>
            <a:ext cx="1584960" cy="1354454"/>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7" name="Rounded Rectangle 6"/>
          <p:cNvSpPr>
            <a:spLocks noChangeArrowheads="1"/>
          </p:cNvSpPr>
          <p:nvPr/>
        </p:nvSpPr>
        <p:spPr bwMode="auto">
          <a:xfrm>
            <a:off x="3291840" y="3034666"/>
            <a:ext cx="1584960" cy="1354454"/>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8" name="Rounded Rectangle 7"/>
          <p:cNvSpPr>
            <a:spLocks noChangeArrowheads="1"/>
          </p:cNvSpPr>
          <p:nvPr/>
        </p:nvSpPr>
        <p:spPr bwMode="auto">
          <a:xfrm>
            <a:off x="4876800" y="3108960"/>
            <a:ext cx="1584960" cy="1354456"/>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9" name="Rounded Rectangle 8"/>
          <p:cNvSpPr>
            <a:spLocks noChangeArrowheads="1"/>
          </p:cNvSpPr>
          <p:nvPr/>
        </p:nvSpPr>
        <p:spPr bwMode="auto">
          <a:xfrm>
            <a:off x="11399520" y="3108960"/>
            <a:ext cx="1584960" cy="1354456"/>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0" name="Rounded Rectangle 9"/>
          <p:cNvSpPr>
            <a:spLocks noChangeArrowheads="1"/>
          </p:cNvSpPr>
          <p:nvPr/>
        </p:nvSpPr>
        <p:spPr bwMode="auto">
          <a:xfrm>
            <a:off x="9753600" y="3108960"/>
            <a:ext cx="1584960" cy="1354456"/>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1" name="Rounded Rectangle 10"/>
          <p:cNvSpPr>
            <a:spLocks noChangeArrowheads="1"/>
          </p:cNvSpPr>
          <p:nvPr/>
        </p:nvSpPr>
        <p:spPr bwMode="auto">
          <a:xfrm>
            <a:off x="8168640" y="3108960"/>
            <a:ext cx="1584960" cy="1354456"/>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2" name="Rounded Rectangle 11"/>
          <p:cNvSpPr>
            <a:spLocks noChangeArrowheads="1"/>
          </p:cNvSpPr>
          <p:nvPr/>
        </p:nvSpPr>
        <p:spPr bwMode="auto">
          <a:xfrm>
            <a:off x="6522720" y="3108960"/>
            <a:ext cx="1584960" cy="1354456"/>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pic>
        <p:nvPicPr>
          <p:cNvPr id="3075" name="Picture 3" descr="C:\Documents and Settings\Administrator\Desktop\Amazon EC2\Picture 35.png"/>
          <p:cNvPicPr>
            <a:picLocks noChangeAspect="1" noChangeArrowheads="1"/>
          </p:cNvPicPr>
          <p:nvPr/>
        </p:nvPicPr>
        <p:blipFill>
          <a:blip r:embed="rId4"/>
          <a:srcRect/>
          <a:stretch>
            <a:fillRect/>
          </a:stretch>
        </p:blipFill>
        <p:spPr bwMode="auto">
          <a:xfrm>
            <a:off x="121920" y="2811780"/>
            <a:ext cx="14356080" cy="2491740"/>
          </a:xfrm>
          <a:prstGeom prst="rect">
            <a:avLst/>
          </a:prstGeom>
          <a:noFill/>
          <a:ln w="9525">
            <a:noFill/>
            <a:miter lim="800000"/>
            <a:headEnd/>
            <a:tailEnd/>
          </a:ln>
        </p:spPr>
      </p:pic>
      <p:sp>
        <p:nvSpPr>
          <p:cNvPr id="14" name="Rounded Rectangle 13"/>
          <p:cNvSpPr>
            <a:spLocks noChangeArrowheads="1"/>
          </p:cNvSpPr>
          <p:nvPr/>
        </p:nvSpPr>
        <p:spPr bwMode="auto">
          <a:xfrm>
            <a:off x="103632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5" name="Rounded Rectangle 14"/>
          <p:cNvSpPr>
            <a:spLocks noChangeArrowheads="1"/>
          </p:cNvSpPr>
          <p:nvPr/>
        </p:nvSpPr>
        <p:spPr bwMode="auto">
          <a:xfrm>
            <a:off x="219456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6" name="Rounded Rectangle 15"/>
          <p:cNvSpPr>
            <a:spLocks noChangeArrowheads="1"/>
          </p:cNvSpPr>
          <p:nvPr/>
        </p:nvSpPr>
        <p:spPr bwMode="auto">
          <a:xfrm>
            <a:off x="335280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7" name="Rounded Rectangle 16"/>
          <p:cNvSpPr>
            <a:spLocks noChangeArrowheads="1"/>
          </p:cNvSpPr>
          <p:nvPr/>
        </p:nvSpPr>
        <p:spPr bwMode="auto">
          <a:xfrm>
            <a:off x="451104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8" name="Rounded Rectangle 17"/>
          <p:cNvSpPr>
            <a:spLocks noChangeArrowheads="1"/>
          </p:cNvSpPr>
          <p:nvPr/>
        </p:nvSpPr>
        <p:spPr bwMode="auto">
          <a:xfrm>
            <a:off x="566928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19" name="Rounded Rectangle 18"/>
          <p:cNvSpPr>
            <a:spLocks noChangeArrowheads="1"/>
          </p:cNvSpPr>
          <p:nvPr/>
        </p:nvSpPr>
        <p:spPr bwMode="auto">
          <a:xfrm>
            <a:off x="694944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20" name="Rounded Rectangle 19"/>
          <p:cNvSpPr>
            <a:spLocks noChangeArrowheads="1"/>
          </p:cNvSpPr>
          <p:nvPr/>
        </p:nvSpPr>
        <p:spPr bwMode="auto">
          <a:xfrm>
            <a:off x="8351520" y="411480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21" name="Rounded Rectangle 20"/>
          <p:cNvSpPr>
            <a:spLocks noChangeArrowheads="1"/>
          </p:cNvSpPr>
          <p:nvPr/>
        </p:nvSpPr>
        <p:spPr bwMode="auto">
          <a:xfrm>
            <a:off x="9753600" y="281178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22" name="Rounded Rectangle 21"/>
          <p:cNvSpPr>
            <a:spLocks noChangeArrowheads="1"/>
          </p:cNvSpPr>
          <p:nvPr/>
        </p:nvSpPr>
        <p:spPr bwMode="auto">
          <a:xfrm>
            <a:off x="1097280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
        <p:nvSpPr>
          <p:cNvPr id="23" name="Rounded Rectangle 22"/>
          <p:cNvSpPr>
            <a:spLocks noChangeArrowheads="1"/>
          </p:cNvSpPr>
          <p:nvPr/>
        </p:nvSpPr>
        <p:spPr bwMode="auto">
          <a:xfrm>
            <a:off x="12252960" y="2960371"/>
            <a:ext cx="1158240" cy="1062990"/>
          </a:xfrm>
          <a:prstGeom prst="roundRect">
            <a:avLst>
              <a:gd name="adj" fmla="val 16667"/>
            </a:avLst>
          </a:prstGeom>
          <a:noFill/>
          <a:ln w="28575">
            <a:solidFill>
              <a:srgbClr val="FFC000"/>
            </a:solidFill>
            <a:round/>
            <a:headEnd/>
            <a:tailEnd/>
          </a:ln>
        </p:spPr>
        <p:txBody>
          <a:bodyPr lIns="130622" tIns="65311" rIns="130622" bIns="65311" anchor="ctr"/>
          <a:lstStyle/>
          <a:p>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xit" presetSubtype="0" fill="hold" grpId="1" nodeType="afterEffect">
                                  <p:stCondLst>
                                    <p:cond delay="50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000"/>
                            </p:stCondLst>
                            <p:childTnLst>
                              <p:par>
                                <p:cTn id="20" presetID="1" presetClass="exit" presetSubtype="0" fill="hold" grpId="1" nodeType="afterEffect">
                                  <p:stCondLst>
                                    <p:cond delay="50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500"/>
                            </p:stCondLst>
                            <p:childTnLst>
                              <p:par>
                                <p:cTn id="26" presetID="1" presetClass="exit" presetSubtype="0" fill="hold" grpId="1" nodeType="afterEffect">
                                  <p:stCondLst>
                                    <p:cond delay="50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2000"/>
                            </p:stCondLst>
                            <p:childTnLst>
                              <p:par>
                                <p:cTn id="32" presetID="3" presetClass="entr" presetSubtype="10" fill="hold" nodeType="afterEffect">
                                  <p:stCondLst>
                                    <p:cond delay="1000"/>
                                  </p:stCondLst>
                                  <p:childTnLst>
                                    <p:set>
                                      <p:cBhvr>
                                        <p:cTn id="33" dur="1" fill="hold">
                                          <p:stCondLst>
                                            <p:cond delay="0"/>
                                          </p:stCondLst>
                                        </p:cTn>
                                        <p:tgtEl>
                                          <p:spTgt spid="3075"/>
                                        </p:tgtEl>
                                        <p:attrNameLst>
                                          <p:attrName>style.visibility</p:attrName>
                                        </p:attrNameLst>
                                      </p:cBhvr>
                                      <p:to>
                                        <p:strVal val="visible"/>
                                      </p:to>
                                    </p:set>
                                    <p:animEffect transition="in" filter="blinds(horizontal)">
                                      <p:cBhvr>
                                        <p:cTn id="34" dur="500"/>
                                        <p:tgtEl>
                                          <p:spTgt spid="3075"/>
                                        </p:tgtEl>
                                      </p:cBhvr>
                                    </p:animEffec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3500"/>
                            </p:stCondLst>
                            <p:childTnLst>
                              <p:par>
                                <p:cTn id="39" presetID="1" presetClass="exit" presetSubtype="0" fill="hold" grpId="1" nodeType="afterEffect">
                                  <p:stCondLst>
                                    <p:cond delay="500"/>
                                  </p:stCondLst>
                                  <p:childTnLst>
                                    <p:set>
                                      <p:cBhvr>
                                        <p:cTn id="40" dur="1" fill="hold">
                                          <p:stCondLst>
                                            <p:cond delay="0"/>
                                          </p:stCondLst>
                                        </p:cTn>
                                        <p:tgtEl>
                                          <p:spTgt spid="14"/>
                                        </p:tgtEl>
                                        <p:attrNameLst>
                                          <p:attrName>style.visibility</p:attrName>
                                        </p:attrNameLst>
                                      </p:cBhvr>
                                      <p:to>
                                        <p:strVal val="hidden"/>
                                      </p:to>
                                    </p:set>
                                  </p:childTnLst>
                                </p:cTn>
                              </p:par>
                            </p:childTnLst>
                          </p:cTn>
                        </p:par>
                        <p:par>
                          <p:cTn id="41" fill="hold">
                            <p:stCondLst>
                              <p:cond delay="4000"/>
                            </p:stCondLst>
                            <p:childTnLst>
                              <p:par>
                                <p:cTn id="42" presetID="1"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par>
                          <p:cTn id="44" fill="hold">
                            <p:stCondLst>
                              <p:cond delay="4000"/>
                            </p:stCondLst>
                            <p:childTnLst>
                              <p:par>
                                <p:cTn id="45" presetID="1" presetClass="exit" presetSubtype="0" fill="hold" grpId="1" nodeType="afterEffect">
                                  <p:stCondLst>
                                    <p:cond delay="500"/>
                                  </p:stCondLst>
                                  <p:childTnLst>
                                    <p:set>
                                      <p:cBhvr>
                                        <p:cTn id="46" dur="1" fill="hold">
                                          <p:stCondLst>
                                            <p:cond delay="0"/>
                                          </p:stCondLst>
                                        </p:cTn>
                                        <p:tgtEl>
                                          <p:spTgt spid="15"/>
                                        </p:tgtEl>
                                        <p:attrNameLst>
                                          <p:attrName>style.visibility</p:attrName>
                                        </p:attrNameLst>
                                      </p:cBhvr>
                                      <p:to>
                                        <p:strVal val="hidden"/>
                                      </p:to>
                                    </p:set>
                                  </p:childTnLst>
                                </p:cTn>
                              </p:par>
                            </p:childTnLst>
                          </p:cTn>
                        </p:par>
                        <p:par>
                          <p:cTn id="47" fill="hold">
                            <p:stCondLst>
                              <p:cond delay="4500"/>
                            </p:stCondLst>
                            <p:childTnLst>
                              <p:par>
                                <p:cTn id="48" presetID="1"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par>
                          <p:cTn id="50" fill="hold">
                            <p:stCondLst>
                              <p:cond delay="4500"/>
                            </p:stCondLst>
                            <p:childTnLst>
                              <p:par>
                                <p:cTn id="51" presetID="1" presetClass="exit" presetSubtype="0" fill="hold" grpId="1" nodeType="afterEffect">
                                  <p:stCondLst>
                                    <p:cond delay="500"/>
                                  </p:stCondLst>
                                  <p:childTnLst>
                                    <p:set>
                                      <p:cBhvr>
                                        <p:cTn id="52" dur="1" fill="hold">
                                          <p:stCondLst>
                                            <p:cond delay="0"/>
                                          </p:stCondLst>
                                        </p:cTn>
                                        <p:tgtEl>
                                          <p:spTgt spid="16"/>
                                        </p:tgtEl>
                                        <p:attrNameLst>
                                          <p:attrName>style.visibility</p:attrName>
                                        </p:attrNameLst>
                                      </p:cBhvr>
                                      <p:to>
                                        <p:strVal val="hidden"/>
                                      </p:to>
                                    </p:set>
                                  </p:childTnLst>
                                </p:cTn>
                              </p:par>
                            </p:childTnLst>
                          </p:cTn>
                        </p:par>
                        <p:par>
                          <p:cTn id="53" fill="hold">
                            <p:stCondLst>
                              <p:cond delay="5000"/>
                            </p:stCondLst>
                            <p:childTnLst>
                              <p:par>
                                <p:cTn id="54" presetID="1"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par>
                          <p:cTn id="56" fill="hold">
                            <p:stCondLst>
                              <p:cond delay="5000"/>
                            </p:stCondLst>
                            <p:childTnLst>
                              <p:par>
                                <p:cTn id="57" presetID="1" presetClass="exit" presetSubtype="0" fill="hold" grpId="1" nodeType="afterEffect">
                                  <p:stCondLst>
                                    <p:cond delay="500"/>
                                  </p:stCondLst>
                                  <p:childTnLst>
                                    <p:set>
                                      <p:cBhvr>
                                        <p:cTn id="58" dur="1" fill="hold">
                                          <p:stCondLst>
                                            <p:cond delay="0"/>
                                          </p:stCondLst>
                                        </p:cTn>
                                        <p:tgtEl>
                                          <p:spTgt spid="17"/>
                                        </p:tgtEl>
                                        <p:attrNameLst>
                                          <p:attrName>style.visibility</p:attrName>
                                        </p:attrNameLst>
                                      </p:cBhvr>
                                      <p:to>
                                        <p:strVal val="hidden"/>
                                      </p:to>
                                    </p:set>
                                  </p:childTnLst>
                                </p:cTn>
                              </p:par>
                            </p:childTnLst>
                          </p:cTn>
                        </p:par>
                        <p:par>
                          <p:cTn id="59" fill="hold">
                            <p:stCondLst>
                              <p:cond delay="5500"/>
                            </p:stCondLst>
                            <p:childTnLst>
                              <p:par>
                                <p:cTn id="60" presetID="1" presetClass="entr" presetSubtype="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par>
                          <p:cTn id="62" fill="hold">
                            <p:stCondLst>
                              <p:cond delay="5500"/>
                            </p:stCondLst>
                            <p:childTnLst>
                              <p:par>
                                <p:cTn id="63" presetID="1" presetClass="exit" presetSubtype="0" fill="hold" grpId="1" nodeType="afterEffect">
                                  <p:stCondLst>
                                    <p:cond delay="500"/>
                                  </p:stCondLst>
                                  <p:childTnLst>
                                    <p:set>
                                      <p:cBhvr>
                                        <p:cTn id="64" dur="1" fill="hold">
                                          <p:stCondLst>
                                            <p:cond delay="0"/>
                                          </p:stCondLst>
                                        </p:cTn>
                                        <p:tgtEl>
                                          <p:spTgt spid="18"/>
                                        </p:tgtEl>
                                        <p:attrNameLst>
                                          <p:attrName>style.visibility</p:attrName>
                                        </p:attrNameLst>
                                      </p:cBhvr>
                                      <p:to>
                                        <p:strVal val="hidden"/>
                                      </p:to>
                                    </p:set>
                                  </p:childTnLst>
                                </p:cTn>
                              </p:par>
                            </p:childTnLst>
                          </p:cTn>
                        </p:par>
                        <p:par>
                          <p:cTn id="65" fill="hold">
                            <p:stCondLst>
                              <p:cond delay="6000"/>
                            </p:stCondLst>
                            <p:childTnLst>
                              <p:par>
                                <p:cTn id="66" presetID="1"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par>
                          <p:cTn id="68" fill="hold">
                            <p:stCondLst>
                              <p:cond delay="6000"/>
                            </p:stCondLst>
                            <p:childTnLst>
                              <p:par>
                                <p:cTn id="69" presetID="1" presetClass="exit" presetSubtype="0" fill="hold" grpId="1" nodeType="afterEffect">
                                  <p:stCondLst>
                                    <p:cond delay="500"/>
                                  </p:stCondLst>
                                  <p:childTnLst>
                                    <p:set>
                                      <p:cBhvr>
                                        <p:cTn id="70" dur="1" fill="hold">
                                          <p:stCondLst>
                                            <p:cond delay="0"/>
                                          </p:stCondLst>
                                        </p:cTn>
                                        <p:tgtEl>
                                          <p:spTgt spid="19"/>
                                        </p:tgtEl>
                                        <p:attrNameLst>
                                          <p:attrName>style.visibility</p:attrName>
                                        </p:attrNameLst>
                                      </p:cBhvr>
                                      <p:to>
                                        <p:strVal val="hidden"/>
                                      </p:to>
                                    </p:set>
                                  </p:childTnLst>
                                </p:cTn>
                              </p:par>
                            </p:childTnLst>
                          </p:cTn>
                        </p:par>
                        <p:par>
                          <p:cTn id="71" fill="hold">
                            <p:stCondLst>
                              <p:cond delay="6500"/>
                            </p:stCondLst>
                            <p:childTnLst>
                              <p:par>
                                <p:cTn id="72" presetID="1"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par>
                          <p:cTn id="74" fill="hold">
                            <p:stCondLst>
                              <p:cond delay="6500"/>
                            </p:stCondLst>
                            <p:childTnLst>
                              <p:par>
                                <p:cTn id="75" presetID="1" presetClass="exit" presetSubtype="0" fill="hold" grpId="1" nodeType="afterEffect">
                                  <p:stCondLst>
                                    <p:cond delay="500"/>
                                  </p:stCondLst>
                                  <p:childTnLst>
                                    <p:set>
                                      <p:cBhvr>
                                        <p:cTn id="76" dur="1" fill="hold">
                                          <p:stCondLst>
                                            <p:cond delay="0"/>
                                          </p:stCondLst>
                                        </p:cTn>
                                        <p:tgtEl>
                                          <p:spTgt spid="20"/>
                                        </p:tgtEl>
                                        <p:attrNameLst>
                                          <p:attrName>style.visibility</p:attrName>
                                        </p:attrNameLst>
                                      </p:cBhvr>
                                      <p:to>
                                        <p:strVal val="hidden"/>
                                      </p:to>
                                    </p:set>
                                  </p:childTnLst>
                                </p:cTn>
                              </p:par>
                            </p:childTnLst>
                          </p:cTn>
                        </p:par>
                        <p:par>
                          <p:cTn id="77" fill="hold">
                            <p:stCondLst>
                              <p:cond delay="7000"/>
                            </p:stCondLst>
                            <p:childTnLst>
                              <p:par>
                                <p:cTn id="78" presetID="1" presetClass="entr" presetSubtype="0"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childTnLst>
                                </p:cTn>
                              </p:par>
                            </p:childTnLst>
                          </p:cTn>
                        </p:par>
                        <p:par>
                          <p:cTn id="80" fill="hold">
                            <p:stCondLst>
                              <p:cond delay="7000"/>
                            </p:stCondLst>
                            <p:childTnLst>
                              <p:par>
                                <p:cTn id="81" presetID="1" presetClass="exit" presetSubtype="0" fill="hold" grpId="1" nodeType="afterEffect">
                                  <p:stCondLst>
                                    <p:cond delay="500"/>
                                  </p:stCondLst>
                                  <p:childTnLst>
                                    <p:set>
                                      <p:cBhvr>
                                        <p:cTn id="82" dur="1" fill="hold">
                                          <p:stCondLst>
                                            <p:cond delay="0"/>
                                          </p:stCondLst>
                                        </p:cTn>
                                        <p:tgtEl>
                                          <p:spTgt spid="21"/>
                                        </p:tgtEl>
                                        <p:attrNameLst>
                                          <p:attrName>style.visibility</p:attrName>
                                        </p:attrNameLst>
                                      </p:cBhvr>
                                      <p:to>
                                        <p:strVal val="hidden"/>
                                      </p:to>
                                    </p:set>
                                  </p:childTnLst>
                                </p:cTn>
                              </p:par>
                            </p:childTnLst>
                          </p:cTn>
                        </p:par>
                        <p:par>
                          <p:cTn id="83" fill="hold">
                            <p:stCondLst>
                              <p:cond delay="7500"/>
                            </p:stCondLst>
                            <p:childTnLst>
                              <p:par>
                                <p:cTn id="84" presetID="1" presetClass="entr" presetSubtype="0"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childTnLst>
                          </p:cTn>
                        </p:par>
                        <p:par>
                          <p:cTn id="86" fill="hold">
                            <p:stCondLst>
                              <p:cond delay="7500"/>
                            </p:stCondLst>
                            <p:childTnLst>
                              <p:par>
                                <p:cTn id="87" presetID="1" presetClass="exit" presetSubtype="0" fill="hold" grpId="1" nodeType="afterEffect">
                                  <p:stCondLst>
                                    <p:cond delay="500"/>
                                  </p:stCondLst>
                                  <p:childTnLst>
                                    <p:set>
                                      <p:cBhvr>
                                        <p:cTn id="88" dur="1" fill="hold">
                                          <p:stCondLst>
                                            <p:cond delay="0"/>
                                          </p:stCondLst>
                                        </p:cTn>
                                        <p:tgtEl>
                                          <p:spTgt spid="22"/>
                                        </p:tgtEl>
                                        <p:attrNameLst>
                                          <p:attrName>style.visibility</p:attrName>
                                        </p:attrNameLst>
                                      </p:cBhvr>
                                      <p:to>
                                        <p:strVal val="hidden"/>
                                      </p:to>
                                    </p:set>
                                  </p:childTnLst>
                                </p:cTn>
                              </p:par>
                            </p:childTnLst>
                          </p:cTn>
                        </p:par>
                        <p:par>
                          <p:cTn id="89" fill="hold">
                            <p:stCondLst>
                              <p:cond delay="8000"/>
                            </p:stCondLst>
                            <p:childTnLst>
                              <p:par>
                                <p:cTn id="90" presetID="1" presetClass="entr" presetSubtype="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childTnLst>
                                </p:cTn>
                              </p:par>
                            </p:childTnLst>
                          </p:cTn>
                        </p:par>
                        <p:par>
                          <p:cTn id="92" fill="hold">
                            <p:stCondLst>
                              <p:cond delay="8000"/>
                            </p:stCondLst>
                            <p:childTnLst>
                              <p:par>
                                <p:cTn id="93" presetID="1" presetClass="exit" presetSubtype="0" fill="hold" grpId="1" nodeType="afterEffect">
                                  <p:stCondLst>
                                    <p:cond delay="500"/>
                                  </p:stCondLst>
                                  <p:childTnLst>
                                    <p:set>
                                      <p:cBhvr>
                                        <p:cTn id="94" dur="1" fill="hold">
                                          <p:stCondLst>
                                            <p:cond delay="0"/>
                                          </p:stCondLst>
                                        </p:cTn>
                                        <p:tgtEl>
                                          <p:spTgt spid="23"/>
                                        </p:tgtEl>
                                        <p:attrNameLst>
                                          <p:attrName>style.visibility</p:attrName>
                                        </p:attrNameLst>
                                      </p:cBhvr>
                                      <p:to>
                                        <p:strVal val="hidden"/>
                                      </p:to>
                                    </p:set>
                                  </p:childTnLst>
                                </p:cTn>
                              </p:par>
                            </p:childTnLst>
                          </p:cTn>
                        </p:par>
                        <p:par>
                          <p:cTn id="95" fill="hold">
                            <p:stCondLst>
                              <p:cond delay="8500"/>
                            </p:stCondLst>
                            <p:childTnLst>
                              <p:par>
                                <p:cTn id="96" presetID="3" presetClass="exit" presetSubtype="10" fill="hold" nodeType="afterEffect">
                                  <p:stCondLst>
                                    <p:cond delay="2000"/>
                                  </p:stCondLst>
                                  <p:childTnLst>
                                    <p:animEffect transition="out" filter="blinds(horizontal)">
                                      <p:cBhvr>
                                        <p:cTn id="97" dur="500"/>
                                        <p:tgtEl>
                                          <p:spTgt spid="3075"/>
                                        </p:tgtEl>
                                      </p:cBhvr>
                                    </p:animEffect>
                                    <p:set>
                                      <p:cBhvr>
                                        <p:cTn id="98" dur="1" fill="hold">
                                          <p:stCondLst>
                                            <p:cond delay="499"/>
                                          </p:stCondLst>
                                        </p:cTn>
                                        <p:tgtEl>
                                          <p:spTgt spid="3075"/>
                                        </p:tgtEl>
                                        <p:attrNameLst>
                                          <p:attrName>style.visibility</p:attrName>
                                        </p:attrNameLst>
                                      </p:cBhvr>
                                      <p:to>
                                        <p:strVal val="hidden"/>
                                      </p:to>
                                    </p:set>
                                  </p:childTnLst>
                                </p:cTn>
                              </p:par>
                            </p:childTnLst>
                          </p:cTn>
                        </p:par>
                        <p:par>
                          <p:cTn id="99" fill="hold">
                            <p:stCondLst>
                              <p:cond delay="11000"/>
                            </p:stCondLst>
                            <p:childTnLst>
                              <p:par>
                                <p:cTn id="100" presetID="1" presetClass="exit" presetSubtype="0" fill="hold" grpId="1" nodeType="afterEffect">
                                  <p:stCondLst>
                                    <p:cond delay="500"/>
                                  </p:stCondLst>
                                  <p:childTnLst>
                                    <p:set>
                                      <p:cBhvr>
                                        <p:cTn id="101" dur="1" fill="hold">
                                          <p:stCondLst>
                                            <p:cond delay="0"/>
                                          </p:stCondLst>
                                        </p:cTn>
                                        <p:tgtEl>
                                          <p:spTgt spid="11"/>
                                        </p:tgtEl>
                                        <p:attrNameLst>
                                          <p:attrName>style.visibility</p:attrName>
                                        </p:attrNameLst>
                                      </p:cBhvr>
                                      <p:to>
                                        <p:strVal val="hidden"/>
                                      </p:to>
                                    </p:set>
                                  </p:childTnLst>
                                </p:cTn>
                              </p:par>
                            </p:childTnLst>
                          </p:cTn>
                        </p:par>
                        <p:par>
                          <p:cTn id="102" fill="hold">
                            <p:stCondLst>
                              <p:cond delay="11500"/>
                            </p:stCondLst>
                            <p:childTnLst>
                              <p:par>
                                <p:cTn id="103" presetID="1" presetClass="entr" presetSubtype="0" fill="hold" grpId="0" nodeType="afterEffect">
                                  <p:stCondLst>
                                    <p:cond delay="0"/>
                                  </p:stCondLst>
                                  <p:childTnLst>
                                    <p:set>
                                      <p:cBhvr>
                                        <p:cTn id="104" dur="1" fill="hold">
                                          <p:stCondLst>
                                            <p:cond delay="0"/>
                                          </p:stCondLst>
                                        </p:cTn>
                                        <p:tgtEl>
                                          <p:spTgt spid="10"/>
                                        </p:tgtEl>
                                        <p:attrNameLst>
                                          <p:attrName>style.visibility</p:attrName>
                                        </p:attrNameLst>
                                      </p:cBhvr>
                                      <p:to>
                                        <p:strVal val="visible"/>
                                      </p:to>
                                    </p:set>
                                  </p:childTnLst>
                                </p:cTn>
                              </p:par>
                            </p:childTnLst>
                          </p:cTn>
                        </p:par>
                        <p:par>
                          <p:cTn id="105" fill="hold">
                            <p:stCondLst>
                              <p:cond delay="11500"/>
                            </p:stCondLst>
                            <p:childTnLst>
                              <p:par>
                                <p:cTn id="106" presetID="1" presetClass="exit" presetSubtype="0" fill="hold" grpId="1" nodeType="afterEffect">
                                  <p:stCondLst>
                                    <p:cond delay="500"/>
                                  </p:stCondLst>
                                  <p:childTnLst>
                                    <p:set>
                                      <p:cBhvr>
                                        <p:cTn id="107" dur="1" fill="hold">
                                          <p:stCondLst>
                                            <p:cond delay="0"/>
                                          </p:stCondLst>
                                        </p:cTn>
                                        <p:tgtEl>
                                          <p:spTgt spid="10"/>
                                        </p:tgtEl>
                                        <p:attrNameLst>
                                          <p:attrName>style.visibility</p:attrName>
                                        </p:attrNameLst>
                                      </p:cBhvr>
                                      <p:to>
                                        <p:strVal val="hidden"/>
                                      </p:to>
                                    </p:set>
                                  </p:child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p:txBody>
          <a:bodyPr/>
          <a:lstStyle/>
          <a:p>
            <a:r>
              <a:rPr lang="en-US" smtClean="0">
                <a:latin typeface="Arial" charset="0"/>
              </a:rPr>
              <a:t>Change and Task are updated</a:t>
            </a:r>
          </a:p>
        </p:txBody>
      </p:sp>
      <p:pic>
        <p:nvPicPr>
          <p:cNvPr id="49155" name="Picture 2" descr="C:\Documents and Settings\Administrator\Desktop\Amazon EC2\Picture 36.png"/>
          <p:cNvPicPr>
            <a:picLocks noChangeAspect="1" noChangeArrowheads="1"/>
          </p:cNvPicPr>
          <p:nvPr/>
        </p:nvPicPr>
        <p:blipFill>
          <a:blip r:embed="rId3"/>
          <a:srcRect/>
          <a:stretch>
            <a:fillRect/>
          </a:stretch>
        </p:blipFill>
        <p:spPr bwMode="auto">
          <a:xfrm>
            <a:off x="838201" y="1554481"/>
            <a:ext cx="12694920" cy="5749290"/>
          </a:xfrm>
          <a:prstGeom prst="rect">
            <a:avLst/>
          </a:prstGeom>
          <a:noFill/>
          <a:ln w="9525">
            <a:noFill/>
            <a:miter lim="800000"/>
            <a:headEnd/>
            <a:tailEnd/>
          </a:ln>
        </p:spPr>
      </p:pic>
      <p:sp>
        <p:nvSpPr>
          <p:cNvPr id="5" name="Rounded Rectangle 4"/>
          <p:cNvSpPr>
            <a:spLocks noChangeArrowheads="1"/>
          </p:cNvSpPr>
          <p:nvPr/>
        </p:nvSpPr>
        <p:spPr bwMode="auto">
          <a:xfrm>
            <a:off x="6705600" y="2926080"/>
            <a:ext cx="2560320" cy="274320"/>
          </a:xfrm>
          <a:prstGeom prst="roundRect">
            <a:avLst>
              <a:gd name="adj" fmla="val 16667"/>
            </a:avLst>
          </a:prstGeom>
          <a:noFill/>
          <a:ln w="57150">
            <a:solidFill>
              <a:srgbClr val="FFC000"/>
            </a:solidFill>
            <a:round/>
            <a:headEnd/>
            <a:tailEnd/>
          </a:ln>
        </p:spPr>
        <p:txBody>
          <a:bodyPr lIns="130622" tIns="65311" rIns="130622" bIns="65311" anchor="ctr"/>
          <a:lstStyle/>
          <a:p>
            <a:endParaRPr lang="en-US"/>
          </a:p>
        </p:txBody>
      </p:sp>
      <p:sp>
        <p:nvSpPr>
          <p:cNvPr id="6" name="Rounded Rectangle 5"/>
          <p:cNvSpPr>
            <a:spLocks noChangeArrowheads="1"/>
          </p:cNvSpPr>
          <p:nvPr/>
        </p:nvSpPr>
        <p:spPr bwMode="auto">
          <a:xfrm>
            <a:off x="1219200" y="4389120"/>
            <a:ext cx="6461760" cy="274320"/>
          </a:xfrm>
          <a:prstGeom prst="roundRect">
            <a:avLst>
              <a:gd name="adj" fmla="val 16667"/>
            </a:avLst>
          </a:prstGeom>
          <a:noFill/>
          <a:ln w="57150">
            <a:solidFill>
              <a:srgbClr val="FFC000"/>
            </a:solidFill>
            <a:round/>
            <a:headEnd/>
            <a:tailEnd/>
          </a:ln>
        </p:spPr>
        <p:txBody>
          <a:bodyPr lIns="130622" tIns="65311" rIns="130622" bIns="65311" anchor="ctr"/>
          <a:lstStyle/>
          <a:p>
            <a:endParaRPr lang="en-US"/>
          </a:p>
        </p:txBody>
      </p:sp>
      <p:pic>
        <p:nvPicPr>
          <p:cNvPr id="4099" name="Picture 3" descr="C:\Documents and Settings\Administrator\Desktop\Amazon EC2\Picture 37.png"/>
          <p:cNvPicPr>
            <a:picLocks noChangeAspect="1" noChangeArrowheads="1"/>
          </p:cNvPicPr>
          <p:nvPr/>
        </p:nvPicPr>
        <p:blipFill>
          <a:blip r:embed="rId4"/>
          <a:srcRect/>
          <a:stretch>
            <a:fillRect/>
          </a:stretch>
        </p:blipFill>
        <p:spPr bwMode="auto">
          <a:xfrm>
            <a:off x="853440" y="1483996"/>
            <a:ext cx="12679680" cy="6196964"/>
          </a:xfrm>
          <a:prstGeom prst="rect">
            <a:avLst/>
          </a:prstGeom>
          <a:noFill/>
          <a:ln w="9525">
            <a:noFill/>
            <a:miter lim="800000"/>
            <a:headEnd/>
            <a:tailEnd/>
          </a:ln>
        </p:spPr>
      </p:pic>
      <p:sp>
        <p:nvSpPr>
          <p:cNvPr id="8" name="Rounded Rectangle 7"/>
          <p:cNvSpPr>
            <a:spLocks noChangeArrowheads="1"/>
          </p:cNvSpPr>
          <p:nvPr/>
        </p:nvSpPr>
        <p:spPr bwMode="auto">
          <a:xfrm>
            <a:off x="10363200" y="3063240"/>
            <a:ext cx="2438400" cy="548640"/>
          </a:xfrm>
          <a:prstGeom prst="roundRect">
            <a:avLst>
              <a:gd name="adj" fmla="val 16667"/>
            </a:avLst>
          </a:prstGeom>
          <a:noFill/>
          <a:ln w="57150">
            <a:solidFill>
              <a:srgbClr val="FFC000"/>
            </a:solidFill>
            <a:round/>
            <a:headEnd/>
            <a:tailEnd/>
          </a:ln>
        </p:spPr>
        <p:txBody>
          <a:bodyPr lIns="130622" tIns="65311" rIns="130622" bIns="65311" anchor="ctr"/>
          <a:lstStyle/>
          <a:p>
            <a:endParaRPr lang="en-US"/>
          </a:p>
        </p:txBody>
      </p:sp>
      <p:sp>
        <p:nvSpPr>
          <p:cNvPr id="9" name="Rounded Rectangle 8"/>
          <p:cNvSpPr>
            <a:spLocks noChangeArrowheads="1"/>
          </p:cNvSpPr>
          <p:nvPr/>
        </p:nvSpPr>
        <p:spPr bwMode="auto">
          <a:xfrm>
            <a:off x="2438400" y="3200400"/>
            <a:ext cx="6096000" cy="411480"/>
          </a:xfrm>
          <a:prstGeom prst="roundRect">
            <a:avLst>
              <a:gd name="adj" fmla="val 16667"/>
            </a:avLst>
          </a:prstGeom>
          <a:noFill/>
          <a:ln w="57150">
            <a:solidFill>
              <a:srgbClr val="FFC000"/>
            </a:solidFill>
            <a:round/>
            <a:headEnd/>
            <a:tailEnd/>
          </a:ln>
        </p:spPr>
        <p:txBody>
          <a:bodyPr lIns="130622" tIns="65311" rIns="130622" bIns="65311" anchor="ctr"/>
          <a:lstStyle/>
          <a:p>
            <a:endParaRPr lang="en-US"/>
          </a:p>
        </p:txBody>
      </p:sp>
      <p:sp>
        <p:nvSpPr>
          <p:cNvPr id="10" name="Right Arrow 9"/>
          <p:cNvSpPr>
            <a:spLocks noChangeArrowheads="1"/>
          </p:cNvSpPr>
          <p:nvPr/>
        </p:nvSpPr>
        <p:spPr bwMode="auto">
          <a:xfrm>
            <a:off x="5486400" y="4572000"/>
            <a:ext cx="1463040" cy="365760"/>
          </a:xfrm>
          <a:prstGeom prst="rightArrow">
            <a:avLst>
              <a:gd name="adj1" fmla="val 50000"/>
              <a:gd name="adj2" fmla="val 50000"/>
            </a:avLst>
          </a:prstGeom>
          <a:solidFill>
            <a:srgbClr val="FFC000"/>
          </a:solidFill>
          <a:ln w="9525">
            <a:solidFill>
              <a:schemeClr val="tx1"/>
            </a:solidFill>
            <a:round/>
            <a:headEnd/>
            <a:tailEnd/>
          </a:ln>
        </p:spPr>
        <p:txBody>
          <a:bodyPr lIns="130622" tIns="65311" rIns="130622" bIns="65311" anchor="ctr"/>
          <a:lstStyle/>
          <a:p>
            <a:endParaRPr lang="en-US">
              <a:solidFill>
                <a:srgbClr val="FFC000"/>
              </a:solidFill>
            </a:endParaRPr>
          </a:p>
        </p:txBody>
      </p:sp>
      <p:pic>
        <p:nvPicPr>
          <p:cNvPr id="4100" name="Picture 4" descr="C:\Documents and Settings\Administrator\Desktop\Amazon EC2\Picture 38.png"/>
          <p:cNvPicPr>
            <a:picLocks noChangeAspect="1" noChangeArrowheads="1"/>
          </p:cNvPicPr>
          <p:nvPr/>
        </p:nvPicPr>
        <p:blipFill>
          <a:blip r:embed="rId5"/>
          <a:srcRect/>
          <a:stretch>
            <a:fillRect/>
          </a:stretch>
        </p:blipFill>
        <p:spPr bwMode="auto">
          <a:xfrm>
            <a:off x="1752601" y="2183131"/>
            <a:ext cx="11049000" cy="4583430"/>
          </a:xfrm>
          <a:prstGeom prst="rect">
            <a:avLst/>
          </a:prstGeom>
          <a:noFill/>
          <a:ln w="9525">
            <a:noFill/>
            <a:miter lim="800000"/>
            <a:headEnd/>
            <a:tailEnd/>
          </a:ln>
        </p:spPr>
      </p:pic>
      <p:sp>
        <p:nvSpPr>
          <p:cNvPr id="12" name="Rounded Rectangle 11"/>
          <p:cNvSpPr>
            <a:spLocks noChangeArrowheads="1"/>
          </p:cNvSpPr>
          <p:nvPr/>
        </p:nvSpPr>
        <p:spPr bwMode="auto">
          <a:xfrm>
            <a:off x="6705600" y="4434840"/>
            <a:ext cx="4632960" cy="274320"/>
          </a:xfrm>
          <a:prstGeom prst="roundRect">
            <a:avLst>
              <a:gd name="adj" fmla="val 16667"/>
            </a:avLst>
          </a:prstGeom>
          <a:noFill/>
          <a:ln w="57150">
            <a:solidFill>
              <a:srgbClr val="FFC000"/>
            </a:solidFill>
            <a:round/>
            <a:headEnd/>
            <a:tailEnd/>
          </a:ln>
        </p:spPr>
        <p:txBody>
          <a:bodyPr lIns="130622" tIns="65311" rIns="130622" bIns="65311" anchor="ctr"/>
          <a:lstStyle/>
          <a:p>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childTnLst>
                                </p:cTn>
                              </p:par>
                            </p:childTnLst>
                          </p:cTn>
                        </p:par>
                        <p:par>
                          <p:cTn id="16" fill="hold">
                            <p:stCondLst>
                              <p:cond delay="0"/>
                            </p:stCondLst>
                            <p:childTnLst>
                              <p:par>
                                <p:cTn id="17" presetID="3" presetClass="entr" presetSubtype="1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1000"/>
                            </p:stCondLst>
                            <p:childTnLst>
                              <p:par>
                                <p:cTn id="21" presetID="3" presetClass="entr" presetSubtype="1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2000"/>
                            </p:stCondLst>
                            <p:childTnLst>
                              <p:par>
                                <p:cTn id="25" presetID="3" presetClass="entr" presetSubtype="10"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00"/>
                                        </p:tgtEl>
                                        <p:attrNameLst>
                                          <p:attrName>style.visibility</p:attrName>
                                        </p:attrNameLst>
                                      </p:cBhvr>
                                      <p:to>
                                        <p:strVal val="visible"/>
                                      </p:to>
                                    </p:set>
                                  </p:childTnLst>
                                </p:cTn>
                              </p:par>
                            </p:childTnLst>
                          </p:cTn>
                        </p:par>
                        <p:par>
                          <p:cTn id="32" fill="hold">
                            <p:stCondLst>
                              <p:cond delay="0"/>
                            </p:stCondLst>
                            <p:childTnLst>
                              <p:par>
                                <p:cTn id="33" presetID="3" presetClass="entr" presetSubtype="10" fill="hold" grpId="0" nodeType="after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p:txBody>
          <a:bodyPr/>
          <a:lstStyle/>
          <a:p>
            <a:r>
              <a:rPr lang="en-US" smtClean="0">
                <a:latin typeface="Arial" charset="0"/>
              </a:rPr>
              <a:t>Instance is available for management in BladeLogic</a:t>
            </a:r>
          </a:p>
        </p:txBody>
      </p:sp>
      <p:pic>
        <p:nvPicPr>
          <p:cNvPr id="51203" name="Content Placeholder 3" descr="BLEC2Managed.tiff"/>
          <p:cNvPicPr>
            <a:picLocks noGrp="1" noChangeAspect="1"/>
          </p:cNvPicPr>
          <p:nvPr>
            <p:ph idx="4294967295"/>
          </p:nvPr>
        </p:nvPicPr>
        <p:blipFill>
          <a:blip r:embed="rId3"/>
          <a:srcRect t="-1822" b="-1822"/>
          <a:stretch>
            <a:fillRect/>
          </a:stretch>
        </p:blipFill>
        <p:spPr/>
      </p:pic>
    </p:spTree>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Integrate_Orchestrate"/>
          <p:cNvPicPr>
            <a:picLocks noChangeAspect="1" noChangeArrowheads="1"/>
          </p:cNvPicPr>
          <p:nvPr/>
        </p:nvPicPr>
        <p:blipFill>
          <a:blip r:embed="rId2"/>
          <a:srcRect/>
          <a:stretch>
            <a:fillRect/>
          </a:stretch>
        </p:blipFill>
        <p:spPr bwMode="auto">
          <a:xfrm>
            <a:off x="3536950" y="2722563"/>
            <a:ext cx="2362200" cy="2362200"/>
          </a:xfrm>
          <a:prstGeom prst="rect">
            <a:avLst/>
          </a:prstGeom>
          <a:noFill/>
          <a:ln w="9525">
            <a:noFill/>
            <a:miter lim="800000"/>
            <a:headEnd/>
            <a:tailEnd/>
          </a:ln>
        </p:spPr>
      </p:pic>
      <p:sp>
        <p:nvSpPr>
          <p:cNvPr id="5" name="Rectangle 75"/>
          <p:cNvSpPr txBox="1">
            <a:spLocks noChangeArrowheads="1"/>
          </p:cNvSpPr>
          <p:nvPr/>
        </p:nvSpPr>
        <p:spPr bwMode="auto">
          <a:xfrm>
            <a:off x="7162800" y="2057400"/>
            <a:ext cx="3997325"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0" fontAlgn="base" latinLnBrk="0" hangingPunct="0">
              <a:lnSpc>
                <a:spcPct val="85000"/>
              </a:lnSpc>
              <a:spcBef>
                <a:spcPct val="50000"/>
              </a:spcBef>
              <a:spcAft>
                <a:spcPct val="0"/>
              </a:spcAft>
              <a:buClrTx/>
              <a:buSzPct val="75000"/>
              <a:buFontTx/>
              <a:buNone/>
              <a:tabLst/>
              <a:defRPr/>
            </a:pPr>
            <a:r>
              <a:rPr kumimoji="0" lang="en-US" sz="2600" b="1" i="0" u="none" strike="noStrike" kern="0" cap="none" spc="0" normalizeH="0" baseline="0" noProof="0" smtClean="0">
                <a:ln>
                  <a:noFill/>
                </a:ln>
                <a:solidFill>
                  <a:schemeClr val="tx1"/>
                </a:solidFill>
                <a:effectLst/>
                <a:uLnTx/>
                <a:uFillTx/>
                <a:latin typeface="+mn-lt"/>
                <a:ea typeface="ＭＳ Ｐゴシック" pitchFamily="34" charset="-128"/>
                <a:cs typeface="ＭＳ Ｐゴシック" pitchFamily="34" charset="-128"/>
              </a:rPr>
              <a:t>Adaptive and Dynamic BSM:</a:t>
            </a:r>
          </a:p>
          <a:p>
            <a:pPr marL="273050" marR="0" lvl="0" indent="-273050" algn="l" defTabSz="914400" rtl="0" eaLnBrk="0" fontAlgn="base" latinLnBrk="0" hangingPunct="0">
              <a:lnSpc>
                <a:spcPct val="85000"/>
              </a:lnSpc>
              <a:spcBef>
                <a:spcPct val="50000"/>
              </a:spcBef>
              <a:spcAft>
                <a:spcPct val="0"/>
              </a:spcAft>
              <a:buClrTx/>
              <a:buSzPct val="75000"/>
              <a:buFontTx/>
              <a:buBlip>
                <a:blip r:embed="rId3"/>
              </a:buBlip>
              <a:tabLst/>
              <a:defRPr/>
            </a:pPr>
            <a:r>
              <a:rPr kumimoji="0" lang="en-US" sz="2200" b="0" i="0" u="none" strike="noStrike" kern="0" cap="none" spc="0" normalizeH="0" baseline="0" noProof="0" smtClean="0">
                <a:ln>
                  <a:noFill/>
                </a:ln>
                <a:solidFill>
                  <a:schemeClr val="tx1"/>
                </a:solidFill>
                <a:effectLst/>
                <a:uLnTx/>
                <a:uFillTx/>
                <a:latin typeface="+mn-lt"/>
                <a:ea typeface="ＭＳ Ｐゴシック" pitchFamily="34" charset="-128"/>
                <a:cs typeface="ＭＳ Ｐゴシック" pitchFamily="34" charset="-128"/>
              </a:rPr>
              <a:t>Services and applications delivered on demand</a:t>
            </a:r>
          </a:p>
          <a:p>
            <a:pPr marL="273050" marR="0" lvl="0" indent="-273050" algn="l" defTabSz="914400" rtl="0" eaLnBrk="0" fontAlgn="base" latinLnBrk="0" hangingPunct="0">
              <a:lnSpc>
                <a:spcPct val="85000"/>
              </a:lnSpc>
              <a:spcBef>
                <a:spcPct val="50000"/>
              </a:spcBef>
              <a:spcAft>
                <a:spcPct val="0"/>
              </a:spcAft>
              <a:buClrTx/>
              <a:buSzPct val="75000"/>
              <a:buFontTx/>
              <a:buBlip>
                <a:blip r:embed="rId3"/>
              </a:buBlip>
              <a:tabLst/>
              <a:defRPr/>
            </a:pPr>
            <a:r>
              <a:rPr kumimoji="0" lang="en-US" sz="2200" b="0" i="0" u="none" strike="noStrike" kern="0" cap="none" spc="0" normalizeH="0" baseline="0" noProof="0" smtClean="0">
                <a:ln>
                  <a:noFill/>
                </a:ln>
                <a:solidFill>
                  <a:schemeClr val="tx1"/>
                </a:solidFill>
                <a:effectLst/>
                <a:uLnTx/>
                <a:uFillTx/>
                <a:latin typeface="+mn-lt"/>
                <a:ea typeface="ＭＳ Ｐゴシック" pitchFamily="34" charset="-128"/>
                <a:cs typeface="ＭＳ Ｐゴシック" pitchFamily="34" charset="-128"/>
              </a:rPr>
              <a:t>Dynamic allocation of shared resources based on policy</a:t>
            </a:r>
          </a:p>
          <a:p>
            <a:pPr marL="273050" marR="0" lvl="0" indent="-273050" algn="l" defTabSz="914400" rtl="0" eaLnBrk="0" fontAlgn="base" latinLnBrk="0" hangingPunct="0">
              <a:lnSpc>
                <a:spcPct val="85000"/>
              </a:lnSpc>
              <a:spcBef>
                <a:spcPct val="50000"/>
              </a:spcBef>
              <a:spcAft>
                <a:spcPct val="0"/>
              </a:spcAft>
              <a:buClrTx/>
              <a:buSzPct val="75000"/>
              <a:buFontTx/>
              <a:buBlip>
                <a:blip r:embed="rId3"/>
              </a:buBlip>
              <a:tabLst/>
              <a:defRPr/>
            </a:pPr>
            <a:r>
              <a:rPr kumimoji="0" lang="en-US" sz="2200" b="0" i="0" u="none" strike="noStrike" kern="0" cap="none" spc="0" normalizeH="0" baseline="0" noProof="0" smtClean="0">
                <a:ln>
                  <a:noFill/>
                </a:ln>
                <a:solidFill>
                  <a:schemeClr val="tx1"/>
                </a:solidFill>
                <a:effectLst/>
                <a:uLnTx/>
                <a:uFillTx/>
                <a:latin typeface="+mn-lt"/>
                <a:ea typeface="ＭＳ Ｐゴシック" pitchFamily="34" charset="-128"/>
                <a:cs typeface="ＭＳ Ｐゴシック" pitchFamily="34" charset="-128"/>
              </a:rPr>
              <a:t>Continuously monitor and optimize resource utilization</a:t>
            </a:r>
          </a:p>
          <a:p>
            <a:pPr marL="273050" marR="0" lvl="0" indent="-273050" algn="l" defTabSz="914400" rtl="0" eaLnBrk="0" fontAlgn="base" latinLnBrk="0" hangingPunct="0">
              <a:lnSpc>
                <a:spcPct val="85000"/>
              </a:lnSpc>
              <a:spcBef>
                <a:spcPct val="50000"/>
              </a:spcBef>
              <a:spcAft>
                <a:spcPct val="0"/>
              </a:spcAft>
              <a:buClrTx/>
              <a:buSzPct val="75000"/>
              <a:buFontTx/>
              <a:buBlip>
                <a:blip r:embed="rId3"/>
              </a:buBlip>
              <a:tabLst/>
              <a:defRPr/>
            </a:pPr>
            <a:r>
              <a:rPr kumimoji="0" lang="en-US" sz="2200" b="0" i="0" u="none" strike="noStrike" kern="0" cap="none" spc="0" normalizeH="0" baseline="0" noProof="0" smtClean="0">
                <a:ln>
                  <a:noFill/>
                </a:ln>
                <a:solidFill>
                  <a:schemeClr val="tx1"/>
                </a:solidFill>
                <a:effectLst/>
                <a:uLnTx/>
                <a:uFillTx/>
                <a:latin typeface="+mn-lt"/>
                <a:ea typeface="ＭＳ Ｐゴシック" pitchFamily="34" charset="-128"/>
                <a:cs typeface="ＭＳ Ｐゴシック" pitchFamily="34" charset="-128"/>
              </a:rPr>
              <a:t>Support Multi-Sourcing for infrastructure, software, and IT services</a:t>
            </a:r>
          </a:p>
        </p:txBody>
      </p:sp>
      <p:pic>
        <p:nvPicPr>
          <p:cNvPr id="6" name="Picture 8" descr="Infographic_Business_Servic"/>
          <p:cNvPicPr>
            <a:picLocks noChangeAspect="1" noChangeArrowheads="1"/>
          </p:cNvPicPr>
          <p:nvPr/>
        </p:nvPicPr>
        <p:blipFill>
          <a:blip r:embed="rId4"/>
          <a:srcRect/>
          <a:stretch>
            <a:fillRect/>
          </a:stretch>
        </p:blipFill>
        <p:spPr bwMode="auto">
          <a:xfrm>
            <a:off x="2660650" y="2057400"/>
            <a:ext cx="4103688" cy="495300"/>
          </a:xfrm>
          <a:prstGeom prst="rect">
            <a:avLst/>
          </a:prstGeom>
          <a:noFill/>
          <a:ln w="9525">
            <a:noFill/>
            <a:miter lim="800000"/>
            <a:headEnd/>
            <a:tailEnd/>
          </a:ln>
        </p:spPr>
      </p:pic>
      <p:pic>
        <p:nvPicPr>
          <p:cNvPr id="7" name="Picture 14" descr="Infographic_4-1arrow"/>
          <p:cNvPicPr>
            <a:picLocks noChangeAspect="1" noChangeArrowheads="1"/>
          </p:cNvPicPr>
          <p:nvPr/>
        </p:nvPicPr>
        <p:blipFill>
          <a:blip r:embed="rId5"/>
          <a:srcRect/>
          <a:stretch>
            <a:fillRect/>
          </a:stretch>
        </p:blipFill>
        <p:spPr bwMode="auto">
          <a:xfrm>
            <a:off x="4306888" y="2620963"/>
            <a:ext cx="1630362" cy="903287"/>
          </a:xfrm>
          <a:prstGeom prst="rect">
            <a:avLst/>
          </a:prstGeom>
          <a:noFill/>
          <a:ln w="9525">
            <a:noFill/>
            <a:miter lim="800000"/>
            <a:headEnd/>
            <a:tailEnd/>
          </a:ln>
        </p:spPr>
      </p:pic>
      <p:pic>
        <p:nvPicPr>
          <p:cNvPr id="8" name="Picture 15" descr="Infographic_4-2arrow"/>
          <p:cNvPicPr>
            <a:picLocks noChangeAspect="1" noChangeArrowheads="1"/>
          </p:cNvPicPr>
          <p:nvPr/>
        </p:nvPicPr>
        <p:blipFill>
          <a:blip r:embed="rId6"/>
          <a:srcRect/>
          <a:stretch>
            <a:fillRect/>
          </a:stretch>
        </p:blipFill>
        <p:spPr bwMode="auto">
          <a:xfrm>
            <a:off x="5346700" y="3913188"/>
            <a:ext cx="593725" cy="1044575"/>
          </a:xfrm>
          <a:prstGeom prst="rect">
            <a:avLst/>
          </a:prstGeom>
          <a:noFill/>
          <a:ln w="9525">
            <a:noFill/>
            <a:miter lim="800000"/>
            <a:headEnd/>
            <a:tailEnd/>
          </a:ln>
        </p:spPr>
      </p:pic>
      <p:pic>
        <p:nvPicPr>
          <p:cNvPr id="9" name="Picture 16" descr="Infographic_4-3arrow"/>
          <p:cNvPicPr>
            <a:picLocks noChangeAspect="1" noChangeArrowheads="1"/>
          </p:cNvPicPr>
          <p:nvPr/>
        </p:nvPicPr>
        <p:blipFill>
          <a:blip r:embed="rId7"/>
          <a:srcRect/>
          <a:stretch>
            <a:fillRect/>
          </a:stretch>
        </p:blipFill>
        <p:spPr bwMode="auto">
          <a:xfrm>
            <a:off x="3505200" y="4314825"/>
            <a:ext cx="1546225" cy="857250"/>
          </a:xfrm>
          <a:prstGeom prst="rect">
            <a:avLst/>
          </a:prstGeom>
          <a:noFill/>
          <a:ln w="9525">
            <a:noFill/>
            <a:miter lim="800000"/>
            <a:headEnd/>
            <a:tailEnd/>
          </a:ln>
        </p:spPr>
      </p:pic>
      <p:pic>
        <p:nvPicPr>
          <p:cNvPr id="10" name="Picture 17" descr="Infographic_4-4arrow"/>
          <p:cNvPicPr>
            <a:picLocks noChangeAspect="1" noChangeArrowheads="1"/>
          </p:cNvPicPr>
          <p:nvPr/>
        </p:nvPicPr>
        <p:blipFill>
          <a:blip r:embed="rId8"/>
          <a:srcRect/>
          <a:stretch>
            <a:fillRect/>
          </a:stretch>
        </p:blipFill>
        <p:spPr bwMode="auto">
          <a:xfrm>
            <a:off x="3451225" y="2951163"/>
            <a:ext cx="547688" cy="1147762"/>
          </a:xfrm>
          <a:prstGeom prst="rect">
            <a:avLst/>
          </a:prstGeom>
          <a:noFill/>
          <a:ln w="9525">
            <a:noFill/>
            <a:miter lim="800000"/>
            <a:headEnd/>
            <a:tailEnd/>
          </a:ln>
        </p:spPr>
      </p:pic>
      <p:pic>
        <p:nvPicPr>
          <p:cNvPr id="11" name="Picture 10" descr="build_configure"/>
          <p:cNvPicPr>
            <a:picLocks noChangeAspect="1" noChangeArrowheads="1"/>
          </p:cNvPicPr>
          <p:nvPr/>
        </p:nvPicPr>
        <p:blipFill>
          <a:blip r:embed="rId9"/>
          <a:srcRect/>
          <a:stretch>
            <a:fillRect/>
          </a:stretch>
        </p:blipFill>
        <p:spPr bwMode="auto">
          <a:xfrm>
            <a:off x="5530850" y="3559175"/>
            <a:ext cx="1319213" cy="788988"/>
          </a:xfrm>
          <a:prstGeom prst="rect">
            <a:avLst/>
          </a:prstGeom>
          <a:noFill/>
          <a:ln w="9525">
            <a:noFill/>
            <a:miter lim="800000"/>
            <a:headEnd/>
            <a:tailEnd/>
          </a:ln>
        </p:spPr>
      </p:pic>
      <p:pic>
        <p:nvPicPr>
          <p:cNvPr id="12" name="Picture 10" descr="Infographic_3-3"/>
          <p:cNvPicPr>
            <a:picLocks noChangeAspect="1" noChangeArrowheads="1"/>
          </p:cNvPicPr>
          <p:nvPr/>
        </p:nvPicPr>
        <p:blipFill>
          <a:blip r:embed="rId10"/>
          <a:srcRect/>
          <a:stretch>
            <a:fillRect/>
          </a:stretch>
        </p:blipFill>
        <p:spPr bwMode="auto">
          <a:xfrm>
            <a:off x="4054475" y="4591050"/>
            <a:ext cx="1319213" cy="788988"/>
          </a:xfrm>
          <a:prstGeom prst="rect">
            <a:avLst/>
          </a:prstGeom>
          <a:noFill/>
          <a:ln w="9525">
            <a:noFill/>
            <a:miter lim="800000"/>
            <a:headEnd/>
            <a:tailEnd/>
          </a:ln>
        </p:spPr>
      </p:pic>
      <p:pic>
        <p:nvPicPr>
          <p:cNvPr id="13" name="Picture 13" descr="Infographic_3-4"/>
          <p:cNvPicPr>
            <a:picLocks noChangeAspect="1" noChangeArrowheads="1"/>
          </p:cNvPicPr>
          <p:nvPr/>
        </p:nvPicPr>
        <p:blipFill>
          <a:blip r:embed="rId11"/>
          <a:srcRect/>
          <a:stretch>
            <a:fillRect/>
          </a:stretch>
        </p:blipFill>
        <p:spPr bwMode="auto">
          <a:xfrm>
            <a:off x="4068763" y="2486025"/>
            <a:ext cx="1314450" cy="788988"/>
          </a:xfrm>
          <a:prstGeom prst="rect">
            <a:avLst/>
          </a:prstGeom>
          <a:noFill/>
          <a:ln w="9525">
            <a:noFill/>
            <a:miter lim="800000"/>
            <a:headEnd/>
            <a:tailEnd/>
          </a:ln>
        </p:spPr>
      </p:pic>
      <p:pic>
        <p:nvPicPr>
          <p:cNvPr id="14" name="Picture 20" descr="plan_govern"/>
          <p:cNvPicPr>
            <a:picLocks noChangeAspect="1" noChangeArrowheads="1"/>
          </p:cNvPicPr>
          <p:nvPr/>
        </p:nvPicPr>
        <p:blipFill>
          <a:blip r:embed="rId12"/>
          <a:srcRect/>
          <a:stretch>
            <a:fillRect/>
          </a:stretch>
        </p:blipFill>
        <p:spPr bwMode="auto">
          <a:xfrm>
            <a:off x="2659063" y="3559175"/>
            <a:ext cx="1319212" cy="788988"/>
          </a:xfrm>
          <a:prstGeom prst="rect">
            <a:avLst/>
          </a:prstGeom>
          <a:noFill/>
          <a:ln w="9525">
            <a:noFill/>
            <a:miter lim="800000"/>
            <a:headEnd/>
            <a:tailEnd/>
          </a:ln>
        </p:spPr>
      </p:pic>
      <p:pic>
        <p:nvPicPr>
          <p:cNvPr id="15" name="Picture 19" descr="Infographic_4_ITbkgd"/>
          <p:cNvPicPr>
            <a:picLocks noChangeAspect="1" noChangeArrowheads="1"/>
          </p:cNvPicPr>
          <p:nvPr/>
        </p:nvPicPr>
        <p:blipFill>
          <a:blip r:embed="rId13"/>
          <a:srcRect/>
          <a:stretch>
            <a:fillRect/>
          </a:stretch>
        </p:blipFill>
        <p:spPr bwMode="auto">
          <a:xfrm>
            <a:off x="2514600" y="5715000"/>
            <a:ext cx="4419600" cy="1511300"/>
          </a:xfrm>
          <a:prstGeom prst="rect">
            <a:avLst/>
          </a:prstGeom>
          <a:noFill/>
          <a:ln w="9525">
            <a:noFill/>
            <a:miter lim="800000"/>
            <a:headEnd/>
            <a:tailEnd/>
          </a:ln>
        </p:spPr>
      </p:pic>
      <p:pic>
        <p:nvPicPr>
          <p:cNvPr id="16" name="Picture 20" descr="Infographic_4_IT1"/>
          <p:cNvPicPr>
            <a:picLocks noChangeAspect="1" noChangeArrowheads="1"/>
          </p:cNvPicPr>
          <p:nvPr/>
        </p:nvPicPr>
        <p:blipFill>
          <a:blip r:embed="rId14"/>
          <a:srcRect/>
          <a:stretch>
            <a:fillRect/>
          </a:stretch>
        </p:blipFill>
        <p:spPr bwMode="auto">
          <a:xfrm>
            <a:off x="5727700" y="5962650"/>
            <a:ext cx="954088" cy="1255713"/>
          </a:xfrm>
          <a:prstGeom prst="rect">
            <a:avLst/>
          </a:prstGeom>
          <a:noFill/>
          <a:ln w="9525">
            <a:noFill/>
            <a:miter lim="800000"/>
            <a:headEnd/>
            <a:tailEnd/>
          </a:ln>
        </p:spPr>
      </p:pic>
      <p:pic>
        <p:nvPicPr>
          <p:cNvPr id="17" name="Picture 21" descr="Infographic_4_IT3"/>
          <p:cNvPicPr>
            <a:picLocks noChangeAspect="1" noChangeArrowheads="1"/>
          </p:cNvPicPr>
          <p:nvPr/>
        </p:nvPicPr>
        <p:blipFill>
          <a:blip r:embed="rId15"/>
          <a:srcRect/>
          <a:stretch>
            <a:fillRect/>
          </a:stretch>
        </p:blipFill>
        <p:spPr bwMode="auto">
          <a:xfrm>
            <a:off x="2781300" y="5937250"/>
            <a:ext cx="1003300" cy="1281113"/>
          </a:xfrm>
          <a:prstGeom prst="rect">
            <a:avLst/>
          </a:prstGeom>
          <a:noFill/>
          <a:ln w="9525">
            <a:noFill/>
            <a:miter lim="800000"/>
            <a:headEnd/>
            <a:tailEnd/>
          </a:ln>
        </p:spPr>
      </p:pic>
      <p:pic>
        <p:nvPicPr>
          <p:cNvPr id="18" name="Picture 22" descr="Infographic_4_IT2"/>
          <p:cNvPicPr>
            <a:picLocks noChangeAspect="1" noChangeArrowheads="1"/>
          </p:cNvPicPr>
          <p:nvPr/>
        </p:nvPicPr>
        <p:blipFill>
          <a:blip r:embed="rId16"/>
          <a:srcRect/>
          <a:stretch>
            <a:fillRect/>
          </a:stretch>
        </p:blipFill>
        <p:spPr bwMode="auto">
          <a:xfrm>
            <a:off x="4175125" y="5954713"/>
            <a:ext cx="1206500" cy="1263650"/>
          </a:xfrm>
          <a:prstGeom prst="rect">
            <a:avLst/>
          </a:prstGeom>
          <a:noFill/>
          <a:ln w="9525">
            <a:noFill/>
            <a:miter lim="800000"/>
            <a:headEnd/>
            <a:tailEnd/>
          </a:ln>
        </p:spPr>
      </p:pic>
      <p:sp>
        <p:nvSpPr>
          <p:cNvPr id="19" name="Title 18"/>
          <p:cNvSpPr>
            <a:spLocks noGrp="1"/>
          </p:cNvSpPr>
          <p:nvPr>
            <p:ph type="title"/>
          </p:nvPr>
        </p:nvSpPr>
        <p:spPr/>
        <p:txBody>
          <a:bodyPr/>
          <a:lstStyle/>
          <a:p>
            <a:r>
              <a:rPr lang="en-US" dirty="0" smtClean="0">
                <a:latin typeface="Arial" charset="0"/>
                <a:ea typeface="ＭＳ Ｐゴシック" pitchFamily="34" charset="-128"/>
              </a:rPr>
              <a:t>Dynamic BSM Enables Organizations to adapt to seamlessly manage their entire environment</a:t>
            </a:r>
            <a:endParaRPr lang="en-US" dirty="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Effect transition="in" filter="fade">
                                      <p:cBhvr>
                                        <p:cTn id="13" dur="1000"/>
                                        <p:tgtEl>
                                          <p:spTgt spid="13"/>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par>
                          <p:cTn id="24" fill="hold">
                            <p:stCondLst>
                              <p:cond delay="400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1000"/>
                                        <p:tgtEl>
                                          <p:spTgt spid="15"/>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1000"/>
                                        <p:tgtEl>
                                          <p:spTgt spid="8"/>
                                        </p:tgtEl>
                                      </p:cBhvr>
                                    </p:animEffect>
                                  </p:childTnLst>
                                </p:cTn>
                              </p:par>
                            </p:childTnLst>
                          </p:cTn>
                        </p:par>
                        <p:par>
                          <p:cTn id="45" fill="hold">
                            <p:stCondLst>
                              <p:cond delay="1000"/>
                            </p:stCondLst>
                            <p:childTnLst>
                              <p:par>
                                <p:cTn id="46" presetID="53"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Effect transition="in" filter="fade">
                                      <p:cBhvr>
                                        <p:cTn id="50" dur="1000"/>
                                        <p:tgtEl>
                                          <p:spTgt spid="12"/>
                                        </p:tgtEl>
                                      </p:cBhvr>
                                    </p:animEffect>
                                  </p:childTnLst>
                                </p:cTn>
                              </p:par>
                            </p:childTnLst>
                          </p:cTn>
                        </p:par>
                        <p:par>
                          <p:cTn id="51" fill="hold">
                            <p:stCondLst>
                              <p:cond delay="2000"/>
                            </p:stCondLst>
                            <p:childTnLst>
                              <p:par>
                                <p:cTn id="52" presetID="22" presetClass="entr" presetSubtype="2"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right)">
                                      <p:cBhvr>
                                        <p:cTn id="54" dur="1000"/>
                                        <p:tgtEl>
                                          <p:spTgt spid="9"/>
                                        </p:tgtEl>
                                      </p:cBhvr>
                                    </p:animEffect>
                                  </p:childTnLst>
                                </p:cTn>
                              </p:par>
                            </p:childTnLst>
                          </p:cTn>
                        </p:par>
                        <p:par>
                          <p:cTn id="55" fill="hold">
                            <p:stCondLst>
                              <p:cond delay="3000"/>
                            </p:stCondLst>
                            <p:childTnLst>
                              <p:par>
                                <p:cTn id="56" presetID="53"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fltVal val="0"/>
                                          </p:val>
                                        </p:tav>
                                        <p:tav tm="100000">
                                          <p:val>
                                            <p:strVal val="#ppt_h"/>
                                          </p:val>
                                        </p:tav>
                                      </p:tavLst>
                                    </p:anim>
                                    <p:animEffect transition="in" filter="fade">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1000"/>
                                        <p:tgtEl>
                                          <p:spTgt spid="10"/>
                                        </p:tgtEl>
                                      </p:cBhvr>
                                    </p:animEffect>
                                  </p:childTnLst>
                                </p:cTn>
                              </p:par>
                            </p:childTnLst>
                          </p:cTn>
                        </p:par>
                        <p:par>
                          <p:cTn id="66" fill="hold">
                            <p:stCondLst>
                              <p:cond delay="1000"/>
                            </p:stCondLst>
                            <p:childTnLst>
                              <p:par>
                                <p:cTn id="67" presetID="53" presetClass="entr" presetSubtype="0"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Effect transition="in" filter="fade">
                                      <p:cBhvr>
                                        <p:cTn id="71" dur="1000"/>
                                        <p:tgtEl>
                                          <p:spTgt spid="13"/>
                                        </p:tgtEl>
                                      </p:cBhvr>
                                    </p:animEffect>
                                  </p:childTnLst>
                                </p:cTn>
                              </p:par>
                            </p:childTnLst>
                          </p:cTn>
                        </p:par>
                        <p:par>
                          <p:cTn id="72" fill="hold">
                            <p:stCondLst>
                              <p:cond delay="2000"/>
                            </p:stCondLst>
                            <p:childTnLst>
                              <p:par>
                                <p:cTn id="73" presetID="6" presetClass="entr" presetSubtype="32"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circle(out)">
                                      <p:cBhvr>
                                        <p:cTn id="7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latin typeface="Arial" charset="0"/>
              </a:rPr>
              <a:t>Virtualization Decouples the Computing Stack</a:t>
            </a:r>
          </a:p>
        </p:txBody>
      </p:sp>
      <p:grpSp>
        <p:nvGrpSpPr>
          <p:cNvPr id="2" name="Group 15"/>
          <p:cNvGrpSpPr>
            <a:grpSpLocks/>
          </p:cNvGrpSpPr>
          <p:nvPr/>
        </p:nvGrpSpPr>
        <p:grpSpPr bwMode="auto">
          <a:xfrm>
            <a:off x="487364" y="1920876"/>
            <a:ext cx="4754562" cy="3840163"/>
            <a:chOff x="1828800" y="1676400"/>
            <a:chExt cx="6096000" cy="4495800"/>
          </a:xfrm>
        </p:grpSpPr>
        <p:sp>
          <p:nvSpPr>
            <p:cNvPr id="10" name="Rectangle 9"/>
            <p:cNvSpPr/>
            <p:nvPr/>
          </p:nvSpPr>
          <p:spPr bwMode="auto">
            <a:xfrm>
              <a:off x="4956907" y="5334000"/>
              <a:ext cx="2967893" cy="8382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600" dirty="0">
                  <a:ln w="12700">
                    <a:solidFill>
                      <a:schemeClr val="tx2">
                        <a:satMod val="155000"/>
                      </a:schemeClr>
                    </a:solidFill>
                    <a:prstDash val="solid"/>
                  </a:ln>
                  <a:solidFill>
                    <a:srgbClr val="FFFFFF"/>
                  </a:solidFill>
                </a:rPr>
                <a:t>Storage</a:t>
              </a:r>
            </a:p>
          </p:txBody>
        </p:sp>
        <p:sp>
          <p:nvSpPr>
            <p:cNvPr id="11" name="Rectangle 10"/>
            <p:cNvSpPr/>
            <p:nvPr/>
          </p:nvSpPr>
          <p:spPr bwMode="auto">
            <a:xfrm>
              <a:off x="1828800" y="5334000"/>
              <a:ext cx="2971800" cy="8382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600" dirty="0">
                  <a:ln w="12700">
                    <a:solidFill>
                      <a:schemeClr val="tx2">
                        <a:satMod val="155000"/>
                      </a:schemeClr>
                    </a:solidFill>
                    <a:prstDash val="solid"/>
                  </a:ln>
                  <a:solidFill>
                    <a:srgbClr val="FFFFFF"/>
                  </a:solidFill>
                </a:rPr>
                <a:t>Networking</a:t>
              </a:r>
            </a:p>
          </p:txBody>
        </p:sp>
        <p:sp>
          <p:nvSpPr>
            <p:cNvPr id="12" name="Rectangle 11"/>
            <p:cNvSpPr/>
            <p:nvPr/>
          </p:nvSpPr>
          <p:spPr bwMode="auto">
            <a:xfrm>
              <a:off x="1828800" y="4419600"/>
              <a:ext cx="6096000" cy="8382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600" dirty="0">
                  <a:ln w="12700">
                    <a:solidFill>
                      <a:schemeClr val="tx2">
                        <a:satMod val="155000"/>
                      </a:schemeClr>
                    </a:solidFill>
                    <a:prstDash val="solid"/>
                  </a:ln>
                  <a:solidFill>
                    <a:srgbClr val="FFFFFF"/>
                  </a:solidFill>
                </a:rPr>
                <a:t>Physical Hardware</a:t>
              </a:r>
            </a:p>
          </p:txBody>
        </p:sp>
        <p:sp>
          <p:nvSpPr>
            <p:cNvPr id="13" name="Rectangle 12"/>
            <p:cNvSpPr/>
            <p:nvPr/>
          </p:nvSpPr>
          <p:spPr bwMode="auto">
            <a:xfrm>
              <a:off x="1828800" y="3505200"/>
              <a:ext cx="6096000" cy="8382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600" dirty="0">
                  <a:ln w="12700">
                    <a:solidFill>
                      <a:schemeClr val="tx2">
                        <a:satMod val="155000"/>
                      </a:schemeClr>
                    </a:solidFill>
                    <a:prstDash val="solid"/>
                  </a:ln>
                  <a:solidFill>
                    <a:srgbClr val="FFFFFF"/>
                  </a:solidFill>
                </a:rPr>
                <a:t>Operating System</a:t>
              </a:r>
            </a:p>
          </p:txBody>
        </p:sp>
        <p:sp>
          <p:nvSpPr>
            <p:cNvPr id="14" name="Rectangle 13"/>
            <p:cNvSpPr/>
            <p:nvPr/>
          </p:nvSpPr>
          <p:spPr bwMode="auto">
            <a:xfrm>
              <a:off x="1828800" y="2590800"/>
              <a:ext cx="6096000" cy="8382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600" dirty="0">
                  <a:ln w="12700">
                    <a:solidFill>
                      <a:schemeClr val="tx2">
                        <a:satMod val="155000"/>
                      </a:schemeClr>
                    </a:solidFill>
                    <a:prstDash val="solid"/>
                  </a:ln>
                  <a:solidFill>
                    <a:srgbClr val="FFFFFF"/>
                  </a:solidFill>
                </a:rPr>
                <a:t>Applications</a:t>
              </a:r>
            </a:p>
          </p:txBody>
        </p:sp>
        <p:sp>
          <p:nvSpPr>
            <p:cNvPr id="15" name="Rectangle 14"/>
            <p:cNvSpPr/>
            <p:nvPr/>
          </p:nvSpPr>
          <p:spPr bwMode="auto">
            <a:xfrm>
              <a:off x="1828800" y="1676400"/>
              <a:ext cx="6096000" cy="8382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600" dirty="0">
                  <a:ln w="12700">
                    <a:solidFill>
                      <a:schemeClr val="tx2">
                        <a:satMod val="155000"/>
                      </a:schemeClr>
                    </a:solidFill>
                    <a:prstDash val="solid"/>
                  </a:ln>
                  <a:solidFill>
                    <a:srgbClr val="FFFFFF"/>
                  </a:solidFill>
                </a:rPr>
                <a:t>Presentation</a:t>
              </a:r>
            </a:p>
          </p:txBody>
        </p:sp>
      </p:grpSp>
      <p:sp>
        <p:nvSpPr>
          <p:cNvPr id="18" name="Rectangle 17"/>
          <p:cNvSpPr/>
          <p:nvPr/>
        </p:nvSpPr>
        <p:spPr bwMode="auto">
          <a:xfrm>
            <a:off x="10972800" y="7498080"/>
            <a:ext cx="3535680" cy="5284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Storage</a:t>
            </a:r>
          </a:p>
        </p:txBody>
      </p:sp>
      <p:sp>
        <p:nvSpPr>
          <p:cNvPr id="19" name="Rectangle 18"/>
          <p:cNvSpPr/>
          <p:nvPr/>
        </p:nvSpPr>
        <p:spPr bwMode="auto">
          <a:xfrm>
            <a:off x="6705600" y="7518228"/>
            <a:ext cx="3413760" cy="5284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Networking</a:t>
            </a:r>
          </a:p>
        </p:txBody>
      </p:sp>
      <p:sp>
        <p:nvSpPr>
          <p:cNvPr id="20" name="Rectangle 19"/>
          <p:cNvSpPr/>
          <p:nvPr/>
        </p:nvSpPr>
        <p:spPr bwMode="auto">
          <a:xfrm>
            <a:off x="8534400" y="5557692"/>
            <a:ext cx="4023360" cy="5284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Physical Hardware</a:t>
            </a:r>
          </a:p>
        </p:txBody>
      </p:sp>
      <p:sp>
        <p:nvSpPr>
          <p:cNvPr id="21" name="Rectangle 20"/>
          <p:cNvSpPr/>
          <p:nvPr/>
        </p:nvSpPr>
        <p:spPr bwMode="auto">
          <a:xfrm>
            <a:off x="8656320" y="4277532"/>
            <a:ext cx="4023360" cy="5284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Operating System</a:t>
            </a:r>
          </a:p>
        </p:txBody>
      </p:sp>
      <p:sp>
        <p:nvSpPr>
          <p:cNvPr id="22" name="Rectangle 21"/>
          <p:cNvSpPr/>
          <p:nvPr/>
        </p:nvSpPr>
        <p:spPr bwMode="auto">
          <a:xfrm>
            <a:off x="8656320" y="3017520"/>
            <a:ext cx="4023360" cy="5284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Applications</a:t>
            </a:r>
          </a:p>
        </p:txBody>
      </p:sp>
      <p:sp>
        <p:nvSpPr>
          <p:cNvPr id="23" name="Rectangle 22"/>
          <p:cNvSpPr/>
          <p:nvPr/>
        </p:nvSpPr>
        <p:spPr bwMode="auto">
          <a:xfrm>
            <a:off x="8534400" y="1737360"/>
            <a:ext cx="4023360" cy="5284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Presentation</a:t>
            </a:r>
          </a:p>
        </p:txBody>
      </p:sp>
      <p:sp>
        <p:nvSpPr>
          <p:cNvPr id="24" name="Rectangle 23"/>
          <p:cNvSpPr/>
          <p:nvPr/>
        </p:nvSpPr>
        <p:spPr bwMode="auto">
          <a:xfrm>
            <a:off x="7802880" y="6238068"/>
            <a:ext cx="231648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dirty="0">
                <a:ln w="12700">
                  <a:solidFill>
                    <a:schemeClr val="tx2">
                      <a:satMod val="155000"/>
                    </a:schemeClr>
                  </a:solidFill>
                  <a:prstDash val="solid"/>
                </a:ln>
                <a:solidFill>
                  <a:srgbClr val="FFFFFF"/>
                </a:solidFill>
              </a:rPr>
              <a:t>IO </a:t>
            </a:r>
            <a:r>
              <a:rPr lang="en-US" dirty="0" err="1">
                <a:ln w="12700">
                  <a:solidFill>
                    <a:schemeClr val="tx2">
                      <a:satMod val="155000"/>
                    </a:schemeClr>
                  </a:solidFill>
                  <a:prstDash val="solid"/>
                </a:ln>
                <a:solidFill>
                  <a:srgbClr val="FFFFFF"/>
                </a:solidFill>
              </a:rPr>
              <a:t>Virt</a:t>
            </a:r>
            <a:endParaRPr lang="en-US" dirty="0">
              <a:ln w="12700">
                <a:solidFill>
                  <a:schemeClr val="tx2">
                    <a:satMod val="155000"/>
                  </a:schemeClr>
                </a:solidFill>
                <a:prstDash val="solid"/>
              </a:ln>
              <a:solidFill>
                <a:srgbClr val="FFFFFF"/>
              </a:solidFill>
            </a:endParaRPr>
          </a:p>
        </p:txBody>
      </p:sp>
      <p:sp>
        <p:nvSpPr>
          <p:cNvPr id="25" name="Rectangle 24"/>
          <p:cNvSpPr/>
          <p:nvPr/>
        </p:nvSpPr>
        <p:spPr bwMode="auto">
          <a:xfrm>
            <a:off x="10972800" y="6217920"/>
            <a:ext cx="207264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dirty="0">
                <a:ln w="12700">
                  <a:solidFill>
                    <a:schemeClr val="tx2">
                      <a:satMod val="155000"/>
                    </a:schemeClr>
                  </a:solidFill>
                  <a:prstDash val="solid"/>
                </a:ln>
                <a:solidFill>
                  <a:srgbClr val="FFFFFF"/>
                </a:solidFill>
              </a:rPr>
              <a:t>Disk </a:t>
            </a:r>
            <a:r>
              <a:rPr lang="en-US" dirty="0" err="1">
                <a:ln w="12700">
                  <a:solidFill>
                    <a:schemeClr val="tx2">
                      <a:satMod val="155000"/>
                    </a:schemeClr>
                  </a:solidFill>
                  <a:prstDash val="solid"/>
                </a:ln>
                <a:solidFill>
                  <a:srgbClr val="FFFFFF"/>
                </a:solidFill>
              </a:rPr>
              <a:t>Virt</a:t>
            </a:r>
            <a:endParaRPr lang="en-US" dirty="0">
              <a:ln w="12700">
                <a:solidFill>
                  <a:schemeClr val="tx2">
                    <a:satMod val="155000"/>
                  </a:schemeClr>
                </a:solidFill>
                <a:prstDash val="solid"/>
              </a:ln>
              <a:solidFill>
                <a:srgbClr val="FFFFFF"/>
              </a:solidFill>
            </a:endParaRPr>
          </a:p>
        </p:txBody>
      </p:sp>
      <p:sp>
        <p:nvSpPr>
          <p:cNvPr id="26" name="Rectangle 25"/>
          <p:cNvSpPr/>
          <p:nvPr/>
        </p:nvSpPr>
        <p:spPr bwMode="auto">
          <a:xfrm>
            <a:off x="10972800" y="6858000"/>
            <a:ext cx="207264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dirty="0">
                <a:ln w="12700">
                  <a:solidFill>
                    <a:schemeClr val="tx2">
                      <a:satMod val="155000"/>
                    </a:schemeClr>
                  </a:solidFill>
                  <a:prstDash val="solid"/>
                </a:ln>
                <a:solidFill>
                  <a:srgbClr val="FFFFFF"/>
                </a:solidFill>
              </a:rPr>
              <a:t>Storage </a:t>
            </a:r>
            <a:r>
              <a:rPr lang="en-US" dirty="0" err="1">
                <a:ln w="12700">
                  <a:solidFill>
                    <a:schemeClr val="tx2">
                      <a:satMod val="155000"/>
                    </a:schemeClr>
                  </a:solidFill>
                  <a:prstDash val="solid"/>
                </a:ln>
                <a:solidFill>
                  <a:srgbClr val="FFFFFF"/>
                </a:solidFill>
              </a:rPr>
              <a:t>Virt</a:t>
            </a:r>
            <a:endParaRPr lang="en-US" dirty="0">
              <a:ln w="12700">
                <a:solidFill>
                  <a:schemeClr val="tx2">
                    <a:satMod val="155000"/>
                  </a:schemeClr>
                </a:solidFill>
                <a:prstDash val="solid"/>
              </a:ln>
              <a:solidFill>
                <a:srgbClr val="FFFFFF"/>
              </a:solidFill>
            </a:endParaRPr>
          </a:p>
        </p:txBody>
      </p:sp>
      <p:sp>
        <p:nvSpPr>
          <p:cNvPr id="27" name="Rectangle 26"/>
          <p:cNvSpPr/>
          <p:nvPr/>
        </p:nvSpPr>
        <p:spPr bwMode="auto">
          <a:xfrm>
            <a:off x="9631680" y="4937760"/>
            <a:ext cx="402336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OS Virtualization</a:t>
            </a:r>
          </a:p>
        </p:txBody>
      </p:sp>
      <p:sp>
        <p:nvSpPr>
          <p:cNvPr id="28" name="Rectangle 27"/>
          <p:cNvSpPr/>
          <p:nvPr/>
        </p:nvSpPr>
        <p:spPr bwMode="auto">
          <a:xfrm>
            <a:off x="9631680" y="3657600"/>
            <a:ext cx="402336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Application Virtualization</a:t>
            </a:r>
          </a:p>
        </p:txBody>
      </p:sp>
      <p:sp>
        <p:nvSpPr>
          <p:cNvPr id="29" name="Rectangle 28"/>
          <p:cNvSpPr/>
          <p:nvPr/>
        </p:nvSpPr>
        <p:spPr bwMode="auto">
          <a:xfrm>
            <a:off x="9753600" y="2377440"/>
            <a:ext cx="402336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sz="2600" dirty="0">
                <a:ln w="12700">
                  <a:solidFill>
                    <a:schemeClr val="tx2">
                      <a:satMod val="155000"/>
                    </a:schemeClr>
                  </a:solidFill>
                  <a:prstDash val="solid"/>
                </a:ln>
                <a:solidFill>
                  <a:srgbClr val="FFFFFF"/>
                </a:solidFill>
              </a:rPr>
              <a:t>Presentation Virtualization</a:t>
            </a:r>
          </a:p>
        </p:txBody>
      </p:sp>
      <p:sp>
        <p:nvSpPr>
          <p:cNvPr id="30" name="Rectangle 29"/>
          <p:cNvSpPr/>
          <p:nvPr/>
        </p:nvSpPr>
        <p:spPr bwMode="auto">
          <a:xfrm>
            <a:off x="7802880" y="6878148"/>
            <a:ext cx="2316480" cy="528492"/>
          </a:xfrm>
          <a:prstGeom prst="rect">
            <a:avLst/>
          </a:prstGeom>
          <a:solidFill>
            <a:srgbClr val="FF66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30615" tIns="65308" rIns="130615" bIns="65308" anchor="ctr"/>
          <a:lstStyle/>
          <a:p>
            <a:pPr algn="ctr">
              <a:defRPr/>
            </a:pPr>
            <a:r>
              <a:rPr lang="en-US" dirty="0">
                <a:ln w="12700">
                  <a:solidFill>
                    <a:schemeClr val="tx2">
                      <a:satMod val="155000"/>
                    </a:schemeClr>
                  </a:solidFill>
                  <a:prstDash val="solid"/>
                </a:ln>
                <a:solidFill>
                  <a:srgbClr val="FFFFFF"/>
                </a:solidFill>
              </a:rPr>
              <a:t>Networking </a:t>
            </a:r>
            <a:r>
              <a:rPr lang="en-US" dirty="0" err="1">
                <a:ln w="12700">
                  <a:solidFill>
                    <a:schemeClr val="tx2">
                      <a:satMod val="155000"/>
                    </a:schemeClr>
                  </a:solidFill>
                  <a:prstDash val="solid"/>
                </a:ln>
                <a:solidFill>
                  <a:srgbClr val="FFFFFF"/>
                </a:solidFill>
              </a:rPr>
              <a:t>Virt</a:t>
            </a:r>
            <a:endParaRPr lang="en-US" dirty="0">
              <a:ln w="12700">
                <a:solidFill>
                  <a:schemeClr val="tx2">
                    <a:satMod val="155000"/>
                  </a:schemeClr>
                </a:solidFill>
                <a:prstDash val="solid"/>
              </a:ln>
              <a:solidFill>
                <a:srgbClr val="FFFFFF"/>
              </a:solidFill>
            </a:endParaRPr>
          </a:p>
        </p:txBody>
      </p:sp>
      <p:cxnSp>
        <p:nvCxnSpPr>
          <p:cNvPr id="32" name="Straight Arrow Connector 31"/>
          <p:cNvCxnSpPr>
            <a:cxnSpLocks noChangeShapeType="1"/>
          </p:cNvCxnSpPr>
          <p:nvPr/>
        </p:nvCxnSpPr>
        <p:spPr bwMode="auto">
          <a:xfrm rot="10800000">
            <a:off x="8412164" y="5191126"/>
            <a:ext cx="976312" cy="1588"/>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p:spPr>
      </p:cxnSp>
      <p:cxnSp>
        <p:nvCxnSpPr>
          <p:cNvPr id="33" name="Straight Arrow Connector 32"/>
          <p:cNvCxnSpPr>
            <a:cxnSpLocks noChangeShapeType="1"/>
          </p:cNvCxnSpPr>
          <p:nvPr/>
        </p:nvCxnSpPr>
        <p:spPr bwMode="auto">
          <a:xfrm rot="10800000">
            <a:off x="8412164" y="3911601"/>
            <a:ext cx="976312" cy="1588"/>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p:spPr>
      </p:cxnSp>
      <p:cxnSp>
        <p:nvCxnSpPr>
          <p:cNvPr id="34" name="Straight Arrow Connector 33"/>
          <p:cNvCxnSpPr>
            <a:cxnSpLocks noChangeShapeType="1"/>
          </p:cNvCxnSpPr>
          <p:nvPr/>
        </p:nvCxnSpPr>
        <p:spPr bwMode="auto">
          <a:xfrm rot="10800000">
            <a:off x="8534401" y="2630489"/>
            <a:ext cx="974725" cy="1588"/>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p:spPr>
      </p:cxnSp>
      <p:pic>
        <p:nvPicPr>
          <p:cNvPr id="35" name="Picture 3" descr="blue_desktop"/>
          <p:cNvPicPr>
            <a:picLocks noChangeAspect="1" noChangeArrowheads="1"/>
          </p:cNvPicPr>
          <p:nvPr/>
        </p:nvPicPr>
        <p:blipFill>
          <a:blip r:embed="rId3" cstate="print"/>
          <a:srcRect/>
          <a:stretch>
            <a:fillRect/>
          </a:stretch>
        </p:blipFill>
        <p:spPr bwMode="auto">
          <a:xfrm>
            <a:off x="1463042" y="7040880"/>
            <a:ext cx="529544" cy="501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15" descr="blue_server_cluster_MF"/>
          <p:cNvPicPr>
            <a:picLocks noChangeAspect="1" noChangeArrowheads="1"/>
          </p:cNvPicPr>
          <p:nvPr/>
        </p:nvPicPr>
        <p:blipFill>
          <a:blip r:embed="rId4"/>
          <a:srcRect/>
          <a:stretch>
            <a:fillRect/>
          </a:stretch>
        </p:blipFill>
        <p:spPr bwMode="auto">
          <a:xfrm>
            <a:off x="2682240" y="6783706"/>
            <a:ext cx="992938" cy="805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rapezoid 36"/>
          <p:cNvSpPr/>
          <p:nvPr/>
        </p:nvSpPr>
        <p:spPr bwMode="auto">
          <a:xfrm rot="10800000">
            <a:off x="487364" y="5851526"/>
            <a:ext cx="4633912" cy="731838"/>
          </a:xfrm>
          <a:prstGeom prst="trapezoid">
            <a:avLst>
              <a:gd name="adj" fmla="val 148388"/>
            </a:avLst>
          </a:prstGeom>
          <a:solidFill>
            <a:schemeClr val="accent6">
              <a:lumMod val="20000"/>
              <a:lumOff val="80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30615" tIns="65308" rIns="130615" bIns="65308" anchor="ctr"/>
          <a:lstStyle/>
          <a:p>
            <a:endParaRPr lang="en-US">
              <a:solidFill>
                <a:schemeClr val="tx1"/>
              </a:solidFill>
              <a:ea typeface="MS PGothic" pitchFamily="34" charset="-128"/>
            </a:endParaRPr>
          </a:p>
        </p:txBody>
      </p:sp>
      <p:sp>
        <p:nvSpPr>
          <p:cNvPr id="38" name="Striped Right Arrow 37"/>
          <p:cNvSpPr/>
          <p:nvPr/>
        </p:nvSpPr>
        <p:spPr bwMode="auto">
          <a:xfrm>
            <a:off x="5608320" y="3291840"/>
            <a:ext cx="1828800" cy="1280160"/>
          </a:xfrm>
          <a:prstGeom prst="stripedRightArrow">
            <a:avLst/>
          </a:prstGeom>
          <a:solidFill>
            <a:srgbClr val="FFC0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lIns="130615" tIns="65308" rIns="130615" bIns="65308" anchor="ctr"/>
          <a:lstStyle/>
          <a:p>
            <a:endParaRPr lang="en-US">
              <a:solidFill>
                <a:schemeClr val="tx1"/>
              </a:solidFill>
              <a:ea typeface="MS PGothic" pitchFamily="34" charset="-128"/>
            </a:endParaRPr>
          </a:p>
        </p:txBody>
      </p:sp>
    </p:spTree>
  </p:cSld>
  <p:clrMapOvr>
    <a:masterClrMapping/>
  </p:clrMapOvr>
  <p:transition spd="med">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36" name="Picture 116" descr="dot"/>
          <p:cNvPicPr>
            <a:picLocks noChangeAspect="1" noChangeArrowheads="1"/>
          </p:cNvPicPr>
          <p:nvPr/>
        </p:nvPicPr>
        <p:blipFill>
          <a:blip r:embed="rId3"/>
          <a:srcRect/>
          <a:stretch>
            <a:fillRect/>
          </a:stretch>
        </p:blipFill>
        <p:spPr bwMode="auto">
          <a:xfrm>
            <a:off x="8515350" y="1847850"/>
            <a:ext cx="4152900" cy="4152900"/>
          </a:xfrm>
          <a:prstGeom prst="rect">
            <a:avLst/>
          </a:prstGeom>
          <a:noFill/>
          <a:ln w="9525">
            <a:noFill/>
            <a:miter lim="800000"/>
            <a:headEnd/>
            <a:tailEnd/>
          </a:ln>
        </p:spPr>
      </p:pic>
      <p:sp>
        <p:nvSpPr>
          <p:cNvPr id="83971" name="Title 18"/>
          <p:cNvSpPr txBox="1">
            <a:spLocks/>
          </p:cNvSpPr>
          <p:nvPr/>
        </p:nvSpPr>
        <p:spPr bwMode="white">
          <a:xfrm>
            <a:off x="228600" y="63500"/>
            <a:ext cx="10972800" cy="850900"/>
          </a:xfrm>
          <a:prstGeom prst="rect">
            <a:avLst/>
          </a:prstGeom>
          <a:noFill/>
          <a:ln w="9525">
            <a:noFill/>
            <a:miter lim="800000"/>
            <a:headEnd/>
            <a:tailEnd/>
          </a:ln>
        </p:spPr>
        <p:txBody>
          <a:bodyPr lIns="130622" tIns="65311" rIns="130622" bIns="65311" anchor="ctr"/>
          <a:lstStyle/>
          <a:p>
            <a:pPr defTabSz="1306513" eaLnBrk="1" hangingPunct="1">
              <a:lnSpc>
                <a:spcPct val="90000"/>
              </a:lnSpc>
            </a:pPr>
            <a:r>
              <a:rPr lang="en-US" sz="3400">
                <a:solidFill>
                  <a:srgbClr val="FFFFFF"/>
                </a:solidFill>
                <a:latin typeface="Arial" charset="0"/>
              </a:rPr>
              <a:t>BMC’s vision for </a:t>
            </a:r>
            <a:r>
              <a:rPr lang="en-US" sz="3400" i="1">
                <a:solidFill>
                  <a:srgbClr val="FFFFFF"/>
                </a:solidFill>
                <a:latin typeface="Arial" charset="0"/>
              </a:rPr>
              <a:t>dynamic </a:t>
            </a:r>
            <a:r>
              <a:rPr lang="en-US" sz="3400">
                <a:solidFill>
                  <a:srgbClr val="FFFFFF"/>
                </a:solidFill>
                <a:latin typeface="Arial" charset="0"/>
              </a:rPr>
              <a:t>BSM</a:t>
            </a:r>
          </a:p>
        </p:txBody>
      </p:sp>
      <p:grpSp>
        <p:nvGrpSpPr>
          <p:cNvPr id="2" name="Group 3"/>
          <p:cNvGrpSpPr>
            <a:grpSpLocks/>
          </p:cNvGrpSpPr>
          <p:nvPr/>
        </p:nvGrpSpPr>
        <p:grpSpPr bwMode="auto">
          <a:xfrm>
            <a:off x="1162050" y="2381250"/>
            <a:ext cx="4070350" cy="2779713"/>
            <a:chOff x="114" y="1285"/>
            <a:chExt cx="2564" cy="1751"/>
          </a:xfrm>
        </p:grpSpPr>
        <p:sp>
          <p:nvSpPr>
            <p:cNvPr id="84055" name="Oval 11"/>
            <p:cNvSpPr>
              <a:spLocks noChangeArrowheads="1"/>
            </p:cNvSpPr>
            <p:nvPr/>
          </p:nvSpPr>
          <p:spPr bwMode="auto">
            <a:xfrm>
              <a:off x="1234" y="1285"/>
              <a:ext cx="1444" cy="878"/>
            </a:xfrm>
            <a:prstGeom prst="ellipse">
              <a:avLst/>
            </a:prstGeom>
            <a:solidFill>
              <a:schemeClr val="bg2">
                <a:alpha val="50195"/>
              </a:schemeClr>
            </a:solidFill>
            <a:ln w="9525">
              <a:noFill/>
              <a:round/>
              <a:headEnd/>
              <a:tailEnd/>
            </a:ln>
          </p:spPr>
          <p:txBody>
            <a:bodyPr wrap="none" anchor="ctr"/>
            <a:lstStyle/>
            <a:p>
              <a:pPr eaLnBrk="1" hangingPunct="1"/>
              <a:endParaRPr lang="en-US" sz="1600"/>
            </a:p>
          </p:txBody>
        </p:sp>
        <p:sp>
          <p:nvSpPr>
            <p:cNvPr id="84056" name="Oval 11"/>
            <p:cNvSpPr>
              <a:spLocks noChangeArrowheads="1"/>
            </p:cNvSpPr>
            <p:nvPr/>
          </p:nvSpPr>
          <p:spPr bwMode="auto">
            <a:xfrm>
              <a:off x="1098" y="1817"/>
              <a:ext cx="1444" cy="878"/>
            </a:xfrm>
            <a:prstGeom prst="ellipse">
              <a:avLst/>
            </a:prstGeom>
            <a:solidFill>
              <a:schemeClr val="bg2">
                <a:alpha val="50195"/>
              </a:schemeClr>
            </a:solidFill>
            <a:ln w="9525">
              <a:noFill/>
              <a:round/>
              <a:headEnd/>
              <a:tailEnd/>
            </a:ln>
          </p:spPr>
          <p:txBody>
            <a:bodyPr wrap="none" anchor="ctr"/>
            <a:lstStyle/>
            <a:p>
              <a:pPr eaLnBrk="1" hangingPunct="1"/>
              <a:endParaRPr lang="en-US" sz="1600"/>
            </a:p>
          </p:txBody>
        </p:sp>
        <p:sp>
          <p:nvSpPr>
            <p:cNvPr id="84057" name="Oval 11"/>
            <p:cNvSpPr>
              <a:spLocks noChangeArrowheads="1"/>
            </p:cNvSpPr>
            <p:nvPr/>
          </p:nvSpPr>
          <p:spPr bwMode="auto">
            <a:xfrm>
              <a:off x="260" y="2158"/>
              <a:ext cx="1444" cy="878"/>
            </a:xfrm>
            <a:prstGeom prst="ellipse">
              <a:avLst/>
            </a:prstGeom>
            <a:solidFill>
              <a:schemeClr val="bg2">
                <a:alpha val="50195"/>
              </a:schemeClr>
            </a:solidFill>
            <a:ln w="9525">
              <a:noFill/>
              <a:round/>
              <a:headEnd/>
              <a:tailEnd/>
            </a:ln>
          </p:spPr>
          <p:txBody>
            <a:bodyPr wrap="none" anchor="ctr"/>
            <a:lstStyle/>
            <a:p>
              <a:pPr eaLnBrk="1" hangingPunct="1"/>
              <a:endParaRPr lang="en-US" sz="1600"/>
            </a:p>
          </p:txBody>
        </p:sp>
        <p:sp>
          <p:nvSpPr>
            <p:cNvPr id="84058" name="Oval 11"/>
            <p:cNvSpPr>
              <a:spLocks noChangeArrowheads="1"/>
            </p:cNvSpPr>
            <p:nvPr/>
          </p:nvSpPr>
          <p:spPr bwMode="auto">
            <a:xfrm>
              <a:off x="114" y="1508"/>
              <a:ext cx="1444" cy="878"/>
            </a:xfrm>
            <a:prstGeom prst="ellipse">
              <a:avLst/>
            </a:prstGeom>
            <a:solidFill>
              <a:schemeClr val="bg2">
                <a:alpha val="50195"/>
              </a:schemeClr>
            </a:solidFill>
            <a:ln w="9525">
              <a:noFill/>
              <a:round/>
              <a:headEnd/>
              <a:tailEnd/>
            </a:ln>
          </p:spPr>
          <p:txBody>
            <a:bodyPr wrap="none" anchor="ctr"/>
            <a:lstStyle/>
            <a:p>
              <a:pPr eaLnBrk="1" hangingPunct="1"/>
              <a:endParaRPr lang="en-US" sz="1600"/>
            </a:p>
          </p:txBody>
        </p:sp>
      </p:grpSp>
      <p:pic>
        <p:nvPicPr>
          <p:cNvPr id="140296" name="Picture 46" descr="gray_Switch"/>
          <p:cNvPicPr>
            <a:picLocks noChangeAspect="1" noChangeArrowheads="1"/>
          </p:cNvPicPr>
          <p:nvPr/>
        </p:nvPicPr>
        <p:blipFill>
          <a:blip r:embed="rId4"/>
          <a:srcRect/>
          <a:stretch>
            <a:fillRect/>
          </a:stretch>
        </p:blipFill>
        <p:spPr bwMode="auto">
          <a:xfrm>
            <a:off x="2071688" y="3200400"/>
            <a:ext cx="520700" cy="382588"/>
          </a:xfrm>
          <a:prstGeom prst="rect">
            <a:avLst/>
          </a:prstGeom>
          <a:noFill/>
          <a:ln w="9525">
            <a:noFill/>
            <a:miter lim="800000"/>
            <a:headEnd/>
            <a:tailEnd/>
          </a:ln>
        </p:spPr>
      </p:pic>
      <p:pic>
        <p:nvPicPr>
          <p:cNvPr id="107" name="Picture 25" descr="blue_Person"/>
          <p:cNvPicPr>
            <a:picLocks noChangeAspect="1" noChangeArrowheads="1"/>
          </p:cNvPicPr>
          <p:nvPr/>
        </p:nvPicPr>
        <p:blipFill>
          <a:blip r:embed="rId5"/>
          <a:srcRect/>
          <a:stretch>
            <a:fillRect/>
          </a:stretch>
        </p:blipFill>
        <p:spPr bwMode="auto">
          <a:xfrm>
            <a:off x="4079875" y="2381250"/>
            <a:ext cx="284163" cy="661988"/>
          </a:xfrm>
          <a:prstGeom prst="rect">
            <a:avLst/>
          </a:prstGeom>
          <a:noFill/>
          <a:ln w="9525">
            <a:noFill/>
            <a:miter lim="800000"/>
            <a:headEnd/>
            <a:tailEnd/>
          </a:ln>
        </p:spPr>
      </p:pic>
      <p:sp>
        <p:nvSpPr>
          <p:cNvPr id="78" name="AutoShape 85"/>
          <p:cNvSpPr>
            <a:spLocks noChangeArrowheads="1"/>
          </p:cNvSpPr>
          <p:nvPr/>
        </p:nvSpPr>
        <p:spPr bwMode="auto">
          <a:xfrm rot="5400000">
            <a:off x="7001669" y="1572419"/>
            <a:ext cx="523875" cy="658813"/>
          </a:xfrm>
          <a:prstGeom prst="triangle">
            <a:avLst>
              <a:gd name="adj" fmla="val 50000"/>
            </a:avLst>
          </a:prstGeom>
          <a:solidFill>
            <a:schemeClr val="accent2"/>
          </a:solidFill>
          <a:ln w="9525">
            <a:noFill/>
            <a:miter lim="800000"/>
            <a:headEnd/>
            <a:tailEnd/>
          </a:ln>
        </p:spPr>
        <p:txBody>
          <a:bodyPr wrap="none" anchor="ctr"/>
          <a:lstStyle/>
          <a:p>
            <a:pPr algn="ctr" eaLnBrk="1" hangingPunct="1"/>
            <a:endParaRPr lang="en-US" sz="1600" b="1">
              <a:solidFill>
                <a:schemeClr val="bg1"/>
              </a:solidFill>
              <a:latin typeface="Arial" charset="0"/>
            </a:endParaRPr>
          </a:p>
        </p:txBody>
      </p:sp>
      <p:grpSp>
        <p:nvGrpSpPr>
          <p:cNvPr id="3" name="Group 12"/>
          <p:cNvGrpSpPr>
            <a:grpSpLocks/>
          </p:cNvGrpSpPr>
          <p:nvPr/>
        </p:nvGrpSpPr>
        <p:grpSpPr bwMode="auto">
          <a:xfrm>
            <a:off x="8069263" y="5368925"/>
            <a:ext cx="5381625" cy="2174875"/>
            <a:chOff x="3204" y="3151"/>
            <a:chExt cx="2438" cy="1360"/>
          </a:xfrm>
        </p:grpSpPr>
        <p:sp>
          <p:nvSpPr>
            <p:cNvPr id="84053" name="AutoShape 13"/>
            <p:cNvSpPr>
              <a:spLocks noChangeArrowheads="1"/>
            </p:cNvSpPr>
            <p:nvPr/>
          </p:nvSpPr>
          <p:spPr bwMode="auto">
            <a:xfrm>
              <a:off x="3204" y="3151"/>
              <a:ext cx="2358" cy="1360"/>
            </a:xfrm>
            <a:prstGeom prst="roundRect">
              <a:avLst>
                <a:gd name="adj" fmla="val 16667"/>
              </a:avLst>
            </a:prstGeom>
            <a:solidFill>
              <a:schemeClr val="tx2">
                <a:alpha val="50195"/>
              </a:schemeClr>
            </a:solidFill>
            <a:ln w="9525">
              <a:noFill/>
              <a:round/>
              <a:headEnd/>
              <a:tailEnd/>
            </a:ln>
          </p:spPr>
          <p:txBody>
            <a:bodyPr wrap="none" anchor="ctr"/>
            <a:lstStyle/>
            <a:p>
              <a:pPr eaLnBrk="1" hangingPunct="1"/>
              <a:endParaRPr lang="en-US" sz="1700"/>
            </a:p>
          </p:txBody>
        </p:sp>
        <p:sp>
          <p:nvSpPr>
            <p:cNvPr id="84054" name="Text Box 55"/>
            <p:cNvSpPr txBox="1">
              <a:spLocks noChangeArrowheads="1"/>
            </p:cNvSpPr>
            <p:nvPr/>
          </p:nvSpPr>
          <p:spPr bwMode="auto">
            <a:xfrm>
              <a:off x="3218" y="3213"/>
              <a:ext cx="2424" cy="958"/>
            </a:xfrm>
            <a:prstGeom prst="rect">
              <a:avLst/>
            </a:prstGeom>
            <a:noFill/>
            <a:ln w="9525">
              <a:noFill/>
              <a:miter lim="800000"/>
              <a:headEnd/>
              <a:tailEnd/>
            </a:ln>
          </p:spPr>
          <p:txBody>
            <a:bodyPr lIns="234000">
              <a:spAutoFit/>
            </a:bodyPr>
            <a:lstStyle/>
            <a:p>
              <a:pPr marL="115888" indent="-115888" eaLnBrk="1" hangingPunct="1">
                <a:spcBef>
                  <a:spcPct val="50000"/>
                </a:spcBef>
                <a:buFont typeface="Arial" charset="0"/>
                <a:buChar char="•"/>
              </a:pPr>
              <a:r>
                <a:rPr lang="en-US" sz="1700" b="1">
                  <a:solidFill>
                    <a:srgbClr val="36526C"/>
                  </a:solidFill>
                  <a:latin typeface="Arial" charset="0"/>
                </a:rPr>
                <a:t>Services delivered by “shared resource pools” </a:t>
              </a:r>
            </a:p>
            <a:p>
              <a:pPr marL="115888" indent="-115888" eaLnBrk="1" hangingPunct="1">
                <a:spcBef>
                  <a:spcPct val="50000"/>
                </a:spcBef>
                <a:buFont typeface="Arial" charset="0"/>
                <a:buChar char="•"/>
              </a:pPr>
              <a:r>
                <a:rPr lang="en-US" sz="1700" b="1">
                  <a:solidFill>
                    <a:srgbClr val="36526C"/>
                  </a:solidFill>
                  <a:latin typeface="Arial" charset="0"/>
                </a:rPr>
                <a:t>Tiered classes of service with predictable costs</a:t>
              </a:r>
            </a:p>
            <a:p>
              <a:pPr marL="115888" indent="-115888" eaLnBrk="1" hangingPunct="1">
                <a:spcBef>
                  <a:spcPct val="50000"/>
                </a:spcBef>
                <a:buFont typeface="Arial" charset="0"/>
                <a:buChar char="•"/>
              </a:pPr>
              <a:r>
                <a:rPr lang="en-US" sz="1700" b="1">
                  <a:solidFill>
                    <a:srgbClr val="36526C"/>
                  </a:solidFill>
                  <a:latin typeface="Arial" charset="0"/>
                </a:rPr>
                <a:t>70%+ of issues resolved proactively</a:t>
              </a:r>
            </a:p>
            <a:p>
              <a:pPr marL="115888" indent="-115888" eaLnBrk="1" hangingPunct="1">
                <a:spcBef>
                  <a:spcPct val="50000"/>
                </a:spcBef>
                <a:buFont typeface="Arial" charset="0"/>
                <a:buChar char="•"/>
              </a:pPr>
              <a:r>
                <a:rPr lang="en-US" sz="1700" b="1">
                  <a:solidFill>
                    <a:srgbClr val="36526C"/>
                  </a:solidFill>
                  <a:latin typeface="Arial" charset="0"/>
                </a:rPr>
                <a:t>Policy-based and assisted automation</a:t>
              </a:r>
            </a:p>
          </p:txBody>
        </p:sp>
      </p:grpSp>
      <p:grpSp>
        <p:nvGrpSpPr>
          <p:cNvPr id="4" name="Group 15"/>
          <p:cNvGrpSpPr>
            <a:grpSpLocks/>
          </p:cNvGrpSpPr>
          <p:nvPr/>
        </p:nvGrpSpPr>
        <p:grpSpPr bwMode="auto">
          <a:xfrm>
            <a:off x="533177" y="5368924"/>
            <a:ext cx="6857212" cy="2148263"/>
            <a:chOff x="99" y="3144"/>
            <a:chExt cx="3243" cy="1386"/>
          </a:xfrm>
        </p:grpSpPr>
        <p:sp>
          <p:nvSpPr>
            <p:cNvPr id="84051" name="AutoShape 16"/>
            <p:cNvSpPr>
              <a:spLocks noChangeArrowheads="1"/>
            </p:cNvSpPr>
            <p:nvPr/>
          </p:nvSpPr>
          <p:spPr bwMode="auto">
            <a:xfrm>
              <a:off x="240" y="3144"/>
              <a:ext cx="3102" cy="1386"/>
            </a:xfrm>
            <a:prstGeom prst="roundRect">
              <a:avLst>
                <a:gd name="adj" fmla="val 16667"/>
              </a:avLst>
            </a:prstGeom>
            <a:solidFill>
              <a:schemeClr val="tx2">
                <a:alpha val="50195"/>
              </a:schemeClr>
            </a:solidFill>
            <a:ln w="9525">
              <a:noFill/>
              <a:round/>
              <a:headEnd/>
              <a:tailEnd/>
            </a:ln>
          </p:spPr>
          <p:txBody>
            <a:bodyPr wrap="none" anchor="ctr"/>
            <a:lstStyle/>
            <a:p>
              <a:pPr eaLnBrk="1" hangingPunct="1">
                <a:buFont typeface="Arial" charset="0"/>
                <a:buChar char="•"/>
              </a:pPr>
              <a:endParaRPr lang="en-US" sz="1700"/>
            </a:p>
          </p:txBody>
        </p:sp>
        <p:sp>
          <p:nvSpPr>
            <p:cNvPr id="84052" name="Text Box 55"/>
            <p:cNvSpPr txBox="1">
              <a:spLocks noChangeArrowheads="1"/>
            </p:cNvSpPr>
            <p:nvPr/>
          </p:nvSpPr>
          <p:spPr bwMode="auto">
            <a:xfrm>
              <a:off x="99" y="3215"/>
              <a:ext cx="3099" cy="988"/>
            </a:xfrm>
            <a:prstGeom prst="rect">
              <a:avLst/>
            </a:prstGeom>
            <a:noFill/>
            <a:ln w="9525">
              <a:noFill/>
              <a:miter lim="800000"/>
              <a:headEnd/>
              <a:tailEnd/>
            </a:ln>
          </p:spPr>
          <p:txBody>
            <a:bodyPr wrap="square" lIns="234000">
              <a:spAutoFit/>
            </a:bodyPr>
            <a:lstStyle/>
            <a:p>
              <a:pPr marL="115888" indent="-115888" eaLnBrk="1" hangingPunct="1">
                <a:spcBef>
                  <a:spcPct val="50000"/>
                </a:spcBef>
                <a:buFont typeface="Arial" charset="0"/>
                <a:buChar char="•"/>
              </a:pPr>
              <a:r>
                <a:rPr lang="en-US" sz="1700" b="1" dirty="0">
                  <a:solidFill>
                    <a:srgbClr val="36526C"/>
                  </a:solidFill>
                  <a:latin typeface="Arial" charset="0"/>
                </a:rPr>
                <a:t>Services delivered by poorly utilized, static resources </a:t>
              </a:r>
            </a:p>
            <a:p>
              <a:pPr marL="115888" indent="-115888" eaLnBrk="1" hangingPunct="1">
                <a:spcBef>
                  <a:spcPct val="50000"/>
                </a:spcBef>
                <a:buFont typeface="Arial" charset="0"/>
                <a:buChar char="•"/>
              </a:pPr>
              <a:r>
                <a:rPr lang="en-US" sz="1700" b="1" dirty="0">
                  <a:solidFill>
                    <a:srgbClr val="36526C"/>
                  </a:solidFill>
                  <a:latin typeface="Arial" charset="0"/>
                </a:rPr>
                <a:t>Unpredictable costs</a:t>
              </a:r>
            </a:p>
            <a:p>
              <a:pPr marL="115888" indent="-115888" eaLnBrk="1" hangingPunct="1">
                <a:spcBef>
                  <a:spcPct val="50000"/>
                </a:spcBef>
                <a:buFont typeface="Arial" charset="0"/>
                <a:buChar char="•"/>
              </a:pPr>
              <a:r>
                <a:rPr lang="en-US" sz="1700" b="1" dirty="0">
                  <a:solidFill>
                    <a:srgbClr val="36526C"/>
                  </a:solidFill>
                  <a:latin typeface="Arial" charset="0"/>
                </a:rPr>
                <a:t>70%+ of issues reported by users</a:t>
              </a:r>
            </a:p>
            <a:p>
              <a:pPr marL="115888" indent="-115888" eaLnBrk="1" hangingPunct="1">
                <a:spcBef>
                  <a:spcPct val="50000"/>
                </a:spcBef>
                <a:buFont typeface="Arial" charset="0"/>
                <a:buChar char="•"/>
              </a:pPr>
              <a:r>
                <a:rPr lang="en-US" sz="1700" b="1" dirty="0">
                  <a:solidFill>
                    <a:srgbClr val="36526C"/>
                  </a:solidFill>
                  <a:latin typeface="Arial" charset="0"/>
                </a:rPr>
                <a:t>Highly manual processes, dependent on tribal knowledge</a:t>
              </a:r>
            </a:p>
          </p:txBody>
        </p:sp>
      </p:grpSp>
      <p:pic>
        <p:nvPicPr>
          <p:cNvPr id="140306" name="Picture 29" descr="blue_Person"/>
          <p:cNvPicPr>
            <a:picLocks noChangeAspect="1" noChangeArrowheads="1"/>
          </p:cNvPicPr>
          <p:nvPr/>
        </p:nvPicPr>
        <p:blipFill>
          <a:blip r:embed="rId5"/>
          <a:srcRect/>
          <a:stretch>
            <a:fillRect/>
          </a:stretch>
        </p:blipFill>
        <p:spPr bwMode="auto">
          <a:xfrm>
            <a:off x="2484438" y="3811588"/>
            <a:ext cx="284162" cy="661987"/>
          </a:xfrm>
          <a:prstGeom prst="rect">
            <a:avLst/>
          </a:prstGeom>
          <a:noFill/>
          <a:ln w="9525">
            <a:noFill/>
            <a:miter lim="800000"/>
            <a:headEnd/>
            <a:tailEnd/>
          </a:ln>
        </p:spPr>
      </p:pic>
      <p:pic>
        <p:nvPicPr>
          <p:cNvPr id="140307" name="Picture 31" descr="blue_Person"/>
          <p:cNvPicPr>
            <a:picLocks noChangeAspect="1" noChangeArrowheads="1"/>
          </p:cNvPicPr>
          <p:nvPr/>
        </p:nvPicPr>
        <p:blipFill>
          <a:blip r:embed="rId5"/>
          <a:srcRect/>
          <a:stretch>
            <a:fillRect/>
          </a:stretch>
        </p:blipFill>
        <p:spPr bwMode="auto">
          <a:xfrm>
            <a:off x="2997200" y="4362450"/>
            <a:ext cx="284163" cy="661988"/>
          </a:xfrm>
          <a:prstGeom prst="rect">
            <a:avLst/>
          </a:prstGeom>
          <a:noFill/>
          <a:ln w="9525">
            <a:noFill/>
            <a:miter lim="800000"/>
            <a:headEnd/>
            <a:tailEnd/>
          </a:ln>
        </p:spPr>
      </p:pic>
      <p:pic>
        <p:nvPicPr>
          <p:cNvPr id="140308" name="Picture 75" descr="blue_Person"/>
          <p:cNvPicPr>
            <a:picLocks noChangeAspect="1" noChangeArrowheads="1"/>
          </p:cNvPicPr>
          <p:nvPr/>
        </p:nvPicPr>
        <p:blipFill>
          <a:blip r:embed="rId5"/>
          <a:srcRect/>
          <a:stretch>
            <a:fillRect/>
          </a:stretch>
        </p:blipFill>
        <p:spPr bwMode="auto">
          <a:xfrm>
            <a:off x="1816100" y="3529013"/>
            <a:ext cx="284163" cy="661987"/>
          </a:xfrm>
          <a:prstGeom prst="rect">
            <a:avLst/>
          </a:prstGeom>
          <a:noFill/>
          <a:ln w="9525">
            <a:noFill/>
            <a:miter lim="800000"/>
            <a:headEnd/>
            <a:tailEnd/>
          </a:ln>
        </p:spPr>
      </p:pic>
      <p:grpSp>
        <p:nvGrpSpPr>
          <p:cNvPr id="5" name="Group 21"/>
          <p:cNvGrpSpPr>
            <a:grpSpLocks/>
          </p:cNvGrpSpPr>
          <p:nvPr/>
        </p:nvGrpSpPr>
        <p:grpSpPr bwMode="auto">
          <a:xfrm>
            <a:off x="1795463" y="4246563"/>
            <a:ext cx="708025" cy="695325"/>
            <a:chOff x="603" y="2526"/>
            <a:chExt cx="446" cy="438"/>
          </a:xfrm>
        </p:grpSpPr>
        <p:pic>
          <p:nvPicPr>
            <p:cNvPr id="84048" name="Picture 36" descr="gray_Application"/>
            <p:cNvPicPr>
              <a:picLocks noChangeAspect="1" noChangeArrowheads="1"/>
            </p:cNvPicPr>
            <p:nvPr/>
          </p:nvPicPr>
          <p:blipFill>
            <a:blip r:embed="rId6"/>
            <a:srcRect/>
            <a:stretch>
              <a:fillRect/>
            </a:stretch>
          </p:blipFill>
          <p:spPr bwMode="auto">
            <a:xfrm>
              <a:off x="603" y="2526"/>
              <a:ext cx="230" cy="300"/>
            </a:xfrm>
            <a:prstGeom prst="rect">
              <a:avLst/>
            </a:prstGeom>
            <a:noFill/>
            <a:ln w="9525">
              <a:noFill/>
              <a:miter lim="800000"/>
              <a:headEnd/>
              <a:tailEnd/>
            </a:ln>
          </p:spPr>
        </p:pic>
        <p:pic>
          <p:nvPicPr>
            <p:cNvPr id="84049" name="Picture 37" descr="gray_Application"/>
            <p:cNvPicPr>
              <a:picLocks noChangeAspect="1" noChangeArrowheads="1"/>
            </p:cNvPicPr>
            <p:nvPr/>
          </p:nvPicPr>
          <p:blipFill>
            <a:blip r:embed="rId6"/>
            <a:srcRect/>
            <a:stretch>
              <a:fillRect/>
            </a:stretch>
          </p:blipFill>
          <p:spPr bwMode="auto">
            <a:xfrm>
              <a:off x="729" y="2592"/>
              <a:ext cx="230" cy="300"/>
            </a:xfrm>
            <a:prstGeom prst="rect">
              <a:avLst/>
            </a:prstGeom>
            <a:noFill/>
            <a:ln w="9525">
              <a:noFill/>
              <a:miter lim="800000"/>
              <a:headEnd/>
              <a:tailEnd/>
            </a:ln>
          </p:spPr>
        </p:pic>
        <p:pic>
          <p:nvPicPr>
            <p:cNvPr id="84050" name="Picture 38" descr="gray_Application"/>
            <p:cNvPicPr>
              <a:picLocks noChangeAspect="1" noChangeArrowheads="1"/>
            </p:cNvPicPr>
            <p:nvPr/>
          </p:nvPicPr>
          <p:blipFill>
            <a:blip r:embed="rId6"/>
            <a:srcRect/>
            <a:stretch>
              <a:fillRect/>
            </a:stretch>
          </p:blipFill>
          <p:spPr bwMode="auto">
            <a:xfrm>
              <a:off x="819" y="2664"/>
              <a:ext cx="230" cy="300"/>
            </a:xfrm>
            <a:prstGeom prst="rect">
              <a:avLst/>
            </a:prstGeom>
            <a:noFill/>
            <a:ln w="9525">
              <a:noFill/>
              <a:miter lim="800000"/>
              <a:headEnd/>
              <a:tailEnd/>
            </a:ln>
          </p:spPr>
        </p:pic>
      </p:grpSp>
      <p:pic>
        <p:nvPicPr>
          <p:cNvPr id="140313" name="Picture 47" descr="gray_Switch"/>
          <p:cNvPicPr>
            <a:picLocks noChangeAspect="1" noChangeArrowheads="1"/>
          </p:cNvPicPr>
          <p:nvPr/>
        </p:nvPicPr>
        <p:blipFill>
          <a:blip r:embed="rId4"/>
          <a:srcRect/>
          <a:stretch>
            <a:fillRect/>
          </a:stretch>
        </p:blipFill>
        <p:spPr bwMode="auto">
          <a:xfrm>
            <a:off x="1452563" y="3190875"/>
            <a:ext cx="520700" cy="382588"/>
          </a:xfrm>
          <a:prstGeom prst="rect">
            <a:avLst/>
          </a:prstGeom>
          <a:noFill/>
          <a:ln w="9525">
            <a:noFill/>
            <a:miter lim="800000"/>
            <a:headEnd/>
            <a:tailEnd/>
          </a:ln>
        </p:spPr>
      </p:pic>
      <p:pic>
        <p:nvPicPr>
          <p:cNvPr id="140314" name="Picture 48" descr="gray_Switch"/>
          <p:cNvPicPr>
            <a:picLocks noChangeAspect="1" noChangeArrowheads="1"/>
          </p:cNvPicPr>
          <p:nvPr/>
        </p:nvPicPr>
        <p:blipFill>
          <a:blip r:embed="rId4"/>
          <a:srcRect/>
          <a:stretch>
            <a:fillRect/>
          </a:stretch>
        </p:blipFill>
        <p:spPr bwMode="auto">
          <a:xfrm>
            <a:off x="1766888" y="2828925"/>
            <a:ext cx="520700" cy="382588"/>
          </a:xfrm>
          <a:prstGeom prst="rect">
            <a:avLst/>
          </a:prstGeom>
          <a:noFill/>
          <a:ln w="9525">
            <a:noFill/>
            <a:miter lim="800000"/>
            <a:headEnd/>
            <a:tailEnd/>
          </a:ln>
        </p:spPr>
      </p:pic>
      <p:pic>
        <p:nvPicPr>
          <p:cNvPr id="140315" name="Picture 51" descr="gray_Server_Cluster"/>
          <p:cNvPicPr>
            <a:picLocks noChangeAspect="1" noChangeArrowheads="1"/>
          </p:cNvPicPr>
          <p:nvPr/>
        </p:nvPicPr>
        <p:blipFill>
          <a:blip r:embed="rId7"/>
          <a:srcRect/>
          <a:stretch>
            <a:fillRect/>
          </a:stretch>
        </p:blipFill>
        <p:spPr bwMode="auto">
          <a:xfrm>
            <a:off x="2811463" y="2713038"/>
            <a:ext cx="557212" cy="603250"/>
          </a:xfrm>
          <a:prstGeom prst="rect">
            <a:avLst/>
          </a:prstGeom>
          <a:noFill/>
          <a:ln w="9525">
            <a:noFill/>
            <a:miter lim="800000"/>
            <a:headEnd/>
            <a:tailEnd/>
          </a:ln>
        </p:spPr>
      </p:pic>
      <p:pic>
        <p:nvPicPr>
          <p:cNvPr id="140316" name="Picture 52" descr="gray_Server_Cluster"/>
          <p:cNvPicPr>
            <a:picLocks noChangeAspect="1" noChangeArrowheads="1"/>
          </p:cNvPicPr>
          <p:nvPr/>
        </p:nvPicPr>
        <p:blipFill>
          <a:blip r:embed="rId7"/>
          <a:srcRect/>
          <a:stretch>
            <a:fillRect/>
          </a:stretch>
        </p:blipFill>
        <p:spPr bwMode="auto">
          <a:xfrm>
            <a:off x="4200525" y="2655888"/>
            <a:ext cx="557213" cy="603250"/>
          </a:xfrm>
          <a:prstGeom prst="rect">
            <a:avLst/>
          </a:prstGeom>
          <a:noFill/>
          <a:ln w="9525">
            <a:noFill/>
            <a:miter lim="800000"/>
            <a:headEnd/>
            <a:tailEnd/>
          </a:ln>
        </p:spPr>
      </p:pic>
      <p:pic>
        <p:nvPicPr>
          <p:cNvPr id="140317" name="Picture 53" descr="gray_Server_01"/>
          <p:cNvPicPr>
            <a:picLocks noChangeAspect="1" noChangeArrowheads="1"/>
          </p:cNvPicPr>
          <p:nvPr/>
        </p:nvPicPr>
        <p:blipFill>
          <a:blip r:embed="rId8"/>
          <a:srcRect/>
          <a:stretch>
            <a:fillRect/>
          </a:stretch>
        </p:blipFill>
        <p:spPr bwMode="auto">
          <a:xfrm>
            <a:off x="3743325" y="2625725"/>
            <a:ext cx="474663" cy="690563"/>
          </a:xfrm>
          <a:prstGeom prst="rect">
            <a:avLst/>
          </a:prstGeom>
          <a:noFill/>
          <a:ln w="9525">
            <a:noFill/>
            <a:miter lim="800000"/>
            <a:headEnd/>
            <a:tailEnd/>
          </a:ln>
        </p:spPr>
      </p:pic>
      <p:pic>
        <p:nvPicPr>
          <p:cNvPr id="140318" name="Picture 56" descr="gray_Server_01"/>
          <p:cNvPicPr>
            <a:picLocks noChangeAspect="1" noChangeArrowheads="1"/>
          </p:cNvPicPr>
          <p:nvPr/>
        </p:nvPicPr>
        <p:blipFill>
          <a:blip r:embed="rId8"/>
          <a:srcRect/>
          <a:stretch>
            <a:fillRect/>
          </a:stretch>
        </p:blipFill>
        <p:spPr bwMode="auto">
          <a:xfrm>
            <a:off x="3522663" y="2873375"/>
            <a:ext cx="474662" cy="690563"/>
          </a:xfrm>
          <a:prstGeom prst="rect">
            <a:avLst/>
          </a:prstGeom>
          <a:noFill/>
          <a:ln w="9525">
            <a:noFill/>
            <a:miter lim="800000"/>
            <a:headEnd/>
            <a:tailEnd/>
          </a:ln>
        </p:spPr>
      </p:pic>
      <p:pic>
        <p:nvPicPr>
          <p:cNvPr id="140319" name="Picture 54" descr="gray_Server_01"/>
          <p:cNvPicPr>
            <a:picLocks noChangeAspect="1" noChangeArrowheads="1"/>
          </p:cNvPicPr>
          <p:nvPr/>
        </p:nvPicPr>
        <p:blipFill>
          <a:blip r:embed="rId8"/>
          <a:srcRect/>
          <a:stretch>
            <a:fillRect/>
          </a:stretch>
        </p:blipFill>
        <p:spPr bwMode="auto">
          <a:xfrm>
            <a:off x="4229100" y="3128963"/>
            <a:ext cx="474663" cy="690562"/>
          </a:xfrm>
          <a:prstGeom prst="rect">
            <a:avLst/>
          </a:prstGeom>
          <a:noFill/>
          <a:ln w="9525">
            <a:noFill/>
            <a:miter lim="800000"/>
            <a:headEnd/>
            <a:tailEnd/>
          </a:ln>
        </p:spPr>
      </p:pic>
      <p:pic>
        <p:nvPicPr>
          <p:cNvPr id="140320" name="Picture 41" descr="blueprint_IT_Storage"/>
          <p:cNvPicPr>
            <a:picLocks noChangeAspect="1" noChangeArrowheads="1"/>
          </p:cNvPicPr>
          <p:nvPr/>
        </p:nvPicPr>
        <p:blipFill>
          <a:blip r:embed="rId9"/>
          <a:srcRect b="25436"/>
          <a:stretch>
            <a:fillRect/>
          </a:stretch>
        </p:blipFill>
        <p:spPr bwMode="auto">
          <a:xfrm>
            <a:off x="3652838" y="3844925"/>
            <a:ext cx="457200" cy="504825"/>
          </a:xfrm>
          <a:prstGeom prst="rect">
            <a:avLst/>
          </a:prstGeom>
          <a:noFill/>
          <a:ln w="9525">
            <a:noFill/>
            <a:miter lim="800000"/>
            <a:headEnd/>
            <a:tailEnd/>
          </a:ln>
        </p:spPr>
      </p:pic>
      <p:pic>
        <p:nvPicPr>
          <p:cNvPr id="140321" name="Picture 42" descr="blueprint_IT_Storage"/>
          <p:cNvPicPr>
            <a:picLocks noChangeAspect="1" noChangeArrowheads="1"/>
          </p:cNvPicPr>
          <p:nvPr/>
        </p:nvPicPr>
        <p:blipFill>
          <a:blip r:embed="rId9"/>
          <a:srcRect b="25436"/>
          <a:stretch>
            <a:fillRect/>
          </a:stretch>
        </p:blipFill>
        <p:spPr bwMode="auto">
          <a:xfrm>
            <a:off x="3452813" y="3949700"/>
            <a:ext cx="457200" cy="504825"/>
          </a:xfrm>
          <a:prstGeom prst="rect">
            <a:avLst/>
          </a:prstGeom>
          <a:noFill/>
          <a:ln w="9525">
            <a:noFill/>
            <a:miter lim="800000"/>
            <a:headEnd/>
            <a:tailEnd/>
          </a:ln>
        </p:spPr>
      </p:pic>
      <p:pic>
        <p:nvPicPr>
          <p:cNvPr id="140322" name="Picture 43" descr="blueprint_IT_Storage"/>
          <p:cNvPicPr>
            <a:picLocks noChangeAspect="1" noChangeArrowheads="1"/>
          </p:cNvPicPr>
          <p:nvPr/>
        </p:nvPicPr>
        <p:blipFill>
          <a:blip r:embed="rId9"/>
          <a:srcRect b="25436"/>
          <a:stretch>
            <a:fillRect/>
          </a:stretch>
        </p:blipFill>
        <p:spPr bwMode="auto">
          <a:xfrm>
            <a:off x="3757613" y="4016375"/>
            <a:ext cx="457200" cy="504825"/>
          </a:xfrm>
          <a:prstGeom prst="rect">
            <a:avLst/>
          </a:prstGeom>
          <a:noFill/>
          <a:ln w="9525">
            <a:noFill/>
            <a:miter lim="800000"/>
            <a:headEnd/>
            <a:tailEnd/>
          </a:ln>
        </p:spPr>
      </p:pic>
      <p:sp>
        <p:nvSpPr>
          <p:cNvPr id="140323" name="Oval 11"/>
          <p:cNvSpPr>
            <a:spLocks noChangeArrowheads="1"/>
          </p:cNvSpPr>
          <p:nvPr/>
        </p:nvSpPr>
        <p:spPr bwMode="auto">
          <a:xfrm>
            <a:off x="9259888" y="2835275"/>
            <a:ext cx="2824162" cy="1717675"/>
          </a:xfrm>
          <a:prstGeom prst="ellipse">
            <a:avLst/>
          </a:prstGeom>
          <a:gradFill rotWithShape="1">
            <a:gsLst>
              <a:gs pos="0">
                <a:srgbClr val="E6F4FE"/>
              </a:gs>
              <a:gs pos="100000">
                <a:srgbClr val="CFEAFD"/>
              </a:gs>
            </a:gsLst>
            <a:path path="shape">
              <a:fillToRect l="50000" t="50000" r="50000" b="50000"/>
            </a:path>
          </a:gradFill>
          <a:ln w="9525">
            <a:solidFill>
              <a:schemeClr val="accent2"/>
            </a:solidFill>
            <a:round/>
            <a:headEnd/>
            <a:tailEnd/>
          </a:ln>
        </p:spPr>
        <p:txBody>
          <a:bodyPr wrap="none" anchor="ctr"/>
          <a:lstStyle/>
          <a:p>
            <a:pPr eaLnBrk="1" hangingPunct="1"/>
            <a:endParaRPr lang="en-US" sz="1600"/>
          </a:p>
        </p:txBody>
      </p:sp>
      <p:grpSp>
        <p:nvGrpSpPr>
          <p:cNvPr id="6" name="Group 36"/>
          <p:cNvGrpSpPr>
            <a:grpSpLocks/>
          </p:cNvGrpSpPr>
          <p:nvPr/>
        </p:nvGrpSpPr>
        <p:grpSpPr bwMode="auto">
          <a:xfrm>
            <a:off x="9358313" y="2930525"/>
            <a:ext cx="2403475" cy="1328738"/>
            <a:chOff x="3816" y="1434"/>
            <a:chExt cx="1020" cy="564"/>
          </a:xfrm>
        </p:grpSpPr>
        <p:sp>
          <p:nvSpPr>
            <p:cNvPr id="84042" name="Line 37"/>
            <p:cNvSpPr>
              <a:spLocks noChangeShapeType="1"/>
            </p:cNvSpPr>
            <p:nvPr/>
          </p:nvSpPr>
          <p:spPr bwMode="auto">
            <a:xfrm>
              <a:off x="3816" y="1704"/>
              <a:ext cx="552" cy="24"/>
            </a:xfrm>
            <a:prstGeom prst="line">
              <a:avLst/>
            </a:prstGeom>
            <a:noFill/>
            <a:ln w="9525">
              <a:solidFill>
                <a:schemeClr val="accent2"/>
              </a:solidFill>
              <a:prstDash val="dash"/>
              <a:round/>
              <a:headEnd/>
              <a:tailEnd/>
            </a:ln>
          </p:spPr>
          <p:txBody>
            <a:bodyPr/>
            <a:lstStyle/>
            <a:p>
              <a:endParaRPr lang="en-US"/>
            </a:p>
          </p:txBody>
        </p:sp>
        <p:sp>
          <p:nvSpPr>
            <p:cNvPr id="84043" name="Line 38"/>
            <p:cNvSpPr>
              <a:spLocks noChangeShapeType="1"/>
            </p:cNvSpPr>
            <p:nvPr/>
          </p:nvSpPr>
          <p:spPr bwMode="auto">
            <a:xfrm flipH="1" flipV="1">
              <a:off x="4356" y="1716"/>
              <a:ext cx="108" cy="282"/>
            </a:xfrm>
            <a:prstGeom prst="line">
              <a:avLst/>
            </a:prstGeom>
            <a:noFill/>
            <a:ln w="9525">
              <a:solidFill>
                <a:schemeClr val="accent2"/>
              </a:solidFill>
              <a:prstDash val="dash"/>
              <a:round/>
              <a:headEnd/>
              <a:tailEnd/>
            </a:ln>
          </p:spPr>
          <p:txBody>
            <a:bodyPr/>
            <a:lstStyle/>
            <a:p>
              <a:endParaRPr lang="en-US"/>
            </a:p>
          </p:txBody>
        </p:sp>
        <p:sp>
          <p:nvSpPr>
            <p:cNvPr id="84044" name="Line 39"/>
            <p:cNvSpPr>
              <a:spLocks noChangeShapeType="1"/>
            </p:cNvSpPr>
            <p:nvPr/>
          </p:nvSpPr>
          <p:spPr bwMode="auto">
            <a:xfrm flipH="1" flipV="1">
              <a:off x="4356" y="1722"/>
              <a:ext cx="480" cy="192"/>
            </a:xfrm>
            <a:prstGeom prst="line">
              <a:avLst/>
            </a:prstGeom>
            <a:noFill/>
            <a:ln w="9525">
              <a:solidFill>
                <a:schemeClr val="accent2"/>
              </a:solidFill>
              <a:prstDash val="dash"/>
              <a:round/>
              <a:headEnd/>
              <a:tailEnd/>
            </a:ln>
          </p:spPr>
          <p:txBody>
            <a:bodyPr/>
            <a:lstStyle/>
            <a:p>
              <a:endParaRPr lang="en-US"/>
            </a:p>
          </p:txBody>
        </p:sp>
        <p:sp>
          <p:nvSpPr>
            <p:cNvPr id="84045" name="Line 40"/>
            <p:cNvSpPr>
              <a:spLocks noChangeShapeType="1"/>
            </p:cNvSpPr>
            <p:nvPr/>
          </p:nvSpPr>
          <p:spPr bwMode="auto">
            <a:xfrm flipH="1" flipV="1">
              <a:off x="4206" y="1434"/>
              <a:ext cx="156" cy="282"/>
            </a:xfrm>
            <a:prstGeom prst="line">
              <a:avLst/>
            </a:prstGeom>
            <a:noFill/>
            <a:ln w="9525">
              <a:solidFill>
                <a:schemeClr val="accent2"/>
              </a:solidFill>
              <a:prstDash val="dash"/>
              <a:round/>
              <a:headEnd/>
              <a:tailEnd/>
            </a:ln>
          </p:spPr>
          <p:txBody>
            <a:bodyPr/>
            <a:lstStyle/>
            <a:p>
              <a:endParaRPr lang="en-US"/>
            </a:p>
          </p:txBody>
        </p:sp>
        <p:sp>
          <p:nvSpPr>
            <p:cNvPr id="84046" name="Line 41"/>
            <p:cNvSpPr>
              <a:spLocks noChangeShapeType="1"/>
            </p:cNvSpPr>
            <p:nvPr/>
          </p:nvSpPr>
          <p:spPr bwMode="auto">
            <a:xfrm flipV="1">
              <a:off x="4362" y="1500"/>
              <a:ext cx="414" cy="228"/>
            </a:xfrm>
            <a:prstGeom prst="line">
              <a:avLst/>
            </a:prstGeom>
            <a:noFill/>
            <a:ln w="9525">
              <a:solidFill>
                <a:schemeClr val="accent2"/>
              </a:solidFill>
              <a:prstDash val="dash"/>
              <a:round/>
              <a:headEnd/>
              <a:tailEnd/>
            </a:ln>
          </p:spPr>
          <p:txBody>
            <a:bodyPr/>
            <a:lstStyle/>
            <a:p>
              <a:endParaRPr lang="en-US"/>
            </a:p>
          </p:txBody>
        </p:sp>
        <p:sp>
          <p:nvSpPr>
            <p:cNvPr id="84047" name="Line 42"/>
            <p:cNvSpPr>
              <a:spLocks noChangeShapeType="1"/>
            </p:cNvSpPr>
            <p:nvPr/>
          </p:nvSpPr>
          <p:spPr bwMode="auto">
            <a:xfrm flipV="1">
              <a:off x="3996" y="1734"/>
              <a:ext cx="360" cy="246"/>
            </a:xfrm>
            <a:prstGeom prst="line">
              <a:avLst/>
            </a:prstGeom>
            <a:noFill/>
            <a:ln w="9525">
              <a:solidFill>
                <a:schemeClr val="accent2"/>
              </a:solidFill>
              <a:prstDash val="dash"/>
              <a:round/>
              <a:headEnd/>
              <a:tailEnd/>
            </a:ln>
          </p:spPr>
          <p:txBody>
            <a:bodyPr/>
            <a:lstStyle/>
            <a:p>
              <a:endParaRPr lang="en-US"/>
            </a:p>
          </p:txBody>
        </p:sp>
      </p:grpSp>
      <p:grpSp>
        <p:nvGrpSpPr>
          <p:cNvPr id="7" name="Group 43"/>
          <p:cNvGrpSpPr>
            <a:grpSpLocks/>
          </p:cNvGrpSpPr>
          <p:nvPr/>
        </p:nvGrpSpPr>
        <p:grpSpPr bwMode="auto">
          <a:xfrm>
            <a:off x="9045575" y="2454275"/>
            <a:ext cx="3140075" cy="2314575"/>
            <a:chOff x="3608" y="1504"/>
            <a:chExt cx="1607" cy="1184"/>
          </a:xfrm>
        </p:grpSpPr>
        <p:pic>
          <p:nvPicPr>
            <p:cNvPr id="84033" name="Picture 52" descr="gray_Server_Cluster"/>
            <p:cNvPicPr>
              <a:picLocks noChangeAspect="1" noChangeArrowheads="1"/>
            </p:cNvPicPr>
            <p:nvPr/>
          </p:nvPicPr>
          <p:blipFill>
            <a:blip r:embed="rId10"/>
            <a:srcRect/>
            <a:stretch>
              <a:fillRect/>
            </a:stretch>
          </p:blipFill>
          <p:spPr bwMode="auto">
            <a:xfrm>
              <a:off x="4781" y="1553"/>
              <a:ext cx="363" cy="393"/>
            </a:xfrm>
            <a:prstGeom prst="rect">
              <a:avLst/>
            </a:prstGeom>
            <a:noFill/>
            <a:ln w="9525">
              <a:noFill/>
              <a:miter lim="800000"/>
              <a:headEnd/>
              <a:tailEnd/>
            </a:ln>
          </p:spPr>
        </p:pic>
        <p:pic>
          <p:nvPicPr>
            <p:cNvPr id="84034" name="Picture 41" descr="blueprint_IT_Storage"/>
            <p:cNvPicPr>
              <a:picLocks noChangeAspect="1" noChangeArrowheads="1"/>
            </p:cNvPicPr>
            <p:nvPr/>
          </p:nvPicPr>
          <p:blipFill>
            <a:blip r:embed="rId9"/>
            <a:srcRect b="25436"/>
            <a:stretch>
              <a:fillRect/>
            </a:stretch>
          </p:blipFill>
          <p:spPr bwMode="auto">
            <a:xfrm>
              <a:off x="4928" y="2139"/>
              <a:ext cx="287" cy="318"/>
            </a:xfrm>
            <a:prstGeom prst="rect">
              <a:avLst/>
            </a:prstGeom>
            <a:noFill/>
            <a:ln w="9525">
              <a:noFill/>
              <a:miter lim="800000"/>
              <a:headEnd/>
              <a:tailEnd/>
            </a:ln>
          </p:spPr>
        </p:pic>
        <p:pic>
          <p:nvPicPr>
            <p:cNvPr id="84035" name="Picture 46" descr="gray_Switch"/>
            <p:cNvPicPr>
              <a:picLocks noChangeAspect="1" noChangeArrowheads="1"/>
            </p:cNvPicPr>
            <p:nvPr/>
          </p:nvPicPr>
          <p:blipFill>
            <a:blip r:embed="rId4"/>
            <a:srcRect/>
            <a:stretch>
              <a:fillRect/>
            </a:stretch>
          </p:blipFill>
          <p:spPr bwMode="auto">
            <a:xfrm>
              <a:off x="4431" y="2445"/>
              <a:ext cx="331" cy="243"/>
            </a:xfrm>
            <a:prstGeom prst="rect">
              <a:avLst/>
            </a:prstGeom>
            <a:noFill/>
            <a:ln w="9525">
              <a:noFill/>
              <a:miter lim="800000"/>
              <a:headEnd/>
              <a:tailEnd/>
            </a:ln>
          </p:spPr>
        </p:pic>
        <p:grpSp>
          <p:nvGrpSpPr>
            <p:cNvPr id="8" name="Group 92"/>
            <p:cNvGrpSpPr>
              <a:grpSpLocks/>
            </p:cNvGrpSpPr>
            <p:nvPr/>
          </p:nvGrpSpPr>
          <p:grpSpPr bwMode="auto">
            <a:xfrm flipH="1">
              <a:off x="3982" y="1504"/>
              <a:ext cx="419" cy="412"/>
              <a:chOff x="4032" y="1968"/>
              <a:chExt cx="446" cy="438"/>
            </a:xfrm>
          </p:grpSpPr>
          <p:pic>
            <p:nvPicPr>
              <p:cNvPr id="84039" name="Picture 36" descr="gray_Application"/>
              <p:cNvPicPr>
                <a:picLocks noChangeAspect="1" noChangeArrowheads="1"/>
              </p:cNvPicPr>
              <p:nvPr/>
            </p:nvPicPr>
            <p:blipFill>
              <a:blip r:embed="rId6"/>
              <a:srcRect/>
              <a:stretch>
                <a:fillRect/>
              </a:stretch>
            </p:blipFill>
            <p:spPr bwMode="auto">
              <a:xfrm>
                <a:off x="4032" y="1968"/>
                <a:ext cx="230" cy="300"/>
              </a:xfrm>
              <a:prstGeom prst="rect">
                <a:avLst/>
              </a:prstGeom>
              <a:noFill/>
              <a:ln w="9525">
                <a:noFill/>
                <a:miter lim="800000"/>
                <a:headEnd/>
                <a:tailEnd/>
              </a:ln>
            </p:spPr>
          </p:pic>
          <p:pic>
            <p:nvPicPr>
              <p:cNvPr id="84040" name="Picture 37" descr="gray_Application"/>
              <p:cNvPicPr>
                <a:picLocks noChangeAspect="1" noChangeArrowheads="1"/>
              </p:cNvPicPr>
              <p:nvPr/>
            </p:nvPicPr>
            <p:blipFill>
              <a:blip r:embed="rId6"/>
              <a:srcRect/>
              <a:stretch>
                <a:fillRect/>
              </a:stretch>
            </p:blipFill>
            <p:spPr bwMode="auto">
              <a:xfrm>
                <a:off x="4140" y="2034"/>
                <a:ext cx="230" cy="300"/>
              </a:xfrm>
              <a:prstGeom prst="rect">
                <a:avLst/>
              </a:prstGeom>
              <a:noFill/>
              <a:ln w="9525">
                <a:noFill/>
                <a:miter lim="800000"/>
                <a:headEnd/>
                <a:tailEnd/>
              </a:ln>
            </p:spPr>
          </p:pic>
          <p:pic>
            <p:nvPicPr>
              <p:cNvPr id="84041" name="Picture 38" descr="gray_Application"/>
              <p:cNvPicPr>
                <a:picLocks noChangeAspect="1" noChangeArrowheads="1"/>
              </p:cNvPicPr>
              <p:nvPr/>
            </p:nvPicPr>
            <p:blipFill>
              <a:blip r:embed="rId6"/>
              <a:srcRect/>
              <a:stretch>
                <a:fillRect/>
              </a:stretch>
            </p:blipFill>
            <p:spPr bwMode="auto">
              <a:xfrm>
                <a:off x="4248" y="2106"/>
                <a:ext cx="230" cy="300"/>
              </a:xfrm>
              <a:prstGeom prst="rect">
                <a:avLst/>
              </a:prstGeom>
              <a:noFill/>
              <a:ln w="9525">
                <a:noFill/>
                <a:miter lim="800000"/>
                <a:headEnd/>
                <a:tailEnd/>
              </a:ln>
            </p:spPr>
          </p:pic>
        </p:grpSp>
        <p:pic>
          <p:nvPicPr>
            <p:cNvPr id="84037" name="Picture 58" descr="gray_Server_Cluster"/>
            <p:cNvPicPr>
              <a:picLocks noChangeAspect="1" noChangeArrowheads="1"/>
            </p:cNvPicPr>
            <p:nvPr/>
          </p:nvPicPr>
          <p:blipFill>
            <a:blip r:embed="rId10"/>
            <a:srcRect/>
            <a:stretch>
              <a:fillRect/>
            </a:stretch>
          </p:blipFill>
          <p:spPr bwMode="auto">
            <a:xfrm>
              <a:off x="3805" y="2256"/>
              <a:ext cx="326" cy="354"/>
            </a:xfrm>
            <a:prstGeom prst="rect">
              <a:avLst/>
            </a:prstGeom>
            <a:noFill/>
            <a:ln w="9525">
              <a:noFill/>
              <a:miter lim="800000"/>
              <a:headEnd/>
              <a:tailEnd/>
            </a:ln>
          </p:spPr>
        </p:pic>
        <p:pic>
          <p:nvPicPr>
            <p:cNvPr id="84038" name="Picture 41" descr="blueprint_IT_Storage"/>
            <p:cNvPicPr>
              <a:picLocks noChangeAspect="1" noChangeArrowheads="1"/>
            </p:cNvPicPr>
            <p:nvPr/>
          </p:nvPicPr>
          <p:blipFill>
            <a:blip r:embed="rId9"/>
            <a:srcRect b="25436"/>
            <a:stretch>
              <a:fillRect/>
            </a:stretch>
          </p:blipFill>
          <p:spPr bwMode="auto">
            <a:xfrm>
              <a:off x="3608" y="1869"/>
              <a:ext cx="287" cy="318"/>
            </a:xfrm>
            <a:prstGeom prst="rect">
              <a:avLst/>
            </a:prstGeom>
            <a:noFill/>
            <a:ln w="9525">
              <a:noFill/>
              <a:miter lim="800000"/>
              <a:headEnd/>
              <a:tailEnd/>
            </a:ln>
          </p:spPr>
        </p:pic>
      </p:grpSp>
      <p:sp>
        <p:nvSpPr>
          <p:cNvPr id="140341" name="Rectangle 53"/>
          <p:cNvSpPr>
            <a:spLocks noChangeArrowheads="1"/>
          </p:cNvSpPr>
          <p:nvPr/>
        </p:nvSpPr>
        <p:spPr bwMode="auto">
          <a:xfrm>
            <a:off x="2497138" y="1790700"/>
            <a:ext cx="1727200" cy="354013"/>
          </a:xfrm>
          <a:prstGeom prst="rect">
            <a:avLst/>
          </a:prstGeom>
          <a:solidFill>
            <a:schemeClr val="accent2"/>
          </a:solidFill>
          <a:ln w="9525">
            <a:noFill/>
            <a:miter lim="800000"/>
            <a:headEnd/>
            <a:tailEnd/>
          </a:ln>
        </p:spPr>
        <p:txBody>
          <a:bodyPr wrap="none" anchor="ctr"/>
          <a:lstStyle/>
          <a:p>
            <a:pPr algn="ctr" eaLnBrk="1" hangingPunct="1"/>
            <a:r>
              <a:rPr lang="fr-FR" sz="1600" b="1">
                <a:solidFill>
                  <a:schemeClr val="bg1"/>
                </a:solidFill>
                <a:latin typeface="Arial" charset="0"/>
              </a:rPr>
              <a:t>BEFORE</a:t>
            </a:r>
            <a:endParaRPr lang="en-US" sz="1600" b="1">
              <a:solidFill>
                <a:schemeClr val="bg1"/>
              </a:solidFill>
              <a:latin typeface="Arial" charset="0"/>
            </a:endParaRPr>
          </a:p>
        </p:txBody>
      </p:sp>
      <p:sp>
        <p:nvSpPr>
          <p:cNvPr id="140342" name="Rectangle 54"/>
          <p:cNvSpPr>
            <a:spLocks noChangeArrowheads="1"/>
          </p:cNvSpPr>
          <p:nvPr/>
        </p:nvSpPr>
        <p:spPr bwMode="auto">
          <a:xfrm>
            <a:off x="9815513" y="1784350"/>
            <a:ext cx="1727200" cy="354013"/>
          </a:xfrm>
          <a:prstGeom prst="rect">
            <a:avLst/>
          </a:prstGeom>
          <a:solidFill>
            <a:schemeClr val="accent2"/>
          </a:solidFill>
          <a:ln w="9525">
            <a:noFill/>
            <a:miter lim="800000"/>
            <a:headEnd/>
            <a:tailEnd/>
          </a:ln>
        </p:spPr>
        <p:txBody>
          <a:bodyPr wrap="none" anchor="ctr"/>
          <a:lstStyle/>
          <a:p>
            <a:pPr algn="ctr" eaLnBrk="1" hangingPunct="1"/>
            <a:r>
              <a:rPr lang="fr-FR" sz="1600" b="1">
                <a:solidFill>
                  <a:schemeClr val="bg1"/>
                </a:solidFill>
                <a:latin typeface="Arial" charset="0"/>
              </a:rPr>
              <a:t>AFTER</a:t>
            </a:r>
            <a:endParaRPr lang="en-US" sz="1600" b="1">
              <a:solidFill>
                <a:schemeClr val="bg1"/>
              </a:solidFill>
              <a:latin typeface="Arial" charset="0"/>
            </a:endParaRPr>
          </a:p>
        </p:txBody>
      </p:sp>
      <p:pic>
        <p:nvPicPr>
          <p:cNvPr id="140343" name="Picture 76" descr="blue_Person"/>
          <p:cNvPicPr>
            <a:picLocks noChangeAspect="1" noChangeArrowheads="1"/>
          </p:cNvPicPr>
          <p:nvPr/>
        </p:nvPicPr>
        <p:blipFill>
          <a:blip r:embed="rId5"/>
          <a:srcRect/>
          <a:stretch>
            <a:fillRect/>
          </a:stretch>
        </p:blipFill>
        <p:spPr bwMode="auto">
          <a:xfrm>
            <a:off x="2990850" y="3109913"/>
            <a:ext cx="284163" cy="661987"/>
          </a:xfrm>
          <a:prstGeom prst="rect">
            <a:avLst/>
          </a:prstGeom>
          <a:noFill/>
          <a:ln w="9525">
            <a:noFill/>
            <a:miter lim="800000"/>
            <a:headEnd/>
            <a:tailEnd/>
          </a:ln>
        </p:spPr>
      </p:pic>
      <p:pic>
        <p:nvPicPr>
          <p:cNvPr id="140344" name="Picture 63" descr="blue_Person"/>
          <p:cNvPicPr>
            <a:picLocks noChangeAspect="1" noChangeArrowheads="1"/>
          </p:cNvPicPr>
          <p:nvPr/>
        </p:nvPicPr>
        <p:blipFill>
          <a:blip r:embed="rId5"/>
          <a:srcRect/>
          <a:stretch>
            <a:fillRect/>
          </a:stretch>
        </p:blipFill>
        <p:spPr bwMode="auto">
          <a:xfrm>
            <a:off x="3254375" y="2794000"/>
            <a:ext cx="284163" cy="661988"/>
          </a:xfrm>
          <a:prstGeom prst="rect">
            <a:avLst/>
          </a:prstGeom>
          <a:noFill/>
          <a:ln w="9525">
            <a:noFill/>
            <a:miter lim="800000"/>
            <a:headEnd/>
            <a:tailEnd/>
          </a:ln>
        </p:spPr>
      </p:pic>
      <p:pic>
        <p:nvPicPr>
          <p:cNvPr id="140345" name="Picture 58" descr="gray_Server_Cluster"/>
          <p:cNvPicPr>
            <a:picLocks noChangeAspect="1" noChangeArrowheads="1"/>
          </p:cNvPicPr>
          <p:nvPr/>
        </p:nvPicPr>
        <p:blipFill>
          <a:blip r:embed="rId7"/>
          <a:srcRect/>
          <a:stretch>
            <a:fillRect/>
          </a:stretch>
        </p:blipFill>
        <p:spPr bwMode="auto">
          <a:xfrm>
            <a:off x="3062288" y="3271838"/>
            <a:ext cx="557212" cy="603250"/>
          </a:xfrm>
          <a:prstGeom prst="rect">
            <a:avLst/>
          </a:prstGeom>
          <a:noFill/>
          <a:ln w="9525">
            <a:noFill/>
            <a:miter lim="800000"/>
            <a:headEnd/>
            <a:tailEnd/>
          </a:ln>
        </p:spPr>
      </p:pic>
      <p:pic>
        <p:nvPicPr>
          <p:cNvPr id="140346" name="Picture 62" descr="blue_Person"/>
          <p:cNvPicPr>
            <a:picLocks noChangeAspect="1" noChangeArrowheads="1"/>
          </p:cNvPicPr>
          <p:nvPr/>
        </p:nvPicPr>
        <p:blipFill>
          <a:blip r:embed="rId5"/>
          <a:srcRect/>
          <a:stretch>
            <a:fillRect/>
          </a:stretch>
        </p:blipFill>
        <p:spPr bwMode="auto">
          <a:xfrm>
            <a:off x="3502025" y="3232150"/>
            <a:ext cx="284163" cy="661988"/>
          </a:xfrm>
          <a:prstGeom prst="rect">
            <a:avLst/>
          </a:prstGeom>
          <a:noFill/>
          <a:ln w="9525">
            <a:noFill/>
            <a:miter lim="800000"/>
            <a:headEnd/>
            <a:tailEnd/>
          </a:ln>
        </p:spPr>
      </p:pic>
      <p:pic>
        <p:nvPicPr>
          <p:cNvPr id="140347" name="Picture 65" descr="blue_Person"/>
          <p:cNvPicPr>
            <a:picLocks noChangeAspect="1" noChangeArrowheads="1"/>
          </p:cNvPicPr>
          <p:nvPr/>
        </p:nvPicPr>
        <p:blipFill>
          <a:blip r:embed="rId5"/>
          <a:srcRect/>
          <a:stretch>
            <a:fillRect/>
          </a:stretch>
        </p:blipFill>
        <p:spPr bwMode="auto">
          <a:xfrm>
            <a:off x="3973513" y="2992438"/>
            <a:ext cx="284162" cy="661987"/>
          </a:xfrm>
          <a:prstGeom prst="rect">
            <a:avLst/>
          </a:prstGeom>
          <a:noFill/>
          <a:ln w="9525">
            <a:noFill/>
            <a:miter lim="800000"/>
            <a:headEnd/>
            <a:tailEnd/>
          </a:ln>
        </p:spPr>
      </p:pic>
      <p:pic>
        <p:nvPicPr>
          <p:cNvPr id="140348" name="Picture 64" descr="blue_Person"/>
          <p:cNvPicPr>
            <a:picLocks noChangeAspect="1" noChangeArrowheads="1"/>
          </p:cNvPicPr>
          <p:nvPr/>
        </p:nvPicPr>
        <p:blipFill>
          <a:blip r:embed="rId5"/>
          <a:srcRect/>
          <a:stretch>
            <a:fillRect/>
          </a:stretch>
        </p:blipFill>
        <p:spPr bwMode="auto">
          <a:xfrm>
            <a:off x="4619625" y="2814638"/>
            <a:ext cx="284163" cy="661987"/>
          </a:xfrm>
          <a:prstGeom prst="rect">
            <a:avLst/>
          </a:prstGeom>
          <a:noFill/>
          <a:ln w="9525">
            <a:noFill/>
            <a:miter lim="800000"/>
            <a:headEnd/>
            <a:tailEnd/>
          </a:ln>
        </p:spPr>
      </p:pic>
      <p:pic>
        <p:nvPicPr>
          <p:cNvPr id="140349" name="Picture 30" descr="blue_Person"/>
          <p:cNvPicPr>
            <a:picLocks noChangeAspect="1" noChangeArrowheads="1"/>
          </p:cNvPicPr>
          <p:nvPr/>
        </p:nvPicPr>
        <p:blipFill>
          <a:blip r:embed="rId5"/>
          <a:srcRect/>
          <a:stretch>
            <a:fillRect/>
          </a:stretch>
        </p:blipFill>
        <p:spPr bwMode="auto">
          <a:xfrm>
            <a:off x="1958975" y="4384675"/>
            <a:ext cx="284163" cy="661988"/>
          </a:xfrm>
          <a:prstGeom prst="rect">
            <a:avLst/>
          </a:prstGeom>
          <a:noFill/>
          <a:ln w="9525">
            <a:noFill/>
            <a:miter lim="800000"/>
            <a:headEnd/>
            <a:tailEnd/>
          </a:ln>
        </p:spPr>
      </p:pic>
      <p:grpSp>
        <p:nvGrpSpPr>
          <p:cNvPr id="9" name="Group 62"/>
          <p:cNvGrpSpPr>
            <a:grpSpLocks/>
          </p:cNvGrpSpPr>
          <p:nvPr/>
        </p:nvGrpSpPr>
        <p:grpSpPr bwMode="auto">
          <a:xfrm>
            <a:off x="1955800" y="2749550"/>
            <a:ext cx="3195638" cy="2301875"/>
            <a:chOff x="584" y="1517"/>
            <a:chExt cx="2013" cy="1450"/>
          </a:xfrm>
        </p:grpSpPr>
        <p:pic>
          <p:nvPicPr>
            <p:cNvPr id="84027" name="Picture 68" descr="blue_Portal"/>
            <p:cNvPicPr>
              <a:picLocks noChangeAspect="1" noChangeArrowheads="1"/>
            </p:cNvPicPr>
            <p:nvPr/>
          </p:nvPicPr>
          <p:blipFill>
            <a:blip r:embed="rId11"/>
            <a:srcRect/>
            <a:stretch>
              <a:fillRect/>
            </a:stretch>
          </p:blipFill>
          <p:spPr bwMode="auto">
            <a:xfrm>
              <a:off x="1012" y="2184"/>
              <a:ext cx="248" cy="365"/>
            </a:xfrm>
            <a:prstGeom prst="rect">
              <a:avLst/>
            </a:prstGeom>
            <a:noFill/>
            <a:ln w="9525">
              <a:noFill/>
              <a:miter lim="800000"/>
              <a:headEnd/>
              <a:tailEnd/>
            </a:ln>
          </p:spPr>
        </p:pic>
        <p:pic>
          <p:nvPicPr>
            <p:cNvPr id="84028" name="Picture 68" descr="blue_Portal"/>
            <p:cNvPicPr>
              <a:picLocks noChangeAspect="1" noChangeArrowheads="1"/>
            </p:cNvPicPr>
            <p:nvPr/>
          </p:nvPicPr>
          <p:blipFill>
            <a:blip r:embed="rId11"/>
            <a:srcRect/>
            <a:stretch>
              <a:fillRect/>
            </a:stretch>
          </p:blipFill>
          <p:spPr bwMode="auto">
            <a:xfrm>
              <a:off x="1358" y="2602"/>
              <a:ext cx="248" cy="365"/>
            </a:xfrm>
            <a:prstGeom prst="rect">
              <a:avLst/>
            </a:prstGeom>
            <a:noFill/>
            <a:ln w="9525">
              <a:noFill/>
              <a:miter lim="800000"/>
              <a:headEnd/>
              <a:tailEnd/>
            </a:ln>
          </p:spPr>
        </p:pic>
        <p:pic>
          <p:nvPicPr>
            <p:cNvPr id="84029" name="Picture 69" descr="blue_Portal"/>
            <p:cNvPicPr>
              <a:picLocks noChangeAspect="1" noChangeArrowheads="1"/>
            </p:cNvPicPr>
            <p:nvPr/>
          </p:nvPicPr>
          <p:blipFill>
            <a:blip r:embed="rId11"/>
            <a:srcRect/>
            <a:stretch>
              <a:fillRect/>
            </a:stretch>
          </p:blipFill>
          <p:spPr bwMode="auto">
            <a:xfrm>
              <a:off x="584" y="1984"/>
              <a:ext cx="248" cy="365"/>
            </a:xfrm>
            <a:prstGeom prst="rect">
              <a:avLst/>
            </a:prstGeom>
            <a:noFill/>
            <a:ln w="9525">
              <a:noFill/>
              <a:miter lim="800000"/>
              <a:headEnd/>
              <a:tailEnd/>
            </a:ln>
          </p:spPr>
        </p:pic>
        <p:pic>
          <p:nvPicPr>
            <p:cNvPr id="84030" name="Picture 71" descr="blue_Portal"/>
            <p:cNvPicPr>
              <a:picLocks noChangeAspect="1" noChangeArrowheads="1"/>
            </p:cNvPicPr>
            <p:nvPr/>
          </p:nvPicPr>
          <p:blipFill>
            <a:blip r:embed="rId11"/>
            <a:srcRect/>
            <a:stretch>
              <a:fillRect/>
            </a:stretch>
          </p:blipFill>
          <p:spPr bwMode="auto">
            <a:xfrm>
              <a:off x="2349" y="1517"/>
              <a:ext cx="248" cy="365"/>
            </a:xfrm>
            <a:prstGeom prst="rect">
              <a:avLst/>
            </a:prstGeom>
            <a:noFill/>
            <a:ln w="9525">
              <a:noFill/>
              <a:miter lim="800000"/>
              <a:headEnd/>
              <a:tailEnd/>
            </a:ln>
          </p:spPr>
        </p:pic>
        <p:pic>
          <p:nvPicPr>
            <p:cNvPr id="84031" name="Picture 72" descr="blue_Portal"/>
            <p:cNvPicPr>
              <a:picLocks noChangeAspect="1" noChangeArrowheads="1"/>
            </p:cNvPicPr>
            <p:nvPr/>
          </p:nvPicPr>
          <p:blipFill>
            <a:blip r:embed="rId11"/>
            <a:srcRect/>
            <a:stretch>
              <a:fillRect/>
            </a:stretch>
          </p:blipFill>
          <p:spPr bwMode="auto">
            <a:xfrm>
              <a:off x="1655" y="1806"/>
              <a:ext cx="248" cy="365"/>
            </a:xfrm>
            <a:prstGeom prst="rect">
              <a:avLst/>
            </a:prstGeom>
            <a:noFill/>
            <a:ln w="9525">
              <a:noFill/>
              <a:miter lim="800000"/>
              <a:headEnd/>
              <a:tailEnd/>
            </a:ln>
          </p:spPr>
        </p:pic>
        <p:pic>
          <p:nvPicPr>
            <p:cNvPr id="84032" name="Picture 68" descr="blue_Portal"/>
            <p:cNvPicPr>
              <a:picLocks noChangeAspect="1" noChangeArrowheads="1"/>
            </p:cNvPicPr>
            <p:nvPr/>
          </p:nvPicPr>
          <p:blipFill>
            <a:blip r:embed="rId11"/>
            <a:srcRect/>
            <a:stretch>
              <a:fillRect/>
            </a:stretch>
          </p:blipFill>
          <p:spPr bwMode="auto">
            <a:xfrm>
              <a:off x="673" y="2506"/>
              <a:ext cx="248" cy="365"/>
            </a:xfrm>
            <a:prstGeom prst="rect">
              <a:avLst/>
            </a:prstGeom>
            <a:noFill/>
            <a:ln w="9525">
              <a:noFill/>
              <a:miter lim="800000"/>
              <a:headEnd/>
              <a:tailEnd/>
            </a:ln>
          </p:spPr>
        </p:pic>
      </p:grpSp>
      <p:pic>
        <p:nvPicPr>
          <p:cNvPr id="140357" name="Picture 74" descr="blue_Person"/>
          <p:cNvPicPr>
            <a:picLocks noChangeAspect="1" noChangeArrowheads="1"/>
          </p:cNvPicPr>
          <p:nvPr/>
        </p:nvPicPr>
        <p:blipFill>
          <a:blip r:embed="rId5"/>
          <a:srcRect/>
          <a:stretch>
            <a:fillRect/>
          </a:stretch>
        </p:blipFill>
        <p:spPr bwMode="auto">
          <a:xfrm>
            <a:off x="1873250" y="2644775"/>
            <a:ext cx="284163" cy="661988"/>
          </a:xfrm>
          <a:prstGeom prst="rect">
            <a:avLst/>
          </a:prstGeom>
          <a:noFill/>
          <a:ln w="9525">
            <a:noFill/>
            <a:miter lim="800000"/>
            <a:headEnd/>
            <a:tailEnd/>
          </a:ln>
        </p:spPr>
      </p:pic>
      <p:pic>
        <p:nvPicPr>
          <p:cNvPr id="140358" name="Picture 57" descr="gray_Server_01"/>
          <p:cNvPicPr>
            <a:picLocks noChangeAspect="1" noChangeArrowheads="1"/>
          </p:cNvPicPr>
          <p:nvPr/>
        </p:nvPicPr>
        <p:blipFill>
          <a:blip r:embed="rId8"/>
          <a:srcRect/>
          <a:stretch>
            <a:fillRect/>
          </a:stretch>
        </p:blipFill>
        <p:spPr bwMode="auto">
          <a:xfrm>
            <a:off x="3046413" y="3636963"/>
            <a:ext cx="474662" cy="690562"/>
          </a:xfrm>
          <a:prstGeom prst="rect">
            <a:avLst/>
          </a:prstGeom>
          <a:noFill/>
          <a:ln w="9525">
            <a:noFill/>
            <a:miter lim="800000"/>
            <a:headEnd/>
            <a:tailEnd/>
          </a:ln>
        </p:spPr>
      </p:pic>
      <p:sp>
        <p:nvSpPr>
          <p:cNvPr id="140359" name="Oval 11"/>
          <p:cNvSpPr>
            <a:spLocks noChangeArrowheads="1"/>
          </p:cNvSpPr>
          <p:nvPr/>
        </p:nvSpPr>
        <p:spPr bwMode="auto">
          <a:xfrm>
            <a:off x="10444163" y="3444875"/>
            <a:ext cx="487362" cy="295275"/>
          </a:xfrm>
          <a:prstGeom prst="ellipse">
            <a:avLst/>
          </a:prstGeom>
          <a:gradFill rotWithShape="1">
            <a:gsLst>
              <a:gs pos="0">
                <a:srgbClr val="E6F4FE"/>
              </a:gs>
              <a:gs pos="100000">
                <a:srgbClr val="CFEAFD"/>
              </a:gs>
            </a:gsLst>
            <a:path path="shape">
              <a:fillToRect l="50000" t="50000" r="50000" b="50000"/>
            </a:path>
          </a:gradFill>
          <a:ln w="9525">
            <a:solidFill>
              <a:schemeClr val="accent2"/>
            </a:solidFill>
            <a:round/>
            <a:headEnd/>
            <a:tailEnd/>
          </a:ln>
        </p:spPr>
        <p:txBody>
          <a:bodyPr wrap="none" anchor="ctr"/>
          <a:lstStyle/>
          <a:p>
            <a:pPr eaLnBrk="1" hangingPunct="1"/>
            <a:endParaRPr lang="en-US" sz="1600"/>
          </a:p>
        </p:txBody>
      </p:sp>
      <p:grpSp>
        <p:nvGrpSpPr>
          <p:cNvPr id="10" name="Group 95"/>
          <p:cNvGrpSpPr>
            <a:grpSpLocks/>
          </p:cNvGrpSpPr>
          <p:nvPr/>
        </p:nvGrpSpPr>
        <p:grpSpPr bwMode="auto">
          <a:xfrm>
            <a:off x="10493375" y="2708275"/>
            <a:ext cx="793750" cy="909638"/>
            <a:chOff x="2842" y="1941"/>
            <a:chExt cx="406" cy="466"/>
          </a:xfrm>
        </p:grpSpPr>
        <p:pic>
          <p:nvPicPr>
            <p:cNvPr id="84024" name="Picture 25" descr="blue_Person"/>
            <p:cNvPicPr>
              <a:picLocks noChangeAspect="1" noChangeArrowheads="1"/>
            </p:cNvPicPr>
            <p:nvPr/>
          </p:nvPicPr>
          <p:blipFill>
            <a:blip r:embed="rId5"/>
            <a:srcRect/>
            <a:stretch>
              <a:fillRect/>
            </a:stretch>
          </p:blipFill>
          <p:spPr bwMode="auto">
            <a:xfrm>
              <a:off x="2842" y="1941"/>
              <a:ext cx="200" cy="466"/>
            </a:xfrm>
            <a:prstGeom prst="rect">
              <a:avLst/>
            </a:prstGeom>
            <a:noFill/>
            <a:ln w="9525">
              <a:noFill/>
              <a:miter lim="800000"/>
              <a:headEnd/>
              <a:tailEnd/>
            </a:ln>
          </p:spPr>
        </p:pic>
        <p:pic>
          <p:nvPicPr>
            <p:cNvPr id="84025" name="Picture 6" descr="blue_Web"/>
            <p:cNvPicPr>
              <a:picLocks noChangeAspect="1" noChangeArrowheads="1"/>
            </p:cNvPicPr>
            <p:nvPr/>
          </p:nvPicPr>
          <p:blipFill>
            <a:blip r:embed="rId12"/>
            <a:srcRect/>
            <a:stretch>
              <a:fillRect/>
            </a:stretch>
          </p:blipFill>
          <p:spPr bwMode="auto">
            <a:xfrm>
              <a:off x="2968" y="1982"/>
              <a:ext cx="280" cy="398"/>
            </a:xfrm>
            <a:prstGeom prst="rect">
              <a:avLst/>
            </a:prstGeom>
            <a:noFill/>
            <a:ln w="9525">
              <a:noFill/>
              <a:miter lim="800000"/>
              <a:headEnd/>
              <a:tailEnd/>
            </a:ln>
          </p:spPr>
        </p:pic>
        <p:sp>
          <p:nvSpPr>
            <p:cNvPr id="84026" name="AutoShape 91"/>
            <p:cNvSpPr>
              <a:spLocks noChangeArrowheads="1"/>
            </p:cNvSpPr>
            <p:nvPr/>
          </p:nvSpPr>
          <p:spPr bwMode="auto">
            <a:xfrm rot="16200000" flipH="1">
              <a:off x="2974" y="2094"/>
              <a:ext cx="279" cy="186"/>
            </a:xfrm>
            <a:prstGeom prst="parallelogram">
              <a:avLst>
                <a:gd name="adj" fmla="val 56250"/>
              </a:avLst>
            </a:prstGeom>
            <a:solidFill>
              <a:schemeClr val="accent1"/>
            </a:solidFill>
            <a:ln w="9525">
              <a:noFill/>
              <a:miter lim="800000"/>
              <a:headEnd/>
              <a:tailEnd/>
            </a:ln>
          </p:spPr>
          <p:txBody>
            <a:bodyPr vert="eaVert" wrap="none" anchor="ctr"/>
            <a:lstStyle/>
            <a:p>
              <a:pPr eaLnBrk="1" hangingPunct="1"/>
              <a:endParaRPr lang="en-US" sz="1600"/>
            </a:p>
          </p:txBody>
        </p:sp>
      </p:grpSp>
      <p:grpSp>
        <p:nvGrpSpPr>
          <p:cNvPr id="11" name="Group 97"/>
          <p:cNvGrpSpPr>
            <a:grpSpLocks/>
          </p:cNvGrpSpPr>
          <p:nvPr/>
        </p:nvGrpSpPr>
        <p:grpSpPr bwMode="auto">
          <a:xfrm>
            <a:off x="10844213" y="2909888"/>
            <a:ext cx="363537" cy="546100"/>
            <a:chOff x="3023" y="2052"/>
            <a:chExt cx="186" cy="279"/>
          </a:xfrm>
        </p:grpSpPr>
        <p:sp>
          <p:nvSpPr>
            <p:cNvPr id="84022" name="AutoShape 92"/>
            <p:cNvSpPr>
              <a:spLocks noChangeArrowheads="1"/>
            </p:cNvSpPr>
            <p:nvPr/>
          </p:nvSpPr>
          <p:spPr bwMode="auto">
            <a:xfrm rot="16200000" flipH="1">
              <a:off x="2976" y="2099"/>
              <a:ext cx="279" cy="186"/>
            </a:xfrm>
            <a:prstGeom prst="parallelogram">
              <a:avLst>
                <a:gd name="adj" fmla="val 56250"/>
              </a:avLst>
            </a:prstGeom>
            <a:solidFill>
              <a:srgbClr val="66FF33"/>
            </a:solidFill>
            <a:ln w="9525">
              <a:noFill/>
              <a:miter lim="800000"/>
              <a:headEnd/>
              <a:tailEnd/>
            </a:ln>
          </p:spPr>
          <p:txBody>
            <a:bodyPr vert="eaVert" wrap="none" anchor="ctr"/>
            <a:lstStyle/>
            <a:p>
              <a:pPr eaLnBrk="1" hangingPunct="1"/>
              <a:endParaRPr lang="en-US" sz="1600"/>
            </a:p>
          </p:txBody>
        </p:sp>
        <p:sp>
          <p:nvSpPr>
            <p:cNvPr id="84023" name="Text Box 93"/>
            <p:cNvSpPr txBox="1">
              <a:spLocks noChangeArrowheads="1"/>
            </p:cNvSpPr>
            <p:nvPr/>
          </p:nvSpPr>
          <p:spPr bwMode="auto">
            <a:xfrm>
              <a:off x="3059" y="2126"/>
              <a:ext cx="115" cy="108"/>
            </a:xfrm>
            <a:prstGeom prst="rect">
              <a:avLst/>
            </a:prstGeom>
            <a:noFill/>
            <a:ln w="9525">
              <a:noFill/>
              <a:miter lim="800000"/>
              <a:headEnd/>
              <a:tailEnd/>
            </a:ln>
          </p:spPr>
          <p:txBody>
            <a:bodyPr wrap="none" lIns="0" tIns="0" rIns="0" bIns="0">
              <a:spAutoFit/>
            </a:bodyPr>
            <a:lstStyle/>
            <a:p>
              <a:pPr eaLnBrk="1" hangingPunct="1"/>
              <a:r>
                <a:rPr lang="fr-FR" sz="1400" b="1"/>
                <a:t>GO</a:t>
              </a:r>
              <a:endParaRPr lang="en-US" sz="1400" b="1"/>
            </a:p>
          </p:txBody>
        </p:sp>
      </p:grpSp>
      <p:sp>
        <p:nvSpPr>
          <p:cNvPr id="140386" name="Line 98"/>
          <p:cNvSpPr>
            <a:spLocks noChangeShapeType="1"/>
          </p:cNvSpPr>
          <p:nvPr/>
        </p:nvSpPr>
        <p:spPr bwMode="auto">
          <a:xfrm flipH="1">
            <a:off x="1952625" y="2741613"/>
            <a:ext cx="57150" cy="862012"/>
          </a:xfrm>
          <a:prstGeom prst="line">
            <a:avLst/>
          </a:prstGeom>
          <a:noFill/>
          <a:ln w="19050">
            <a:solidFill>
              <a:srgbClr val="FF1511"/>
            </a:solidFill>
            <a:prstDash val="dash"/>
            <a:round/>
            <a:headEnd/>
            <a:tailEnd/>
          </a:ln>
        </p:spPr>
        <p:txBody>
          <a:bodyPr/>
          <a:lstStyle/>
          <a:p>
            <a:endParaRPr lang="en-US"/>
          </a:p>
        </p:txBody>
      </p:sp>
      <p:sp>
        <p:nvSpPr>
          <p:cNvPr id="140387" name="Line 99"/>
          <p:cNvSpPr>
            <a:spLocks noChangeShapeType="1"/>
          </p:cNvSpPr>
          <p:nvPr/>
        </p:nvSpPr>
        <p:spPr bwMode="auto">
          <a:xfrm>
            <a:off x="1952625" y="3603625"/>
            <a:ext cx="681038" cy="285750"/>
          </a:xfrm>
          <a:prstGeom prst="line">
            <a:avLst/>
          </a:prstGeom>
          <a:noFill/>
          <a:ln w="19050">
            <a:solidFill>
              <a:srgbClr val="FF1511"/>
            </a:solidFill>
            <a:prstDash val="dash"/>
            <a:round/>
            <a:headEnd/>
            <a:tailEnd/>
          </a:ln>
        </p:spPr>
        <p:txBody>
          <a:bodyPr/>
          <a:lstStyle/>
          <a:p>
            <a:endParaRPr lang="en-US"/>
          </a:p>
        </p:txBody>
      </p:sp>
      <p:sp>
        <p:nvSpPr>
          <p:cNvPr id="140388" name="Line 100"/>
          <p:cNvSpPr>
            <a:spLocks noChangeShapeType="1"/>
          </p:cNvSpPr>
          <p:nvPr/>
        </p:nvSpPr>
        <p:spPr bwMode="auto">
          <a:xfrm>
            <a:off x="2105025" y="4456113"/>
            <a:ext cx="1047750" cy="100012"/>
          </a:xfrm>
          <a:prstGeom prst="line">
            <a:avLst/>
          </a:prstGeom>
          <a:noFill/>
          <a:ln w="19050">
            <a:solidFill>
              <a:srgbClr val="FF1511"/>
            </a:solidFill>
            <a:prstDash val="dash"/>
            <a:round/>
            <a:headEnd/>
            <a:tailEnd/>
          </a:ln>
        </p:spPr>
        <p:txBody>
          <a:bodyPr/>
          <a:lstStyle/>
          <a:p>
            <a:endParaRPr lang="en-US"/>
          </a:p>
        </p:txBody>
      </p:sp>
      <p:sp>
        <p:nvSpPr>
          <p:cNvPr id="140389" name="Line 101"/>
          <p:cNvSpPr>
            <a:spLocks noChangeShapeType="1"/>
          </p:cNvSpPr>
          <p:nvPr/>
        </p:nvSpPr>
        <p:spPr bwMode="auto">
          <a:xfrm flipV="1">
            <a:off x="2085975" y="3889375"/>
            <a:ext cx="538163" cy="585788"/>
          </a:xfrm>
          <a:prstGeom prst="line">
            <a:avLst/>
          </a:prstGeom>
          <a:noFill/>
          <a:ln w="19050">
            <a:solidFill>
              <a:srgbClr val="FF1511"/>
            </a:solidFill>
            <a:prstDash val="dash"/>
            <a:round/>
            <a:headEnd/>
            <a:tailEnd/>
          </a:ln>
        </p:spPr>
        <p:txBody>
          <a:bodyPr/>
          <a:lstStyle/>
          <a:p>
            <a:endParaRPr lang="en-US"/>
          </a:p>
        </p:txBody>
      </p:sp>
      <p:sp>
        <p:nvSpPr>
          <p:cNvPr id="140390" name="Line 102"/>
          <p:cNvSpPr>
            <a:spLocks noChangeShapeType="1"/>
          </p:cNvSpPr>
          <p:nvPr/>
        </p:nvSpPr>
        <p:spPr bwMode="auto">
          <a:xfrm>
            <a:off x="2014538" y="2746375"/>
            <a:ext cx="1633537" cy="561975"/>
          </a:xfrm>
          <a:prstGeom prst="line">
            <a:avLst/>
          </a:prstGeom>
          <a:noFill/>
          <a:ln w="19050">
            <a:solidFill>
              <a:srgbClr val="FF1511"/>
            </a:solidFill>
            <a:prstDash val="dash"/>
            <a:round/>
            <a:headEnd/>
            <a:tailEnd/>
          </a:ln>
        </p:spPr>
        <p:txBody>
          <a:bodyPr/>
          <a:lstStyle/>
          <a:p>
            <a:endParaRPr lang="en-US"/>
          </a:p>
        </p:txBody>
      </p:sp>
      <p:sp>
        <p:nvSpPr>
          <p:cNvPr id="140391" name="Line 103"/>
          <p:cNvSpPr>
            <a:spLocks noChangeShapeType="1"/>
          </p:cNvSpPr>
          <p:nvPr/>
        </p:nvSpPr>
        <p:spPr bwMode="auto">
          <a:xfrm flipV="1">
            <a:off x="1966913" y="3079750"/>
            <a:ext cx="2147887" cy="528638"/>
          </a:xfrm>
          <a:prstGeom prst="line">
            <a:avLst/>
          </a:prstGeom>
          <a:noFill/>
          <a:ln w="19050">
            <a:solidFill>
              <a:srgbClr val="FF1511"/>
            </a:solidFill>
            <a:prstDash val="dash"/>
            <a:round/>
            <a:headEnd/>
            <a:tailEnd/>
          </a:ln>
        </p:spPr>
        <p:txBody>
          <a:bodyPr/>
          <a:lstStyle/>
          <a:p>
            <a:endParaRPr lang="en-US"/>
          </a:p>
        </p:txBody>
      </p:sp>
      <p:sp>
        <p:nvSpPr>
          <p:cNvPr id="140392" name="Line 104"/>
          <p:cNvSpPr>
            <a:spLocks noChangeShapeType="1"/>
          </p:cNvSpPr>
          <p:nvPr/>
        </p:nvSpPr>
        <p:spPr bwMode="auto">
          <a:xfrm flipV="1">
            <a:off x="2628900" y="2889250"/>
            <a:ext cx="2138363" cy="1009650"/>
          </a:xfrm>
          <a:prstGeom prst="line">
            <a:avLst/>
          </a:prstGeom>
          <a:noFill/>
          <a:ln w="19050">
            <a:solidFill>
              <a:srgbClr val="FF1511"/>
            </a:solidFill>
            <a:prstDash val="dash"/>
            <a:round/>
            <a:headEnd/>
            <a:tailEnd/>
          </a:ln>
        </p:spPr>
        <p:txBody>
          <a:bodyPr/>
          <a:lstStyle/>
          <a:p>
            <a:endParaRPr lang="en-US"/>
          </a:p>
        </p:txBody>
      </p:sp>
      <p:sp>
        <p:nvSpPr>
          <p:cNvPr id="140393" name="Line 105"/>
          <p:cNvSpPr>
            <a:spLocks noChangeShapeType="1"/>
          </p:cNvSpPr>
          <p:nvPr/>
        </p:nvSpPr>
        <p:spPr bwMode="auto">
          <a:xfrm flipV="1">
            <a:off x="4119563" y="2889250"/>
            <a:ext cx="638175" cy="200025"/>
          </a:xfrm>
          <a:prstGeom prst="line">
            <a:avLst/>
          </a:prstGeom>
          <a:noFill/>
          <a:ln w="19050">
            <a:solidFill>
              <a:srgbClr val="FF1511"/>
            </a:solidFill>
            <a:prstDash val="dash"/>
            <a:round/>
            <a:headEnd/>
            <a:tailEnd/>
          </a:ln>
        </p:spPr>
        <p:txBody>
          <a:bodyPr/>
          <a:lstStyle/>
          <a:p>
            <a:endParaRPr lang="en-US"/>
          </a:p>
        </p:txBody>
      </p:sp>
      <p:sp>
        <p:nvSpPr>
          <p:cNvPr id="140394" name="Line 106"/>
          <p:cNvSpPr>
            <a:spLocks noChangeShapeType="1"/>
          </p:cNvSpPr>
          <p:nvPr/>
        </p:nvSpPr>
        <p:spPr bwMode="auto">
          <a:xfrm flipV="1">
            <a:off x="2009775" y="2446338"/>
            <a:ext cx="2224088" cy="295275"/>
          </a:xfrm>
          <a:prstGeom prst="line">
            <a:avLst/>
          </a:prstGeom>
          <a:noFill/>
          <a:ln w="19050">
            <a:solidFill>
              <a:srgbClr val="FF1511"/>
            </a:solidFill>
            <a:prstDash val="dash"/>
            <a:round/>
            <a:headEnd/>
            <a:tailEnd/>
          </a:ln>
        </p:spPr>
        <p:txBody>
          <a:bodyPr/>
          <a:lstStyle/>
          <a:p>
            <a:endParaRPr lang="en-US"/>
          </a:p>
        </p:txBody>
      </p:sp>
      <p:sp>
        <p:nvSpPr>
          <p:cNvPr id="140395" name="Line 107"/>
          <p:cNvSpPr>
            <a:spLocks noChangeShapeType="1"/>
          </p:cNvSpPr>
          <p:nvPr/>
        </p:nvSpPr>
        <p:spPr bwMode="auto">
          <a:xfrm flipV="1">
            <a:off x="3138488" y="2460625"/>
            <a:ext cx="1085850" cy="2105025"/>
          </a:xfrm>
          <a:prstGeom prst="line">
            <a:avLst/>
          </a:prstGeom>
          <a:noFill/>
          <a:ln w="19050">
            <a:solidFill>
              <a:srgbClr val="FF1511"/>
            </a:solidFill>
            <a:prstDash val="dash"/>
            <a:round/>
            <a:headEnd/>
            <a:tailEnd/>
          </a:ln>
        </p:spPr>
        <p:txBody>
          <a:bodyPr/>
          <a:lstStyle/>
          <a:p>
            <a:endParaRPr lang="en-US"/>
          </a:p>
        </p:txBody>
      </p:sp>
      <p:sp>
        <p:nvSpPr>
          <p:cNvPr id="140396" name="Line 108"/>
          <p:cNvSpPr>
            <a:spLocks noChangeShapeType="1"/>
          </p:cNvSpPr>
          <p:nvPr/>
        </p:nvSpPr>
        <p:spPr bwMode="auto">
          <a:xfrm flipH="1" flipV="1">
            <a:off x="2628900" y="3898900"/>
            <a:ext cx="509588" cy="642938"/>
          </a:xfrm>
          <a:prstGeom prst="line">
            <a:avLst/>
          </a:prstGeom>
          <a:noFill/>
          <a:ln w="19050">
            <a:solidFill>
              <a:srgbClr val="FF1511"/>
            </a:solidFill>
            <a:prstDash val="dash"/>
            <a:round/>
            <a:headEnd/>
            <a:tailEnd/>
          </a:ln>
        </p:spPr>
        <p:txBody>
          <a:bodyPr/>
          <a:lstStyle/>
          <a:p>
            <a:endParaRPr lang="en-US"/>
          </a:p>
        </p:txBody>
      </p:sp>
      <p:sp>
        <p:nvSpPr>
          <p:cNvPr id="140397" name="Line 109"/>
          <p:cNvSpPr>
            <a:spLocks noChangeShapeType="1"/>
          </p:cNvSpPr>
          <p:nvPr/>
        </p:nvSpPr>
        <p:spPr bwMode="auto">
          <a:xfrm flipV="1">
            <a:off x="3148013" y="3074988"/>
            <a:ext cx="971550" cy="1481137"/>
          </a:xfrm>
          <a:prstGeom prst="line">
            <a:avLst/>
          </a:prstGeom>
          <a:noFill/>
          <a:ln w="19050">
            <a:solidFill>
              <a:srgbClr val="FF1511"/>
            </a:solidFill>
            <a:prstDash val="dash"/>
            <a:round/>
            <a:headEnd/>
            <a:tailEn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341"/>
                                        </p:tgtEl>
                                        <p:attrNameLst>
                                          <p:attrName>style.visibility</p:attrName>
                                        </p:attrNameLst>
                                      </p:cBhvr>
                                      <p:to>
                                        <p:strVal val="visible"/>
                                      </p:to>
                                    </p:set>
                                    <p:animEffect transition="in" filter="fade">
                                      <p:cBhvr>
                                        <p:cTn id="7" dur="500"/>
                                        <p:tgtEl>
                                          <p:spTgt spid="1403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40313"/>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40296"/>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40314"/>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140358"/>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0"/>
                                  </p:stCondLst>
                                  <p:childTnLst>
                                    <p:set>
                                      <p:cBhvr>
                                        <p:cTn id="33" dur="1" fill="hold">
                                          <p:stCondLst>
                                            <p:cond delay="0"/>
                                          </p:stCondLst>
                                        </p:cTn>
                                        <p:tgtEl>
                                          <p:spTgt spid="140345"/>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nodeType="afterEffect">
                                  <p:stCondLst>
                                    <p:cond delay="0"/>
                                  </p:stCondLst>
                                  <p:childTnLst>
                                    <p:set>
                                      <p:cBhvr>
                                        <p:cTn id="36" dur="1" fill="hold">
                                          <p:stCondLst>
                                            <p:cond delay="0"/>
                                          </p:stCondLst>
                                        </p:cTn>
                                        <p:tgtEl>
                                          <p:spTgt spid="140315"/>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nodeType="afterEffect">
                                  <p:stCondLst>
                                    <p:cond delay="0"/>
                                  </p:stCondLst>
                                  <p:childTnLst>
                                    <p:set>
                                      <p:cBhvr>
                                        <p:cTn id="39" dur="1" fill="hold">
                                          <p:stCondLst>
                                            <p:cond delay="0"/>
                                          </p:stCondLst>
                                        </p:cTn>
                                        <p:tgtEl>
                                          <p:spTgt spid="140318"/>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nodeType="afterEffect">
                                  <p:stCondLst>
                                    <p:cond delay="0"/>
                                  </p:stCondLst>
                                  <p:childTnLst>
                                    <p:set>
                                      <p:cBhvr>
                                        <p:cTn id="42" dur="1" fill="hold">
                                          <p:stCondLst>
                                            <p:cond delay="0"/>
                                          </p:stCondLst>
                                        </p:cTn>
                                        <p:tgtEl>
                                          <p:spTgt spid="140317"/>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nodeType="afterEffect">
                                  <p:stCondLst>
                                    <p:cond delay="0"/>
                                  </p:stCondLst>
                                  <p:childTnLst>
                                    <p:set>
                                      <p:cBhvr>
                                        <p:cTn id="45" dur="1" fill="hold">
                                          <p:stCondLst>
                                            <p:cond delay="0"/>
                                          </p:stCondLst>
                                        </p:cTn>
                                        <p:tgtEl>
                                          <p:spTgt spid="140316"/>
                                        </p:tgtEl>
                                        <p:attrNameLst>
                                          <p:attrName>style.visibility</p:attrName>
                                        </p:attrNameLst>
                                      </p:cBhvr>
                                      <p:to>
                                        <p:strVal val="visible"/>
                                      </p:to>
                                    </p:set>
                                  </p:childTnLst>
                                </p:cTn>
                              </p:par>
                            </p:childTnLst>
                          </p:cTn>
                        </p:par>
                        <p:par>
                          <p:cTn id="46" fill="hold">
                            <p:stCondLst>
                              <p:cond delay="1500"/>
                            </p:stCondLst>
                            <p:childTnLst>
                              <p:par>
                                <p:cTn id="47" presetID="1" presetClass="entr" presetSubtype="0" fill="hold" nodeType="afterEffect">
                                  <p:stCondLst>
                                    <p:cond delay="0"/>
                                  </p:stCondLst>
                                  <p:childTnLst>
                                    <p:set>
                                      <p:cBhvr>
                                        <p:cTn id="48" dur="1" fill="hold">
                                          <p:stCondLst>
                                            <p:cond delay="0"/>
                                          </p:stCondLst>
                                        </p:cTn>
                                        <p:tgtEl>
                                          <p:spTgt spid="140319"/>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140321"/>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nodeType="afterEffect">
                                  <p:stCondLst>
                                    <p:cond delay="0"/>
                                  </p:stCondLst>
                                  <p:childTnLst>
                                    <p:set>
                                      <p:cBhvr>
                                        <p:cTn id="54" dur="1" fill="hold">
                                          <p:stCondLst>
                                            <p:cond delay="0"/>
                                          </p:stCondLst>
                                        </p:cTn>
                                        <p:tgtEl>
                                          <p:spTgt spid="140320"/>
                                        </p:tgtEl>
                                        <p:attrNameLst>
                                          <p:attrName>style.visibility</p:attrName>
                                        </p:attrNameLst>
                                      </p:cBhvr>
                                      <p:to>
                                        <p:strVal val="visible"/>
                                      </p:to>
                                    </p:set>
                                  </p:childTnLst>
                                </p:cTn>
                              </p:par>
                            </p:childTnLst>
                          </p:cTn>
                        </p:par>
                        <p:par>
                          <p:cTn id="55" fill="hold">
                            <p:stCondLst>
                              <p:cond delay="1500"/>
                            </p:stCondLst>
                            <p:childTnLst>
                              <p:par>
                                <p:cTn id="56" presetID="1" presetClass="entr" presetSubtype="0" fill="hold" nodeType="afterEffect">
                                  <p:stCondLst>
                                    <p:cond delay="0"/>
                                  </p:stCondLst>
                                  <p:childTnLst>
                                    <p:set>
                                      <p:cBhvr>
                                        <p:cTn id="57" dur="1" fill="hold">
                                          <p:stCondLst>
                                            <p:cond delay="0"/>
                                          </p:stCondLst>
                                        </p:cTn>
                                        <p:tgtEl>
                                          <p:spTgt spid="140322"/>
                                        </p:tgtEl>
                                        <p:attrNameLst>
                                          <p:attrName>style.visibility</p:attrName>
                                        </p:attrNameLst>
                                      </p:cBhvr>
                                      <p:to>
                                        <p:strVal val="visible"/>
                                      </p:to>
                                    </p:se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140308"/>
                                        </p:tgtEl>
                                        <p:attrNameLst>
                                          <p:attrName>style.visibility</p:attrName>
                                        </p:attrNameLst>
                                      </p:cBhvr>
                                      <p:to>
                                        <p:strVal val="visible"/>
                                      </p:to>
                                    </p:set>
                                    <p:animEffect transition="in" filter="fade">
                                      <p:cBhvr>
                                        <p:cTn id="61" dur="500"/>
                                        <p:tgtEl>
                                          <p:spTgt spid="140308"/>
                                        </p:tgtEl>
                                      </p:cBhvr>
                                    </p:animEffect>
                                  </p:childTnLst>
                                </p:cTn>
                              </p:par>
                              <p:par>
                                <p:cTn id="62" presetID="10" presetClass="entr" presetSubtype="0" fill="hold" nodeType="withEffect">
                                  <p:stCondLst>
                                    <p:cond delay="0"/>
                                  </p:stCondLst>
                                  <p:childTnLst>
                                    <p:set>
                                      <p:cBhvr>
                                        <p:cTn id="63" dur="1" fill="hold">
                                          <p:stCondLst>
                                            <p:cond delay="0"/>
                                          </p:stCondLst>
                                        </p:cTn>
                                        <p:tgtEl>
                                          <p:spTgt spid="140357"/>
                                        </p:tgtEl>
                                        <p:attrNameLst>
                                          <p:attrName>style.visibility</p:attrName>
                                        </p:attrNameLst>
                                      </p:cBhvr>
                                      <p:to>
                                        <p:strVal val="visible"/>
                                      </p:to>
                                    </p:set>
                                    <p:animEffect transition="in" filter="fade">
                                      <p:cBhvr>
                                        <p:cTn id="64" dur="500"/>
                                        <p:tgtEl>
                                          <p:spTgt spid="140357"/>
                                        </p:tgtEl>
                                      </p:cBhvr>
                                    </p:animEffect>
                                  </p:childTnLst>
                                </p:cTn>
                              </p:par>
                              <p:par>
                                <p:cTn id="65" presetID="10" presetClass="entr" presetSubtype="0" fill="hold" nodeType="withEffect">
                                  <p:stCondLst>
                                    <p:cond delay="0"/>
                                  </p:stCondLst>
                                  <p:childTnLst>
                                    <p:set>
                                      <p:cBhvr>
                                        <p:cTn id="66" dur="1" fill="hold">
                                          <p:stCondLst>
                                            <p:cond delay="0"/>
                                          </p:stCondLst>
                                        </p:cTn>
                                        <p:tgtEl>
                                          <p:spTgt spid="140349"/>
                                        </p:tgtEl>
                                        <p:attrNameLst>
                                          <p:attrName>style.visibility</p:attrName>
                                        </p:attrNameLst>
                                      </p:cBhvr>
                                      <p:to>
                                        <p:strVal val="visible"/>
                                      </p:to>
                                    </p:set>
                                    <p:animEffect transition="in" filter="fade">
                                      <p:cBhvr>
                                        <p:cTn id="67" dur="500"/>
                                        <p:tgtEl>
                                          <p:spTgt spid="140349"/>
                                        </p:tgtEl>
                                      </p:cBhvr>
                                    </p:animEffect>
                                  </p:childTnLst>
                                </p:cTn>
                              </p:par>
                              <p:par>
                                <p:cTn id="68" presetID="10" presetClass="entr" presetSubtype="0" fill="hold" nodeType="withEffect">
                                  <p:stCondLst>
                                    <p:cond delay="0"/>
                                  </p:stCondLst>
                                  <p:childTnLst>
                                    <p:set>
                                      <p:cBhvr>
                                        <p:cTn id="69" dur="1" fill="hold">
                                          <p:stCondLst>
                                            <p:cond delay="0"/>
                                          </p:stCondLst>
                                        </p:cTn>
                                        <p:tgtEl>
                                          <p:spTgt spid="140306"/>
                                        </p:tgtEl>
                                        <p:attrNameLst>
                                          <p:attrName>style.visibility</p:attrName>
                                        </p:attrNameLst>
                                      </p:cBhvr>
                                      <p:to>
                                        <p:strVal val="visible"/>
                                      </p:to>
                                    </p:set>
                                    <p:animEffect transition="in" filter="fade">
                                      <p:cBhvr>
                                        <p:cTn id="70" dur="500"/>
                                        <p:tgtEl>
                                          <p:spTgt spid="140306"/>
                                        </p:tgtEl>
                                      </p:cBhvr>
                                    </p:animEffect>
                                  </p:childTnLst>
                                </p:cTn>
                              </p:par>
                              <p:par>
                                <p:cTn id="71" presetID="10" presetClass="entr" presetSubtype="0" fill="hold" nodeType="withEffect">
                                  <p:stCondLst>
                                    <p:cond delay="0"/>
                                  </p:stCondLst>
                                  <p:childTnLst>
                                    <p:set>
                                      <p:cBhvr>
                                        <p:cTn id="72" dur="1" fill="hold">
                                          <p:stCondLst>
                                            <p:cond delay="0"/>
                                          </p:stCondLst>
                                        </p:cTn>
                                        <p:tgtEl>
                                          <p:spTgt spid="140307"/>
                                        </p:tgtEl>
                                        <p:attrNameLst>
                                          <p:attrName>style.visibility</p:attrName>
                                        </p:attrNameLst>
                                      </p:cBhvr>
                                      <p:to>
                                        <p:strVal val="visible"/>
                                      </p:to>
                                    </p:set>
                                    <p:animEffect transition="in" filter="fade">
                                      <p:cBhvr>
                                        <p:cTn id="73" dur="500"/>
                                        <p:tgtEl>
                                          <p:spTgt spid="140307"/>
                                        </p:tgtEl>
                                      </p:cBhvr>
                                    </p:animEffect>
                                  </p:childTnLst>
                                </p:cTn>
                              </p:par>
                              <p:par>
                                <p:cTn id="74" presetID="10" presetClass="entr" presetSubtype="0" fill="hold" nodeType="withEffect">
                                  <p:stCondLst>
                                    <p:cond delay="0"/>
                                  </p:stCondLst>
                                  <p:childTnLst>
                                    <p:set>
                                      <p:cBhvr>
                                        <p:cTn id="75" dur="1" fill="hold">
                                          <p:stCondLst>
                                            <p:cond delay="0"/>
                                          </p:stCondLst>
                                        </p:cTn>
                                        <p:tgtEl>
                                          <p:spTgt spid="140343"/>
                                        </p:tgtEl>
                                        <p:attrNameLst>
                                          <p:attrName>style.visibility</p:attrName>
                                        </p:attrNameLst>
                                      </p:cBhvr>
                                      <p:to>
                                        <p:strVal val="visible"/>
                                      </p:to>
                                    </p:set>
                                    <p:animEffect transition="in" filter="fade">
                                      <p:cBhvr>
                                        <p:cTn id="76" dur="500"/>
                                        <p:tgtEl>
                                          <p:spTgt spid="140343"/>
                                        </p:tgtEl>
                                      </p:cBhvr>
                                    </p:animEffect>
                                  </p:childTnLst>
                                </p:cTn>
                              </p:par>
                              <p:par>
                                <p:cTn id="77" presetID="10" presetClass="entr" presetSubtype="0" fill="hold" nodeType="withEffect">
                                  <p:stCondLst>
                                    <p:cond delay="0"/>
                                  </p:stCondLst>
                                  <p:childTnLst>
                                    <p:set>
                                      <p:cBhvr>
                                        <p:cTn id="78" dur="1" fill="hold">
                                          <p:stCondLst>
                                            <p:cond delay="0"/>
                                          </p:stCondLst>
                                        </p:cTn>
                                        <p:tgtEl>
                                          <p:spTgt spid="140344"/>
                                        </p:tgtEl>
                                        <p:attrNameLst>
                                          <p:attrName>style.visibility</p:attrName>
                                        </p:attrNameLst>
                                      </p:cBhvr>
                                      <p:to>
                                        <p:strVal val="visible"/>
                                      </p:to>
                                    </p:set>
                                    <p:animEffect transition="in" filter="fade">
                                      <p:cBhvr>
                                        <p:cTn id="79" dur="500"/>
                                        <p:tgtEl>
                                          <p:spTgt spid="140344"/>
                                        </p:tgtEl>
                                      </p:cBhvr>
                                    </p:animEffect>
                                  </p:childTnLst>
                                </p:cTn>
                              </p:par>
                              <p:par>
                                <p:cTn id="80" presetID="10" presetClass="entr" presetSubtype="0" fill="hold" nodeType="withEffect">
                                  <p:stCondLst>
                                    <p:cond delay="0"/>
                                  </p:stCondLst>
                                  <p:childTnLst>
                                    <p:set>
                                      <p:cBhvr>
                                        <p:cTn id="81" dur="1" fill="hold">
                                          <p:stCondLst>
                                            <p:cond delay="0"/>
                                          </p:stCondLst>
                                        </p:cTn>
                                        <p:tgtEl>
                                          <p:spTgt spid="107"/>
                                        </p:tgtEl>
                                        <p:attrNameLst>
                                          <p:attrName>style.visibility</p:attrName>
                                        </p:attrNameLst>
                                      </p:cBhvr>
                                      <p:to>
                                        <p:strVal val="visible"/>
                                      </p:to>
                                    </p:set>
                                    <p:animEffect transition="in" filter="fade">
                                      <p:cBhvr>
                                        <p:cTn id="82" dur="500"/>
                                        <p:tgtEl>
                                          <p:spTgt spid="107"/>
                                        </p:tgtEl>
                                      </p:cBhvr>
                                    </p:animEffect>
                                  </p:childTnLst>
                                </p:cTn>
                              </p:par>
                              <p:par>
                                <p:cTn id="83" presetID="10" presetClass="entr" presetSubtype="0" fill="hold" nodeType="withEffect">
                                  <p:stCondLst>
                                    <p:cond delay="0"/>
                                  </p:stCondLst>
                                  <p:childTnLst>
                                    <p:set>
                                      <p:cBhvr>
                                        <p:cTn id="84" dur="1" fill="hold">
                                          <p:stCondLst>
                                            <p:cond delay="0"/>
                                          </p:stCondLst>
                                        </p:cTn>
                                        <p:tgtEl>
                                          <p:spTgt spid="140348"/>
                                        </p:tgtEl>
                                        <p:attrNameLst>
                                          <p:attrName>style.visibility</p:attrName>
                                        </p:attrNameLst>
                                      </p:cBhvr>
                                      <p:to>
                                        <p:strVal val="visible"/>
                                      </p:to>
                                    </p:set>
                                    <p:animEffect transition="in" filter="fade">
                                      <p:cBhvr>
                                        <p:cTn id="85" dur="500"/>
                                        <p:tgtEl>
                                          <p:spTgt spid="140348"/>
                                        </p:tgtEl>
                                      </p:cBhvr>
                                    </p:animEffect>
                                  </p:childTnLst>
                                </p:cTn>
                              </p:par>
                              <p:par>
                                <p:cTn id="86" presetID="10" presetClass="entr" presetSubtype="0" fill="hold" nodeType="withEffect">
                                  <p:stCondLst>
                                    <p:cond delay="0"/>
                                  </p:stCondLst>
                                  <p:childTnLst>
                                    <p:set>
                                      <p:cBhvr>
                                        <p:cTn id="87" dur="1" fill="hold">
                                          <p:stCondLst>
                                            <p:cond delay="0"/>
                                          </p:stCondLst>
                                        </p:cTn>
                                        <p:tgtEl>
                                          <p:spTgt spid="140347"/>
                                        </p:tgtEl>
                                        <p:attrNameLst>
                                          <p:attrName>style.visibility</p:attrName>
                                        </p:attrNameLst>
                                      </p:cBhvr>
                                      <p:to>
                                        <p:strVal val="visible"/>
                                      </p:to>
                                    </p:set>
                                    <p:animEffect transition="in" filter="fade">
                                      <p:cBhvr>
                                        <p:cTn id="88" dur="500"/>
                                        <p:tgtEl>
                                          <p:spTgt spid="140347"/>
                                        </p:tgtEl>
                                      </p:cBhvr>
                                    </p:animEffect>
                                  </p:childTnLst>
                                </p:cTn>
                              </p:par>
                              <p:par>
                                <p:cTn id="89" presetID="10" presetClass="entr" presetSubtype="0" fill="hold" nodeType="withEffect">
                                  <p:stCondLst>
                                    <p:cond delay="0"/>
                                  </p:stCondLst>
                                  <p:childTnLst>
                                    <p:set>
                                      <p:cBhvr>
                                        <p:cTn id="90" dur="1" fill="hold">
                                          <p:stCondLst>
                                            <p:cond delay="0"/>
                                          </p:stCondLst>
                                        </p:cTn>
                                        <p:tgtEl>
                                          <p:spTgt spid="140346"/>
                                        </p:tgtEl>
                                        <p:attrNameLst>
                                          <p:attrName>style.visibility</p:attrName>
                                        </p:attrNameLst>
                                      </p:cBhvr>
                                      <p:to>
                                        <p:strVal val="visible"/>
                                      </p:to>
                                    </p:set>
                                    <p:animEffect transition="in" filter="fade">
                                      <p:cBhvr>
                                        <p:cTn id="91" dur="500"/>
                                        <p:tgtEl>
                                          <p:spTgt spid="140346"/>
                                        </p:tgtEl>
                                      </p:cBhvr>
                                    </p:animEffect>
                                  </p:childTnLst>
                                </p:cTn>
                              </p:par>
                            </p:childTnLst>
                          </p:cTn>
                        </p:par>
                        <p:par>
                          <p:cTn id="92" fill="hold">
                            <p:stCondLst>
                              <p:cond delay="2000"/>
                            </p:stCondLst>
                            <p:childTnLst>
                              <p:par>
                                <p:cTn id="93" presetID="10" presetClass="entr" presetSubtype="0" fill="hold"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par>
                          <p:cTn id="96" fill="hold">
                            <p:stCondLst>
                              <p:cond delay="2500"/>
                            </p:stCondLst>
                            <p:childTnLst>
                              <p:par>
                                <p:cTn id="97" presetID="22" presetClass="entr" presetSubtype="4" fill="hold" grpId="0" nodeType="afterEffect">
                                  <p:stCondLst>
                                    <p:cond delay="0"/>
                                  </p:stCondLst>
                                  <p:childTnLst>
                                    <p:set>
                                      <p:cBhvr>
                                        <p:cTn id="98" dur="1" fill="hold">
                                          <p:stCondLst>
                                            <p:cond delay="0"/>
                                          </p:stCondLst>
                                        </p:cTn>
                                        <p:tgtEl>
                                          <p:spTgt spid="140394"/>
                                        </p:tgtEl>
                                        <p:attrNameLst>
                                          <p:attrName>style.visibility</p:attrName>
                                        </p:attrNameLst>
                                      </p:cBhvr>
                                      <p:to>
                                        <p:strVal val="visible"/>
                                      </p:to>
                                    </p:set>
                                    <p:animEffect transition="in" filter="wipe(down)">
                                      <p:cBhvr>
                                        <p:cTn id="99" dur="500"/>
                                        <p:tgtEl>
                                          <p:spTgt spid="1403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40386"/>
                                        </p:tgtEl>
                                        <p:attrNameLst>
                                          <p:attrName>style.visibility</p:attrName>
                                        </p:attrNameLst>
                                      </p:cBhvr>
                                      <p:to>
                                        <p:strVal val="visible"/>
                                      </p:to>
                                    </p:set>
                                    <p:animEffect transition="in" filter="wipe(down)">
                                      <p:cBhvr>
                                        <p:cTn id="102" dur="500"/>
                                        <p:tgtEl>
                                          <p:spTgt spid="14038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140391"/>
                                        </p:tgtEl>
                                        <p:attrNameLst>
                                          <p:attrName>style.visibility</p:attrName>
                                        </p:attrNameLst>
                                      </p:cBhvr>
                                      <p:to>
                                        <p:strVal val="visible"/>
                                      </p:to>
                                    </p:set>
                                    <p:animEffect transition="in" filter="wipe(down)">
                                      <p:cBhvr>
                                        <p:cTn id="105" dur="500"/>
                                        <p:tgtEl>
                                          <p:spTgt spid="140391"/>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40387"/>
                                        </p:tgtEl>
                                        <p:attrNameLst>
                                          <p:attrName>style.visibility</p:attrName>
                                        </p:attrNameLst>
                                      </p:cBhvr>
                                      <p:to>
                                        <p:strVal val="visible"/>
                                      </p:to>
                                    </p:set>
                                    <p:animEffect transition="in" filter="wipe(down)">
                                      <p:cBhvr>
                                        <p:cTn id="108" dur="500"/>
                                        <p:tgtEl>
                                          <p:spTgt spid="140387"/>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40393"/>
                                        </p:tgtEl>
                                        <p:attrNameLst>
                                          <p:attrName>style.visibility</p:attrName>
                                        </p:attrNameLst>
                                      </p:cBhvr>
                                      <p:to>
                                        <p:strVal val="visible"/>
                                      </p:to>
                                    </p:set>
                                    <p:animEffect transition="in" filter="wipe(down)">
                                      <p:cBhvr>
                                        <p:cTn id="111" dur="500"/>
                                        <p:tgtEl>
                                          <p:spTgt spid="140393"/>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140390"/>
                                        </p:tgtEl>
                                        <p:attrNameLst>
                                          <p:attrName>style.visibility</p:attrName>
                                        </p:attrNameLst>
                                      </p:cBhvr>
                                      <p:to>
                                        <p:strVal val="visible"/>
                                      </p:to>
                                    </p:set>
                                    <p:animEffect transition="in" filter="wipe(down)">
                                      <p:cBhvr>
                                        <p:cTn id="114" dur="500"/>
                                        <p:tgtEl>
                                          <p:spTgt spid="140390"/>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40392"/>
                                        </p:tgtEl>
                                        <p:attrNameLst>
                                          <p:attrName>style.visibility</p:attrName>
                                        </p:attrNameLst>
                                      </p:cBhvr>
                                      <p:to>
                                        <p:strVal val="visible"/>
                                      </p:to>
                                    </p:set>
                                    <p:animEffect transition="in" filter="wipe(down)">
                                      <p:cBhvr>
                                        <p:cTn id="117" dur="500"/>
                                        <p:tgtEl>
                                          <p:spTgt spid="140392"/>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140389"/>
                                        </p:tgtEl>
                                        <p:attrNameLst>
                                          <p:attrName>style.visibility</p:attrName>
                                        </p:attrNameLst>
                                      </p:cBhvr>
                                      <p:to>
                                        <p:strVal val="visible"/>
                                      </p:to>
                                    </p:set>
                                    <p:animEffect transition="in" filter="wipe(down)">
                                      <p:cBhvr>
                                        <p:cTn id="120" dur="500"/>
                                        <p:tgtEl>
                                          <p:spTgt spid="140389"/>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40397"/>
                                        </p:tgtEl>
                                        <p:attrNameLst>
                                          <p:attrName>style.visibility</p:attrName>
                                        </p:attrNameLst>
                                      </p:cBhvr>
                                      <p:to>
                                        <p:strVal val="visible"/>
                                      </p:to>
                                    </p:set>
                                    <p:animEffect transition="in" filter="wipe(down)">
                                      <p:cBhvr>
                                        <p:cTn id="123" dur="500"/>
                                        <p:tgtEl>
                                          <p:spTgt spid="140397"/>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140395"/>
                                        </p:tgtEl>
                                        <p:attrNameLst>
                                          <p:attrName>style.visibility</p:attrName>
                                        </p:attrNameLst>
                                      </p:cBhvr>
                                      <p:to>
                                        <p:strVal val="visible"/>
                                      </p:to>
                                    </p:set>
                                    <p:animEffect transition="in" filter="wipe(down)">
                                      <p:cBhvr>
                                        <p:cTn id="126" dur="500"/>
                                        <p:tgtEl>
                                          <p:spTgt spid="140395"/>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140396"/>
                                        </p:tgtEl>
                                        <p:attrNameLst>
                                          <p:attrName>style.visibility</p:attrName>
                                        </p:attrNameLst>
                                      </p:cBhvr>
                                      <p:to>
                                        <p:strVal val="visible"/>
                                      </p:to>
                                    </p:set>
                                    <p:animEffect transition="in" filter="wipe(down)">
                                      <p:cBhvr>
                                        <p:cTn id="129" dur="500"/>
                                        <p:tgtEl>
                                          <p:spTgt spid="140396"/>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140388"/>
                                        </p:tgtEl>
                                        <p:attrNameLst>
                                          <p:attrName>style.visibility</p:attrName>
                                        </p:attrNameLst>
                                      </p:cBhvr>
                                      <p:to>
                                        <p:strVal val="visible"/>
                                      </p:to>
                                    </p:set>
                                    <p:animEffect transition="in" filter="wipe(down)">
                                      <p:cBhvr>
                                        <p:cTn id="132" dur="500"/>
                                        <p:tgtEl>
                                          <p:spTgt spid="14038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fade">
                                      <p:cBhvr>
                                        <p:cTn id="137" dur="500"/>
                                        <p:tgtEl>
                                          <p:spTgt spid="78"/>
                                        </p:tgtEl>
                                      </p:cBhvr>
                                    </p:animEffect>
                                  </p:childTnLst>
                                </p:cTn>
                              </p:par>
                            </p:childTnLst>
                          </p:cTn>
                        </p:par>
                        <p:par>
                          <p:cTn id="138" fill="hold">
                            <p:stCondLst>
                              <p:cond delay="500"/>
                            </p:stCondLst>
                            <p:childTnLst>
                              <p:par>
                                <p:cTn id="139" presetID="10" presetClass="entr" presetSubtype="0" fill="hold" grpId="0" nodeType="afterEffect">
                                  <p:stCondLst>
                                    <p:cond delay="0"/>
                                  </p:stCondLst>
                                  <p:childTnLst>
                                    <p:set>
                                      <p:cBhvr>
                                        <p:cTn id="140" dur="1" fill="hold">
                                          <p:stCondLst>
                                            <p:cond delay="0"/>
                                          </p:stCondLst>
                                        </p:cTn>
                                        <p:tgtEl>
                                          <p:spTgt spid="140342"/>
                                        </p:tgtEl>
                                        <p:attrNameLst>
                                          <p:attrName>style.visibility</p:attrName>
                                        </p:attrNameLst>
                                      </p:cBhvr>
                                      <p:to>
                                        <p:strVal val="visible"/>
                                      </p:to>
                                    </p:set>
                                    <p:animEffect transition="in" filter="fade">
                                      <p:cBhvr>
                                        <p:cTn id="141" dur="500"/>
                                        <p:tgtEl>
                                          <p:spTgt spid="140342"/>
                                        </p:tgtEl>
                                      </p:cBhvr>
                                    </p:animEffect>
                                  </p:childTnLst>
                                </p:cTn>
                              </p:par>
                            </p:childTnLst>
                          </p:cTn>
                        </p:par>
                        <p:par>
                          <p:cTn id="142" fill="hold">
                            <p:stCondLst>
                              <p:cond delay="1000"/>
                            </p:stCondLst>
                            <p:childTnLst>
                              <p:par>
                                <p:cTn id="143" presetID="10" presetClass="entr" presetSubtype="0" fill="hold" nodeType="after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fade">
                                      <p:cBhvr>
                                        <p:cTn id="145" dur="500"/>
                                        <p:tgtEl>
                                          <p:spTgt spid="3"/>
                                        </p:tgtEl>
                                      </p:cBhvr>
                                    </p:animEffect>
                                  </p:childTnLst>
                                </p:cTn>
                              </p:par>
                            </p:childTnLst>
                          </p:cTn>
                        </p:par>
                        <p:par>
                          <p:cTn id="146" fill="hold">
                            <p:stCondLst>
                              <p:cond delay="1500"/>
                            </p:stCondLst>
                            <p:childTnLst>
                              <p:par>
                                <p:cTn id="147" presetID="10" presetClass="entr" presetSubtype="0" fill="hold" nodeType="afterEffect">
                                  <p:stCondLst>
                                    <p:cond delay="0"/>
                                  </p:stCondLst>
                                  <p:childTnLst>
                                    <p:set>
                                      <p:cBhvr>
                                        <p:cTn id="148" dur="1" fill="hold">
                                          <p:stCondLst>
                                            <p:cond delay="0"/>
                                          </p:stCondLst>
                                        </p:cTn>
                                        <p:tgtEl>
                                          <p:spTgt spid="133236"/>
                                        </p:tgtEl>
                                        <p:attrNameLst>
                                          <p:attrName>style.visibility</p:attrName>
                                        </p:attrNameLst>
                                      </p:cBhvr>
                                      <p:to>
                                        <p:strVal val="visible"/>
                                      </p:to>
                                    </p:set>
                                    <p:animEffect transition="in" filter="fade">
                                      <p:cBhvr>
                                        <p:cTn id="149" dur="500"/>
                                        <p:tgtEl>
                                          <p:spTgt spid="133236"/>
                                        </p:tgtEl>
                                      </p:cBhvr>
                                    </p:animEffect>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140323"/>
                                        </p:tgtEl>
                                        <p:attrNameLst>
                                          <p:attrName>style.visibility</p:attrName>
                                        </p:attrNameLst>
                                      </p:cBhvr>
                                      <p:to>
                                        <p:strVal val="visible"/>
                                      </p:to>
                                    </p:set>
                                    <p:animEffect transition="in" filter="fade">
                                      <p:cBhvr>
                                        <p:cTn id="153" dur="500"/>
                                        <p:tgtEl>
                                          <p:spTgt spid="140323"/>
                                        </p:tgtEl>
                                      </p:cBhvr>
                                    </p:animEffect>
                                  </p:childTnLst>
                                </p:cTn>
                              </p:par>
                            </p:childTnLst>
                          </p:cTn>
                        </p:par>
                        <p:par>
                          <p:cTn id="154" fill="hold">
                            <p:stCondLst>
                              <p:cond delay="2500"/>
                            </p:stCondLst>
                            <p:childTnLst>
                              <p:par>
                                <p:cTn id="155" presetID="10" presetClass="entr" presetSubtype="0" fill="hold" nodeType="afterEffect">
                                  <p:stCondLst>
                                    <p:cond delay="0"/>
                                  </p:stCondLst>
                                  <p:childTnLst>
                                    <p:set>
                                      <p:cBhvr>
                                        <p:cTn id="156" dur="1" fill="hold">
                                          <p:stCondLst>
                                            <p:cond delay="0"/>
                                          </p:stCondLst>
                                        </p:cTn>
                                        <p:tgtEl>
                                          <p:spTgt spid="7"/>
                                        </p:tgtEl>
                                        <p:attrNameLst>
                                          <p:attrName>style.visibility</p:attrName>
                                        </p:attrNameLst>
                                      </p:cBhvr>
                                      <p:to>
                                        <p:strVal val="visible"/>
                                      </p:to>
                                    </p:set>
                                    <p:animEffect transition="in" filter="fade">
                                      <p:cBhvr>
                                        <p:cTn id="157" dur="500"/>
                                        <p:tgtEl>
                                          <p:spTgt spid="7"/>
                                        </p:tgtEl>
                                      </p:cBhvr>
                                    </p:animEffect>
                                  </p:childTnLst>
                                </p:cTn>
                              </p:par>
                            </p:childTnLst>
                          </p:cTn>
                        </p:par>
                        <p:par>
                          <p:cTn id="158" fill="hold">
                            <p:stCondLst>
                              <p:cond delay="3000"/>
                            </p:stCondLst>
                            <p:childTnLst>
                              <p:par>
                                <p:cTn id="159" presetID="10" presetClass="entr" presetSubtype="0" fill="hold" grpId="0" nodeType="afterEffect">
                                  <p:stCondLst>
                                    <p:cond delay="0"/>
                                  </p:stCondLst>
                                  <p:childTnLst>
                                    <p:set>
                                      <p:cBhvr>
                                        <p:cTn id="160" dur="1" fill="hold">
                                          <p:stCondLst>
                                            <p:cond delay="0"/>
                                          </p:stCondLst>
                                        </p:cTn>
                                        <p:tgtEl>
                                          <p:spTgt spid="140359"/>
                                        </p:tgtEl>
                                        <p:attrNameLst>
                                          <p:attrName>style.visibility</p:attrName>
                                        </p:attrNameLst>
                                      </p:cBhvr>
                                      <p:to>
                                        <p:strVal val="visible"/>
                                      </p:to>
                                    </p:set>
                                    <p:animEffect transition="in" filter="fade">
                                      <p:cBhvr>
                                        <p:cTn id="161" dur="500"/>
                                        <p:tgtEl>
                                          <p:spTgt spid="140359"/>
                                        </p:tgtEl>
                                      </p:cBhvr>
                                    </p:animEffect>
                                  </p:childTnLst>
                                </p:cTn>
                              </p:par>
                            </p:childTnLst>
                          </p:cTn>
                        </p:par>
                        <p:par>
                          <p:cTn id="162" fill="hold">
                            <p:stCondLst>
                              <p:cond delay="3500"/>
                            </p:stCondLst>
                            <p:childTnLst>
                              <p:par>
                                <p:cTn id="163" presetID="10" presetClass="entr" presetSubtype="0" fill="hold" nodeType="afterEffect">
                                  <p:stCondLst>
                                    <p:cond delay="0"/>
                                  </p:stCondLst>
                                  <p:childTnLst>
                                    <p:set>
                                      <p:cBhvr>
                                        <p:cTn id="164" dur="1" fill="hold">
                                          <p:stCondLst>
                                            <p:cond delay="0"/>
                                          </p:stCondLst>
                                        </p:cTn>
                                        <p:tgtEl>
                                          <p:spTgt spid="10"/>
                                        </p:tgtEl>
                                        <p:attrNameLst>
                                          <p:attrName>style.visibility</p:attrName>
                                        </p:attrNameLst>
                                      </p:cBhvr>
                                      <p:to>
                                        <p:strVal val="visible"/>
                                      </p:to>
                                    </p:set>
                                    <p:animEffect transition="in" filter="fade">
                                      <p:cBhvr>
                                        <p:cTn id="165" dur="500"/>
                                        <p:tgtEl>
                                          <p:spTgt spid="10"/>
                                        </p:tgtEl>
                                      </p:cBhvr>
                                    </p:animEffect>
                                  </p:childTnLst>
                                </p:cTn>
                              </p:par>
                            </p:childTnLst>
                          </p:cTn>
                        </p:par>
                        <p:par>
                          <p:cTn id="166" fill="hold">
                            <p:stCondLst>
                              <p:cond delay="4000"/>
                            </p:stCondLst>
                            <p:childTnLst>
                              <p:par>
                                <p:cTn id="167" presetID="22" presetClass="entr" presetSubtype="4" fill="hold" nodeType="afterEffect">
                                  <p:stCondLst>
                                    <p:cond delay="0"/>
                                  </p:stCondLst>
                                  <p:childTnLst>
                                    <p:set>
                                      <p:cBhvr>
                                        <p:cTn id="168" dur="1" fill="hold">
                                          <p:stCondLst>
                                            <p:cond delay="0"/>
                                          </p:stCondLst>
                                        </p:cTn>
                                        <p:tgtEl>
                                          <p:spTgt spid="6"/>
                                        </p:tgtEl>
                                        <p:attrNameLst>
                                          <p:attrName>style.visibility</p:attrName>
                                        </p:attrNameLst>
                                      </p:cBhvr>
                                      <p:to>
                                        <p:strVal val="visible"/>
                                      </p:to>
                                    </p:set>
                                    <p:animEffect transition="in" filter="wipe(down)">
                                      <p:cBhvr>
                                        <p:cTn id="169" dur="500"/>
                                        <p:tgtEl>
                                          <p:spTgt spid="6"/>
                                        </p:tgtEl>
                                      </p:cBhvr>
                                    </p:animEffect>
                                  </p:childTnLst>
                                </p:cTn>
                              </p:par>
                            </p:childTnLst>
                          </p:cTn>
                        </p:par>
                        <p:par>
                          <p:cTn id="170" fill="hold">
                            <p:stCondLst>
                              <p:cond delay="4500"/>
                            </p:stCondLst>
                            <p:childTnLst>
                              <p:par>
                                <p:cTn id="171" presetID="10" presetClass="entr" presetSubtype="0" fill="hold" nodeType="afterEffect">
                                  <p:stCondLst>
                                    <p:cond delay="0"/>
                                  </p:stCondLst>
                                  <p:childTnLst>
                                    <p:set>
                                      <p:cBhvr>
                                        <p:cTn id="172" dur="1" fill="hold">
                                          <p:stCondLst>
                                            <p:cond delay="0"/>
                                          </p:stCondLst>
                                        </p:cTn>
                                        <p:tgtEl>
                                          <p:spTgt spid="11"/>
                                        </p:tgtEl>
                                        <p:attrNameLst>
                                          <p:attrName>style.visibility</p:attrName>
                                        </p:attrNameLst>
                                      </p:cBhvr>
                                      <p:to>
                                        <p:strVal val="visible"/>
                                      </p:to>
                                    </p:set>
                                    <p:animEffect transition="in" filter="fade">
                                      <p:cBhvr>
                                        <p:cTn id="1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40323" grpId="0" animBg="1"/>
      <p:bldP spid="140341" grpId="0" animBg="1"/>
      <p:bldP spid="140342" grpId="0" animBg="1"/>
      <p:bldP spid="140359" grpId="0" animBg="1"/>
      <p:bldP spid="140386" grpId="0" animBg="1"/>
      <p:bldP spid="140387" grpId="0" animBg="1"/>
      <p:bldP spid="140388" grpId="0" animBg="1"/>
      <p:bldP spid="140389" grpId="0" animBg="1"/>
      <p:bldP spid="140390" grpId="0" animBg="1"/>
      <p:bldP spid="140391" grpId="0" animBg="1"/>
      <p:bldP spid="140392" grpId="0" animBg="1"/>
      <p:bldP spid="140393" grpId="0" animBg="1"/>
      <p:bldP spid="140394" grpId="0" animBg="1"/>
      <p:bldP spid="140395" grpId="0" animBg="1"/>
      <p:bldP spid="140396" grpId="0" animBg="1"/>
      <p:bldP spid="14039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ideal_shoulder"/>
          <p:cNvPicPr>
            <a:picLocks noChangeAspect="1" noChangeArrowheads="1"/>
          </p:cNvPicPr>
          <p:nvPr/>
        </p:nvPicPr>
        <p:blipFill>
          <a:blip r:embed="rId3"/>
          <a:srcRect/>
          <a:stretch>
            <a:fillRect/>
          </a:stretch>
        </p:blipFill>
        <p:spPr bwMode="auto">
          <a:xfrm>
            <a:off x="9486900" y="1279525"/>
            <a:ext cx="5143500" cy="6950075"/>
          </a:xfrm>
          <a:prstGeom prst="rect">
            <a:avLst/>
          </a:prstGeom>
          <a:noFill/>
          <a:ln w="9525">
            <a:noFill/>
            <a:miter lim="800000"/>
            <a:headEnd/>
            <a:tailEnd/>
          </a:ln>
        </p:spPr>
      </p:pic>
      <p:sp>
        <p:nvSpPr>
          <p:cNvPr id="9" name="Rectangle 10"/>
          <p:cNvSpPr txBox="1">
            <a:spLocks noChangeArrowheads="1"/>
          </p:cNvSpPr>
          <p:nvPr/>
        </p:nvSpPr>
        <p:spPr bwMode="auto">
          <a:xfrm>
            <a:off x="365125" y="1554163"/>
            <a:ext cx="9015413" cy="6310312"/>
          </a:xfrm>
          <a:prstGeom prst="rect">
            <a:avLst/>
          </a:prstGeom>
          <a:noFill/>
          <a:ln w="9525">
            <a:noFill/>
            <a:miter lim="800000"/>
            <a:headEnd/>
            <a:tailEnd/>
          </a:ln>
        </p:spPr>
        <p:txBody>
          <a:bodyPr lIns="130622" tIns="65311" rIns="130622" bIns="65311"/>
          <a:lstStyle/>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Align with the business needs</a:t>
            </a: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Have a phased strategy</a:t>
            </a: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Define Key IT and Business Services</a:t>
            </a: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Design </a:t>
            </a:r>
            <a:r>
              <a:rPr lang="en-US" sz="3400" kern="0" dirty="0">
                <a:latin typeface="+mn-lt"/>
                <a:ea typeface="ＭＳ Ｐゴシック" pitchFamily="31" charset="-128"/>
                <a:cs typeface="ＭＳ Ｐゴシック" pitchFamily="31" charset="-128"/>
              </a:rPr>
              <a:t>your infrastructure </a:t>
            </a:r>
            <a:r>
              <a:rPr lang="en-US" sz="3400" kern="0" dirty="0">
                <a:latin typeface="+mn-lt"/>
                <a:ea typeface="ＭＳ Ｐゴシック"/>
                <a:cs typeface="ＭＳ Ｐゴシック"/>
              </a:rPr>
              <a:t>with operations in mind</a:t>
            </a: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pitchFamily="31" charset="-128"/>
                <a:cs typeface="ＭＳ Ｐゴシック" pitchFamily="31" charset="-128"/>
              </a:rPr>
              <a:t>Establish policies for internal vs. external</a:t>
            </a:r>
            <a:endParaRPr lang="en-US" sz="3400" kern="0" dirty="0">
              <a:latin typeface="+mn-lt"/>
              <a:ea typeface="ＭＳ Ｐゴシック"/>
              <a:cs typeface="ＭＳ Ｐゴシック"/>
            </a:endParaRP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Evaluate and Optimize Processes</a:t>
            </a: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Simplify, Integrate, and Automate your processes</a:t>
            </a:r>
          </a:p>
          <a:p>
            <a:pPr marL="390052" indent="-390052" defTabSz="1306220">
              <a:lnSpc>
                <a:spcPct val="85000"/>
              </a:lnSpc>
              <a:spcBef>
                <a:spcPct val="50000"/>
              </a:spcBef>
              <a:buSzPct val="75000"/>
              <a:buFontTx/>
              <a:buBlip>
                <a:blip r:embed="rId4"/>
              </a:buBlip>
              <a:defRPr/>
            </a:pPr>
            <a:r>
              <a:rPr lang="en-US" sz="3400" kern="0" dirty="0">
                <a:latin typeface="+mn-lt"/>
                <a:ea typeface="ＭＳ Ｐゴシック"/>
                <a:cs typeface="ＭＳ Ｐゴシック"/>
              </a:rPr>
              <a:t>Continuous Improvement</a:t>
            </a:r>
          </a:p>
        </p:txBody>
      </p:sp>
      <p:sp>
        <p:nvSpPr>
          <p:cNvPr id="38916" name="Title 9"/>
          <p:cNvSpPr>
            <a:spLocks noGrp="1"/>
          </p:cNvSpPr>
          <p:nvPr>
            <p:ph type="title"/>
          </p:nvPr>
        </p:nvSpPr>
        <p:spPr>
          <a:xfrm>
            <a:off x="673100" y="63500"/>
            <a:ext cx="11363325" cy="1149350"/>
          </a:xfrm>
        </p:spPr>
        <p:txBody>
          <a:bodyPr/>
          <a:lstStyle/>
          <a:p>
            <a:r>
              <a:rPr lang="en-US" b="1" smtClean="0">
                <a:solidFill>
                  <a:schemeClr val="bg1"/>
                </a:solidFill>
                <a:latin typeface="Arial" charset="0"/>
                <a:ea typeface="ＭＳ Ｐゴシック" pitchFamily="-105" charset="-128"/>
              </a:rPr>
              <a:t>Where to Get Started?</a:t>
            </a:r>
            <a:endParaRPr lang="en-US" smtClean="0">
              <a:solidFill>
                <a:schemeClr val="bg1"/>
              </a:solidFill>
              <a:latin typeface="Arial" charset="0"/>
              <a:ea typeface="ＭＳ Ｐゴシック" pitchFamily="-105" charset="-128"/>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7"/>
          <p:cNvSpPr txBox="1">
            <a:spLocks/>
          </p:cNvSpPr>
          <p:nvPr/>
        </p:nvSpPr>
        <p:spPr bwMode="white">
          <a:xfrm>
            <a:off x="420688" y="52388"/>
            <a:ext cx="7102475" cy="958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FFFF"/>
                </a:solidFill>
                <a:effectLst/>
                <a:uLnTx/>
                <a:uFillTx/>
                <a:latin typeface="Arial" pitchFamily="34" charset="0"/>
                <a:ea typeface="ＭＳ Ｐゴシック" pitchFamily="-65" charset="-128"/>
                <a:cs typeface="ＭＳ Ｐゴシック" pitchFamily="-65" charset="-128"/>
              </a:rPr>
              <a:t>Service Resource</a:t>
            </a:r>
            <a:r>
              <a:rPr kumimoji="0" lang="en-US" sz="3600" b="0" i="0" u="none" strike="noStrike" kern="0" cap="none" spc="0" normalizeH="0" noProof="0" dirty="0" smtClean="0">
                <a:ln>
                  <a:noFill/>
                </a:ln>
                <a:solidFill>
                  <a:srgbClr val="FFFFFF"/>
                </a:solidFill>
                <a:effectLst/>
                <a:uLnTx/>
                <a:uFillTx/>
                <a:latin typeface="Arial" pitchFamily="34" charset="0"/>
                <a:ea typeface="ＭＳ Ｐゴシック" pitchFamily="-65" charset="-128"/>
                <a:cs typeface="ＭＳ Ｐゴシック" pitchFamily="-65" charset="-128"/>
              </a:rPr>
              <a:t> Planning</a:t>
            </a:r>
            <a:endParaRPr kumimoji="0" lang="en-US" sz="3600" b="0" i="0" u="none" strike="noStrike" kern="0" cap="none" spc="0" normalizeH="0" baseline="0" noProof="0" dirty="0">
              <a:ln>
                <a:noFill/>
              </a:ln>
              <a:solidFill>
                <a:srgbClr val="FFFFFF"/>
              </a:solidFill>
              <a:effectLst/>
              <a:uLnTx/>
              <a:uFillTx/>
              <a:latin typeface="Arial"/>
              <a:ea typeface="ＭＳ Ｐゴシック" pitchFamily="-65" charset="-128"/>
              <a:cs typeface="ＭＳ Ｐゴシック" pitchFamily="-65" charset="-128"/>
            </a:endParaRPr>
          </a:p>
        </p:txBody>
      </p:sp>
      <p:pic>
        <p:nvPicPr>
          <p:cNvPr id="3" name="Picture 2" descr="Anim_blueprint_bkgd.png"/>
          <p:cNvPicPr>
            <a:picLocks noChangeAspect="1"/>
          </p:cNvPicPr>
          <p:nvPr/>
        </p:nvPicPr>
        <p:blipFill>
          <a:blip r:embed="rId2"/>
          <a:stretch>
            <a:fillRect/>
          </a:stretch>
        </p:blipFill>
        <p:spPr>
          <a:xfrm>
            <a:off x="5029200" y="1981200"/>
            <a:ext cx="5184648" cy="5441823"/>
          </a:xfrm>
          <a:prstGeom prst="rect">
            <a:avLst/>
          </a:prstGeom>
        </p:spPr>
      </p:pic>
      <p:pic>
        <p:nvPicPr>
          <p:cNvPr id="4" name="Picture 3" descr="Anim_blueprint_Orange5.png"/>
          <p:cNvPicPr>
            <a:picLocks noChangeAspect="1"/>
          </p:cNvPicPr>
          <p:nvPr/>
        </p:nvPicPr>
        <p:blipFill>
          <a:blip r:embed="rId3"/>
          <a:stretch>
            <a:fillRect/>
          </a:stretch>
        </p:blipFill>
        <p:spPr>
          <a:xfrm>
            <a:off x="5029200" y="1981200"/>
            <a:ext cx="5184648" cy="5441823"/>
          </a:xfrm>
          <a:prstGeom prst="rect">
            <a:avLst/>
          </a:prstGeom>
        </p:spPr>
      </p:pic>
      <p:pic>
        <p:nvPicPr>
          <p:cNvPr id="5" name="Picture 4" descr="Anim_blueprint_Orange1.png"/>
          <p:cNvPicPr>
            <a:picLocks noChangeAspect="1"/>
          </p:cNvPicPr>
          <p:nvPr/>
        </p:nvPicPr>
        <p:blipFill>
          <a:blip r:embed="rId4"/>
          <a:stretch>
            <a:fillRect/>
          </a:stretch>
        </p:blipFill>
        <p:spPr>
          <a:xfrm>
            <a:off x="5029200" y="1981200"/>
            <a:ext cx="5184648" cy="5441823"/>
          </a:xfrm>
          <a:prstGeom prst="rect">
            <a:avLst/>
          </a:prstGeom>
        </p:spPr>
      </p:pic>
      <p:pic>
        <p:nvPicPr>
          <p:cNvPr id="6" name="Picture 5" descr="Anim_blueprint_Orange2.png"/>
          <p:cNvPicPr>
            <a:picLocks noChangeAspect="1"/>
          </p:cNvPicPr>
          <p:nvPr/>
        </p:nvPicPr>
        <p:blipFill>
          <a:blip r:embed="rId5"/>
          <a:stretch>
            <a:fillRect/>
          </a:stretch>
        </p:blipFill>
        <p:spPr>
          <a:xfrm>
            <a:off x="5029200" y="1981200"/>
            <a:ext cx="5184648" cy="5441823"/>
          </a:xfrm>
          <a:prstGeom prst="rect">
            <a:avLst/>
          </a:prstGeom>
        </p:spPr>
      </p:pic>
      <p:pic>
        <p:nvPicPr>
          <p:cNvPr id="7" name="Picture 6" descr="Anim_blueprint_Orange3.png"/>
          <p:cNvPicPr>
            <a:picLocks noChangeAspect="1"/>
          </p:cNvPicPr>
          <p:nvPr/>
        </p:nvPicPr>
        <p:blipFill>
          <a:blip r:embed="rId6"/>
          <a:stretch>
            <a:fillRect/>
          </a:stretch>
        </p:blipFill>
        <p:spPr>
          <a:xfrm>
            <a:off x="5029200" y="1981200"/>
            <a:ext cx="5184648" cy="5441823"/>
          </a:xfrm>
          <a:prstGeom prst="rect">
            <a:avLst/>
          </a:prstGeom>
        </p:spPr>
      </p:pic>
      <p:pic>
        <p:nvPicPr>
          <p:cNvPr id="8" name="Picture 7" descr="Anim_blueprint_Orange4.png"/>
          <p:cNvPicPr>
            <a:picLocks noChangeAspect="1"/>
          </p:cNvPicPr>
          <p:nvPr/>
        </p:nvPicPr>
        <p:blipFill>
          <a:blip r:embed="rId7"/>
          <a:stretch>
            <a:fillRect/>
          </a:stretch>
        </p:blipFill>
        <p:spPr>
          <a:xfrm>
            <a:off x="5029200" y="1981200"/>
            <a:ext cx="5184648" cy="5441823"/>
          </a:xfrm>
          <a:prstGeom prst="rect">
            <a:avLst/>
          </a:prstGeom>
        </p:spPr>
      </p:pic>
      <p:pic>
        <p:nvPicPr>
          <p:cNvPr id="9" name="Picture 8" descr="Anim_blueprint_ALL.png"/>
          <p:cNvPicPr>
            <a:picLocks noChangeAspect="1"/>
          </p:cNvPicPr>
          <p:nvPr/>
        </p:nvPicPr>
        <p:blipFill>
          <a:blip r:embed="rId8"/>
          <a:stretch>
            <a:fillRect/>
          </a:stretch>
        </p:blipFill>
        <p:spPr>
          <a:xfrm>
            <a:off x="5029200" y="1981200"/>
            <a:ext cx="5184648" cy="5441823"/>
          </a:xfrm>
          <a:prstGeom prst="rect">
            <a:avLst/>
          </a:prstGeom>
        </p:spPr>
      </p:pic>
      <p:sp>
        <p:nvSpPr>
          <p:cNvPr id="10" name="TextBox 18"/>
          <p:cNvSpPr txBox="1">
            <a:spLocks noChangeArrowheads="1"/>
          </p:cNvSpPr>
          <p:nvPr/>
        </p:nvSpPr>
        <p:spPr bwMode="auto">
          <a:xfrm>
            <a:off x="4901157" y="2985926"/>
            <a:ext cx="1377625" cy="332837"/>
          </a:xfrm>
          <a:prstGeom prst="rect">
            <a:avLst/>
          </a:prstGeom>
          <a:noFill/>
          <a:ln w="9525">
            <a:noFill/>
            <a:miter lim="800000"/>
            <a:headEnd/>
            <a:tailEnd/>
          </a:ln>
        </p:spPr>
        <p:txBody>
          <a:bodyPr lIns="42889" tIns="42889" rIns="42889" bIns="42889">
            <a:spAutoFit/>
          </a:bodyPr>
          <a:lstStyle/>
          <a:p>
            <a:pPr algn="r" defTabSz="1089632"/>
            <a:r>
              <a:rPr lang="en-US" sz="800" b="1" dirty="0">
                <a:solidFill>
                  <a:srgbClr val="1B2936"/>
                </a:solidFill>
                <a:latin typeface="Arial" pitchFamily="34" charset="0"/>
              </a:rPr>
              <a:t>Project &amp;</a:t>
            </a:r>
          </a:p>
          <a:p>
            <a:pPr algn="r" defTabSz="1089632"/>
            <a:r>
              <a:rPr lang="en-US" sz="800" b="1" dirty="0">
                <a:solidFill>
                  <a:srgbClr val="1B2936"/>
                </a:solidFill>
                <a:latin typeface="Arial" pitchFamily="34" charset="0"/>
              </a:rPr>
              <a:t>Portfolio Management</a:t>
            </a:r>
          </a:p>
        </p:txBody>
      </p:sp>
      <p:sp>
        <p:nvSpPr>
          <p:cNvPr id="11" name="TextBox 20"/>
          <p:cNvSpPr txBox="1">
            <a:spLocks noChangeArrowheads="1"/>
          </p:cNvSpPr>
          <p:nvPr/>
        </p:nvSpPr>
        <p:spPr bwMode="auto">
          <a:xfrm>
            <a:off x="9447319" y="3501836"/>
            <a:ext cx="674242"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Application</a:t>
            </a:r>
            <a:br>
              <a:rPr lang="en-US" sz="800" b="1" dirty="0">
                <a:solidFill>
                  <a:srgbClr val="1B2936"/>
                </a:solidFill>
                <a:latin typeface="Arial" pitchFamily="34" charset="0"/>
              </a:rPr>
            </a:br>
            <a:r>
              <a:rPr lang="en-US" sz="800" b="1" dirty="0">
                <a:solidFill>
                  <a:srgbClr val="1B2936"/>
                </a:solidFill>
                <a:latin typeface="Arial" pitchFamily="34" charset="0"/>
              </a:rPr>
              <a:t>Automation</a:t>
            </a:r>
          </a:p>
        </p:txBody>
      </p:sp>
      <p:sp>
        <p:nvSpPr>
          <p:cNvPr id="12" name="TextBox 22"/>
          <p:cNvSpPr txBox="1">
            <a:spLocks noChangeArrowheads="1"/>
          </p:cNvSpPr>
          <p:nvPr/>
        </p:nvSpPr>
        <p:spPr bwMode="auto">
          <a:xfrm>
            <a:off x="8620744" y="2607558"/>
            <a:ext cx="714993"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Problem</a:t>
            </a:r>
          </a:p>
          <a:p>
            <a:pPr defTabSz="1089632"/>
            <a:r>
              <a:rPr lang="en-US" sz="800" b="1" dirty="0">
                <a:solidFill>
                  <a:srgbClr val="1B2936"/>
                </a:solidFill>
                <a:latin typeface="Arial" pitchFamily="34" charset="0"/>
              </a:rPr>
              <a:t>Management</a:t>
            </a:r>
          </a:p>
        </p:txBody>
      </p:sp>
      <p:sp>
        <p:nvSpPr>
          <p:cNvPr id="13" name="TextBox 25"/>
          <p:cNvSpPr txBox="1">
            <a:spLocks noChangeArrowheads="1"/>
          </p:cNvSpPr>
          <p:nvPr/>
        </p:nvSpPr>
        <p:spPr bwMode="auto">
          <a:xfrm>
            <a:off x="6872221" y="2305920"/>
            <a:ext cx="73120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Incident</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14" name="TextBox 26"/>
          <p:cNvSpPr txBox="1">
            <a:spLocks noChangeArrowheads="1"/>
          </p:cNvSpPr>
          <p:nvPr/>
        </p:nvSpPr>
        <p:spPr bwMode="auto">
          <a:xfrm>
            <a:off x="5870794" y="2607558"/>
            <a:ext cx="904729"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Service Request</a:t>
            </a:r>
            <a:br>
              <a:rPr lang="en-US" sz="800" b="1" dirty="0">
                <a:solidFill>
                  <a:srgbClr val="1B2936"/>
                </a:solidFill>
                <a:latin typeface="Arial" pitchFamily="34" charset="0"/>
              </a:rPr>
            </a:br>
            <a:r>
              <a:rPr lang="en-US" sz="800" b="1" dirty="0" smtClean="0">
                <a:solidFill>
                  <a:srgbClr val="1B2936"/>
                </a:solidFill>
                <a:latin typeface="Arial" pitchFamily="34" charset="0"/>
              </a:rPr>
              <a:t>Management</a:t>
            </a:r>
            <a:endParaRPr lang="en-US" sz="800" b="1" dirty="0">
              <a:solidFill>
                <a:srgbClr val="1B2936"/>
              </a:solidFill>
              <a:latin typeface="Arial" pitchFamily="34" charset="0"/>
            </a:endParaRPr>
          </a:p>
        </p:txBody>
      </p:sp>
      <p:sp>
        <p:nvSpPr>
          <p:cNvPr id="15" name="TextBox 28"/>
          <p:cNvSpPr txBox="1">
            <a:spLocks noChangeArrowheads="1"/>
          </p:cNvSpPr>
          <p:nvPr/>
        </p:nvSpPr>
        <p:spPr bwMode="auto">
          <a:xfrm>
            <a:off x="7810065" y="2305920"/>
            <a:ext cx="714993"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Knowledge</a:t>
            </a:r>
          </a:p>
          <a:p>
            <a:pPr defTabSz="1089632"/>
            <a:r>
              <a:rPr lang="en-US" sz="800" b="1" dirty="0">
                <a:solidFill>
                  <a:srgbClr val="1B2936"/>
                </a:solidFill>
                <a:latin typeface="Arial" pitchFamily="34" charset="0"/>
              </a:rPr>
              <a:t>Management</a:t>
            </a:r>
          </a:p>
        </p:txBody>
      </p:sp>
      <p:sp>
        <p:nvSpPr>
          <p:cNvPr id="16" name="TextBox 42"/>
          <p:cNvSpPr txBox="1">
            <a:spLocks noChangeArrowheads="1"/>
          </p:cNvSpPr>
          <p:nvPr/>
        </p:nvSpPr>
        <p:spPr bwMode="auto">
          <a:xfrm>
            <a:off x="9097614" y="2985926"/>
            <a:ext cx="731201"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Identity</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17" name="TextBox 44"/>
          <p:cNvSpPr txBox="1">
            <a:spLocks noChangeArrowheads="1"/>
          </p:cNvSpPr>
          <p:nvPr/>
        </p:nvSpPr>
        <p:spPr bwMode="auto">
          <a:xfrm>
            <a:off x="4942221" y="4683201"/>
            <a:ext cx="82525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Human Capital</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18" name="TextBox 46"/>
          <p:cNvSpPr txBox="1">
            <a:spLocks noChangeArrowheads="1"/>
          </p:cNvSpPr>
          <p:nvPr/>
        </p:nvSpPr>
        <p:spPr bwMode="auto">
          <a:xfrm>
            <a:off x="5052479" y="4110432"/>
            <a:ext cx="714993"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Financial</a:t>
            </a:r>
          </a:p>
          <a:p>
            <a:pPr algn="r" defTabSz="1089632"/>
            <a:r>
              <a:rPr lang="en-US" sz="800" b="1" dirty="0">
                <a:solidFill>
                  <a:srgbClr val="1B2936"/>
                </a:solidFill>
                <a:latin typeface="Arial" pitchFamily="34" charset="0"/>
              </a:rPr>
              <a:t>Management</a:t>
            </a:r>
          </a:p>
        </p:txBody>
      </p:sp>
      <p:sp>
        <p:nvSpPr>
          <p:cNvPr id="19" name="TextBox 48"/>
          <p:cNvSpPr txBox="1">
            <a:spLocks noChangeArrowheads="1"/>
          </p:cNvSpPr>
          <p:nvPr/>
        </p:nvSpPr>
        <p:spPr bwMode="auto">
          <a:xfrm>
            <a:off x="9622171" y="4089265"/>
            <a:ext cx="674242"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Server</a:t>
            </a:r>
            <a:br>
              <a:rPr lang="en-US" sz="800" b="1" dirty="0">
                <a:solidFill>
                  <a:srgbClr val="1B2936"/>
                </a:solidFill>
                <a:latin typeface="Arial" pitchFamily="34" charset="0"/>
              </a:rPr>
            </a:br>
            <a:r>
              <a:rPr lang="en-US" sz="800" b="1" dirty="0">
                <a:solidFill>
                  <a:srgbClr val="1B2936"/>
                </a:solidFill>
                <a:latin typeface="Arial" pitchFamily="34" charset="0"/>
              </a:rPr>
              <a:t>Automation</a:t>
            </a:r>
          </a:p>
        </p:txBody>
      </p:sp>
      <p:sp>
        <p:nvSpPr>
          <p:cNvPr id="20" name="TextBox 50"/>
          <p:cNvSpPr txBox="1">
            <a:spLocks noChangeArrowheads="1"/>
          </p:cNvSpPr>
          <p:nvPr/>
        </p:nvSpPr>
        <p:spPr bwMode="auto">
          <a:xfrm>
            <a:off x="9622171" y="4683201"/>
            <a:ext cx="674242"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Network</a:t>
            </a:r>
            <a:br>
              <a:rPr lang="en-US" sz="800" b="1" dirty="0">
                <a:solidFill>
                  <a:srgbClr val="1B2936"/>
                </a:solidFill>
                <a:latin typeface="Arial" pitchFamily="34" charset="0"/>
              </a:rPr>
            </a:br>
            <a:r>
              <a:rPr lang="en-US" sz="800" b="1" dirty="0">
                <a:solidFill>
                  <a:srgbClr val="1B2936"/>
                </a:solidFill>
                <a:latin typeface="Arial" pitchFamily="34" charset="0"/>
              </a:rPr>
              <a:t>Automation</a:t>
            </a:r>
          </a:p>
        </p:txBody>
      </p:sp>
      <p:sp>
        <p:nvSpPr>
          <p:cNvPr id="21" name="TextBox 54"/>
          <p:cNvSpPr txBox="1">
            <a:spLocks noChangeArrowheads="1"/>
          </p:cNvSpPr>
          <p:nvPr/>
        </p:nvSpPr>
        <p:spPr bwMode="auto">
          <a:xfrm>
            <a:off x="9447319" y="5240149"/>
            <a:ext cx="655682"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Client</a:t>
            </a:r>
          </a:p>
          <a:p>
            <a:pPr defTabSz="1089632"/>
            <a:r>
              <a:rPr lang="en-US" sz="800" b="1" dirty="0">
                <a:solidFill>
                  <a:srgbClr val="1B2936"/>
                </a:solidFill>
                <a:latin typeface="Arial" pitchFamily="34" charset="0"/>
              </a:rPr>
              <a:t>Automation</a:t>
            </a:r>
          </a:p>
        </p:txBody>
      </p:sp>
      <p:sp>
        <p:nvSpPr>
          <p:cNvPr id="22" name="TextBox 57"/>
          <p:cNvSpPr txBox="1">
            <a:spLocks noChangeArrowheads="1"/>
          </p:cNvSpPr>
          <p:nvPr/>
        </p:nvSpPr>
        <p:spPr bwMode="auto">
          <a:xfrm>
            <a:off x="4869366" y="5240149"/>
            <a:ext cx="1070308"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Compliance &amp;</a:t>
            </a:r>
            <a:br>
              <a:rPr lang="en-US" sz="800" b="1" dirty="0">
                <a:solidFill>
                  <a:srgbClr val="1B2936"/>
                </a:solidFill>
                <a:latin typeface="Arial" pitchFamily="34" charset="0"/>
              </a:rPr>
            </a:br>
            <a:r>
              <a:rPr lang="en-US" sz="800" b="1" dirty="0">
                <a:solidFill>
                  <a:srgbClr val="1B2936"/>
                </a:solidFill>
                <a:latin typeface="Arial" pitchFamily="34" charset="0"/>
              </a:rPr>
              <a:t>Policy Management</a:t>
            </a:r>
          </a:p>
        </p:txBody>
      </p:sp>
      <p:sp>
        <p:nvSpPr>
          <p:cNvPr id="23" name="TextBox 62"/>
          <p:cNvSpPr txBox="1">
            <a:spLocks noChangeArrowheads="1"/>
          </p:cNvSpPr>
          <p:nvPr/>
        </p:nvSpPr>
        <p:spPr bwMode="auto">
          <a:xfrm>
            <a:off x="5547581" y="5758732"/>
            <a:ext cx="73120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Capacity</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24" name="TextBox 64"/>
          <p:cNvSpPr txBox="1">
            <a:spLocks noChangeArrowheads="1"/>
          </p:cNvSpPr>
          <p:nvPr/>
        </p:nvSpPr>
        <p:spPr bwMode="auto">
          <a:xfrm>
            <a:off x="5208473" y="3501836"/>
            <a:ext cx="731201"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Vendor</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25" name="TextBox 68"/>
          <p:cNvSpPr txBox="1">
            <a:spLocks noChangeArrowheads="1"/>
          </p:cNvSpPr>
          <p:nvPr/>
        </p:nvSpPr>
        <p:spPr bwMode="auto">
          <a:xfrm>
            <a:off x="7293838" y="6476728"/>
            <a:ext cx="819189" cy="455948"/>
          </a:xfrm>
          <a:prstGeom prst="rect">
            <a:avLst/>
          </a:prstGeom>
          <a:noFill/>
          <a:ln w="9525">
            <a:noFill/>
            <a:miter lim="800000"/>
            <a:headEnd/>
            <a:tailEnd/>
          </a:ln>
        </p:spPr>
        <p:txBody>
          <a:bodyPr wrap="none" lIns="42889" tIns="42889" rIns="42889" bIns="42889">
            <a:spAutoFit/>
          </a:bodyPr>
          <a:lstStyle/>
          <a:p>
            <a:pPr algn="ctr" defTabSz="1089632"/>
            <a:r>
              <a:rPr lang="en-US" sz="800" b="1" dirty="0">
                <a:solidFill>
                  <a:srgbClr val="1B2936"/>
                </a:solidFill>
                <a:latin typeface="Arial" pitchFamily="34" charset="0"/>
              </a:rPr>
              <a:t>Performance &amp;</a:t>
            </a:r>
            <a:br>
              <a:rPr lang="en-US" sz="800" b="1" dirty="0">
                <a:solidFill>
                  <a:srgbClr val="1B2936"/>
                </a:solidFill>
                <a:latin typeface="Arial" pitchFamily="34" charset="0"/>
              </a:rPr>
            </a:br>
            <a:r>
              <a:rPr lang="en-US" sz="800" b="1" dirty="0">
                <a:solidFill>
                  <a:srgbClr val="1B2936"/>
                </a:solidFill>
                <a:latin typeface="Arial" pitchFamily="34" charset="0"/>
              </a:rPr>
              <a:t>Availability </a:t>
            </a:r>
          </a:p>
          <a:p>
            <a:pPr algn="ctr" defTabSz="1089632"/>
            <a:r>
              <a:rPr lang="en-US" sz="800" b="1" dirty="0">
                <a:solidFill>
                  <a:srgbClr val="1B2936"/>
                </a:solidFill>
                <a:latin typeface="Arial" pitchFamily="34" charset="0"/>
              </a:rPr>
              <a:t>Management</a:t>
            </a:r>
          </a:p>
        </p:txBody>
      </p:sp>
      <p:sp>
        <p:nvSpPr>
          <p:cNvPr id="26" name="TextBox 77"/>
          <p:cNvSpPr txBox="1">
            <a:spLocks noChangeArrowheads="1"/>
          </p:cNvSpPr>
          <p:nvPr/>
        </p:nvSpPr>
        <p:spPr bwMode="auto">
          <a:xfrm>
            <a:off x="8722743" y="6107982"/>
            <a:ext cx="1506114" cy="332837"/>
          </a:xfrm>
          <a:prstGeom prst="rect">
            <a:avLst/>
          </a:prstGeom>
          <a:noFill/>
          <a:ln w="9525">
            <a:noFill/>
            <a:miter lim="800000"/>
            <a:headEnd/>
            <a:tailEnd/>
          </a:ln>
        </p:spPr>
        <p:txBody>
          <a:bodyPr lIns="42889" tIns="42889" rIns="42889" bIns="42889">
            <a:spAutoFit/>
          </a:bodyPr>
          <a:lstStyle/>
          <a:p>
            <a:pPr defTabSz="1089632"/>
            <a:r>
              <a:rPr lang="en-US" sz="800" b="1" dirty="0">
                <a:solidFill>
                  <a:srgbClr val="1B2936"/>
                </a:solidFill>
                <a:latin typeface="Arial" pitchFamily="34" charset="0"/>
              </a:rPr>
              <a:t>Application Problem</a:t>
            </a:r>
          </a:p>
          <a:p>
            <a:pPr defTabSz="1089632"/>
            <a:r>
              <a:rPr lang="en-US" sz="800" b="1" dirty="0">
                <a:solidFill>
                  <a:srgbClr val="1B2936"/>
                </a:solidFill>
                <a:latin typeface="Arial" pitchFamily="34" charset="0"/>
              </a:rPr>
              <a:t>Resolution</a:t>
            </a:r>
          </a:p>
        </p:txBody>
      </p:sp>
      <p:sp>
        <p:nvSpPr>
          <p:cNvPr id="27" name="TextBox 59"/>
          <p:cNvSpPr txBox="1">
            <a:spLocks noChangeArrowheads="1"/>
          </p:cNvSpPr>
          <p:nvPr/>
        </p:nvSpPr>
        <p:spPr bwMode="auto">
          <a:xfrm>
            <a:off x="6543617" y="3819449"/>
            <a:ext cx="492176"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smtClean="0">
                <a:solidFill>
                  <a:srgbClr val="1B2936"/>
                </a:solidFill>
                <a:latin typeface="Arial" pitchFamily="34" charset="0"/>
              </a:rPr>
              <a:t>Service</a:t>
            </a:r>
            <a:br>
              <a:rPr lang="en-US" sz="800" b="1" dirty="0" smtClean="0">
                <a:solidFill>
                  <a:srgbClr val="1B2936"/>
                </a:solidFill>
                <a:latin typeface="Arial" pitchFamily="34" charset="0"/>
              </a:rPr>
            </a:br>
            <a:r>
              <a:rPr lang="en-US" sz="800" b="1" dirty="0" smtClean="0">
                <a:solidFill>
                  <a:srgbClr val="1B2936"/>
                </a:solidFill>
                <a:latin typeface="Arial" pitchFamily="34" charset="0"/>
              </a:rPr>
              <a:t> Catalog</a:t>
            </a:r>
            <a:endParaRPr lang="en-US" sz="800" b="1" dirty="0">
              <a:solidFill>
                <a:srgbClr val="1B2936"/>
              </a:solidFill>
              <a:latin typeface="Arial" pitchFamily="34" charset="0"/>
            </a:endParaRPr>
          </a:p>
        </p:txBody>
      </p:sp>
      <p:sp>
        <p:nvSpPr>
          <p:cNvPr id="28" name="TextBox 74"/>
          <p:cNvSpPr txBox="1">
            <a:spLocks noChangeArrowheads="1"/>
          </p:cNvSpPr>
          <p:nvPr/>
        </p:nvSpPr>
        <p:spPr bwMode="auto">
          <a:xfrm>
            <a:off x="8163744" y="6399037"/>
            <a:ext cx="714993"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Middleware</a:t>
            </a:r>
          </a:p>
          <a:p>
            <a:pPr defTabSz="1089632"/>
            <a:r>
              <a:rPr lang="en-US" sz="800" b="1" dirty="0">
                <a:solidFill>
                  <a:srgbClr val="1B2936"/>
                </a:solidFill>
                <a:latin typeface="Arial" pitchFamily="34" charset="0"/>
              </a:rPr>
              <a:t>Management</a:t>
            </a:r>
          </a:p>
        </p:txBody>
      </p:sp>
      <p:sp>
        <p:nvSpPr>
          <p:cNvPr id="29" name="TextBox 67"/>
          <p:cNvSpPr txBox="1">
            <a:spLocks noChangeArrowheads="1"/>
          </p:cNvSpPr>
          <p:nvPr/>
        </p:nvSpPr>
        <p:spPr bwMode="auto">
          <a:xfrm>
            <a:off x="6538724" y="6399037"/>
            <a:ext cx="714993"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Data</a:t>
            </a:r>
          </a:p>
          <a:p>
            <a:pPr algn="r" defTabSz="1089632"/>
            <a:r>
              <a:rPr lang="en-US" sz="800" b="1" dirty="0">
                <a:solidFill>
                  <a:srgbClr val="1B2936"/>
                </a:solidFill>
                <a:latin typeface="Arial" pitchFamily="34" charset="0"/>
              </a:rPr>
              <a:t>Management</a:t>
            </a:r>
          </a:p>
        </p:txBody>
      </p:sp>
      <p:sp>
        <p:nvSpPr>
          <p:cNvPr id="30" name="TextBox 67"/>
          <p:cNvSpPr txBox="1">
            <a:spLocks noChangeArrowheads="1"/>
          </p:cNvSpPr>
          <p:nvPr/>
        </p:nvSpPr>
        <p:spPr bwMode="auto">
          <a:xfrm>
            <a:off x="5715811" y="6107982"/>
            <a:ext cx="1005401" cy="332837"/>
          </a:xfrm>
          <a:prstGeom prst="rect">
            <a:avLst/>
          </a:prstGeom>
          <a:noFill/>
          <a:ln w="9525">
            <a:noFill/>
            <a:miter lim="800000"/>
            <a:headEnd/>
            <a:tailEnd/>
          </a:ln>
        </p:spPr>
        <p:txBody>
          <a:bodyPr lIns="42889" tIns="42889" rIns="42889" bIns="42889">
            <a:spAutoFit/>
          </a:bodyPr>
          <a:lstStyle/>
          <a:p>
            <a:pPr algn="r" defTabSz="1089632"/>
            <a:r>
              <a:rPr lang="en-US" sz="800" b="1" dirty="0">
                <a:solidFill>
                  <a:srgbClr val="1B2936"/>
                </a:solidFill>
                <a:latin typeface="Arial" pitchFamily="34" charset="0"/>
              </a:rPr>
              <a:t>Storage</a:t>
            </a:r>
          </a:p>
          <a:p>
            <a:pPr algn="r" defTabSz="1089632"/>
            <a:r>
              <a:rPr lang="en-US" sz="800" b="1" dirty="0">
                <a:solidFill>
                  <a:srgbClr val="1B2936"/>
                </a:solidFill>
                <a:latin typeface="Arial" pitchFamily="34" charset="0"/>
              </a:rPr>
              <a:t>Management</a:t>
            </a:r>
          </a:p>
        </p:txBody>
      </p:sp>
      <p:sp>
        <p:nvSpPr>
          <p:cNvPr id="31" name="TextBox 37"/>
          <p:cNvSpPr txBox="1">
            <a:spLocks noChangeArrowheads="1"/>
          </p:cNvSpPr>
          <p:nvPr/>
        </p:nvSpPr>
        <p:spPr bwMode="auto">
          <a:xfrm>
            <a:off x="6812536" y="3369756"/>
            <a:ext cx="731201" cy="33866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Asset</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32" name="TextBox 52"/>
          <p:cNvSpPr txBox="1">
            <a:spLocks noChangeArrowheads="1"/>
          </p:cNvSpPr>
          <p:nvPr/>
        </p:nvSpPr>
        <p:spPr bwMode="auto">
          <a:xfrm>
            <a:off x="9097614" y="5758732"/>
            <a:ext cx="1296610" cy="338667"/>
          </a:xfrm>
          <a:prstGeom prst="rect">
            <a:avLst/>
          </a:prstGeom>
          <a:noFill/>
          <a:ln w="9525">
            <a:noFill/>
            <a:miter lim="800000"/>
            <a:headEnd/>
            <a:tailEnd/>
          </a:ln>
        </p:spPr>
        <p:txBody>
          <a:bodyPr wrap="square" lIns="42889" tIns="42889" rIns="42889" bIns="42889">
            <a:spAutoFit/>
          </a:bodyPr>
          <a:lstStyle/>
          <a:p>
            <a:pPr defTabSz="1089632"/>
            <a:r>
              <a:rPr lang="en-US" sz="800" b="1" dirty="0">
                <a:solidFill>
                  <a:srgbClr val="1B2936"/>
                </a:solidFill>
                <a:latin typeface="Arial" pitchFamily="34" charset="0"/>
              </a:rPr>
              <a:t>Enterprise Scheduling &amp;</a:t>
            </a:r>
            <a:br>
              <a:rPr lang="en-US" sz="800" b="1" dirty="0">
                <a:solidFill>
                  <a:srgbClr val="1B2936"/>
                </a:solidFill>
                <a:latin typeface="Arial" pitchFamily="34" charset="0"/>
              </a:rPr>
            </a:br>
            <a:r>
              <a:rPr lang="en-US" sz="800" b="1" dirty="0">
                <a:solidFill>
                  <a:srgbClr val="1B2936"/>
                </a:solidFill>
                <a:latin typeface="Arial" pitchFamily="34" charset="0"/>
              </a:rPr>
              <a:t>Workload Automation</a:t>
            </a:r>
          </a:p>
        </p:txBody>
      </p:sp>
      <p:sp>
        <p:nvSpPr>
          <p:cNvPr id="33" name="TextBox 39"/>
          <p:cNvSpPr txBox="1">
            <a:spLocks noChangeArrowheads="1"/>
          </p:cNvSpPr>
          <p:nvPr/>
        </p:nvSpPr>
        <p:spPr bwMode="auto">
          <a:xfrm>
            <a:off x="7535357" y="3369756"/>
            <a:ext cx="1060141" cy="338667"/>
          </a:xfrm>
          <a:prstGeom prst="rect">
            <a:avLst/>
          </a:prstGeom>
          <a:noFill/>
          <a:ln w="9525">
            <a:noFill/>
            <a:miter lim="800000"/>
            <a:headEnd/>
            <a:tailEnd/>
          </a:ln>
        </p:spPr>
        <p:txBody>
          <a:bodyPr wrap="square" lIns="42889" tIns="42889" rIns="42889" bIns="42889">
            <a:spAutoFit/>
          </a:bodyPr>
          <a:lstStyle/>
          <a:p>
            <a:pPr algn="r" defTabSz="1089632"/>
            <a:r>
              <a:rPr lang="en-US" sz="800" b="1" dirty="0">
                <a:solidFill>
                  <a:srgbClr val="1B2936"/>
                </a:solidFill>
                <a:latin typeface="Arial" pitchFamily="34" charset="0"/>
              </a:rPr>
              <a:t>Change &amp; Release Management</a:t>
            </a:r>
          </a:p>
        </p:txBody>
      </p:sp>
      <p:sp>
        <p:nvSpPr>
          <p:cNvPr id="34" name="TextBox 67"/>
          <p:cNvSpPr txBox="1">
            <a:spLocks noChangeArrowheads="1"/>
          </p:cNvSpPr>
          <p:nvPr/>
        </p:nvSpPr>
        <p:spPr bwMode="auto">
          <a:xfrm>
            <a:off x="6812536" y="5396541"/>
            <a:ext cx="830409"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Event &amp; Impact</a:t>
            </a:r>
          </a:p>
          <a:p>
            <a:pPr defTabSz="1089632"/>
            <a:r>
              <a:rPr lang="en-US" sz="800" b="1" dirty="0">
                <a:solidFill>
                  <a:srgbClr val="1B2936"/>
                </a:solidFill>
                <a:latin typeface="Arial" pitchFamily="34" charset="0"/>
              </a:rPr>
              <a:t>Management</a:t>
            </a:r>
          </a:p>
        </p:txBody>
      </p:sp>
      <p:sp>
        <p:nvSpPr>
          <p:cNvPr id="35" name="TextBox 74"/>
          <p:cNvSpPr txBox="1">
            <a:spLocks noChangeArrowheads="1"/>
          </p:cNvSpPr>
          <p:nvPr/>
        </p:nvSpPr>
        <p:spPr bwMode="auto">
          <a:xfrm>
            <a:off x="7939817" y="5396541"/>
            <a:ext cx="655681" cy="33283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Mainframe</a:t>
            </a:r>
          </a:p>
          <a:p>
            <a:pPr algn="ctr" defTabSz="1089632"/>
            <a:r>
              <a:rPr lang="en-US" sz="800" b="1" dirty="0">
                <a:solidFill>
                  <a:srgbClr val="1B2936"/>
                </a:solidFill>
                <a:latin typeface="Arial" pitchFamily="34" charset="0"/>
              </a:rPr>
              <a:t>Automation</a:t>
            </a:r>
          </a:p>
        </p:txBody>
      </p:sp>
      <p:sp>
        <p:nvSpPr>
          <p:cNvPr id="36" name="TextBox 30"/>
          <p:cNvSpPr txBox="1">
            <a:spLocks noChangeArrowheads="1"/>
          </p:cNvSpPr>
          <p:nvPr/>
        </p:nvSpPr>
        <p:spPr bwMode="auto">
          <a:xfrm>
            <a:off x="6279424" y="4957364"/>
            <a:ext cx="756369" cy="338667"/>
          </a:xfrm>
          <a:prstGeom prst="rect">
            <a:avLst/>
          </a:prstGeom>
          <a:noFill/>
          <a:ln w="9525">
            <a:noFill/>
            <a:miter lim="800000"/>
            <a:headEnd/>
            <a:tailEnd/>
          </a:ln>
        </p:spPr>
        <p:txBody>
          <a:bodyPr wrap="none" lIns="42889" tIns="42889" rIns="42889" bIns="42889">
            <a:spAutoFit/>
          </a:bodyPr>
          <a:lstStyle/>
          <a:p>
            <a:pPr algn="r" defTabSz="1089632"/>
            <a:r>
              <a:rPr lang="en-US" sz="800" b="1" dirty="0">
                <a:solidFill>
                  <a:srgbClr val="1B2936"/>
                </a:solidFill>
                <a:latin typeface="Arial" pitchFamily="34" charset="0"/>
              </a:rPr>
              <a:t>Service Level</a:t>
            </a:r>
            <a:br>
              <a:rPr lang="en-US" sz="800" b="1" dirty="0">
                <a:solidFill>
                  <a:srgbClr val="1B2936"/>
                </a:solidFill>
                <a:latin typeface="Arial" pitchFamily="34" charset="0"/>
              </a:rPr>
            </a:br>
            <a:r>
              <a:rPr lang="en-US" sz="800" b="1" dirty="0">
                <a:solidFill>
                  <a:srgbClr val="1B2936"/>
                </a:solidFill>
                <a:latin typeface="Arial" pitchFamily="34" charset="0"/>
              </a:rPr>
              <a:t>Management</a:t>
            </a:r>
          </a:p>
        </p:txBody>
      </p:sp>
      <p:sp>
        <p:nvSpPr>
          <p:cNvPr id="37" name="Title 1"/>
          <p:cNvSpPr txBox="1">
            <a:spLocks/>
          </p:cNvSpPr>
          <p:nvPr/>
        </p:nvSpPr>
        <p:spPr bwMode="white">
          <a:xfrm>
            <a:off x="5895115" y="4365729"/>
            <a:ext cx="990600" cy="363538"/>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1400" b="1" dirty="0">
                <a:solidFill>
                  <a:srgbClr val="FF0000"/>
                </a:solidFill>
                <a:latin typeface="Arial" pitchFamily="34" charset="0"/>
              </a:rPr>
              <a:t>PLAN &amp;</a:t>
            </a:r>
          </a:p>
          <a:p>
            <a:pPr algn="ctr" defTabSz="1089632" eaLnBrk="1" hangingPunct="1">
              <a:lnSpc>
                <a:spcPct val="90000"/>
              </a:lnSpc>
            </a:pPr>
            <a:r>
              <a:rPr lang="fr-FR" sz="1200" b="1" dirty="0">
                <a:solidFill>
                  <a:srgbClr val="FF0000"/>
                </a:solidFill>
                <a:latin typeface="Arial" pitchFamily="34" charset="0"/>
              </a:rPr>
              <a:t>GOVERN</a:t>
            </a:r>
            <a:endParaRPr lang="en-US" sz="1400" b="1" dirty="0">
              <a:solidFill>
                <a:srgbClr val="FF0000"/>
              </a:solidFill>
              <a:latin typeface="Arial" pitchFamily="34" charset="0"/>
            </a:endParaRPr>
          </a:p>
        </p:txBody>
      </p:sp>
      <p:sp>
        <p:nvSpPr>
          <p:cNvPr id="38" name="Title 1"/>
          <p:cNvSpPr txBox="1">
            <a:spLocks/>
          </p:cNvSpPr>
          <p:nvPr/>
        </p:nvSpPr>
        <p:spPr bwMode="white">
          <a:xfrm>
            <a:off x="8470562" y="4381869"/>
            <a:ext cx="1221960" cy="331259"/>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PROVISION &amp;</a:t>
            </a:r>
          </a:p>
          <a:p>
            <a:pPr algn="ctr" defTabSz="1089632" eaLnBrk="1" hangingPunct="1">
              <a:lnSpc>
                <a:spcPct val="90000"/>
              </a:lnSpc>
            </a:pPr>
            <a:r>
              <a:rPr lang="fr-FR" sz="900" b="1" dirty="0">
                <a:solidFill>
                  <a:schemeClr val="bg1"/>
                </a:solidFill>
                <a:latin typeface="Arial" pitchFamily="34" charset="0"/>
              </a:rPr>
              <a:t>CONFIGURE</a:t>
            </a:r>
            <a:endParaRPr lang="en-US" sz="900" b="1" dirty="0">
              <a:solidFill>
                <a:schemeClr val="bg1"/>
              </a:solidFill>
              <a:latin typeface="Arial" pitchFamily="34" charset="0"/>
            </a:endParaRPr>
          </a:p>
        </p:txBody>
      </p:sp>
      <p:sp>
        <p:nvSpPr>
          <p:cNvPr id="39" name="Oval 40"/>
          <p:cNvSpPr>
            <a:spLocks noChangeArrowheads="1"/>
          </p:cNvSpPr>
          <p:nvPr/>
        </p:nvSpPr>
        <p:spPr bwMode="auto">
          <a:xfrm>
            <a:off x="8494353" y="280557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0" name="Oval 40"/>
          <p:cNvSpPr>
            <a:spLocks noChangeArrowheads="1"/>
          </p:cNvSpPr>
          <p:nvPr/>
        </p:nvSpPr>
        <p:spPr bwMode="auto">
          <a:xfrm>
            <a:off x="6776632" y="280557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1" name="Oval 40"/>
          <p:cNvSpPr>
            <a:spLocks noChangeArrowheads="1"/>
          </p:cNvSpPr>
          <p:nvPr/>
        </p:nvSpPr>
        <p:spPr bwMode="auto">
          <a:xfrm>
            <a:off x="7344493" y="261790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2" name="Oval 40"/>
          <p:cNvSpPr>
            <a:spLocks noChangeArrowheads="1"/>
          </p:cNvSpPr>
          <p:nvPr/>
        </p:nvSpPr>
        <p:spPr bwMode="auto">
          <a:xfrm>
            <a:off x="7931497" y="261790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baseline="-25000" dirty="0"/>
          </a:p>
        </p:txBody>
      </p:sp>
      <p:sp>
        <p:nvSpPr>
          <p:cNvPr id="43" name="Oval 40"/>
          <p:cNvSpPr>
            <a:spLocks noChangeArrowheads="1"/>
          </p:cNvSpPr>
          <p:nvPr/>
        </p:nvSpPr>
        <p:spPr bwMode="auto">
          <a:xfrm>
            <a:off x="6311084" y="3161183"/>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4" name="Oval 40"/>
          <p:cNvSpPr>
            <a:spLocks noChangeArrowheads="1"/>
          </p:cNvSpPr>
          <p:nvPr/>
        </p:nvSpPr>
        <p:spPr bwMode="auto">
          <a:xfrm>
            <a:off x="8971150" y="3161183"/>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5" name="Oval 40"/>
          <p:cNvSpPr>
            <a:spLocks noChangeArrowheads="1"/>
          </p:cNvSpPr>
          <p:nvPr/>
        </p:nvSpPr>
        <p:spPr bwMode="auto">
          <a:xfrm>
            <a:off x="5953959" y="363483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6" name="Oval 40"/>
          <p:cNvSpPr>
            <a:spLocks noChangeArrowheads="1"/>
          </p:cNvSpPr>
          <p:nvPr/>
        </p:nvSpPr>
        <p:spPr bwMode="auto">
          <a:xfrm>
            <a:off x="9324637" y="363483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7" name="Oval 40"/>
          <p:cNvSpPr>
            <a:spLocks noChangeArrowheads="1"/>
          </p:cNvSpPr>
          <p:nvPr/>
        </p:nvSpPr>
        <p:spPr bwMode="auto">
          <a:xfrm>
            <a:off x="7063533" y="3908337"/>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8" name="Oval 40"/>
          <p:cNvSpPr>
            <a:spLocks noChangeArrowheads="1"/>
          </p:cNvSpPr>
          <p:nvPr/>
        </p:nvSpPr>
        <p:spPr bwMode="auto">
          <a:xfrm>
            <a:off x="8226776" y="3908337"/>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49" name="Oval 40"/>
          <p:cNvSpPr>
            <a:spLocks noChangeArrowheads="1"/>
          </p:cNvSpPr>
          <p:nvPr/>
        </p:nvSpPr>
        <p:spPr bwMode="auto">
          <a:xfrm>
            <a:off x="9499607" y="419310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0" name="Oval 40"/>
          <p:cNvSpPr>
            <a:spLocks noChangeArrowheads="1"/>
          </p:cNvSpPr>
          <p:nvPr/>
        </p:nvSpPr>
        <p:spPr bwMode="auto">
          <a:xfrm>
            <a:off x="5780386" y="419310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1" name="Oval 40"/>
          <p:cNvSpPr>
            <a:spLocks noChangeArrowheads="1"/>
          </p:cNvSpPr>
          <p:nvPr/>
        </p:nvSpPr>
        <p:spPr bwMode="auto">
          <a:xfrm>
            <a:off x="5781565" y="478816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2" name="Oval 40"/>
          <p:cNvSpPr>
            <a:spLocks noChangeArrowheads="1"/>
          </p:cNvSpPr>
          <p:nvPr/>
        </p:nvSpPr>
        <p:spPr bwMode="auto">
          <a:xfrm>
            <a:off x="9499460" y="478816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3" name="Oval 40"/>
          <p:cNvSpPr>
            <a:spLocks noChangeArrowheads="1"/>
          </p:cNvSpPr>
          <p:nvPr/>
        </p:nvSpPr>
        <p:spPr bwMode="auto">
          <a:xfrm>
            <a:off x="9314231" y="5350400"/>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4" name="Oval 40"/>
          <p:cNvSpPr>
            <a:spLocks noChangeArrowheads="1"/>
          </p:cNvSpPr>
          <p:nvPr/>
        </p:nvSpPr>
        <p:spPr bwMode="auto">
          <a:xfrm>
            <a:off x="5963113" y="5350400"/>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5" name="Oval 40"/>
          <p:cNvSpPr>
            <a:spLocks noChangeArrowheads="1"/>
          </p:cNvSpPr>
          <p:nvPr/>
        </p:nvSpPr>
        <p:spPr bwMode="auto">
          <a:xfrm>
            <a:off x="6684894" y="545087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6" name="Oval 40"/>
          <p:cNvSpPr>
            <a:spLocks noChangeArrowheads="1"/>
          </p:cNvSpPr>
          <p:nvPr/>
        </p:nvSpPr>
        <p:spPr bwMode="auto">
          <a:xfrm>
            <a:off x="8603846" y="545087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7" name="Oval 40"/>
          <p:cNvSpPr>
            <a:spLocks noChangeArrowheads="1"/>
          </p:cNvSpPr>
          <p:nvPr/>
        </p:nvSpPr>
        <p:spPr bwMode="auto">
          <a:xfrm>
            <a:off x="8227909" y="5073037"/>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8" name="Oval 40"/>
          <p:cNvSpPr>
            <a:spLocks noChangeArrowheads="1"/>
          </p:cNvSpPr>
          <p:nvPr/>
        </p:nvSpPr>
        <p:spPr bwMode="auto">
          <a:xfrm>
            <a:off x="7063816" y="5073037"/>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59" name="Oval 40"/>
          <p:cNvSpPr>
            <a:spLocks noChangeArrowheads="1"/>
          </p:cNvSpPr>
          <p:nvPr/>
        </p:nvSpPr>
        <p:spPr bwMode="auto">
          <a:xfrm>
            <a:off x="7640785" y="6376336"/>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0" name="Oval 40"/>
          <p:cNvSpPr>
            <a:spLocks noChangeArrowheads="1"/>
          </p:cNvSpPr>
          <p:nvPr/>
        </p:nvSpPr>
        <p:spPr bwMode="auto">
          <a:xfrm>
            <a:off x="7157791" y="631194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1" name="Oval 40"/>
          <p:cNvSpPr>
            <a:spLocks noChangeArrowheads="1"/>
          </p:cNvSpPr>
          <p:nvPr/>
        </p:nvSpPr>
        <p:spPr bwMode="auto">
          <a:xfrm>
            <a:off x="8127427" y="631194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2" name="Oval 40"/>
          <p:cNvSpPr>
            <a:spLocks noChangeArrowheads="1"/>
          </p:cNvSpPr>
          <p:nvPr/>
        </p:nvSpPr>
        <p:spPr bwMode="auto">
          <a:xfrm>
            <a:off x="8577805" y="612906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3" name="Oval 40"/>
          <p:cNvSpPr>
            <a:spLocks noChangeArrowheads="1"/>
          </p:cNvSpPr>
          <p:nvPr/>
        </p:nvSpPr>
        <p:spPr bwMode="auto">
          <a:xfrm>
            <a:off x="6703441" y="6129061"/>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4" name="Oval 40"/>
          <p:cNvSpPr>
            <a:spLocks noChangeArrowheads="1"/>
          </p:cNvSpPr>
          <p:nvPr/>
        </p:nvSpPr>
        <p:spPr bwMode="auto">
          <a:xfrm>
            <a:off x="6307637" y="582261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5" name="Oval 40"/>
          <p:cNvSpPr>
            <a:spLocks noChangeArrowheads="1"/>
          </p:cNvSpPr>
          <p:nvPr/>
        </p:nvSpPr>
        <p:spPr bwMode="auto">
          <a:xfrm>
            <a:off x="8974758" y="5822612"/>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6" name="Oval 40"/>
          <p:cNvSpPr>
            <a:spLocks noChangeArrowheads="1"/>
          </p:cNvSpPr>
          <p:nvPr/>
        </p:nvSpPr>
        <p:spPr bwMode="auto">
          <a:xfrm>
            <a:off x="8596380" y="3527573"/>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7" name="Oval 40"/>
          <p:cNvSpPr>
            <a:spLocks noChangeArrowheads="1"/>
          </p:cNvSpPr>
          <p:nvPr/>
        </p:nvSpPr>
        <p:spPr bwMode="auto">
          <a:xfrm>
            <a:off x="6682321" y="3527573"/>
            <a:ext cx="121867" cy="121708"/>
          </a:xfrm>
          <a:prstGeom prst="ellipse">
            <a:avLst/>
          </a:prstGeom>
          <a:solidFill>
            <a:srgbClr val="0B83D3"/>
          </a:solidFill>
          <a:ln w="25400" algn="ctr">
            <a:solidFill>
              <a:schemeClr val="bg1"/>
            </a:solidFill>
            <a:round/>
            <a:headEnd/>
            <a:tailEnd/>
          </a:ln>
        </p:spPr>
        <p:txBody>
          <a:bodyPr lIns="108939" tIns="54469" rIns="108939" bIns="54469" anchor="ctr"/>
          <a:lstStyle/>
          <a:p>
            <a:pPr defTabSz="1089632"/>
            <a:endParaRPr lang="en-US" dirty="0"/>
          </a:p>
        </p:txBody>
      </p:sp>
      <p:sp>
        <p:nvSpPr>
          <p:cNvPr id="68" name="Title 1"/>
          <p:cNvSpPr txBox="1">
            <a:spLocks/>
          </p:cNvSpPr>
          <p:nvPr/>
        </p:nvSpPr>
        <p:spPr bwMode="white">
          <a:xfrm>
            <a:off x="7124295" y="5813529"/>
            <a:ext cx="1152863" cy="280988"/>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MONITOR </a:t>
            </a:r>
            <a:r>
              <a:rPr lang="fr-FR" sz="900" b="1" dirty="0" smtClean="0">
                <a:solidFill>
                  <a:schemeClr val="bg1"/>
                </a:solidFill>
                <a:latin typeface="Arial" pitchFamily="34" charset="0"/>
              </a:rPr>
              <a:t>&amp;</a:t>
            </a:r>
            <a:br>
              <a:rPr lang="fr-FR" sz="900" b="1" dirty="0" smtClean="0">
                <a:solidFill>
                  <a:schemeClr val="bg1"/>
                </a:solidFill>
                <a:latin typeface="Arial" pitchFamily="34" charset="0"/>
              </a:rPr>
            </a:br>
            <a:r>
              <a:rPr lang="fr-FR" sz="900" b="1" dirty="0" smtClean="0">
                <a:solidFill>
                  <a:schemeClr val="bg1"/>
                </a:solidFill>
                <a:latin typeface="Arial" pitchFamily="34" charset="0"/>
              </a:rPr>
              <a:t>OPERATE</a:t>
            </a:r>
            <a:endParaRPr lang="en-US" sz="900" b="1" dirty="0">
              <a:solidFill>
                <a:schemeClr val="bg1"/>
              </a:solidFill>
              <a:latin typeface="Arial" pitchFamily="34" charset="0"/>
            </a:endParaRPr>
          </a:p>
        </p:txBody>
      </p:sp>
      <p:sp>
        <p:nvSpPr>
          <p:cNvPr id="69" name="Title 1"/>
          <p:cNvSpPr txBox="1">
            <a:spLocks/>
          </p:cNvSpPr>
          <p:nvPr/>
        </p:nvSpPr>
        <p:spPr bwMode="white">
          <a:xfrm>
            <a:off x="7167326" y="2970276"/>
            <a:ext cx="1066800" cy="228335"/>
          </a:xfrm>
          <a:prstGeom prst="rect">
            <a:avLst/>
          </a:prstGeom>
          <a:noFill/>
          <a:ln w="9525">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REQUEST &amp; </a:t>
            </a:r>
            <a:r>
              <a:rPr lang="fr-FR" sz="900" b="1" dirty="0" smtClean="0">
                <a:solidFill>
                  <a:schemeClr val="bg1"/>
                </a:solidFill>
                <a:latin typeface="Arial" pitchFamily="34" charset="0"/>
              </a:rPr>
              <a:t/>
            </a:r>
            <a:br>
              <a:rPr lang="fr-FR" sz="900" b="1" dirty="0" smtClean="0">
                <a:solidFill>
                  <a:schemeClr val="bg1"/>
                </a:solidFill>
                <a:latin typeface="Arial" pitchFamily="34" charset="0"/>
              </a:rPr>
            </a:br>
            <a:r>
              <a:rPr lang="fr-FR" sz="900" b="1" dirty="0" smtClean="0">
                <a:solidFill>
                  <a:schemeClr val="bg1"/>
                </a:solidFill>
                <a:latin typeface="Arial" pitchFamily="34" charset="0"/>
              </a:rPr>
              <a:t>SUPPORT</a:t>
            </a:r>
            <a:endParaRPr lang="en-US" sz="900" b="1" dirty="0">
              <a:solidFill>
                <a:schemeClr val="bg1"/>
              </a:solidFill>
              <a:latin typeface="Arial" pitchFamily="34" charset="0"/>
            </a:endParaRPr>
          </a:p>
        </p:txBody>
      </p:sp>
      <p:sp>
        <p:nvSpPr>
          <p:cNvPr id="70" name="Title 1"/>
          <p:cNvSpPr txBox="1">
            <a:spLocks/>
          </p:cNvSpPr>
          <p:nvPr/>
        </p:nvSpPr>
        <p:spPr bwMode="white">
          <a:xfrm>
            <a:off x="7026209" y="3870240"/>
            <a:ext cx="1349035" cy="384175"/>
          </a:xfrm>
          <a:prstGeom prst="rect">
            <a:avLst/>
          </a:prstGeom>
          <a:noFill/>
          <a:ln w="9525" algn="ctr">
            <a:noFill/>
            <a:miter lim="800000"/>
            <a:headEnd/>
            <a:tailEnd/>
          </a:ln>
        </p:spPr>
        <p:txBody>
          <a:bodyPr lIns="130622" tIns="65311" rIns="130622" bIns="65311" anchor="ctr"/>
          <a:lstStyle/>
          <a:p>
            <a:pPr algn="ctr" defTabSz="1089632" eaLnBrk="1" hangingPunct="1">
              <a:lnSpc>
                <a:spcPct val="90000"/>
              </a:lnSpc>
            </a:pPr>
            <a:r>
              <a:rPr lang="fr-FR" sz="900" b="1" dirty="0">
                <a:solidFill>
                  <a:schemeClr val="bg1"/>
                </a:solidFill>
                <a:latin typeface="Arial" pitchFamily="34" charset="0"/>
              </a:rPr>
              <a:t>INTEGRATE </a:t>
            </a:r>
            <a:r>
              <a:rPr lang="fr-FR" sz="900" b="1" dirty="0" smtClean="0">
                <a:solidFill>
                  <a:schemeClr val="bg1"/>
                </a:solidFill>
                <a:latin typeface="Arial" pitchFamily="34" charset="0"/>
              </a:rPr>
              <a:t>&amp; ORCHESTRATE</a:t>
            </a:r>
            <a:endParaRPr lang="en-US" sz="900" b="1" dirty="0">
              <a:solidFill>
                <a:schemeClr val="bg1"/>
              </a:solidFill>
              <a:latin typeface="Arial" pitchFamily="34" charset="0"/>
            </a:endParaRPr>
          </a:p>
        </p:txBody>
      </p:sp>
      <p:sp>
        <p:nvSpPr>
          <p:cNvPr id="71" name="TextBox 70"/>
          <p:cNvSpPr txBox="1">
            <a:spLocks noChangeArrowheads="1"/>
          </p:cNvSpPr>
          <p:nvPr/>
        </p:nvSpPr>
        <p:spPr bwMode="auto">
          <a:xfrm>
            <a:off x="8379897" y="4957364"/>
            <a:ext cx="783922" cy="332837"/>
          </a:xfrm>
          <a:prstGeom prst="rect">
            <a:avLst/>
          </a:prstGeom>
          <a:noFill/>
          <a:ln w="9525">
            <a:noFill/>
            <a:miter lim="800000"/>
            <a:headEnd/>
            <a:tailEnd/>
          </a:ln>
        </p:spPr>
        <p:txBody>
          <a:bodyPr wrap="none" lIns="42889" tIns="42889" rIns="42889" bIns="42889">
            <a:spAutoFit/>
          </a:bodyPr>
          <a:lstStyle/>
          <a:p>
            <a:pPr defTabSz="1089632"/>
            <a:r>
              <a:rPr lang="en-US" sz="800" b="1" dirty="0">
                <a:solidFill>
                  <a:srgbClr val="1B2936"/>
                </a:solidFill>
                <a:latin typeface="Arial" pitchFamily="34" charset="0"/>
              </a:rPr>
              <a:t>Dashboards &amp;</a:t>
            </a:r>
          </a:p>
          <a:p>
            <a:pPr defTabSz="1089632"/>
            <a:r>
              <a:rPr lang="en-US" sz="800" b="1" dirty="0">
                <a:solidFill>
                  <a:srgbClr val="1B2936"/>
                </a:solidFill>
                <a:latin typeface="Arial" pitchFamily="34" charset="0"/>
              </a:rPr>
              <a:t>Analytics</a:t>
            </a:r>
          </a:p>
        </p:txBody>
      </p:sp>
      <p:sp>
        <p:nvSpPr>
          <p:cNvPr id="72" name="TextBox 59"/>
          <p:cNvSpPr txBox="1">
            <a:spLocks noChangeArrowheads="1"/>
          </p:cNvSpPr>
          <p:nvPr/>
        </p:nvSpPr>
        <p:spPr bwMode="auto">
          <a:xfrm>
            <a:off x="8379897" y="3819449"/>
            <a:ext cx="1015999" cy="332837"/>
          </a:xfrm>
          <a:prstGeom prst="rect">
            <a:avLst/>
          </a:prstGeom>
          <a:noFill/>
          <a:ln w="9525">
            <a:noFill/>
            <a:miter lim="800000"/>
            <a:headEnd/>
            <a:tailEnd/>
          </a:ln>
        </p:spPr>
        <p:txBody>
          <a:bodyPr lIns="42889" tIns="42889" rIns="42889" bIns="42889">
            <a:spAutoFit/>
          </a:bodyPr>
          <a:lstStyle/>
          <a:p>
            <a:pPr defTabSz="1089632"/>
            <a:r>
              <a:rPr lang="en-US" sz="800" b="1" dirty="0">
                <a:solidFill>
                  <a:srgbClr val="1B2936"/>
                </a:solidFill>
                <a:latin typeface="Arial" pitchFamily="34" charset="0"/>
              </a:rPr>
              <a:t>Discovery &amp; </a:t>
            </a:r>
          </a:p>
          <a:p>
            <a:pPr defTabSz="1089632"/>
            <a:r>
              <a:rPr lang="en-US" sz="800" b="1" dirty="0">
                <a:solidFill>
                  <a:srgbClr val="1B2936"/>
                </a:solidFill>
                <a:latin typeface="Arial" pitchFamily="34" charset="0"/>
              </a:rPr>
              <a:t>Dependency</a:t>
            </a:r>
          </a:p>
        </p:txBody>
      </p:sp>
      <p:sp>
        <p:nvSpPr>
          <p:cNvPr id="73" name="TextBox 89"/>
          <p:cNvSpPr txBox="1">
            <a:spLocks noChangeArrowheads="1"/>
          </p:cNvSpPr>
          <p:nvPr/>
        </p:nvSpPr>
        <p:spPr bwMode="auto">
          <a:xfrm>
            <a:off x="7117624" y="4787712"/>
            <a:ext cx="1219199" cy="240504"/>
          </a:xfrm>
          <a:prstGeom prst="rect">
            <a:avLst/>
          </a:prstGeom>
          <a:noFill/>
          <a:ln w="9525">
            <a:noFill/>
            <a:miter lim="800000"/>
            <a:headEnd/>
            <a:tailEnd/>
          </a:ln>
        </p:spPr>
        <p:txBody>
          <a:bodyPr wrap="square" lIns="42889" tIns="42889" rIns="42889" bIns="42889">
            <a:spAutoFit/>
          </a:bodyPr>
          <a:lstStyle/>
          <a:p>
            <a:pPr algn="ctr" defTabSz="1089632"/>
            <a:r>
              <a:rPr lang="en-US" sz="1000" b="1" dirty="0" smtClean="0">
                <a:solidFill>
                  <a:srgbClr val="203242"/>
                </a:solidFill>
                <a:latin typeface="Arial" pitchFamily="34" charset="0"/>
              </a:rPr>
              <a:t>CMDB / CMS</a:t>
            </a:r>
            <a:endParaRPr lang="en-US" sz="1000" b="1" dirty="0">
              <a:solidFill>
                <a:srgbClr val="203242"/>
              </a:solidFill>
              <a:latin typeface="Arial" pitchFamily="34" charset="0"/>
            </a:endParaRPr>
          </a:p>
        </p:txBody>
      </p:sp>
      <p:pic>
        <p:nvPicPr>
          <p:cNvPr id="74" name="Picture 73" descr="CMDB_blue.png"/>
          <p:cNvPicPr>
            <a:picLocks noChangeAspect="1"/>
          </p:cNvPicPr>
          <p:nvPr/>
        </p:nvPicPr>
        <p:blipFill>
          <a:blip r:embed="rId9"/>
          <a:stretch>
            <a:fillRect/>
          </a:stretch>
        </p:blipFill>
        <p:spPr>
          <a:xfrm>
            <a:off x="7429218" y="4282417"/>
            <a:ext cx="545211" cy="534924"/>
          </a:xfrm>
          <a:prstGeom prst="rect">
            <a:avLst/>
          </a:prstGeom>
        </p:spPr>
      </p:pic>
      <p:sp>
        <p:nvSpPr>
          <p:cNvPr id="75" name="Flowchart: Stored Data 74"/>
          <p:cNvSpPr/>
          <p:nvPr/>
        </p:nvSpPr>
        <p:spPr bwMode="auto">
          <a:xfrm>
            <a:off x="3581400" y="2667000"/>
            <a:ext cx="1295400" cy="3505200"/>
          </a:xfrm>
          <a:prstGeom prst="flowChartOnlineStorage">
            <a:avLst/>
          </a:prstGeom>
          <a:solidFill>
            <a:srgbClr val="FF331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65" charset="0"/>
            </a:endParaRPr>
          </a:p>
        </p:txBody>
      </p:sp>
      <p:sp>
        <p:nvSpPr>
          <p:cNvPr id="76" name="Pentagon 75"/>
          <p:cNvSpPr/>
          <p:nvPr/>
        </p:nvSpPr>
        <p:spPr bwMode="auto">
          <a:xfrm rot="10800000">
            <a:off x="2133600" y="3352800"/>
            <a:ext cx="1600200" cy="2133600"/>
          </a:xfrm>
          <a:prstGeom prst="homePlate">
            <a:avLst/>
          </a:prstGeom>
          <a:solidFill>
            <a:srgbClr val="FF331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65"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xit" presetSubtype="0" fill="hold" grpId="1" nodeType="withEffect">
                                  <p:stCondLst>
                                    <p:cond delay="0"/>
                                  </p:stCondLst>
                                  <p:childTnLst>
                                    <p:animEffect transition="out" filter="fade">
                                      <p:cBhvr>
                                        <p:cTn id="56" dur="500"/>
                                        <p:tgtEl>
                                          <p:spTgt spid="67"/>
                                        </p:tgtEl>
                                      </p:cBhvr>
                                    </p:animEffect>
                                    <p:set>
                                      <p:cBhvr>
                                        <p:cTn id="57" dur="1" fill="hold">
                                          <p:stCondLst>
                                            <p:cond delay="499"/>
                                          </p:stCondLst>
                                        </p:cTn>
                                        <p:tgtEl>
                                          <p:spTgt spid="6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500"/>
                                        <p:tgtEl>
                                          <p:spTgt spid="6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500"/>
                                        <p:tgtEl>
                                          <p:spTgt spid="7"/>
                                        </p:tgtEl>
                                      </p:cBhvr>
                                    </p:animEffect>
                                  </p:childTnLst>
                                </p:cTn>
                              </p:par>
                              <p:par>
                                <p:cTn id="129" presetID="10" presetClass="exit" presetSubtype="0" fill="hold" nodeType="withEffect">
                                  <p:stCondLst>
                                    <p:cond delay="0"/>
                                  </p:stCondLst>
                                  <p:childTnLst>
                                    <p:animEffect transition="out" filter="fade">
                                      <p:cBhvr>
                                        <p:cTn id="130" dur="500"/>
                                        <p:tgtEl>
                                          <p:spTgt spid="6"/>
                                        </p:tgtEl>
                                      </p:cBhvr>
                                    </p:animEffect>
                                    <p:set>
                                      <p:cBhvr>
                                        <p:cTn id="131" dur="1" fill="hold">
                                          <p:stCondLst>
                                            <p:cond delay="499"/>
                                          </p:stCondLst>
                                        </p:cTn>
                                        <p:tgtEl>
                                          <p:spTgt spid="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66"/>
                                        </p:tgtEl>
                                      </p:cBhvr>
                                    </p:animEffect>
                                    <p:set>
                                      <p:cBhvr>
                                        <p:cTn id="134" dur="1" fill="hold">
                                          <p:stCondLst>
                                            <p:cond delay="499"/>
                                          </p:stCondLst>
                                        </p:cTn>
                                        <p:tgtEl>
                                          <p:spTgt spid="6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46"/>
                                        </p:tgtEl>
                                      </p:cBhvr>
                                    </p:animEffect>
                                    <p:set>
                                      <p:cBhvr>
                                        <p:cTn id="140" dur="1" fill="hold">
                                          <p:stCondLst>
                                            <p:cond delay="499"/>
                                          </p:stCondLst>
                                        </p:cTn>
                                        <p:tgtEl>
                                          <p:spTgt spid="4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9"/>
                                        </p:tgtEl>
                                      </p:cBhvr>
                                    </p:animEffect>
                                    <p:set>
                                      <p:cBhvr>
                                        <p:cTn id="146" dur="1" fill="hold">
                                          <p:stCondLst>
                                            <p:cond delay="499"/>
                                          </p:stCondLst>
                                        </p:cTn>
                                        <p:tgtEl>
                                          <p:spTgt spid="4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9"/>
                                        </p:tgtEl>
                                      </p:cBhvr>
                                    </p:animEffect>
                                    <p:set>
                                      <p:cBhvr>
                                        <p:cTn id="149" dur="1" fill="hold">
                                          <p:stCondLst>
                                            <p:cond delay="499"/>
                                          </p:stCondLst>
                                        </p:cTn>
                                        <p:tgtEl>
                                          <p:spTgt spid="1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52"/>
                                        </p:tgtEl>
                                      </p:cBhvr>
                                    </p:animEffect>
                                    <p:set>
                                      <p:cBhvr>
                                        <p:cTn id="152" dur="1" fill="hold">
                                          <p:stCondLst>
                                            <p:cond delay="499"/>
                                          </p:stCondLst>
                                        </p:cTn>
                                        <p:tgtEl>
                                          <p:spTgt spid="5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0"/>
                                        </p:tgtEl>
                                      </p:cBhvr>
                                    </p:animEffect>
                                    <p:set>
                                      <p:cBhvr>
                                        <p:cTn id="155" dur="1" fill="hold">
                                          <p:stCondLst>
                                            <p:cond delay="499"/>
                                          </p:stCondLst>
                                        </p:cTn>
                                        <p:tgtEl>
                                          <p:spTgt spid="20"/>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53"/>
                                        </p:tgtEl>
                                      </p:cBhvr>
                                    </p:animEffect>
                                    <p:set>
                                      <p:cBhvr>
                                        <p:cTn id="158" dur="1" fill="hold">
                                          <p:stCondLst>
                                            <p:cond delay="499"/>
                                          </p:stCondLst>
                                        </p:cTn>
                                        <p:tgtEl>
                                          <p:spTgt spid="53"/>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1"/>
                                        </p:tgtEl>
                                      </p:cBhvr>
                                    </p:animEffect>
                                    <p:set>
                                      <p:cBhvr>
                                        <p:cTn id="161" dur="1" fill="hold">
                                          <p:stCondLst>
                                            <p:cond delay="499"/>
                                          </p:stCondLst>
                                        </p:cTn>
                                        <p:tgtEl>
                                          <p:spTgt spid="21"/>
                                        </p:tgtEl>
                                        <p:attrNameLst>
                                          <p:attrName>style.visibility</p:attrName>
                                        </p:attrNameLst>
                                      </p:cBhvr>
                                      <p:to>
                                        <p:strVal val="hidden"/>
                                      </p:to>
                                    </p:set>
                                  </p:childTnLst>
                                </p:cTn>
                              </p:par>
                              <p:par>
                                <p:cTn id="162" presetID="10" presetClass="entr" presetSubtype="0" fill="hold" grpId="0" nodeType="with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fade">
                                      <p:cBhvr>
                                        <p:cTn id="164" dur="500"/>
                                        <p:tgtEl>
                                          <p:spTgt spid="5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35"/>
                                        </p:tgtEl>
                                        <p:attrNameLst>
                                          <p:attrName>style.visibility</p:attrName>
                                        </p:attrNameLst>
                                      </p:cBhvr>
                                      <p:to>
                                        <p:strVal val="visible"/>
                                      </p:to>
                                    </p:set>
                                    <p:animEffect transition="in" filter="fade">
                                      <p:cBhvr>
                                        <p:cTn id="167" dur="500"/>
                                        <p:tgtEl>
                                          <p:spTgt spid="3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62"/>
                                        </p:tgtEl>
                                        <p:attrNameLst>
                                          <p:attrName>style.visibility</p:attrName>
                                        </p:attrNameLst>
                                      </p:cBhvr>
                                      <p:to>
                                        <p:strVal val="visible"/>
                                      </p:to>
                                    </p:set>
                                    <p:animEffect transition="in" filter="fade">
                                      <p:cBhvr>
                                        <p:cTn id="170" dur="500"/>
                                        <p:tgtEl>
                                          <p:spTgt spid="6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500"/>
                                        <p:tgtEl>
                                          <p:spTgt spid="26"/>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28"/>
                                        </p:tgtEl>
                                        <p:attrNameLst>
                                          <p:attrName>style.visibility</p:attrName>
                                        </p:attrNameLst>
                                      </p:cBhvr>
                                      <p:to>
                                        <p:strVal val="visible"/>
                                      </p:to>
                                    </p:set>
                                    <p:animEffect transition="in" filter="fade">
                                      <p:cBhvr>
                                        <p:cTn id="179" dur="500"/>
                                        <p:tgtEl>
                                          <p:spTgt spid="28"/>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59"/>
                                        </p:tgtEl>
                                        <p:attrNameLst>
                                          <p:attrName>style.visibility</p:attrName>
                                        </p:attrNameLst>
                                      </p:cBhvr>
                                      <p:to>
                                        <p:strVal val="visible"/>
                                      </p:to>
                                    </p:set>
                                    <p:animEffect transition="in" filter="fade">
                                      <p:cBhvr>
                                        <p:cTn id="182" dur="500"/>
                                        <p:tgtEl>
                                          <p:spTgt spid="59"/>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25"/>
                                        </p:tgtEl>
                                        <p:attrNameLst>
                                          <p:attrName>style.visibility</p:attrName>
                                        </p:attrNameLst>
                                      </p:cBhvr>
                                      <p:to>
                                        <p:strVal val="visible"/>
                                      </p:to>
                                    </p:set>
                                    <p:animEffect transition="in" filter="fade">
                                      <p:cBhvr>
                                        <p:cTn id="185" dur="500"/>
                                        <p:tgtEl>
                                          <p:spTgt spid="25"/>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60"/>
                                        </p:tgtEl>
                                        <p:attrNameLst>
                                          <p:attrName>style.visibility</p:attrName>
                                        </p:attrNameLst>
                                      </p:cBhvr>
                                      <p:to>
                                        <p:strVal val="visible"/>
                                      </p:to>
                                    </p:set>
                                    <p:animEffect transition="in" filter="fade">
                                      <p:cBhvr>
                                        <p:cTn id="188" dur="500"/>
                                        <p:tgtEl>
                                          <p:spTgt spid="60"/>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9"/>
                                        </p:tgtEl>
                                        <p:attrNameLst>
                                          <p:attrName>style.visibility</p:attrName>
                                        </p:attrNameLst>
                                      </p:cBhvr>
                                      <p:to>
                                        <p:strVal val="visible"/>
                                      </p:to>
                                    </p:set>
                                    <p:animEffect transition="in" filter="fade">
                                      <p:cBhvr>
                                        <p:cTn id="191" dur="500"/>
                                        <p:tgtEl>
                                          <p:spTgt spid="2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63"/>
                                        </p:tgtEl>
                                        <p:attrNameLst>
                                          <p:attrName>style.visibility</p:attrName>
                                        </p:attrNameLst>
                                      </p:cBhvr>
                                      <p:to>
                                        <p:strVal val="visible"/>
                                      </p:to>
                                    </p:set>
                                    <p:animEffect transition="in" filter="fade">
                                      <p:cBhvr>
                                        <p:cTn id="194" dur="500"/>
                                        <p:tgtEl>
                                          <p:spTgt spid="63"/>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500"/>
                                        <p:tgtEl>
                                          <p:spTgt spid="30"/>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64"/>
                                        </p:tgtEl>
                                        <p:attrNameLst>
                                          <p:attrName>style.visibility</p:attrName>
                                        </p:attrNameLst>
                                      </p:cBhvr>
                                      <p:to>
                                        <p:strVal val="visible"/>
                                      </p:to>
                                    </p:set>
                                    <p:animEffect transition="in" filter="fade">
                                      <p:cBhvr>
                                        <p:cTn id="200" dur="500"/>
                                        <p:tgtEl>
                                          <p:spTgt spid="64"/>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3"/>
                                        </p:tgtEl>
                                        <p:attrNameLst>
                                          <p:attrName>style.visibility</p:attrName>
                                        </p:attrNameLst>
                                      </p:cBhvr>
                                      <p:to>
                                        <p:strVal val="visible"/>
                                      </p:to>
                                    </p:set>
                                    <p:animEffect transition="in" filter="fade">
                                      <p:cBhvr>
                                        <p:cTn id="203" dur="500"/>
                                        <p:tgtEl>
                                          <p:spTgt spid="23"/>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55"/>
                                        </p:tgtEl>
                                        <p:attrNameLst>
                                          <p:attrName>style.visibility</p:attrName>
                                        </p:attrNameLst>
                                      </p:cBhvr>
                                      <p:to>
                                        <p:strVal val="visible"/>
                                      </p:to>
                                    </p:set>
                                    <p:animEffect transition="in" filter="fade">
                                      <p:cBhvr>
                                        <p:cTn id="206" dur="500"/>
                                        <p:tgtEl>
                                          <p:spTgt spid="55"/>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4"/>
                                        </p:tgtEl>
                                        <p:attrNameLst>
                                          <p:attrName>style.visibility</p:attrName>
                                        </p:attrNameLst>
                                      </p:cBhvr>
                                      <p:to>
                                        <p:strVal val="visible"/>
                                      </p:to>
                                    </p:set>
                                    <p:animEffect transition="in" filter="fade">
                                      <p:cBhvr>
                                        <p:cTn id="209" dur="500"/>
                                        <p:tgtEl>
                                          <p:spTgt spid="34"/>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8"/>
                                        </p:tgtEl>
                                        <p:attrNameLst>
                                          <p:attrName>style.visibility</p:attrName>
                                        </p:attrNameLst>
                                      </p:cBhvr>
                                      <p:to>
                                        <p:strVal val="visible"/>
                                      </p:to>
                                    </p:set>
                                    <p:animEffect transition="in" filter="fade">
                                      <p:cBhvr>
                                        <p:cTn id="214" dur="500"/>
                                        <p:tgtEl>
                                          <p:spTgt spid="8"/>
                                        </p:tgtEl>
                                      </p:cBhvr>
                                    </p:animEffect>
                                  </p:childTnLst>
                                </p:cTn>
                              </p:par>
                              <p:par>
                                <p:cTn id="215" presetID="10" presetClass="exit" presetSubtype="0" fill="hold" nodeType="withEffect">
                                  <p:stCondLst>
                                    <p:cond delay="0"/>
                                  </p:stCondLst>
                                  <p:childTnLst>
                                    <p:animEffect transition="out" filter="fade">
                                      <p:cBhvr>
                                        <p:cTn id="216" dur="500"/>
                                        <p:tgtEl>
                                          <p:spTgt spid="7"/>
                                        </p:tgtEl>
                                      </p:cBhvr>
                                    </p:animEffect>
                                    <p:set>
                                      <p:cBhvr>
                                        <p:cTn id="217" dur="1" fill="hold">
                                          <p:stCondLst>
                                            <p:cond delay="499"/>
                                          </p:stCondLst>
                                        </p:cTn>
                                        <p:tgtEl>
                                          <p:spTgt spid="7"/>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56"/>
                                        </p:tgtEl>
                                      </p:cBhvr>
                                    </p:animEffect>
                                    <p:set>
                                      <p:cBhvr>
                                        <p:cTn id="220" dur="1" fill="hold">
                                          <p:stCondLst>
                                            <p:cond delay="499"/>
                                          </p:stCondLst>
                                        </p:cTn>
                                        <p:tgtEl>
                                          <p:spTgt spid="56"/>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35"/>
                                        </p:tgtEl>
                                      </p:cBhvr>
                                    </p:animEffect>
                                    <p:set>
                                      <p:cBhvr>
                                        <p:cTn id="223" dur="1" fill="hold">
                                          <p:stCondLst>
                                            <p:cond delay="499"/>
                                          </p:stCondLst>
                                        </p:cTn>
                                        <p:tgtEl>
                                          <p:spTgt spid="35"/>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65"/>
                                        </p:tgtEl>
                                      </p:cBhvr>
                                    </p:animEffect>
                                    <p:set>
                                      <p:cBhvr>
                                        <p:cTn id="226" dur="1" fill="hold">
                                          <p:stCondLst>
                                            <p:cond delay="499"/>
                                          </p:stCondLst>
                                        </p:cTn>
                                        <p:tgtEl>
                                          <p:spTgt spid="65"/>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32"/>
                                        </p:tgtEl>
                                      </p:cBhvr>
                                    </p:animEffect>
                                    <p:set>
                                      <p:cBhvr>
                                        <p:cTn id="229" dur="1" fill="hold">
                                          <p:stCondLst>
                                            <p:cond delay="499"/>
                                          </p:stCondLst>
                                        </p:cTn>
                                        <p:tgtEl>
                                          <p:spTgt spid="32"/>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62"/>
                                        </p:tgtEl>
                                      </p:cBhvr>
                                    </p:animEffect>
                                    <p:set>
                                      <p:cBhvr>
                                        <p:cTn id="232" dur="1" fill="hold">
                                          <p:stCondLst>
                                            <p:cond delay="499"/>
                                          </p:stCondLst>
                                        </p:cTn>
                                        <p:tgtEl>
                                          <p:spTgt spid="62"/>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26"/>
                                        </p:tgtEl>
                                      </p:cBhvr>
                                    </p:animEffect>
                                    <p:set>
                                      <p:cBhvr>
                                        <p:cTn id="235" dur="1" fill="hold">
                                          <p:stCondLst>
                                            <p:cond delay="499"/>
                                          </p:stCondLst>
                                        </p:cTn>
                                        <p:tgtEl>
                                          <p:spTgt spid="26"/>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61"/>
                                        </p:tgtEl>
                                      </p:cBhvr>
                                    </p:animEffect>
                                    <p:set>
                                      <p:cBhvr>
                                        <p:cTn id="238" dur="1" fill="hold">
                                          <p:stCondLst>
                                            <p:cond delay="499"/>
                                          </p:stCondLst>
                                        </p:cTn>
                                        <p:tgtEl>
                                          <p:spTgt spid="61"/>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500"/>
                                        <p:tgtEl>
                                          <p:spTgt spid="28"/>
                                        </p:tgtEl>
                                      </p:cBhvr>
                                    </p:animEffect>
                                    <p:set>
                                      <p:cBhvr>
                                        <p:cTn id="241" dur="1" fill="hold">
                                          <p:stCondLst>
                                            <p:cond delay="499"/>
                                          </p:stCondLst>
                                        </p:cTn>
                                        <p:tgtEl>
                                          <p:spTgt spid="28"/>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59"/>
                                        </p:tgtEl>
                                      </p:cBhvr>
                                    </p:animEffect>
                                    <p:set>
                                      <p:cBhvr>
                                        <p:cTn id="244" dur="1" fill="hold">
                                          <p:stCondLst>
                                            <p:cond delay="499"/>
                                          </p:stCondLst>
                                        </p:cTn>
                                        <p:tgtEl>
                                          <p:spTgt spid="59"/>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500"/>
                                        <p:tgtEl>
                                          <p:spTgt spid="25"/>
                                        </p:tgtEl>
                                      </p:cBhvr>
                                    </p:animEffect>
                                    <p:set>
                                      <p:cBhvr>
                                        <p:cTn id="247" dur="1" fill="hold">
                                          <p:stCondLst>
                                            <p:cond delay="499"/>
                                          </p:stCondLst>
                                        </p:cTn>
                                        <p:tgtEl>
                                          <p:spTgt spid="25"/>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60"/>
                                        </p:tgtEl>
                                      </p:cBhvr>
                                    </p:animEffect>
                                    <p:set>
                                      <p:cBhvr>
                                        <p:cTn id="250" dur="1" fill="hold">
                                          <p:stCondLst>
                                            <p:cond delay="499"/>
                                          </p:stCondLst>
                                        </p:cTn>
                                        <p:tgtEl>
                                          <p:spTgt spid="60"/>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29"/>
                                        </p:tgtEl>
                                      </p:cBhvr>
                                    </p:animEffect>
                                    <p:set>
                                      <p:cBhvr>
                                        <p:cTn id="253" dur="1" fill="hold">
                                          <p:stCondLst>
                                            <p:cond delay="499"/>
                                          </p:stCondLst>
                                        </p:cTn>
                                        <p:tgtEl>
                                          <p:spTgt spid="29"/>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63"/>
                                        </p:tgtEl>
                                      </p:cBhvr>
                                    </p:animEffect>
                                    <p:set>
                                      <p:cBhvr>
                                        <p:cTn id="256" dur="1" fill="hold">
                                          <p:stCondLst>
                                            <p:cond delay="499"/>
                                          </p:stCondLst>
                                        </p:cTn>
                                        <p:tgtEl>
                                          <p:spTgt spid="63"/>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30"/>
                                        </p:tgtEl>
                                      </p:cBhvr>
                                    </p:animEffect>
                                    <p:set>
                                      <p:cBhvr>
                                        <p:cTn id="259" dur="1" fill="hold">
                                          <p:stCondLst>
                                            <p:cond delay="499"/>
                                          </p:stCondLst>
                                        </p:cTn>
                                        <p:tgtEl>
                                          <p:spTgt spid="30"/>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55"/>
                                        </p:tgtEl>
                                      </p:cBhvr>
                                    </p:animEffect>
                                    <p:set>
                                      <p:cBhvr>
                                        <p:cTn id="262" dur="1" fill="hold">
                                          <p:stCondLst>
                                            <p:cond delay="499"/>
                                          </p:stCondLst>
                                        </p:cTn>
                                        <p:tgtEl>
                                          <p:spTgt spid="55"/>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34"/>
                                        </p:tgtEl>
                                      </p:cBhvr>
                                    </p:animEffect>
                                    <p:set>
                                      <p:cBhvr>
                                        <p:cTn id="265" dur="1" fill="hold">
                                          <p:stCondLst>
                                            <p:cond delay="499"/>
                                          </p:stCondLst>
                                        </p:cTn>
                                        <p:tgtEl>
                                          <p:spTgt spid="34"/>
                                        </p:tgtEl>
                                        <p:attrNameLst>
                                          <p:attrName>style.visibility</p:attrName>
                                        </p:attrNameLst>
                                      </p:cBhvr>
                                      <p:to>
                                        <p:strVal val="hidden"/>
                                      </p:to>
                                    </p:set>
                                  </p:childTnLst>
                                </p:cTn>
                              </p:par>
                              <p:par>
                                <p:cTn id="266" presetID="10" presetClass="entr" presetSubtype="0" fill="hold" grpId="0" nodeType="withEffect">
                                  <p:stCondLst>
                                    <p:cond delay="0"/>
                                  </p:stCondLst>
                                  <p:childTnLst>
                                    <p:set>
                                      <p:cBhvr>
                                        <p:cTn id="267" dur="1" fill="hold">
                                          <p:stCondLst>
                                            <p:cond delay="0"/>
                                          </p:stCondLst>
                                        </p:cTn>
                                        <p:tgtEl>
                                          <p:spTgt spid="54"/>
                                        </p:tgtEl>
                                        <p:attrNameLst>
                                          <p:attrName>style.visibility</p:attrName>
                                        </p:attrNameLst>
                                      </p:cBhvr>
                                      <p:to>
                                        <p:strVal val="visible"/>
                                      </p:to>
                                    </p:set>
                                    <p:animEffect transition="in" filter="fade">
                                      <p:cBhvr>
                                        <p:cTn id="268" dur="500"/>
                                        <p:tgtEl>
                                          <p:spTgt spid="54"/>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2"/>
                                        </p:tgtEl>
                                        <p:attrNameLst>
                                          <p:attrName>style.visibility</p:attrName>
                                        </p:attrNameLst>
                                      </p:cBhvr>
                                      <p:to>
                                        <p:strVal val="visible"/>
                                      </p:to>
                                    </p:set>
                                    <p:animEffect transition="in" filter="fade">
                                      <p:cBhvr>
                                        <p:cTn id="271" dur="500"/>
                                        <p:tgtEl>
                                          <p:spTgt spid="22"/>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51"/>
                                        </p:tgtEl>
                                        <p:attrNameLst>
                                          <p:attrName>style.visibility</p:attrName>
                                        </p:attrNameLst>
                                      </p:cBhvr>
                                      <p:to>
                                        <p:strVal val="visible"/>
                                      </p:to>
                                    </p:set>
                                    <p:animEffect transition="in" filter="fade">
                                      <p:cBhvr>
                                        <p:cTn id="274" dur="500"/>
                                        <p:tgtEl>
                                          <p:spTgt spid="51"/>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7"/>
                                        </p:tgtEl>
                                        <p:attrNameLst>
                                          <p:attrName>style.visibility</p:attrName>
                                        </p:attrNameLst>
                                      </p:cBhvr>
                                      <p:to>
                                        <p:strVal val="visible"/>
                                      </p:to>
                                    </p:set>
                                    <p:animEffect transition="in" filter="fade">
                                      <p:cBhvr>
                                        <p:cTn id="277" dur="500"/>
                                        <p:tgtEl>
                                          <p:spTgt spid="17"/>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50"/>
                                        </p:tgtEl>
                                        <p:attrNameLst>
                                          <p:attrName>style.visibility</p:attrName>
                                        </p:attrNameLst>
                                      </p:cBhvr>
                                      <p:to>
                                        <p:strVal val="visible"/>
                                      </p:to>
                                    </p:set>
                                    <p:animEffect transition="in" filter="fade">
                                      <p:cBhvr>
                                        <p:cTn id="280" dur="500"/>
                                        <p:tgtEl>
                                          <p:spTgt spid="50"/>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8"/>
                                        </p:tgtEl>
                                        <p:attrNameLst>
                                          <p:attrName>style.visibility</p:attrName>
                                        </p:attrNameLst>
                                      </p:cBhvr>
                                      <p:to>
                                        <p:strVal val="visible"/>
                                      </p:to>
                                    </p:set>
                                    <p:animEffect transition="in" filter="fade">
                                      <p:cBhvr>
                                        <p:cTn id="283" dur="500"/>
                                        <p:tgtEl>
                                          <p:spTgt spid="18"/>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45"/>
                                        </p:tgtEl>
                                        <p:attrNameLst>
                                          <p:attrName>style.visibility</p:attrName>
                                        </p:attrNameLst>
                                      </p:cBhvr>
                                      <p:to>
                                        <p:strVal val="visible"/>
                                      </p:to>
                                    </p:set>
                                    <p:animEffect transition="in" filter="fade">
                                      <p:cBhvr>
                                        <p:cTn id="286" dur="500"/>
                                        <p:tgtEl>
                                          <p:spTgt spid="45"/>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4"/>
                                        </p:tgtEl>
                                        <p:attrNameLst>
                                          <p:attrName>style.visibility</p:attrName>
                                        </p:attrNameLst>
                                      </p:cBhvr>
                                      <p:to>
                                        <p:strVal val="visible"/>
                                      </p:to>
                                    </p:set>
                                    <p:animEffect transition="in" filter="fade">
                                      <p:cBhvr>
                                        <p:cTn id="289" dur="500"/>
                                        <p:tgtEl>
                                          <p:spTgt spid="24"/>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43"/>
                                        </p:tgtEl>
                                        <p:attrNameLst>
                                          <p:attrName>style.visibility</p:attrName>
                                        </p:attrNameLst>
                                      </p:cBhvr>
                                      <p:to>
                                        <p:strVal val="visible"/>
                                      </p:to>
                                    </p:set>
                                    <p:animEffect transition="in" filter="fade">
                                      <p:cBhvr>
                                        <p:cTn id="292" dur="500"/>
                                        <p:tgtEl>
                                          <p:spTgt spid="43"/>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
                                        </p:tgtEl>
                                        <p:attrNameLst>
                                          <p:attrName>style.visibility</p:attrName>
                                        </p:attrNameLst>
                                      </p:cBhvr>
                                      <p:to>
                                        <p:strVal val="visible"/>
                                      </p:to>
                                    </p:set>
                                    <p:animEffect transition="in" filter="fade">
                                      <p:cBhvr>
                                        <p:cTn id="295" dur="500"/>
                                        <p:tgtEl>
                                          <p:spTgt spid="10"/>
                                        </p:tgtEl>
                                      </p:cBhvr>
                                    </p:animEffect>
                                  </p:childTnLst>
                                </p:cTn>
                              </p:par>
                            </p:childTnLst>
                          </p:cTn>
                        </p:par>
                      </p:childTnLst>
                    </p:cTn>
                  </p:par>
                  <p:par>
                    <p:cTn id="296" fill="hold">
                      <p:stCondLst>
                        <p:cond delay="indefinite"/>
                      </p:stCondLst>
                      <p:childTnLst>
                        <p:par>
                          <p:cTn id="297" fill="hold">
                            <p:stCondLst>
                              <p:cond delay="0"/>
                            </p:stCondLst>
                            <p:childTnLst>
                              <p:par>
                                <p:cTn id="298" presetID="10" presetClass="entr" presetSubtype="0" fill="hold" nodeType="clickEffect">
                                  <p:stCondLst>
                                    <p:cond delay="0"/>
                                  </p:stCondLst>
                                  <p:childTnLst>
                                    <p:set>
                                      <p:cBhvr>
                                        <p:cTn id="299" dur="1" fill="hold">
                                          <p:stCondLst>
                                            <p:cond delay="0"/>
                                          </p:stCondLst>
                                        </p:cTn>
                                        <p:tgtEl>
                                          <p:spTgt spid="4"/>
                                        </p:tgtEl>
                                        <p:attrNameLst>
                                          <p:attrName>style.visibility</p:attrName>
                                        </p:attrNameLst>
                                      </p:cBhvr>
                                      <p:to>
                                        <p:strVal val="visible"/>
                                      </p:to>
                                    </p:set>
                                    <p:animEffect transition="in" filter="fade">
                                      <p:cBhvr>
                                        <p:cTn id="300" dur="500"/>
                                        <p:tgtEl>
                                          <p:spTgt spid="4"/>
                                        </p:tgtEl>
                                      </p:cBhvr>
                                    </p:animEffect>
                                  </p:childTnLst>
                                </p:cTn>
                              </p:par>
                              <p:par>
                                <p:cTn id="301" presetID="10" presetClass="exit" presetSubtype="0" fill="hold" nodeType="withEffect">
                                  <p:stCondLst>
                                    <p:cond delay="0"/>
                                  </p:stCondLst>
                                  <p:childTnLst>
                                    <p:animEffect transition="out" filter="fade">
                                      <p:cBhvr>
                                        <p:cTn id="302" dur="500"/>
                                        <p:tgtEl>
                                          <p:spTgt spid="8"/>
                                        </p:tgtEl>
                                      </p:cBhvr>
                                    </p:animEffect>
                                    <p:set>
                                      <p:cBhvr>
                                        <p:cTn id="303" dur="1" fill="hold">
                                          <p:stCondLst>
                                            <p:cond delay="499"/>
                                          </p:stCondLst>
                                        </p:cTn>
                                        <p:tgtEl>
                                          <p:spTgt spid="8"/>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64"/>
                                        </p:tgtEl>
                                      </p:cBhvr>
                                    </p:animEffect>
                                    <p:set>
                                      <p:cBhvr>
                                        <p:cTn id="306" dur="1" fill="hold">
                                          <p:stCondLst>
                                            <p:cond delay="499"/>
                                          </p:stCondLst>
                                        </p:cTn>
                                        <p:tgtEl>
                                          <p:spTgt spid="64"/>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23"/>
                                        </p:tgtEl>
                                      </p:cBhvr>
                                    </p:animEffect>
                                    <p:set>
                                      <p:cBhvr>
                                        <p:cTn id="309" dur="1" fill="hold">
                                          <p:stCondLst>
                                            <p:cond delay="499"/>
                                          </p:stCondLst>
                                        </p:cTn>
                                        <p:tgtEl>
                                          <p:spTgt spid="23"/>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54"/>
                                        </p:tgtEl>
                                      </p:cBhvr>
                                    </p:animEffect>
                                    <p:set>
                                      <p:cBhvr>
                                        <p:cTn id="312" dur="1" fill="hold">
                                          <p:stCondLst>
                                            <p:cond delay="499"/>
                                          </p:stCondLst>
                                        </p:cTn>
                                        <p:tgtEl>
                                          <p:spTgt spid="54"/>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22"/>
                                        </p:tgtEl>
                                      </p:cBhvr>
                                    </p:animEffect>
                                    <p:set>
                                      <p:cBhvr>
                                        <p:cTn id="315" dur="1" fill="hold">
                                          <p:stCondLst>
                                            <p:cond delay="499"/>
                                          </p:stCondLst>
                                        </p:cTn>
                                        <p:tgtEl>
                                          <p:spTgt spid="22"/>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51"/>
                                        </p:tgtEl>
                                      </p:cBhvr>
                                    </p:animEffect>
                                    <p:set>
                                      <p:cBhvr>
                                        <p:cTn id="318" dur="1" fill="hold">
                                          <p:stCondLst>
                                            <p:cond delay="499"/>
                                          </p:stCondLst>
                                        </p:cTn>
                                        <p:tgtEl>
                                          <p:spTgt spid="51"/>
                                        </p:tgtEl>
                                        <p:attrNameLst>
                                          <p:attrName>style.visibility</p:attrName>
                                        </p:attrNameLst>
                                      </p:cBhvr>
                                      <p:to>
                                        <p:strVal val="hidden"/>
                                      </p:to>
                                    </p:set>
                                  </p:childTnLst>
                                </p:cTn>
                              </p:par>
                              <p:par>
                                <p:cTn id="319" presetID="10" presetClass="exit" presetSubtype="0" fill="hold" grpId="1"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grpId="1" nodeType="withEffect">
                                  <p:stCondLst>
                                    <p:cond delay="0"/>
                                  </p:stCondLst>
                                  <p:childTnLst>
                                    <p:animEffect transition="out" filter="fade">
                                      <p:cBhvr>
                                        <p:cTn id="323" dur="500"/>
                                        <p:tgtEl>
                                          <p:spTgt spid="50"/>
                                        </p:tgtEl>
                                      </p:cBhvr>
                                    </p:animEffect>
                                    <p:set>
                                      <p:cBhvr>
                                        <p:cTn id="324" dur="1" fill="hold">
                                          <p:stCondLst>
                                            <p:cond delay="499"/>
                                          </p:stCondLst>
                                        </p:cTn>
                                        <p:tgtEl>
                                          <p:spTgt spid="50"/>
                                        </p:tgtEl>
                                        <p:attrNameLst>
                                          <p:attrName>style.visibility</p:attrName>
                                        </p:attrNameLst>
                                      </p:cBhvr>
                                      <p:to>
                                        <p:strVal val="hidden"/>
                                      </p:to>
                                    </p:set>
                                  </p:childTnLst>
                                </p:cTn>
                              </p:par>
                              <p:par>
                                <p:cTn id="325" presetID="10" presetClass="exit" presetSubtype="0" fill="hold" grpId="1" nodeType="withEffect">
                                  <p:stCondLst>
                                    <p:cond delay="0"/>
                                  </p:stCondLst>
                                  <p:childTnLst>
                                    <p:animEffect transition="out" filter="fade">
                                      <p:cBhvr>
                                        <p:cTn id="326" dur="500"/>
                                        <p:tgtEl>
                                          <p:spTgt spid="18"/>
                                        </p:tgtEl>
                                      </p:cBhvr>
                                    </p:animEffect>
                                    <p:set>
                                      <p:cBhvr>
                                        <p:cTn id="327" dur="1" fill="hold">
                                          <p:stCondLst>
                                            <p:cond delay="499"/>
                                          </p:stCondLst>
                                        </p:cTn>
                                        <p:tgtEl>
                                          <p:spTgt spid="18"/>
                                        </p:tgtEl>
                                        <p:attrNameLst>
                                          <p:attrName>style.visibility</p:attrName>
                                        </p:attrNameLst>
                                      </p:cBhvr>
                                      <p:to>
                                        <p:strVal val="hidden"/>
                                      </p:to>
                                    </p:set>
                                  </p:childTnLst>
                                </p:cTn>
                              </p:par>
                              <p:par>
                                <p:cTn id="328" presetID="10" presetClass="exit" presetSubtype="0" fill="hold" grpId="1" nodeType="withEffect">
                                  <p:stCondLst>
                                    <p:cond delay="0"/>
                                  </p:stCondLst>
                                  <p:childTnLst>
                                    <p:animEffect transition="out" filter="fade">
                                      <p:cBhvr>
                                        <p:cTn id="329" dur="500"/>
                                        <p:tgtEl>
                                          <p:spTgt spid="45"/>
                                        </p:tgtEl>
                                      </p:cBhvr>
                                    </p:animEffect>
                                    <p:set>
                                      <p:cBhvr>
                                        <p:cTn id="330" dur="1" fill="hold">
                                          <p:stCondLst>
                                            <p:cond delay="499"/>
                                          </p:stCondLst>
                                        </p:cTn>
                                        <p:tgtEl>
                                          <p:spTgt spid="45"/>
                                        </p:tgtEl>
                                        <p:attrNameLst>
                                          <p:attrName>style.visibility</p:attrName>
                                        </p:attrNameLst>
                                      </p:cBhvr>
                                      <p:to>
                                        <p:strVal val="hidden"/>
                                      </p:to>
                                    </p:set>
                                  </p:childTnLst>
                                </p:cTn>
                              </p:par>
                              <p:par>
                                <p:cTn id="331" presetID="10" presetClass="exit" presetSubtype="0" fill="hold" grpId="1" nodeType="withEffect">
                                  <p:stCondLst>
                                    <p:cond delay="0"/>
                                  </p:stCondLst>
                                  <p:childTnLst>
                                    <p:animEffect transition="out" filter="fade">
                                      <p:cBhvr>
                                        <p:cTn id="332" dur="500"/>
                                        <p:tgtEl>
                                          <p:spTgt spid="24"/>
                                        </p:tgtEl>
                                      </p:cBhvr>
                                    </p:animEffect>
                                    <p:set>
                                      <p:cBhvr>
                                        <p:cTn id="333" dur="1" fill="hold">
                                          <p:stCondLst>
                                            <p:cond delay="499"/>
                                          </p:stCondLst>
                                        </p:cTn>
                                        <p:tgtEl>
                                          <p:spTgt spid="24"/>
                                        </p:tgtEl>
                                        <p:attrNameLst>
                                          <p:attrName>style.visibility</p:attrName>
                                        </p:attrNameLst>
                                      </p:cBhvr>
                                      <p:to>
                                        <p:strVal val="hidden"/>
                                      </p:to>
                                    </p:set>
                                  </p:childTnLst>
                                </p:cTn>
                              </p:par>
                              <p:par>
                                <p:cTn id="334" presetID="10" presetClass="exit" presetSubtype="0" fill="hold" grpId="1" nodeType="withEffect">
                                  <p:stCondLst>
                                    <p:cond delay="0"/>
                                  </p:stCondLst>
                                  <p:childTnLst>
                                    <p:animEffect transition="out" filter="fade">
                                      <p:cBhvr>
                                        <p:cTn id="335" dur="500"/>
                                        <p:tgtEl>
                                          <p:spTgt spid="43"/>
                                        </p:tgtEl>
                                      </p:cBhvr>
                                    </p:animEffect>
                                    <p:set>
                                      <p:cBhvr>
                                        <p:cTn id="336" dur="1" fill="hold">
                                          <p:stCondLst>
                                            <p:cond delay="499"/>
                                          </p:stCondLst>
                                        </p:cTn>
                                        <p:tgtEl>
                                          <p:spTgt spid="43"/>
                                        </p:tgtEl>
                                        <p:attrNameLst>
                                          <p:attrName>style.visibility</p:attrName>
                                        </p:attrNameLst>
                                      </p:cBhvr>
                                      <p:to>
                                        <p:strVal val="hidden"/>
                                      </p:to>
                                    </p:set>
                                  </p:childTnLst>
                                </p:cTn>
                              </p:par>
                              <p:par>
                                <p:cTn id="337" presetID="10" presetClass="exit" presetSubtype="0" fill="hold" grpId="1" nodeType="withEffect">
                                  <p:stCondLst>
                                    <p:cond delay="0"/>
                                  </p:stCondLst>
                                  <p:childTnLst>
                                    <p:animEffect transition="out" filter="fade">
                                      <p:cBhvr>
                                        <p:cTn id="338" dur="500"/>
                                        <p:tgtEl>
                                          <p:spTgt spid="10"/>
                                        </p:tgtEl>
                                      </p:cBhvr>
                                    </p:animEffect>
                                    <p:set>
                                      <p:cBhvr>
                                        <p:cTn id="339" dur="1" fill="hold">
                                          <p:stCondLst>
                                            <p:cond delay="499"/>
                                          </p:stCondLst>
                                        </p:cTn>
                                        <p:tgtEl>
                                          <p:spTgt spid="10"/>
                                        </p:tgtEl>
                                        <p:attrNameLst>
                                          <p:attrName>style.visibility</p:attrName>
                                        </p:attrNameLst>
                                      </p:cBhvr>
                                      <p:to>
                                        <p:strVal val="hidden"/>
                                      </p:to>
                                    </p:set>
                                  </p:childTnLst>
                                </p:cTn>
                              </p:par>
                              <p:par>
                                <p:cTn id="340" presetID="10" presetClass="entr" presetSubtype="0" fill="hold" grpId="0" nodeType="withEffect">
                                  <p:stCondLst>
                                    <p:cond delay="0"/>
                                  </p:stCondLst>
                                  <p:childTnLst>
                                    <p:set>
                                      <p:cBhvr>
                                        <p:cTn id="341" dur="1" fill="hold">
                                          <p:stCondLst>
                                            <p:cond delay="0"/>
                                          </p:stCondLst>
                                        </p:cTn>
                                        <p:tgtEl>
                                          <p:spTgt spid="48"/>
                                        </p:tgtEl>
                                        <p:attrNameLst>
                                          <p:attrName>style.visibility</p:attrName>
                                        </p:attrNameLst>
                                      </p:cBhvr>
                                      <p:to>
                                        <p:strVal val="visible"/>
                                      </p:to>
                                    </p:set>
                                    <p:animEffect transition="in" filter="fade">
                                      <p:cBhvr>
                                        <p:cTn id="342" dur="500"/>
                                        <p:tgtEl>
                                          <p:spTgt spid="48"/>
                                        </p:tgtEl>
                                      </p:cBhvr>
                                    </p:animEffect>
                                  </p:childTnLst>
                                </p:cTn>
                              </p:par>
                              <p:par>
                                <p:cTn id="343" presetID="10" presetClass="entr" presetSubtype="0" fill="hold" grpId="0" nodeType="withEffect">
                                  <p:stCondLst>
                                    <p:cond delay="0"/>
                                  </p:stCondLst>
                                  <p:childTnLst>
                                    <p:set>
                                      <p:cBhvr>
                                        <p:cTn id="344" dur="1" fill="hold">
                                          <p:stCondLst>
                                            <p:cond delay="0"/>
                                          </p:stCondLst>
                                        </p:cTn>
                                        <p:tgtEl>
                                          <p:spTgt spid="72"/>
                                        </p:tgtEl>
                                        <p:attrNameLst>
                                          <p:attrName>style.visibility</p:attrName>
                                        </p:attrNameLst>
                                      </p:cBhvr>
                                      <p:to>
                                        <p:strVal val="visible"/>
                                      </p:to>
                                    </p:set>
                                    <p:animEffect transition="in" filter="fade">
                                      <p:cBhvr>
                                        <p:cTn id="345" dur="500"/>
                                        <p:tgtEl>
                                          <p:spTgt spid="72"/>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57"/>
                                        </p:tgtEl>
                                        <p:attrNameLst>
                                          <p:attrName>style.visibility</p:attrName>
                                        </p:attrNameLst>
                                      </p:cBhvr>
                                      <p:to>
                                        <p:strVal val="visible"/>
                                      </p:to>
                                    </p:set>
                                    <p:animEffect transition="in" filter="fade">
                                      <p:cBhvr>
                                        <p:cTn id="348" dur="500"/>
                                        <p:tgtEl>
                                          <p:spTgt spid="57"/>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71"/>
                                        </p:tgtEl>
                                        <p:attrNameLst>
                                          <p:attrName>style.visibility</p:attrName>
                                        </p:attrNameLst>
                                      </p:cBhvr>
                                      <p:to>
                                        <p:strVal val="visible"/>
                                      </p:to>
                                    </p:set>
                                    <p:animEffect transition="in" filter="fade">
                                      <p:cBhvr>
                                        <p:cTn id="351" dur="500"/>
                                        <p:tgtEl>
                                          <p:spTgt spid="71"/>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58"/>
                                        </p:tgtEl>
                                        <p:attrNameLst>
                                          <p:attrName>style.visibility</p:attrName>
                                        </p:attrNameLst>
                                      </p:cBhvr>
                                      <p:to>
                                        <p:strVal val="visible"/>
                                      </p:to>
                                    </p:set>
                                    <p:animEffect transition="in" filter="fade">
                                      <p:cBhvr>
                                        <p:cTn id="354" dur="500"/>
                                        <p:tgtEl>
                                          <p:spTgt spid="58"/>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36"/>
                                        </p:tgtEl>
                                        <p:attrNameLst>
                                          <p:attrName>style.visibility</p:attrName>
                                        </p:attrNameLst>
                                      </p:cBhvr>
                                      <p:to>
                                        <p:strVal val="visible"/>
                                      </p:to>
                                    </p:set>
                                    <p:animEffect transition="in" filter="fade">
                                      <p:cBhvr>
                                        <p:cTn id="357" dur="500"/>
                                        <p:tgtEl>
                                          <p:spTgt spid="36"/>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47"/>
                                        </p:tgtEl>
                                        <p:attrNameLst>
                                          <p:attrName>style.visibility</p:attrName>
                                        </p:attrNameLst>
                                      </p:cBhvr>
                                      <p:to>
                                        <p:strVal val="visible"/>
                                      </p:to>
                                    </p:set>
                                    <p:animEffect transition="in" filter="fade">
                                      <p:cBhvr>
                                        <p:cTn id="360" dur="500"/>
                                        <p:tgtEl>
                                          <p:spTgt spid="47"/>
                                        </p:tgtEl>
                                      </p:cBhvr>
                                    </p:animEffect>
                                  </p:childTnLst>
                                </p:cTn>
                              </p:par>
                              <p:par>
                                <p:cTn id="361" presetID="10" presetClass="entr" presetSubtype="0" fill="hold" grpId="0" nodeType="withEffect">
                                  <p:stCondLst>
                                    <p:cond delay="0"/>
                                  </p:stCondLst>
                                  <p:childTnLst>
                                    <p:set>
                                      <p:cBhvr>
                                        <p:cTn id="362" dur="1" fill="hold">
                                          <p:stCondLst>
                                            <p:cond delay="0"/>
                                          </p:stCondLst>
                                        </p:cTn>
                                        <p:tgtEl>
                                          <p:spTgt spid="27"/>
                                        </p:tgtEl>
                                        <p:attrNameLst>
                                          <p:attrName>style.visibility</p:attrName>
                                        </p:attrNameLst>
                                      </p:cBhvr>
                                      <p:to>
                                        <p:strVal val="visible"/>
                                      </p:to>
                                    </p:set>
                                    <p:animEffect transition="in" filter="fade">
                                      <p:cBhvr>
                                        <p:cTn id="363" dur="500"/>
                                        <p:tgtEl>
                                          <p:spTgt spid="27"/>
                                        </p:tgtEl>
                                      </p:cBhvr>
                                    </p:animEffect>
                                  </p:childTnLst>
                                </p:cTn>
                              </p:par>
                              <p:par>
                                <p:cTn id="364" presetID="10" presetClass="entr" presetSubtype="0" fill="hold" nodeType="withEffect">
                                  <p:stCondLst>
                                    <p:cond delay="0"/>
                                  </p:stCondLst>
                                  <p:childTnLst>
                                    <p:set>
                                      <p:cBhvr>
                                        <p:cTn id="365" dur="1" fill="hold">
                                          <p:stCondLst>
                                            <p:cond delay="0"/>
                                          </p:stCondLst>
                                        </p:cTn>
                                        <p:tgtEl>
                                          <p:spTgt spid="74"/>
                                        </p:tgtEl>
                                        <p:attrNameLst>
                                          <p:attrName>style.visibility</p:attrName>
                                        </p:attrNameLst>
                                      </p:cBhvr>
                                      <p:to>
                                        <p:strVal val="visible"/>
                                      </p:to>
                                    </p:set>
                                    <p:animEffect transition="in" filter="fade">
                                      <p:cBhvr>
                                        <p:cTn id="366" dur="500"/>
                                        <p:tgtEl>
                                          <p:spTgt spid="74"/>
                                        </p:tgtEl>
                                      </p:cBhvr>
                                    </p:animEffect>
                                  </p:childTnLst>
                                </p:cTn>
                              </p:par>
                              <p:par>
                                <p:cTn id="367" presetID="10" presetClass="entr" presetSubtype="0" fill="hold" grpId="0" nodeType="withEffect">
                                  <p:stCondLst>
                                    <p:cond delay="0"/>
                                  </p:stCondLst>
                                  <p:childTnLst>
                                    <p:set>
                                      <p:cBhvr>
                                        <p:cTn id="368" dur="1" fill="hold">
                                          <p:stCondLst>
                                            <p:cond delay="0"/>
                                          </p:stCondLst>
                                        </p:cTn>
                                        <p:tgtEl>
                                          <p:spTgt spid="73"/>
                                        </p:tgtEl>
                                        <p:attrNameLst>
                                          <p:attrName>style.visibility</p:attrName>
                                        </p:attrNameLst>
                                      </p:cBhvr>
                                      <p:to>
                                        <p:strVal val="visible"/>
                                      </p:to>
                                    </p:set>
                                    <p:animEffect transition="in" filter="fade">
                                      <p:cBhvr>
                                        <p:cTn id="369" dur="500"/>
                                        <p:tgtEl>
                                          <p:spTgt spid="73"/>
                                        </p:tgtEl>
                                      </p:cBhvr>
                                    </p:animEffect>
                                  </p:childTnLst>
                                </p:cTn>
                              </p:par>
                            </p:childTnLst>
                          </p:cTn>
                        </p:par>
                      </p:childTnLst>
                    </p:cTn>
                  </p:par>
                  <p:par>
                    <p:cTn id="370" fill="hold">
                      <p:stCondLst>
                        <p:cond delay="indefinite"/>
                      </p:stCondLst>
                      <p:childTnLst>
                        <p:par>
                          <p:cTn id="371" fill="hold">
                            <p:stCondLst>
                              <p:cond delay="0"/>
                            </p:stCondLst>
                            <p:childTnLst>
                              <p:par>
                                <p:cTn id="372" presetID="10" presetClass="entr" presetSubtype="0" fill="hold" nodeType="clickEffect">
                                  <p:stCondLst>
                                    <p:cond delay="0"/>
                                  </p:stCondLst>
                                  <p:childTnLst>
                                    <p:set>
                                      <p:cBhvr>
                                        <p:cTn id="373" dur="1" fill="hold">
                                          <p:stCondLst>
                                            <p:cond delay="0"/>
                                          </p:stCondLst>
                                        </p:cTn>
                                        <p:tgtEl>
                                          <p:spTgt spid="9"/>
                                        </p:tgtEl>
                                        <p:attrNameLst>
                                          <p:attrName>style.visibility</p:attrName>
                                        </p:attrNameLst>
                                      </p:cBhvr>
                                      <p:to>
                                        <p:strVal val="visible"/>
                                      </p:to>
                                    </p:set>
                                    <p:animEffect transition="in" filter="fade">
                                      <p:cBhvr>
                                        <p:cTn id="374" dur="500"/>
                                        <p:tgtEl>
                                          <p:spTgt spid="9"/>
                                        </p:tgtEl>
                                      </p:cBhvr>
                                    </p:animEffect>
                                  </p:childTnLst>
                                </p:cTn>
                              </p:par>
                              <p:par>
                                <p:cTn id="375" presetID="10" presetClass="exit" presetSubtype="0" fill="hold" nodeType="withEffect">
                                  <p:stCondLst>
                                    <p:cond delay="0"/>
                                  </p:stCondLst>
                                  <p:childTnLst>
                                    <p:animEffect transition="out" filter="fade">
                                      <p:cBhvr>
                                        <p:cTn id="376" dur="500"/>
                                        <p:tgtEl>
                                          <p:spTgt spid="4"/>
                                        </p:tgtEl>
                                      </p:cBhvr>
                                    </p:animEffect>
                                    <p:set>
                                      <p:cBhvr>
                                        <p:cTn id="377" dur="1" fill="hold">
                                          <p:stCondLst>
                                            <p:cond delay="499"/>
                                          </p:stCondLst>
                                        </p:cTn>
                                        <p:tgtEl>
                                          <p:spTgt spid="4"/>
                                        </p:tgtEl>
                                        <p:attrNameLst>
                                          <p:attrName>style.visibility</p:attrName>
                                        </p:attrNameLst>
                                      </p:cBhvr>
                                      <p:to>
                                        <p:strVal val="hidden"/>
                                      </p:to>
                                    </p:set>
                                  </p:childTnLst>
                                </p:cTn>
                              </p:par>
                              <p:par>
                                <p:cTn id="378" presetID="10" presetClass="exit" presetSubtype="0" fill="hold" nodeType="withEffect">
                                  <p:stCondLst>
                                    <p:cond delay="0"/>
                                  </p:stCondLst>
                                  <p:childTnLst>
                                    <p:animEffect transition="out" filter="fade">
                                      <p:cBhvr>
                                        <p:cTn id="379" dur="1000"/>
                                        <p:tgtEl>
                                          <p:spTgt spid="3"/>
                                        </p:tgtEl>
                                      </p:cBhvr>
                                    </p:animEffect>
                                    <p:set>
                                      <p:cBhvr>
                                        <p:cTn id="380" dur="1" fill="hold">
                                          <p:stCondLst>
                                            <p:cond delay="999"/>
                                          </p:stCondLst>
                                        </p:cTn>
                                        <p:tgtEl>
                                          <p:spTgt spid="3"/>
                                        </p:tgtEl>
                                        <p:attrNameLst>
                                          <p:attrName>style.visibility</p:attrName>
                                        </p:attrNameLst>
                                      </p:cBhvr>
                                      <p:to>
                                        <p:strVal val="hidden"/>
                                      </p:to>
                                    </p:set>
                                  </p:childTnLst>
                                </p:cTn>
                              </p:par>
                              <p:par>
                                <p:cTn id="381" presetID="10" presetClass="entr" presetSubtype="0" fill="hold" grpId="2" nodeType="withEffect">
                                  <p:stCondLst>
                                    <p:cond delay="0"/>
                                  </p:stCondLst>
                                  <p:childTnLst>
                                    <p:set>
                                      <p:cBhvr>
                                        <p:cTn id="382" dur="1" fill="hold">
                                          <p:stCondLst>
                                            <p:cond delay="0"/>
                                          </p:stCondLst>
                                        </p:cTn>
                                        <p:tgtEl>
                                          <p:spTgt spid="10"/>
                                        </p:tgtEl>
                                        <p:attrNameLst>
                                          <p:attrName>style.visibility</p:attrName>
                                        </p:attrNameLst>
                                      </p:cBhvr>
                                      <p:to>
                                        <p:strVal val="visible"/>
                                      </p:to>
                                    </p:set>
                                    <p:animEffect transition="in" filter="fade">
                                      <p:cBhvr>
                                        <p:cTn id="383" dur="1000"/>
                                        <p:tgtEl>
                                          <p:spTgt spid="10"/>
                                        </p:tgtEl>
                                      </p:cBhvr>
                                    </p:animEffect>
                                  </p:childTnLst>
                                </p:cTn>
                              </p:par>
                              <p:par>
                                <p:cTn id="384" presetID="10" presetClass="entr" presetSubtype="0" fill="hold" grpId="2" nodeType="withEffect">
                                  <p:stCondLst>
                                    <p:cond delay="0"/>
                                  </p:stCondLst>
                                  <p:childTnLst>
                                    <p:set>
                                      <p:cBhvr>
                                        <p:cTn id="385" dur="1" fill="hold">
                                          <p:stCondLst>
                                            <p:cond delay="0"/>
                                          </p:stCondLst>
                                        </p:cTn>
                                        <p:tgtEl>
                                          <p:spTgt spid="11"/>
                                        </p:tgtEl>
                                        <p:attrNameLst>
                                          <p:attrName>style.visibility</p:attrName>
                                        </p:attrNameLst>
                                      </p:cBhvr>
                                      <p:to>
                                        <p:strVal val="visible"/>
                                      </p:to>
                                    </p:set>
                                    <p:animEffect transition="in" filter="fade">
                                      <p:cBhvr>
                                        <p:cTn id="386" dur="1000"/>
                                        <p:tgtEl>
                                          <p:spTgt spid="11"/>
                                        </p:tgtEl>
                                      </p:cBhvr>
                                    </p:animEffect>
                                  </p:childTnLst>
                                </p:cTn>
                              </p:par>
                              <p:par>
                                <p:cTn id="387" presetID="10" presetClass="entr" presetSubtype="0" fill="hold" grpId="2" nodeType="withEffect">
                                  <p:stCondLst>
                                    <p:cond delay="0"/>
                                  </p:stCondLst>
                                  <p:childTnLst>
                                    <p:set>
                                      <p:cBhvr>
                                        <p:cTn id="388" dur="1" fill="hold">
                                          <p:stCondLst>
                                            <p:cond delay="0"/>
                                          </p:stCondLst>
                                        </p:cTn>
                                        <p:tgtEl>
                                          <p:spTgt spid="12"/>
                                        </p:tgtEl>
                                        <p:attrNameLst>
                                          <p:attrName>style.visibility</p:attrName>
                                        </p:attrNameLst>
                                      </p:cBhvr>
                                      <p:to>
                                        <p:strVal val="visible"/>
                                      </p:to>
                                    </p:set>
                                    <p:animEffect transition="in" filter="fade">
                                      <p:cBhvr>
                                        <p:cTn id="389" dur="1000"/>
                                        <p:tgtEl>
                                          <p:spTgt spid="12"/>
                                        </p:tgtEl>
                                      </p:cBhvr>
                                    </p:animEffect>
                                  </p:childTnLst>
                                </p:cTn>
                              </p:par>
                              <p:par>
                                <p:cTn id="390" presetID="10" presetClass="entr" presetSubtype="0" fill="hold" grpId="2" nodeType="withEffect">
                                  <p:stCondLst>
                                    <p:cond delay="0"/>
                                  </p:stCondLst>
                                  <p:childTnLst>
                                    <p:set>
                                      <p:cBhvr>
                                        <p:cTn id="391" dur="1" fill="hold">
                                          <p:stCondLst>
                                            <p:cond delay="0"/>
                                          </p:stCondLst>
                                        </p:cTn>
                                        <p:tgtEl>
                                          <p:spTgt spid="13"/>
                                        </p:tgtEl>
                                        <p:attrNameLst>
                                          <p:attrName>style.visibility</p:attrName>
                                        </p:attrNameLst>
                                      </p:cBhvr>
                                      <p:to>
                                        <p:strVal val="visible"/>
                                      </p:to>
                                    </p:set>
                                    <p:animEffect transition="in" filter="fade">
                                      <p:cBhvr>
                                        <p:cTn id="392" dur="1000"/>
                                        <p:tgtEl>
                                          <p:spTgt spid="13"/>
                                        </p:tgtEl>
                                      </p:cBhvr>
                                    </p:animEffect>
                                  </p:childTnLst>
                                </p:cTn>
                              </p:par>
                              <p:par>
                                <p:cTn id="393" presetID="10" presetClass="entr" presetSubtype="0" fill="hold" grpId="2" nodeType="withEffect">
                                  <p:stCondLst>
                                    <p:cond delay="0"/>
                                  </p:stCondLst>
                                  <p:childTnLst>
                                    <p:set>
                                      <p:cBhvr>
                                        <p:cTn id="394" dur="1" fill="hold">
                                          <p:stCondLst>
                                            <p:cond delay="0"/>
                                          </p:stCondLst>
                                        </p:cTn>
                                        <p:tgtEl>
                                          <p:spTgt spid="14"/>
                                        </p:tgtEl>
                                        <p:attrNameLst>
                                          <p:attrName>style.visibility</p:attrName>
                                        </p:attrNameLst>
                                      </p:cBhvr>
                                      <p:to>
                                        <p:strVal val="visible"/>
                                      </p:to>
                                    </p:set>
                                    <p:animEffect transition="in" filter="fade">
                                      <p:cBhvr>
                                        <p:cTn id="395" dur="1000"/>
                                        <p:tgtEl>
                                          <p:spTgt spid="14"/>
                                        </p:tgtEl>
                                      </p:cBhvr>
                                    </p:animEffect>
                                  </p:childTnLst>
                                </p:cTn>
                              </p:par>
                              <p:par>
                                <p:cTn id="396" presetID="10" presetClass="entr" presetSubtype="0" fill="hold" grpId="2" nodeType="withEffect">
                                  <p:stCondLst>
                                    <p:cond delay="0"/>
                                  </p:stCondLst>
                                  <p:childTnLst>
                                    <p:set>
                                      <p:cBhvr>
                                        <p:cTn id="397" dur="1" fill="hold">
                                          <p:stCondLst>
                                            <p:cond delay="0"/>
                                          </p:stCondLst>
                                        </p:cTn>
                                        <p:tgtEl>
                                          <p:spTgt spid="15"/>
                                        </p:tgtEl>
                                        <p:attrNameLst>
                                          <p:attrName>style.visibility</p:attrName>
                                        </p:attrNameLst>
                                      </p:cBhvr>
                                      <p:to>
                                        <p:strVal val="visible"/>
                                      </p:to>
                                    </p:set>
                                    <p:animEffect transition="in" filter="fade">
                                      <p:cBhvr>
                                        <p:cTn id="398" dur="1000"/>
                                        <p:tgtEl>
                                          <p:spTgt spid="15"/>
                                        </p:tgtEl>
                                      </p:cBhvr>
                                    </p:animEffect>
                                  </p:childTnLst>
                                </p:cTn>
                              </p:par>
                              <p:par>
                                <p:cTn id="399" presetID="10" presetClass="entr" presetSubtype="0" fill="hold" grpId="2" nodeType="withEffect">
                                  <p:stCondLst>
                                    <p:cond delay="0"/>
                                  </p:stCondLst>
                                  <p:childTnLst>
                                    <p:set>
                                      <p:cBhvr>
                                        <p:cTn id="400" dur="1" fill="hold">
                                          <p:stCondLst>
                                            <p:cond delay="0"/>
                                          </p:stCondLst>
                                        </p:cTn>
                                        <p:tgtEl>
                                          <p:spTgt spid="16"/>
                                        </p:tgtEl>
                                        <p:attrNameLst>
                                          <p:attrName>style.visibility</p:attrName>
                                        </p:attrNameLst>
                                      </p:cBhvr>
                                      <p:to>
                                        <p:strVal val="visible"/>
                                      </p:to>
                                    </p:set>
                                    <p:animEffect transition="in" filter="fade">
                                      <p:cBhvr>
                                        <p:cTn id="401" dur="1000"/>
                                        <p:tgtEl>
                                          <p:spTgt spid="16"/>
                                        </p:tgtEl>
                                      </p:cBhvr>
                                    </p:animEffect>
                                  </p:childTnLst>
                                </p:cTn>
                              </p:par>
                              <p:par>
                                <p:cTn id="402" presetID="10" presetClass="entr" presetSubtype="0" fill="hold" grpId="2" nodeType="withEffect">
                                  <p:stCondLst>
                                    <p:cond delay="0"/>
                                  </p:stCondLst>
                                  <p:childTnLst>
                                    <p:set>
                                      <p:cBhvr>
                                        <p:cTn id="403" dur="1" fill="hold">
                                          <p:stCondLst>
                                            <p:cond delay="0"/>
                                          </p:stCondLst>
                                        </p:cTn>
                                        <p:tgtEl>
                                          <p:spTgt spid="17"/>
                                        </p:tgtEl>
                                        <p:attrNameLst>
                                          <p:attrName>style.visibility</p:attrName>
                                        </p:attrNameLst>
                                      </p:cBhvr>
                                      <p:to>
                                        <p:strVal val="visible"/>
                                      </p:to>
                                    </p:set>
                                    <p:animEffect transition="in" filter="fade">
                                      <p:cBhvr>
                                        <p:cTn id="404" dur="1000"/>
                                        <p:tgtEl>
                                          <p:spTgt spid="17"/>
                                        </p:tgtEl>
                                      </p:cBhvr>
                                    </p:animEffect>
                                  </p:childTnLst>
                                </p:cTn>
                              </p:par>
                              <p:par>
                                <p:cTn id="405" presetID="10" presetClass="entr" presetSubtype="0" fill="hold" grpId="2" nodeType="withEffect">
                                  <p:stCondLst>
                                    <p:cond delay="0"/>
                                  </p:stCondLst>
                                  <p:childTnLst>
                                    <p:set>
                                      <p:cBhvr>
                                        <p:cTn id="406" dur="1" fill="hold">
                                          <p:stCondLst>
                                            <p:cond delay="0"/>
                                          </p:stCondLst>
                                        </p:cTn>
                                        <p:tgtEl>
                                          <p:spTgt spid="18"/>
                                        </p:tgtEl>
                                        <p:attrNameLst>
                                          <p:attrName>style.visibility</p:attrName>
                                        </p:attrNameLst>
                                      </p:cBhvr>
                                      <p:to>
                                        <p:strVal val="visible"/>
                                      </p:to>
                                    </p:set>
                                    <p:animEffect transition="in" filter="fade">
                                      <p:cBhvr>
                                        <p:cTn id="407" dur="1000"/>
                                        <p:tgtEl>
                                          <p:spTgt spid="18"/>
                                        </p:tgtEl>
                                      </p:cBhvr>
                                    </p:animEffect>
                                  </p:childTnLst>
                                </p:cTn>
                              </p:par>
                              <p:par>
                                <p:cTn id="408" presetID="10" presetClass="entr" presetSubtype="0" fill="hold" grpId="2" nodeType="withEffect">
                                  <p:stCondLst>
                                    <p:cond delay="0"/>
                                  </p:stCondLst>
                                  <p:childTnLst>
                                    <p:set>
                                      <p:cBhvr>
                                        <p:cTn id="409" dur="1" fill="hold">
                                          <p:stCondLst>
                                            <p:cond delay="0"/>
                                          </p:stCondLst>
                                        </p:cTn>
                                        <p:tgtEl>
                                          <p:spTgt spid="19"/>
                                        </p:tgtEl>
                                        <p:attrNameLst>
                                          <p:attrName>style.visibility</p:attrName>
                                        </p:attrNameLst>
                                      </p:cBhvr>
                                      <p:to>
                                        <p:strVal val="visible"/>
                                      </p:to>
                                    </p:set>
                                    <p:animEffect transition="in" filter="fade">
                                      <p:cBhvr>
                                        <p:cTn id="410" dur="1000"/>
                                        <p:tgtEl>
                                          <p:spTgt spid="19"/>
                                        </p:tgtEl>
                                      </p:cBhvr>
                                    </p:animEffect>
                                  </p:childTnLst>
                                </p:cTn>
                              </p:par>
                              <p:par>
                                <p:cTn id="411" presetID="10" presetClass="entr" presetSubtype="0" fill="hold" grpId="2" nodeType="withEffect">
                                  <p:stCondLst>
                                    <p:cond delay="0"/>
                                  </p:stCondLst>
                                  <p:childTnLst>
                                    <p:set>
                                      <p:cBhvr>
                                        <p:cTn id="412" dur="1" fill="hold">
                                          <p:stCondLst>
                                            <p:cond delay="0"/>
                                          </p:stCondLst>
                                        </p:cTn>
                                        <p:tgtEl>
                                          <p:spTgt spid="20"/>
                                        </p:tgtEl>
                                        <p:attrNameLst>
                                          <p:attrName>style.visibility</p:attrName>
                                        </p:attrNameLst>
                                      </p:cBhvr>
                                      <p:to>
                                        <p:strVal val="visible"/>
                                      </p:to>
                                    </p:set>
                                    <p:animEffect transition="in" filter="fade">
                                      <p:cBhvr>
                                        <p:cTn id="413" dur="1000"/>
                                        <p:tgtEl>
                                          <p:spTgt spid="20"/>
                                        </p:tgtEl>
                                      </p:cBhvr>
                                    </p:animEffect>
                                  </p:childTnLst>
                                </p:cTn>
                              </p:par>
                              <p:par>
                                <p:cTn id="414" presetID="10" presetClass="entr" presetSubtype="0" fill="hold" grpId="2" nodeType="withEffect">
                                  <p:stCondLst>
                                    <p:cond delay="0"/>
                                  </p:stCondLst>
                                  <p:childTnLst>
                                    <p:set>
                                      <p:cBhvr>
                                        <p:cTn id="415" dur="1" fill="hold">
                                          <p:stCondLst>
                                            <p:cond delay="0"/>
                                          </p:stCondLst>
                                        </p:cTn>
                                        <p:tgtEl>
                                          <p:spTgt spid="21"/>
                                        </p:tgtEl>
                                        <p:attrNameLst>
                                          <p:attrName>style.visibility</p:attrName>
                                        </p:attrNameLst>
                                      </p:cBhvr>
                                      <p:to>
                                        <p:strVal val="visible"/>
                                      </p:to>
                                    </p:set>
                                    <p:animEffect transition="in" filter="fade">
                                      <p:cBhvr>
                                        <p:cTn id="416" dur="1000"/>
                                        <p:tgtEl>
                                          <p:spTgt spid="21"/>
                                        </p:tgtEl>
                                      </p:cBhvr>
                                    </p:animEffect>
                                  </p:childTnLst>
                                </p:cTn>
                              </p:par>
                              <p:par>
                                <p:cTn id="417" presetID="10" presetClass="entr" presetSubtype="0" fill="hold" grpId="2" nodeType="withEffect">
                                  <p:stCondLst>
                                    <p:cond delay="0"/>
                                  </p:stCondLst>
                                  <p:childTnLst>
                                    <p:set>
                                      <p:cBhvr>
                                        <p:cTn id="418" dur="1" fill="hold">
                                          <p:stCondLst>
                                            <p:cond delay="0"/>
                                          </p:stCondLst>
                                        </p:cTn>
                                        <p:tgtEl>
                                          <p:spTgt spid="22"/>
                                        </p:tgtEl>
                                        <p:attrNameLst>
                                          <p:attrName>style.visibility</p:attrName>
                                        </p:attrNameLst>
                                      </p:cBhvr>
                                      <p:to>
                                        <p:strVal val="visible"/>
                                      </p:to>
                                    </p:set>
                                    <p:animEffect transition="in" filter="fade">
                                      <p:cBhvr>
                                        <p:cTn id="419" dur="1000"/>
                                        <p:tgtEl>
                                          <p:spTgt spid="22"/>
                                        </p:tgtEl>
                                      </p:cBhvr>
                                    </p:animEffect>
                                  </p:childTnLst>
                                </p:cTn>
                              </p:par>
                              <p:par>
                                <p:cTn id="420" presetID="10" presetClass="entr" presetSubtype="0" fill="hold" grpId="2" nodeType="withEffect">
                                  <p:stCondLst>
                                    <p:cond delay="0"/>
                                  </p:stCondLst>
                                  <p:childTnLst>
                                    <p:set>
                                      <p:cBhvr>
                                        <p:cTn id="421" dur="1" fill="hold">
                                          <p:stCondLst>
                                            <p:cond delay="0"/>
                                          </p:stCondLst>
                                        </p:cTn>
                                        <p:tgtEl>
                                          <p:spTgt spid="23"/>
                                        </p:tgtEl>
                                        <p:attrNameLst>
                                          <p:attrName>style.visibility</p:attrName>
                                        </p:attrNameLst>
                                      </p:cBhvr>
                                      <p:to>
                                        <p:strVal val="visible"/>
                                      </p:to>
                                    </p:set>
                                    <p:animEffect transition="in" filter="fade">
                                      <p:cBhvr>
                                        <p:cTn id="422" dur="1000"/>
                                        <p:tgtEl>
                                          <p:spTgt spid="23"/>
                                        </p:tgtEl>
                                      </p:cBhvr>
                                    </p:animEffect>
                                  </p:childTnLst>
                                </p:cTn>
                              </p:par>
                              <p:par>
                                <p:cTn id="423" presetID="10" presetClass="entr" presetSubtype="0" fill="hold" grpId="2" nodeType="withEffect">
                                  <p:stCondLst>
                                    <p:cond delay="0"/>
                                  </p:stCondLst>
                                  <p:childTnLst>
                                    <p:set>
                                      <p:cBhvr>
                                        <p:cTn id="424" dur="1" fill="hold">
                                          <p:stCondLst>
                                            <p:cond delay="0"/>
                                          </p:stCondLst>
                                        </p:cTn>
                                        <p:tgtEl>
                                          <p:spTgt spid="24"/>
                                        </p:tgtEl>
                                        <p:attrNameLst>
                                          <p:attrName>style.visibility</p:attrName>
                                        </p:attrNameLst>
                                      </p:cBhvr>
                                      <p:to>
                                        <p:strVal val="visible"/>
                                      </p:to>
                                    </p:set>
                                    <p:animEffect transition="in" filter="fade">
                                      <p:cBhvr>
                                        <p:cTn id="425" dur="1000"/>
                                        <p:tgtEl>
                                          <p:spTgt spid="24"/>
                                        </p:tgtEl>
                                      </p:cBhvr>
                                    </p:animEffect>
                                  </p:childTnLst>
                                </p:cTn>
                              </p:par>
                              <p:par>
                                <p:cTn id="426" presetID="10" presetClass="entr" presetSubtype="0" fill="hold" grpId="2" nodeType="withEffect">
                                  <p:stCondLst>
                                    <p:cond delay="0"/>
                                  </p:stCondLst>
                                  <p:childTnLst>
                                    <p:set>
                                      <p:cBhvr>
                                        <p:cTn id="427" dur="1" fill="hold">
                                          <p:stCondLst>
                                            <p:cond delay="0"/>
                                          </p:stCondLst>
                                        </p:cTn>
                                        <p:tgtEl>
                                          <p:spTgt spid="25"/>
                                        </p:tgtEl>
                                        <p:attrNameLst>
                                          <p:attrName>style.visibility</p:attrName>
                                        </p:attrNameLst>
                                      </p:cBhvr>
                                      <p:to>
                                        <p:strVal val="visible"/>
                                      </p:to>
                                    </p:set>
                                    <p:animEffect transition="in" filter="fade">
                                      <p:cBhvr>
                                        <p:cTn id="428" dur="1000"/>
                                        <p:tgtEl>
                                          <p:spTgt spid="25"/>
                                        </p:tgtEl>
                                      </p:cBhvr>
                                    </p:animEffect>
                                  </p:childTnLst>
                                </p:cTn>
                              </p:par>
                              <p:par>
                                <p:cTn id="429" presetID="10" presetClass="entr" presetSubtype="0" fill="hold" grpId="2" nodeType="withEffect">
                                  <p:stCondLst>
                                    <p:cond delay="0"/>
                                  </p:stCondLst>
                                  <p:childTnLst>
                                    <p:set>
                                      <p:cBhvr>
                                        <p:cTn id="430" dur="1" fill="hold">
                                          <p:stCondLst>
                                            <p:cond delay="0"/>
                                          </p:stCondLst>
                                        </p:cTn>
                                        <p:tgtEl>
                                          <p:spTgt spid="26"/>
                                        </p:tgtEl>
                                        <p:attrNameLst>
                                          <p:attrName>style.visibility</p:attrName>
                                        </p:attrNameLst>
                                      </p:cBhvr>
                                      <p:to>
                                        <p:strVal val="visible"/>
                                      </p:to>
                                    </p:set>
                                    <p:animEffect transition="in" filter="fade">
                                      <p:cBhvr>
                                        <p:cTn id="431" dur="1000"/>
                                        <p:tgtEl>
                                          <p:spTgt spid="26"/>
                                        </p:tgtEl>
                                      </p:cBhvr>
                                    </p:animEffect>
                                  </p:childTnLst>
                                </p:cTn>
                              </p:par>
                              <p:par>
                                <p:cTn id="432" presetID="10" presetClass="entr" presetSubtype="0" fill="hold" grpId="2" nodeType="withEffect">
                                  <p:stCondLst>
                                    <p:cond delay="0"/>
                                  </p:stCondLst>
                                  <p:childTnLst>
                                    <p:set>
                                      <p:cBhvr>
                                        <p:cTn id="433" dur="1" fill="hold">
                                          <p:stCondLst>
                                            <p:cond delay="0"/>
                                          </p:stCondLst>
                                        </p:cTn>
                                        <p:tgtEl>
                                          <p:spTgt spid="28"/>
                                        </p:tgtEl>
                                        <p:attrNameLst>
                                          <p:attrName>style.visibility</p:attrName>
                                        </p:attrNameLst>
                                      </p:cBhvr>
                                      <p:to>
                                        <p:strVal val="visible"/>
                                      </p:to>
                                    </p:set>
                                    <p:animEffect transition="in" filter="fade">
                                      <p:cBhvr>
                                        <p:cTn id="434" dur="1000"/>
                                        <p:tgtEl>
                                          <p:spTgt spid="28"/>
                                        </p:tgtEl>
                                      </p:cBhvr>
                                    </p:animEffect>
                                  </p:childTnLst>
                                </p:cTn>
                              </p:par>
                              <p:par>
                                <p:cTn id="435" presetID="10" presetClass="entr" presetSubtype="0" fill="hold" grpId="2" nodeType="withEffect">
                                  <p:stCondLst>
                                    <p:cond delay="0"/>
                                  </p:stCondLst>
                                  <p:childTnLst>
                                    <p:set>
                                      <p:cBhvr>
                                        <p:cTn id="436" dur="1" fill="hold">
                                          <p:stCondLst>
                                            <p:cond delay="0"/>
                                          </p:stCondLst>
                                        </p:cTn>
                                        <p:tgtEl>
                                          <p:spTgt spid="29"/>
                                        </p:tgtEl>
                                        <p:attrNameLst>
                                          <p:attrName>style.visibility</p:attrName>
                                        </p:attrNameLst>
                                      </p:cBhvr>
                                      <p:to>
                                        <p:strVal val="visible"/>
                                      </p:to>
                                    </p:set>
                                    <p:animEffect transition="in" filter="fade">
                                      <p:cBhvr>
                                        <p:cTn id="437" dur="1000"/>
                                        <p:tgtEl>
                                          <p:spTgt spid="29"/>
                                        </p:tgtEl>
                                      </p:cBhvr>
                                    </p:animEffect>
                                  </p:childTnLst>
                                </p:cTn>
                              </p:par>
                              <p:par>
                                <p:cTn id="438" presetID="10" presetClass="entr" presetSubtype="0" fill="hold" grpId="2" nodeType="withEffect">
                                  <p:stCondLst>
                                    <p:cond delay="0"/>
                                  </p:stCondLst>
                                  <p:childTnLst>
                                    <p:set>
                                      <p:cBhvr>
                                        <p:cTn id="439" dur="1" fill="hold">
                                          <p:stCondLst>
                                            <p:cond delay="0"/>
                                          </p:stCondLst>
                                        </p:cTn>
                                        <p:tgtEl>
                                          <p:spTgt spid="30"/>
                                        </p:tgtEl>
                                        <p:attrNameLst>
                                          <p:attrName>style.visibility</p:attrName>
                                        </p:attrNameLst>
                                      </p:cBhvr>
                                      <p:to>
                                        <p:strVal val="visible"/>
                                      </p:to>
                                    </p:set>
                                    <p:animEffect transition="in" filter="fade">
                                      <p:cBhvr>
                                        <p:cTn id="440" dur="1000"/>
                                        <p:tgtEl>
                                          <p:spTgt spid="30"/>
                                        </p:tgtEl>
                                      </p:cBhvr>
                                    </p:animEffect>
                                  </p:childTnLst>
                                </p:cTn>
                              </p:par>
                              <p:par>
                                <p:cTn id="441" presetID="10" presetClass="entr" presetSubtype="0" fill="hold" grpId="2" nodeType="withEffect">
                                  <p:stCondLst>
                                    <p:cond delay="0"/>
                                  </p:stCondLst>
                                  <p:childTnLst>
                                    <p:set>
                                      <p:cBhvr>
                                        <p:cTn id="442" dur="1" fill="hold">
                                          <p:stCondLst>
                                            <p:cond delay="0"/>
                                          </p:stCondLst>
                                        </p:cTn>
                                        <p:tgtEl>
                                          <p:spTgt spid="31"/>
                                        </p:tgtEl>
                                        <p:attrNameLst>
                                          <p:attrName>style.visibility</p:attrName>
                                        </p:attrNameLst>
                                      </p:cBhvr>
                                      <p:to>
                                        <p:strVal val="visible"/>
                                      </p:to>
                                    </p:set>
                                    <p:animEffect transition="in" filter="fade">
                                      <p:cBhvr>
                                        <p:cTn id="443" dur="1000"/>
                                        <p:tgtEl>
                                          <p:spTgt spid="31"/>
                                        </p:tgtEl>
                                      </p:cBhvr>
                                    </p:animEffect>
                                  </p:childTnLst>
                                </p:cTn>
                              </p:par>
                              <p:par>
                                <p:cTn id="444" presetID="10" presetClass="entr" presetSubtype="0" fill="hold" grpId="2" nodeType="withEffect">
                                  <p:stCondLst>
                                    <p:cond delay="0"/>
                                  </p:stCondLst>
                                  <p:childTnLst>
                                    <p:set>
                                      <p:cBhvr>
                                        <p:cTn id="445" dur="1" fill="hold">
                                          <p:stCondLst>
                                            <p:cond delay="0"/>
                                          </p:stCondLst>
                                        </p:cTn>
                                        <p:tgtEl>
                                          <p:spTgt spid="32"/>
                                        </p:tgtEl>
                                        <p:attrNameLst>
                                          <p:attrName>style.visibility</p:attrName>
                                        </p:attrNameLst>
                                      </p:cBhvr>
                                      <p:to>
                                        <p:strVal val="visible"/>
                                      </p:to>
                                    </p:set>
                                    <p:animEffect transition="in" filter="fade">
                                      <p:cBhvr>
                                        <p:cTn id="446" dur="1000"/>
                                        <p:tgtEl>
                                          <p:spTgt spid="32"/>
                                        </p:tgtEl>
                                      </p:cBhvr>
                                    </p:animEffect>
                                  </p:childTnLst>
                                </p:cTn>
                              </p:par>
                              <p:par>
                                <p:cTn id="447" presetID="10" presetClass="entr" presetSubtype="0" fill="hold" grpId="2" nodeType="withEffect">
                                  <p:stCondLst>
                                    <p:cond delay="0"/>
                                  </p:stCondLst>
                                  <p:childTnLst>
                                    <p:set>
                                      <p:cBhvr>
                                        <p:cTn id="448" dur="1" fill="hold">
                                          <p:stCondLst>
                                            <p:cond delay="0"/>
                                          </p:stCondLst>
                                        </p:cTn>
                                        <p:tgtEl>
                                          <p:spTgt spid="33"/>
                                        </p:tgtEl>
                                        <p:attrNameLst>
                                          <p:attrName>style.visibility</p:attrName>
                                        </p:attrNameLst>
                                      </p:cBhvr>
                                      <p:to>
                                        <p:strVal val="visible"/>
                                      </p:to>
                                    </p:set>
                                    <p:animEffect transition="in" filter="fade">
                                      <p:cBhvr>
                                        <p:cTn id="449" dur="1000"/>
                                        <p:tgtEl>
                                          <p:spTgt spid="33"/>
                                        </p:tgtEl>
                                      </p:cBhvr>
                                    </p:animEffect>
                                  </p:childTnLst>
                                </p:cTn>
                              </p:par>
                              <p:par>
                                <p:cTn id="450" presetID="10" presetClass="entr" presetSubtype="0" fill="hold" grpId="2" nodeType="withEffect">
                                  <p:stCondLst>
                                    <p:cond delay="0"/>
                                  </p:stCondLst>
                                  <p:childTnLst>
                                    <p:set>
                                      <p:cBhvr>
                                        <p:cTn id="451" dur="1" fill="hold">
                                          <p:stCondLst>
                                            <p:cond delay="0"/>
                                          </p:stCondLst>
                                        </p:cTn>
                                        <p:tgtEl>
                                          <p:spTgt spid="34"/>
                                        </p:tgtEl>
                                        <p:attrNameLst>
                                          <p:attrName>style.visibility</p:attrName>
                                        </p:attrNameLst>
                                      </p:cBhvr>
                                      <p:to>
                                        <p:strVal val="visible"/>
                                      </p:to>
                                    </p:set>
                                    <p:animEffect transition="in" filter="fade">
                                      <p:cBhvr>
                                        <p:cTn id="452" dur="1000"/>
                                        <p:tgtEl>
                                          <p:spTgt spid="34"/>
                                        </p:tgtEl>
                                      </p:cBhvr>
                                    </p:animEffect>
                                  </p:childTnLst>
                                </p:cTn>
                              </p:par>
                              <p:par>
                                <p:cTn id="453" presetID="10" presetClass="entr" presetSubtype="0" fill="hold" grpId="2" nodeType="withEffect">
                                  <p:stCondLst>
                                    <p:cond delay="0"/>
                                  </p:stCondLst>
                                  <p:childTnLst>
                                    <p:set>
                                      <p:cBhvr>
                                        <p:cTn id="454" dur="1" fill="hold">
                                          <p:stCondLst>
                                            <p:cond delay="0"/>
                                          </p:stCondLst>
                                        </p:cTn>
                                        <p:tgtEl>
                                          <p:spTgt spid="35"/>
                                        </p:tgtEl>
                                        <p:attrNameLst>
                                          <p:attrName>style.visibility</p:attrName>
                                        </p:attrNameLst>
                                      </p:cBhvr>
                                      <p:to>
                                        <p:strVal val="visible"/>
                                      </p:to>
                                    </p:set>
                                    <p:animEffect transition="in" filter="fade">
                                      <p:cBhvr>
                                        <p:cTn id="455" dur="1000"/>
                                        <p:tgtEl>
                                          <p:spTgt spid="35"/>
                                        </p:tgtEl>
                                      </p:cBhvr>
                                    </p:animEffect>
                                  </p:childTnLst>
                                </p:cTn>
                              </p:par>
                              <p:par>
                                <p:cTn id="456" presetID="10" presetClass="entr" presetSubtype="0" fill="hold" grpId="2" nodeType="withEffect">
                                  <p:stCondLst>
                                    <p:cond delay="0"/>
                                  </p:stCondLst>
                                  <p:childTnLst>
                                    <p:set>
                                      <p:cBhvr>
                                        <p:cTn id="457" dur="1" fill="hold">
                                          <p:stCondLst>
                                            <p:cond delay="0"/>
                                          </p:stCondLst>
                                        </p:cTn>
                                        <p:tgtEl>
                                          <p:spTgt spid="39"/>
                                        </p:tgtEl>
                                        <p:attrNameLst>
                                          <p:attrName>style.visibility</p:attrName>
                                        </p:attrNameLst>
                                      </p:cBhvr>
                                      <p:to>
                                        <p:strVal val="visible"/>
                                      </p:to>
                                    </p:set>
                                    <p:animEffect transition="in" filter="fade">
                                      <p:cBhvr>
                                        <p:cTn id="458" dur="1000"/>
                                        <p:tgtEl>
                                          <p:spTgt spid="39"/>
                                        </p:tgtEl>
                                      </p:cBhvr>
                                    </p:animEffect>
                                  </p:childTnLst>
                                </p:cTn>
                              </p:par>
                              <p:par>
                                <p:cTn id="459" presetID="10" presetClass="entr" presetSubtype="0" fill="hold" grpId="2" nodeType="withEffect">
                                  <p:stCondLst>
                                    <p:cond delay="0"/>
                                  </p:stCondLst>
                                  <p:childTnLst>
                                    <p:set>
                                      <p:cBhvr>
                                        <p:cTn id="460" dur="1" fill="hold">
                                          <p:stCondLst>
                                            <p:cond delay="0"/>
                                          </p:stCondLst>
                                        </p:cTn>
                                        <p:tgtEl>
                                          <p:spTgt spid="40"/>
                                        </p:tgtEl>
                                        <p:attrNameLst>
                                          <p:attrName>style.visibility</p:attrName>
                                        </p:attrNameLst>
                                      </p:cBhvr>
                                      <p:to>
                                        <p:strVal val="visible"/>
                                      </p:to>
                                    </p:set>
                                    <p:animEffect transition="in" filter="fade">
                                      <p:cBhvr>
                                        <p:cTn id="461" dur="1000"/>
                                        <p:tgtEl>
                                          <p:spTgt spid="40"/>
                                        </p:tgtEl>
                                      </p:cBhvr>
                                    </p:animEffect>
                                  </p:childTnLst>
                                </p:cTn>
                              </p:par>
                              <p:par>
                                <p:cTn id="462" presetID="10" presetClass="entr" presetSubtype="0" fill="hold" grpId="2" nodeType="withEffect">
                                  <p:stCondLst>
                                    <p:cond delay="0"/>
                                  </p:stCondLst>
                                  <p:childTnLst>
                                    <p:set>
                                      <p:cBhvr>
                                        <p:cTn id="463" dur="1" fill="hold">
                                          <p:stCondLst>
                                            <p:cond delay="0"/>
                                          </p:stCondLst>
                                        </p:cTn>
                                        <p:tgtEl>
                                          <p:spTgt spid="41"/>
                                        </p:tgtEl>
                                        <p:attrNameLst>
                                          <p:attrName>style.visibility</p:attrName>
                                        </p:attrNameLst>
                                      </p:cBhvr>
                                      <p:to>
                                        <p:strVal val="visible"/>
                                      </p:to>
                                    </p:set>
                                    <p:animEffect transition="in" filter="fade">
                                      <p:cBhvr>
                                        <p:cTn id="464" dur="1000"/>
                                        <p:tgtEl>
                                          <p:spTgt spid="41"/>
                                        </p:tgtEl>
                                      </p:cBhvr>
                                    </p:animEffect>
                                  </p:childTnLst>
                                </p:cTn>
                              </p:par>
                              <p:par>
                                <p:cTn id="465" presetID="10" presetClass="entr" presetSubtype="0" fill="hold" grpId="2" nodeType="withEffect">
                                  <p:stCondLst>
                                    <p:cond delay="0"/>
                                  </p:stCondLst>
                                  <p:childTnLst>
                                    <p:set>
                                      <p:cBhvr>
                                        <p:cTn id="466" dur="1" fill="hold">
                                          <p:stCondLst>
                                            <p:cond delay="0"/>
                                          </p:stCondLst>
                                        </p:cTn>
                                        <p:tgtEl>
                                          <p:spTgt spid="42"/>
                                        </p:tgtEl>
                                        <p:attrNameLst>
                                          <p:attrName>style.visibility</p:attrName>
                                        </p:attrNameLst>
                                      </p:cBhvr>
                                      <p:to>
                                        <p:strVal val="visible"/>
                                      </p:to>
                                    </p:set>
                                    <p:animEffect transition="in" filter="fade">
                                      <p:cBhvr>
                                        <p:cTn id="467" dur="1000"/>
                                        <p:tgtEl>
                                          <p:spTgt spid="42"/>
                                        </p:tgtEl>
                                      </p:cBhvr>
                                    </p:animEffect>
                                  </p:childTnLst>
                                </p:cTn>
                              </p:par>
                              <p:par>
                                <p:cTn id="468" presetID="10" presetClass="entr" presetSubtype="0" fill="hold" grpId="2" nodeType="withEffect">
                                  <p:stCondLst>
                                    <p:cond delay="0"/>
                                  </p:stCondLst>
                                  <p:childTnLst>
                                    <p:set>
                                      <p:cBhvr>
                                        <p:cTn id="469" dur="1" fill="hold">
                                          <p:stCondLst>
                                            <p:cond delay="0"/>
                                          </p:stCondLst>
                                        </p:cTn>
                                        <p:tgtEl>
                                          <p:spTgt spid="43"/>
                                        </p:tgtEl>
                                        <p:attrNameLst>
                                          <p:attrName>style.visibility</p:attrName>
                                        </p:attrNameLst>
                                      </p:cBhvr>
                                      <p:to>
                                        <p:strVal val="visible"/>
                                      </p:to>
                                    </p:set>
                                    <p:animEffect transition="in" filter="fade">
                                      <p:cBhvr>
                                        <p:cTn id="470" dur="1000"/>
                                        <p:tgtEl>
                                          <p:spTgt spid="43"/>
                                        </p:tgtEl>
                                      </p:cBhvr>
                                    </p:animEffect>
                                  </p:childTnLst>
                                </p:cTn>
                              </p:par>
                              <p:par>
                                <p:cTn id="471" presetID="10" presetClass="entr" presetSubtype="0" fill="hold" grpId="2" nodeType="withEffect">
                                  <p:stCondLst>
                                    <p:cond delay="0"/>
                                  </p:stCondLst>
                                  <p:childTnLst>
                                    <p:set>
                                      <p:cBhvr>
                                        <p:cTn id="472" dur="1" fill="hold">
                                          <p:stCondLst>
                                            <p:cond delay="0"/>
                                          </p:stCondLst>
                                        </p:cTn>
                                        <p:tgtEl>
                                          <p:spTgt spid="44"/>
                                        </p:tgtEl>
                                        <p:attrNameLst>
                                          <p:attrName>style.visibility</p:attrName>
                                        </p:attrNameLst>
                                      </p:cBhvr>
                                      <p:to>
                                        <p:strVal val="visible"/>
                                      </p:to>
                                    </p:set>
                                    <p:animEffect transition="in" filter="fade">
                                      <p:cBhvr>
                                        <p:cTn id="473" dur="1000"/>
                                        <p:tgtEl>
                                          <p:spTgt spid="44"/>
                                        </p:tgtEl>
                                      </p:cBhvr>
                                    </p:animEffect>
                                  </p:childTnLst>
                                </p:cTn>
                              </p:par>
                              <p:par>
                                <p:cTn id="474" presetID="10" presetClass="entr" presetSubtype="0" fill="hold" grpId="2" nodeType="withEffect">
                                  <p:stCondLst>
                                    <p:cond delay="0"/>
                                  </p:stCondLst>
                                  <p:childTnLst>
                                    <p:set>
                                      <p:cBhvr>
                                        <p:cTn id="475" dur="1" fill="hold">
                                          <p:stCondLst>
                                            <p:cond delay="0"/>
                                          </p:stCondLst>
                                        </p:cTn>
                                        <p:tgtEl>
                                          <p:spTgt spid="45"/>
                                        </p:tgtEl>
                                        <p:attrNameLst>
                                          <p:attrName>style.visibility</p:attrName>
                                        </p:attrNameLst>
                                      </p:cBhvr>
                                      <p:to>
                                        <p:strVal val="visible"/>
                                      </p:to>
                                    </p:set>
                                    <p:animEffect transition="in" filter="fade">
                                      <p:cBhvr>
                                        <p:cTn id="476" dur="1000"/>
                                        <p:tgtEl>
                                          <p:spTgt spid="45"/>
                                        </p:tgtEl>
                                      </p:cBhvr>
                                    </p:animEffect>
                                  </p:childTnLst>
                                </p:cTn>
                              </p:par>
                              <p:par>
                                <p:cTn id="477" presetID="10" presetClass="entr" presetSubtype="0" fill="hold" grpId="2" nodeType="withEffect">
                                  <p:stCondLst>
                                    <p:cond delay="0"/>
                                  </p:stCondLst>
                                  <p:childTnLst>
                                    <p:set>
                                      <p:cBhvr>
                                        <p:cTn id="478" dur="1" fill="hold">
                                          <p:stCondLst>
                                            <p:cond delay="0"/>
                                          </p:stCondLst>
                                        </p:cTn>
                                        <p:tgtEl>
                                          <p:spTgt spid="46"/>
                                        </p:tgtEl>
                                        <p:attrNameLst>
                                          <p:attrName>style.visibility</p:attrName>
                                        </p:attrNameLst>
                                      </p:cBhvr>
                                      <p:to>
                                        <p:strVal val="visible"/>
                                      </p:to>
                                    </p:set>
                                    <p:animEffect transition="in" filter="fade">
                                      <p:cBhvr>
                                        <p:cTn id="479" dur="1000"/>
                                        <p:tgtEl>
                                          <p:spTgt spid="46"/>
                                        </p:tgtEl>
                                      </p:cBhvr>
                                    </p:animEffect>
                                  </p:childTnLst>
                                </p:cTn>
                              </p:par>
                              <p:par>
                                <p:cTn id="480" presetID="10" presetClass="entr" presetSubtype="0" fill="hold" grpId="2" nodeType="withEffect">
                                  <p:stCondLst>
                                    <p:cond delay="0"/>
                                  </p:stCondLst>
                                  <p:childTnLst>
                                    <p:set>
                                      <p:cBhvr>
                                        <p:cTn id="481" dur="1" fill="hold">
                                          <p:stCondLst>
                                            <p:cond delay="0"/>
                                          </p:stCondLst>
                                        </p:cTn>
                                        <p:tgtEl>
                                          <p:spTgt spid="49"/>
                                        </p:tgtEl>
                                        <p:attrNameLst>
                                          <p:attrName>style.visibility</p:attrName>
                                        </p:attrNameLst>
                                      </p:cBhvr>
                                      <p:to>
                                        <p:strVal val="visible"/>
                                      </p:to>
                                    </p:set>
                                    <p:animEffect transition="in" filter="fade">
                                      <p:cBhvr>
                                        <p:cTn id="482" dur="1000"/>
                                        <p:tgtEl>
                                          <p:spTgt spid="49"/>
                                        </p:tgtEl>
                                      </p:cBhvr>
                                    </p:animEffect>
                                  </p:childTnLst>
                                </p:cTn>
                              </p:par>
                              <p:par>
                                <p:cTn id="483" presetID="10" presetClass="entr" presetSubtype="0" fill="hold" grpId="2" nodeType="withEffect">
                                  <p:stCondLst>
                                    <p:cond delay="0"/>
                                  </p:stCondLst>
                                  <p:childTnLst>
                                    <p:set>
                                      <p:cBhvr>
                                        <p:cTn id="484" dur="1" fill="hold">
                                          <p:stCondLst>
                                            <p:cond delay="0"/>
                                          </p:stCondLst>
                                        </p:cTn>
                                        <p:tgtEl>
                                          <p:spTgt spid="50"/>
                                        </p:tgtEl>
                                        <p:attrNameLst>
                                          <p:attrName>style.visibility</p:attrName>
                                        </p:attrNameLst>
                                      </p:cBhvr>
                                      <p:to>
                                        <p:strVal val="visible"/>
                                      </p:to>
                                    </p:set>
                                    <p:animEffect transition="in" filter="fade">
                                      <p:cBhvr>
                                        <p:cTn id="485" dur="1000"/>
                                        <p:tgtEl>
                                          <p:spTgt spid="50"/>
                                        </p:tgtEl>
                                      </p:cBhvr>
                                    </p:animEffect>
                                  </p:childTnLst>
                                </p:cTn>
                              </p:par>
                              <p:par>
                                <p:cTn id="486" presetID="10" presetClass="entr" presetSubtype="0" fill="hold" grpId="2" nodeType="withEffect">
                                  <p:stCondLst>
                                    <p:cond delay="0"/>
                                  </p:stCondLst>
                                  <p:childTnLst>
                                    <p:set>
                                      <p:cBhvr>
                                        <p:cTn id="487" dur="1" fill="hold">
                                          <p:stCondLst>
                                            <p:cond delay="0"/>
                                          </p:stCondLst>
                                        </p:cTn>
                                        <p:tgtEl>
                                          <p:spTgt spid="51"/>
                                        </p:tgtEl>
                                        <p:attrNameLst>
                                          <p:attrName>style.visibility</p:attrName>
                                        </p:attrNameLst>
                                      </p:cBhvr>
                                      <p:to>
                                        <p:strVal val="visible"/>
                                      </p:to>
                                    </p:set>
                                    <p:animEffect transition="in" filter="fade">
                                      <p:cBhvr>
                                        <p:cTn id="488" dur="1000"/>
                                        <p:tgtEl>
                                          <p:spTgt spid="51"/>
                                        </p:tgtEl>
                                      </p:cBhvr>
                                    </p:animEffect>
                                  </p:childTnLst>
                                </p:cTn>
                              </p:par>
                              <p:par>
                                <p:cTn id="489" presetID="10" presetClass="entr" presetSubtype="0" fill="hold" grpId="2" nodeType="withEffect">
                                  <p:stCondLst>
                                    <p:cond delay="0"/>
                                  </p:stCondLst>
                                  <p:childTnLst>
                                    <p:set>
                                      <p:cBhvr>
                                        <p:cTn id="490" dur="1" fill="hold">
                                          <p:stCondLst>
                                            <p:cond delay="0"/>
                                          </p:stCondLst>
                                        </p:cTn>
                                        <p:tgtEl>
                                          <p:spTgt spid="52"/>
                                        </p:tgtEl>
                                        <p:attrNameLst>
                                          <p:attrName>style.visibility</p:attrName>
                                        </p:attrNameLst>
                                      </p:cBhvr>
                                      <p:to>
                                        <p:strVal val="visible"/>
                                      </p:to>
                                    </p:set>
                                    <p:animEffect transition="in" filter="fade">
                                      <p:cBhvr>
                                        <p:cTn id="491" dur="1000"/>
                                        <p:tgtEl>
                                          <p:spTgt spid="52"/>
                                        </p:tgtEl>
                                      </p:cBhvr>
                                    </p:animEffect>
                                  </p:childTnLst>
                                </p:cTn>
                              </p:par>
                              <p:par>
                                <p:cTn id="492" presetID="10" presetClass="entr" presetSubtype="0" fill="hold" grpId="2" nodeType="withEffect">
                                  <p:stCondLst>
                                    <p:cond delay="0"/>
                                  </p:stCondLst>
                                  <p:childTnLst>
                                    <p:set>
                                      <p:cBhvr>
                                        <p:cTn id="493" dur="1" fill="hold">
                                          <p:stCondLst>
                                            <p:cond delay="0"/>
                                          </p:stCondLst>
                                        </p:cTn>
                                        <p:tgtEl>
                                          <p:spTgt spid="53"/>
                                        </p:tgtEl>
                                        <p:attrNameLst>
                                          <p:attrName>style.visibility</p:attrName>
                                        </p:attrNameLst>
                                      </p:cBhvr>
                                      <p:to>
                                        <p:strVal val="visible"/>
                                      </p:to>
                                    </p:set>
                                    <p:animEffect transition="in" filter="fade">
                                      <p:cBhvr>
                                        <p:cTn id="494" dur="1000"/>
                                        <p:tgtEl>
                                          <p:spTgt spid="53"/>
                                        </p:tgtEl>
                                      </p:cBhvr>
                                    </p:animEffect>
                                  </p:childTnLst>
                                </p:cTn>
                              </p:par>
                              <p:par>
                                <p:cTn id="495" presetID="10" presetClass="entr" presetSubtype="0" fill="hold" grpId="2" nodeType="withEffect">
                                  <p:stCondLst>
                                    <p:cond delay="0"/>
                                  </p:stCondLst>
                                  <p:childTnLst>
                                    <p:set>
                                      <p:cBhvr>
                                        <p:cTn id="496" dur="1" fill="hold">
                                          <p:stCondLst>
                                            <p:cond delay="0"/>
                                          </p:stCondLst>
                                        </p:cTn>
                                        <p:tgtEl>
                                          <p:spTgt spid="54"/>
                                        </p:tgtEl>
                                        <p:attrNameLst>
                                          <p:attrName>style.visibility</p:attrName>
                                        </p:attrNameLst>
                                      </p:cBhvr>
                                      <p:to>
                                        <p:strVal val="visible"/>
                                      </p:to>
                                    </p:set>
                                    <p:animEffect transition="in" filter="fade">
                                      <p:cBhvr>
                                        <p:cTn id="497" dur="1000"/>
                                        <p:tgtEl>
                                          <p:spTgt spid="54"/>
                                        </p:tgtEl>
                                      </p:cBhvr>
                                    </p:animEffect>
                                  </p:childTnLst>
                                </p:cTn>
                              </p:par>
                              <p:par>
                                <p:cTn id="498" presetID="10" presetClass="entr" presetSubtype="0" fill="hold" grpId="2" nodeType="withEffect">
                                  <p:stCondLst>
                                    <p:cond delay="0"/>
                                  </p:stCondLst>
                                  <p:childTnLst>
                                    <p:set>
                                      <p:cBhvr>
                                        <p:cTn id="499" dur="1" fill="hold">
                                          <p:stCondLst>
                                            <p:cond delay="0"/>
                                          </p:stCondLst>
                                        </p:cTn>
                                        <p:tgtEl>
                                          <p:spTgt spid="55"/>
                                        </p:tgtEl>
                                        <p:attrNameLst>
                                          <p:attrName>style.visibility</p:attrName>
                                        </p:attrNameLst>
                                      </p:cBhvr>
                                      <p:to>
                                        <p:strVal val="visible"/>
                                      </p:to>
                                    </p:set>
                                    <p:animEffect transition="in" filter="fade">
                                      <p:cBhvr>
                                        <p:cTn id="500" dur="1000"/>
                                        <p:tgtEl>
                                          <p:spTgt spid="55"/>
                                        </p:tgtEl>
                                      </p:cBhvr>
                                    </p:animEffect>
                                  </p:childTnLst>
                                </p:cTn>
                              </p:par>
                              <p:par>
                                <p:cTn id="501" presetID="10" presetClass="entr" presetSubtype="0" fill="hold" grpId="2" nodeType="withEffect">
                                  <p:stCondLst>
                                    <p:cond delay="0"/>
                                  </p:stCondLst>
                                  <p:childTnLst>
                                    <p:set>
                                      <p:cBhvr>
                                        <p:cTn id="502" dur="1" fill="hold">
                                          <p:stCondLst>
                                            <p:cond delay="0"/>
                                          </p:stCondLst>
                                        </p:cTn>
                                        <p:tgtEl>
                                          <p:spTgt spid="56"/>
                                        </p:tgtEl>
                                        <p:attrNameLst>
                                          <p:attrName>style.visibility</p:attrName>
                                        </p:attrNameLst>
                                      </p:cBhvr>
                                      <p:to>
                                        <p:strVal val="visible"/>
                                      </p:to>
                                    </p:set>
                                    <p:animEffect transition="in" filter="fade">
                                      <p:cBhvr>
                                        <p:cTn id="503" dur="1000"/>
                                        <p:tgtEl>
                                          <p:spTgt spid="56"/>
                                        </p:tgtEl>
                                      </p:cBhvr>
                                    </p:animEffect>
                                  </p:childTnLst>
                                </p:cTn>
                              </p:par>
                              <p:par>
                                <p:cTn id="504" presetID="10" presetClass="entr" presetSubtype="0" fill="hold" grpId="2" nodeType="withEffect">
                                  <p:stCondLst>
                                    <p:cond delay="0"/>
                                  </p:stCondLst>
                                  <p:childTnLst>
                                    <p:set>
                                      <p:cBhvr>
                                        <p:cTn id="505" dur="1" fill="hold">
                                          <p:stCondLst>
                                            <p:cond delay="0"/>
                                          </p:stCondLst>
                                        </p:cTn>
                                        <p:tgtEl>
                                          <p:spTgt spid="59"/>
                                        </p:tgtEl>
                                        <p:attrNameLst>
                                          <p:attrName>style.visibility</p:attrName>
                                        </p:attrNameLst>
                                      </p:cBhvr>
                                      <p:to>
                                        <p:strVal val="visible"/>
                                      </p:to>
                                    </p:set>
                                    <p:animEffect transition="in" filter="fade">
                                      <p:cBhvr>
                                        <p:cTn id="506" dur="1000"/>
                                        <p:tgtEl>
                                          <p:spTgt spid="59"/>
                                        </p:tgtEl>
                                      </p:cBhvr>
                                    </p:animEffect>
                                  </p:childTnLst>
                                </p:cTn>
                              </p:par>
                              <p:par>
                                <p:cTn id="507" presetID="10" presetClass="entr" presetSubtype="0" fill="hold" grpId="2" nodeType="withEffect">
                                  <p:stCondLst>
                                    <p:cond delay="0"/>
                                  </p:stCondLst>
                                  <p:childTnLst>
                                    <p:set>
                                      <p:cBhvr>
                                        <p:cTn id="508" dur="1" fill="hold">
                                          <p:stCondLst>
                                            <p:cond delay="0"/>
                                          </p:stCondLst>
                                        </p:cTn>
                                        <p:tgtEl>
                                          <p:spTgt spid="60"/>
                                        </p:tgtEl>
                                        <p:attrNameLst>
                                          <p:attrName>style.visibility</p:attrName>
                                        </p:attrNameLst>
                                      </p:cBhvr>
                                      <p:to>
                                        <p:strVal val="visible"/>
                                      </p:to>
                                    </p:set>
                                    <p:animEffect transition="in" filter="fade">
                                      <p:cBhvr>
                                        <p:cTn id="509" dur="1000"/>
                                        <p:tgtEl>
                                          <p:spTgt spid="60"/>
                                        </p:tgtEl>
                                      </p:cBhvr>
                                    </p:animEffect>
                                  </p:childTnLst>
                                </p:cTn>
                              </p:par>
                              <p:par>
                                <p:cTn id="510" presetID="10" presetClass="entr" presetSubtype="0" fill="hold" grpId="2" nodeType="withEffect">
                                  <p:stCondLst>
                                    <p:cond delay="0"/>
                                  </p:stCondLst>
                                  <p:childTnLst>
                                    <p:set>
                                      <p:cBhvr>
                                        <p:cTn id="511" dur="1" fill="hold">
                                          <p:stCondLst>
                                            <p:cond delay="0"/>
                                          </p:stCondLst>
                                        </p:cTn>
                                        <p:tgtEl>
                                          <p:spTgt spid="61"/>
                                        </p:tgtEl>
                                        <p:attrNameLst>
                                          <p:attrName>style.visibility</p:attrName>
                                        </p:attrNameLst>
                                      </p:cBhvr>
                                      <p:to>
                                        <p:strVal val="visible"/>
                                      </p:to>
                                    </p:set>
                                    <p:animEffect transition="in" filter="fade">
                                      <p:cBhvr>
                                        <p:cTn id="512" dur="1000"/>
                                        <p:tgtEl>
                                          <p:spTgt spid="61"/>
                                        </p:tgtEl>
                                      </p:cBhvr>
                                    </p:animEffect>
                                  </p:childTnLst>
                                </p:cTn>
                              </p:par>
                              <p:par>
                                <p:cTn id="513" presetID="10" presetClass="entr" presetSubtype="0" fill="hold" grpId="2" nodeType="withEffect">
                                  <p:stCondLst>
                                    <p:cond delay="0"/>
                                  </p:stCondLst>
                                  <p:childTnLst>
                                    <p:set>
                                      <p:cBhvr>
                                        <p:cTn id="514" dur="1" fill="hold">
                                          <p:stCondLst>
                                            <p:cond delay="0"/>
                                          </p:stCondLst>
                                        </p:cTn>
                                        <p:tgtEl>
                                          <p:spTgt spid="62"/>
                                        </p:tgtEl>
                                        <p:attrNameLst>
                                          <p:attrName>style.visibility</p:attrName>
                                        </p:attrNameLst>
                                      </p:cBhvr>
                                      <p:to>
                                        <p:strVal val="visible"/>
                                      </p:to>
                                    </p:set>
                                    <p:animEffect transition="in" filter="fade">
                                      <p:cBhvr>
                                        <p:cTn id="515" dur="1000"/>
                                        <p:tgtEl>
                                          <p:spTgt spid="62"/>
                                        </p:tgtEl>
                                      </p:cBhvr>
                                    </p:animEffect>
                                  </p:childTnLst>
                                </p:cTn>
                              </p:par>
                              <p:par>
                                <p:cTn id="516" presetID="10" presetClass="entr" presetSubtype="0" fill="hold" grpId="2" nodeType="withEffect">
                                  <p:stCondLst>
                                    <p:cond delay="0"/>
                                  </p:stCondLst>
                                  <p:childTnLst>
                                    <p:set>
                                      <p:cBhvr>
                                        <p:cTn id="517" dur="1" fill="hold">
                                          <p:stCondLst>
                                            <p:cond delay="0"/>
                                          </p:stCondLst>
                                        </p:cTn>
                                        <p:tgtEl>
                                          <p:spTgt spid="63"/>
                                        </p:tgtEl>
                                        <p:attrNameLst>
                                          <p:attrName>style.visibility</p:attrName>
                                        </p:attrNameLst>
                                      </p:cBhvr>
                                      <p:to>
                                        <p:strVal val="visible"/>
                                      </p:to>
                                    </p:set>
                                    <p:animEffect transition="in" filter="fade">
                                      <p:cBhvr>
                                        <p:cTn id="518" dur="1000"/>
                                        <p:tgtEl>
                                          <p:spTgt spid="63"/>
                                        </p:tgtEl>
                                      </p:cBhvr>
                                    </p:animEffect>
                                  </p:childTnLst>
                                </p:cTn>
                              </p:par>
                              <p:par>
                                <p:cTn id="519" presetID="10" presetClass="entr" presetSubtype="0" fill="hold" grpId="2" nodeType="withEffect">
                                  <p:stCondLst>
                                    <p:cond delay="0"/>
                                  </p:stCondLst>
                                  <p:childTnLst>
                                    <p:set>
                                      <p:cBhvr>
                                        <p:cTn id="520" dur="1" fill="hold">
                                          <p:stCondLst>
                                            <p:cond delay="0"/>
                                          </p:stCondLst>
                                        </p:cTn>
                                        <p:tgtEl>
                                          <p:spTgt spid="64"/>
                                        </p:tgtEl>
                                        <p:attrNameLst>
                                          <p:attrName>style.visibility</p:attrName>
                                        </p:attrNameLst>
                                      </p:cBhvr>
                                      <p:to>
                                        <p:strVal val="visible"/>
                                      </p:to>
                                    </p:set>
                                    <p:animEffect transition="in" filter="fade">
                                      <p:cBhvr>
                                        <p:cTn id="521" dur="1000"/>
                                        <p:tgtEl>
                                          <p:spTgt spid="64"/>
                                        </p:tgtEl>
                                      </p:cBhvr>
                                    </p:animEffect>
                                  </p:childTnLst>
                                </p:cTn>
                              </p:par>
                              <p:par>
                                <p:cTn id="522" presetID="10" presetClass="entr" presetSubtype="0" fill="hold" grpId="2" nodeType="withEffect">
                                  <p:stCondLst>
                                    <p:cond delay="0"/>
                                  </p:stCondLst>
                                  <p:childTnLst>
                                    <p:set>
                                      <p:cBhvr>
                                        <p:cTn id="523" dur="1" fill="hold">
                                          <p:stCondLst>
                                            <p:cond delay="0"/>
                                          </p:stCondLst>
                                        </p:cTn>
                                        <p:tgtEl>
                                          <p:spTgt spid="65"/>
                                        </p:tgtEl>
                                        <p:attrNameLst>
                                          <p:attrName>style.visibility</p:attrName>
                                        </p:attrNameLst>
                                      </p:cBhvr>
                                      <p:to>
                                        <p:strVal val="visible"/>
                                      </p:to>
                                    </p:set>
                                    <p:animEffect transition="in" filter="fade">
                                      <p:cBhvr>
                                        <p:cTn id="524" dur="1000"/>
                                        <p:tgtEl>
                                          <p:spTgt spid="65"/>
                                        </p:tgtEl>
                                      </p:cBhvr>
                                    </p:animEffect>
                                  </p:childTnLst>
                                </p:cTn>
                              </p:par>
                              <p:par>
                                <p:cTn id="525" presetID="10" presetClass="entr" presetSubtype="0" fill="hold" grpId="2" nodeType="withEffect">
                                  <p:stCondLst>
                                    <p:cond delay="0"/>
                                  </p:stCondLst>
                                  <p:childTnLst>
                                    <p:set>
                                      <p:cBhvr>
                                        <p:cTn id="526" dur="1" fill="hold">
                                          <p:stCondLst>
                                            <p:cond delay="0"/>
                                          </p:stCondLst>
                                        </p:cTn>
                                        <p:tgtEl>
                                          <p:spTgt spid="66"/>
                                        </p:tgtEl>
                                        <p:attrNameLst>
                                          <p:attrName>style.visibility</p:attrName>
                                        </p:attrNameLst>
                                      </p:cBhvr>
                                      <p:to>
                                        <p:strVal val="visible"/>
                                      </p:to>
                                    </p:set>
                                    <p:animEffect transition="in" filter="fade">
                                      <p:cBhvr>
                                        <p:cTn id="527" dur="1000"/>
                                        <p:tgtEl>
                                          <p:spTgt spid="66"/>
                                        </p:tgtEl>
                                      </p:cBhvr>
                                    </p:animEffect>
                                  </p:childTnLst>
                                </p:cTn>
                              </p:par>
                              <p:par>
                                <p:cTn id="528" presetID="10" presetClass="entr" presetSubtype="0" fill="hold" grpId="2" nodeType="withEffect">
                                  <p:stCondLst>
                                    <p:cond delay="0"/>
                                  </p:stCondLst>
                                  <p:childTnLst>
                                    <p:set>
                                      <p:cBhvr>
                                        <p:cTn id="529" dur="1" fill="hold">
                                          <p:stCondLst>
                                            <p:cond delay="0"/>
                                          </p:stCondLst>
                                        </p:cTn>
                                        <p:tgtEl>
                                          <p:spTgt spid="67"/>
                                        </p:tgtEl>
                                        <p:attrNameLst>
                                          <p:attrName>style.visibility</p:attrName>
                                        </p:attrNameLst>
                                      </p:cBhvr>
                                      <p:to>
                                        <p:strVal val="visible"/>
                                      </p:to>
                                    </p:set>
                                    <p:animEffect transition="in" filter="fade">
                                      <p:cBhvr>
                                        <p:cTn id="530"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8" grpId="0"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71" grpId="0"/>
      <p:bldP spid="72" grpId="0"/>
      <p:bldP spid="7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p:txBody>
          <a:bodyPr/>
          <a:lstStyle/>
          <a:p>
            <a:r>
              <a:rPr lang="en-US" smtClean="0">
                <a:latin typeface="Arial" pitchFamily="34" charset="0"/>
                <a:ea typeface="ＭＳ Ｐゴシック" pitchFamily="-105" charset="-128"/>
              </a:rPr>
              <a:t>Confidence in answering the tough questions…</a:t>
            </a:r>
          </a:p>
        </p:txBody>
      </p:sp>
      <p:sp>
        <p:nvSpPr>
          <p:cNvPr id="54275" name="Rectangle 3"/>
          <p:cNvSpPr>
            <a:spLocks noGrp="1" noChangeArrowheads="1"/>
          </p:cNvSpPr>
          <p:nvPr>
            <p:ph type="body" idx="4294967295"/>
          </p:nvPr>
        </p:nvSpPr>
        <p:spPr>
          <a:xfrm>
            <a:off x="365760" y="1463040"/>
            <a:ext cx="14264640" cy="6035040"/>
          </a:xfrm>
        </p:spPr>
        <p:txBody>
          <a:bodyPr/>
          <a:lstStyle/>
          <a:p>
            <a:r>
              <a:rPr lang="en-US" sz="2400" dirty="0" smtClean="0">
                <a:ea typeface="ＭＳ Ｐゴシック" pitchFamily="-105" charset="-128"/>
                <a:cs typeface="ＭＳ Ｐゴシック" pitchFamily="-105" charset="-128"/>
              </a:rPr>
              <a:t>What are all of our active projects and their status by budget, time and risk?  Are these projects prioritized and aligned with the business?</a:t>
            </a:r>
          </a:p>
          <a:p>
            <a:r>
              <a:rPr lang="en-US" sz="2400" dirty="0" smtClean="0">
                <a:ea typeface="ＭＳ Ｐゴシック" pitchFamily="-105" charset="-128"/>
                <a:cs typeface="ＭＳ Ｐゴシック" pitchFamily="-105" charset="-128"/>
              </a:rPr>
              <a:t>Who are our top vendors by annual spend and importance to the business?  How are they performing?  How can I consolidate vendors or reduce annual support costs without impacting service levels?</a:t>
            </a:r>
          </a:p>
          <a:p>
            <a:r>
              <a:rPr lang="en-US" sz="2400" dirty="0" smtClean="0">
                <a:ea typeface="ＭＳ Ｐゴシック" pitchFamily="-105" charset="-128"/>
                <a:cs typeface="ＭＳ Ｐゴシック" pitchFamily="-105" charset="-128"/>
              </a:rPr>
              <a:t>Am I 100% certain of IT’s compliance with SOX, GLBA, State regulations, etc.</a:t>
            </a:r>
          </a:p>
          <a:p>
            <a:r>
              <a:rPr lang="en-US" sz="2400" dirty="0" smtClean="0">
                <a:ea typeface="ＭＳ Ｐゴシック" pitchFamily="-105" charset="-128"/>
                <a:cs typeface="ＭＳ Ｐゴシック" pitchFamily="-105" charset="-128"/>
              </a:rPr>
              <a:t>How are our contractors performing against SLAs and vs. each other?</a:t>
            </a:r>
          </a:p>
          <a:p>
            <a:r>
              <a:rPr lang="en-US" sz="2400" dirty="0" smtClean="0">
                <a:ea typeface="ＭＳ Ｐゴシック" pitchFamily="-105" charset="-128"/>
                <a:cs typeface="ＭＳ Ｐゴシック" pitchFamily="-105" charset="-128"/>
              </a:rPr>
              <a:t>Are our vendor invoices 100% accurate?</a:t>
            </a:r>
          </a:p>
          <a:p>
            <a:r>
              <a:rPr lang="en-US" sz="2400" dirty="0" smtClean="0">
                <a:ea typeface="ＭＳ Ｐゴシック" pitchFamily="-105" charset="-128"/>
                <a:cs typeface="ＭＳ Ｐゴシック" pitchFamily="-105" charset="-128"/>
              </a:rPr>
              <a:t>Am I paying maintenance on an asset no longer in use?</a:t>
            </a:r>
          </a:p>
          <a:p>
            <a:r>
              <a:rPr lang="en-US" sz="2400" dirty="0" smtClean="0">
                <a:ea typeface="ＭＳ Ｐゴシック" pitchFamily="-105" charset="-128"/>
                <a:cs typeface="ＭＳ Ｐゴシック" pitchFamily="-105" charset="-128"/>
              </a:rPr>
              <a:t>What is the business impact of a 10% decrease in IT budget?</a:t>
            </a:r>
          </a:p>
          <a:p>
            <a:r>
              <a:rPr lang="en-US" sz="2400" dirty="0" smtClean="0">
                <a:ea typeface="ＭＳ Ｐゴシック" pitchFamily="-105" charset="-128"/>
                <a:cs typeface="ＭＳ Ｐゴシック" pitchFamily="-105" charset="-128"/>
              </a:rPr>
              <a:t>What is the mix of IT spend on projects vs. sustaining spend?  How can I optimize?  </a:t>
            </a:r>
          </a:p>
          <a:p>
            <a:r>
              <a:rPr lang="en-US" sz="2400" dirty="0" smtClean="0">
                <a:ea typeface="ＭＳ Ｐゴシック" pitchFamily="-105" charset="-128"/>
                <a:cs typeface="ＭＳ Ｐゴシック" pitchFamily="-105" charset="-128"/>
              </a:rPr>
              <a:t>What is the TCO for each service by LOB/Business Unit (by VP level)?</a:t>
            </a:r>
          </a:p>
          <a:p>
            <a:r>
              <a:rPr lang="en-US" sz="2400" dirty="0" smtClean="0">
                <a:ea typeface="ＭＳ Ｐゴシック" pitchFamily="-105" charset="-128"/>
                <a:cs typeface="ＭＳ Ｐゴシック" pitchFamily="-105" charset="-128"/>
              </a:rPr>
              <a:t>Do I have the optimal mix of people and skills for the business?</a:t>
            </a:r>
          </a:p>
          <a:p>
            <a:r>
              <a:rPr lang="en-US" sz="2400" dirty="0" smtClean="0">
                <a:ea typeface="ＭＳ Ｐゴシック" pitchFamily="-105" charset="-128"/>
                <a:cs typeface="ＭＳ Ｐゴシック" pitchFamily="-105" charset="-128"/>
              </a:rPr>
              <a:t>When do I “pull the plug” on a current project and defend the decision ?</a:t>
            </a:r>
          </a:p>
          <a:p>
            <a:endParaRPr lang="en-US" sz="2900" dirty="0" smtClean="0">
              <a:solidFill>
                <a:srgbClr val="FA2C0A"/>
              </a:solidFill>
              <a:ea typeface="ＭＳ Ｐゴシック" pitchFamily="-105" charset="-128"/>
              <a:cs typeface="ＭＳ Ｐゴシック" pitchFamily="-105" charset="-128"/>
            </a:endParaRPr>
          </a:p>
        </p:txBody>
      </p:sp>
    </p:spTree>
  </p:cSld>
  <p:clrMapOvr>
    <a:masterClrMapping/>
  </p:clrMapOvr>
  <p:transition spd="med">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nancial_Data_Role_Views"/>
          <p:cNvPicPr>
            <a:picLocks noChangeAspect="1" noChangeArrowheads="1"/>
          </p:cNvPicPr>
          <p:nvPr/>
        </p:nvPicPr>
        <p:blipFill>
          <a:blip r:embed="rId3"/>
          <a:srcRect t="5489"/>
          <a:stretch>
            <a:fillRect/>
          </a:stretch>
        </p:blipFill>
        <p:spPr bwMode="auto">
          <a:xfrm>
            <a:off x="3291841" y="1371600"/>
            <a:ext cx="7980680" cy="5789296"/>
          </a:xfrm>
          <a:prstGeom prst="rect">
            <a:avLst/>
          </a:prstGeom>
          <a:noFill/>
          <a:ln w="9525">
            <a:noFill/>
            <a:miter lim="800000"/>
            <a:headEnd/>
            <a:tailEnd/>
          </a:ln>
        </p:spPr>
      </p:pic>
      <p:sp>
        <p:nvSpPr>
          <p:cNvPr id="56323" name="Rectangle 2"/>
          <p:cNvSpPr>
            <a:spLocks noGrp="1" noChangeArrowheads="1"/>
          </p:cNvSpPr>
          <p:nvPr>
            <p:ph type="title" idx="4294967295"/>
          </p:nvPr>
        </p:nvSpPr>
        <p:spPr/>
        <p:txBody>
          <a:bodyPr lIns="129262" tIns="63497" rIns="129262" bIns="63497"/>
          <a:lstStyle/>
          <a:p>
            <a:r>
              <a:rPr lang="en-US" smtClean="0">
                <a:latin typeface="Arial" pitchFamily="34" charset="0"/>
                <a:ea typeface="ＭＳ Ｐゴシック" pitchFamily="-105" charset="-128"/>
              </a:rPr>
              <a:t>What is Required?</a:t>
            </a:r>
            <a:br>
              <a:rPr lang="en-US" smtClean="0">
                <a:latin typeface="Arial" pitchFamily="34" charset="0"/>
                <a:ea typeface="ＭＳ Ｐゴシック" pitchFamily="-105" charset="-128"/>
              </a:rPr>
            </a:br>
            <a:r>
              <a:rPr lang="en-US" smtClean="0">
                <a:latin typeface="Arial" pitchFamily="34" charset="0"/>
                <a:ea typeface="ＭＳ Ｐゴシック" pitchFamily="-105" charset="-128"/>
              </a:rPr>
              <a:t>A Single Source of Truth – ERP for IT</a:t>
            </a:r>
          </a:p>
        </p:txBody>
      </p:sp>
      <p:sp>
        <p:nvSpPr>
          <p:cNvPr id="56324" name="Content Placeholder 4"/>
          <p:cNvSpPr txBox="1">
            <a:spLocks/>
          </p:cNvSpPr>
          <p:nvPr/>
        </p:nvSpPr>
        <p:spPr bwMode="auto">
          <a:xfrm>
            <a:off x="7564120" y="2019300"/>
            <a:ext cx="7040880" cy="4114800"/>
          </a:xfrm>
          <a:prstGeom prst="rect">
            <a:avLst/>
          </a:prstGeom>
          <a:noFill/>
          <a:ln w="9525">
            <a:noFill/>
            <a:miter lim="800000"/>
            <a:headEnd/>
            <a:tailEnd/>
          </a:ln>
        </p:spPr>
        <p:txBody>
          <a:bodyPr lIns="129262" tIns="63497" rIns="129262" bIns="63497"/>
          <a:lstStyle/>
          <a:p>
            <a:pPr marL="247185" indent="-247185" eaLnBrk="1" hangingPunct="1">
              <a:lnSpc>
                <a:spcPct val="90000"/>
              </a:lnSpc>
              <a:spcBef>
                <a:spcPct val="20000"/>
              </a:spcBef>
              <a:spcAft>
                <a:spcPts val="1714"/>
              </a:spcAft>
              <a:buSzPct val="120000"/>
              <a:buFont typeface="Arial Narrow" pitchFamily="34" charset="0"/>
              <a:buChar char="›"/>
            </a:pPr>
            <a:endParaRPr lang="en-US" sz="2600" b="1" dirty="0">
              <a:solidFill>
                <a:srgbClr val="37372C"/>
              </a:solidFill>
            </a:endParaRPr>
          </a:p>
          <a:p>
            <a:pPr marL="247185" indent="-247185" eaLnBrk="1" hangingPunct="1">
              <a:lnSpc>
                <a:spcPct val="90000"/>
              </a:lnSpc>
              <a:spcBef>
                <a:spcPct val="20000"/>
              </a:spcBef>
              <a:spcAft>
                <a:spcPts val="1714"/>
              </a:spcAft>
              <a:buSzPct val="120000"/>
              <a:buFont typeface="Arial Narrow" pitchFamily="34" charset="0"/>
              <a:buChar char="›"/>
            </a:pPr>
            <a:endParaRPr lang="en-US" sz="2600" b="1" dirty="0">
              <a:solidFill>
                <a:srgbClr val="37372C"/>
              </a:solidFill>
            </a:endParaRPr>
          </a:p>
          <a:p>
            <a:pPr marL="247185" indent="-247185" eaLnBrk="1" hangingPunct="1">
              <a:lnSpc>
                <a:spcPct val="90000"/>
              </a:lnSpc>
              <a:spcBef>
                <a:spcPct val="20000"/>
              </a:spcBef>
              <a:spcAft>
                <a:spcPts val="1714"/>
              </a:spcAft>
              <a:buSzPct val="120000"/>
              <a:buFont typeface="Arial Narrow" pitchFamily="34" charset="0"/>
              <a:buChar char="›"/>
            </a:pPr>
            <a:endParaRPr lang="en-US" sz="2600" b="1" dirty="0">
              <a:solidFill>
                <a:srgbClr val="37372C"/>
              </a:solidFill>
            </a:endParaRPr>
          </a:p>
        </p:txBody>
      </p:sp>
      <p:pic>
        <p:nvPicPr>
          <p:cNvPr id="56325" name="Picture 2"/>
          <p:cNvPicPr>
            <a:picLocks noChangeAspect="1" noChangeArrowheads="1"/>
          </p:cNvPicPr>
          <p:nvPr/>
        </p:nvPicPr>
        <p:blipFill>
          <a:blip r:embed="rId4"/>
          <a:srcRect t="5354"/>
          <a:stretch>
            <a:fillRect/>
          </a:stretch>
        </p:blipFill>
        <p:spPr bwMode="auto">
          <a:xfrm>
            <a:off x="3266440" y="1339216"/>
            <a:ext cx="8016240" cy="5819774"/>
          </a:xfrm>
          <a:prstGeom prst="rect">
            <a:avLst/>
          </a:prstGeom>
          <a:noFill/>
          <a:ln w="9525">
            <a:noFill/>
            <a:miter lim="800000"/>
            <a:headEnd/>
            <a:tailEnd/>
          </a:ln>
        </p:spPr>
      </p:pic>
      <p:sp>
        <p:nvSpPr>
          <p:cNvPr id="41" name="Rectangle 11"/>
          <p:cNvSpPr>
            <a:spLocks noChangeArrowheads="1"/>
          </p:cNvSpPr>
          <p:nvPr/>
        </p:nvSpPr>
        <p:spPr bwMode="auto">
          <a:xfrm>
            <a:off x="1005841" y="7019926"/>
            <a:ext cx="12656821" cy="520064"/>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130622" tIns="65311" rIns="130622" bIns="65311" anchor="ctr"/>
          <a:lstStyle/>
          <a:p>
            <a:pPr marL="489833" indent="-489833" algn="ctr">
              <a:spcBef>
                <a:spcPct val="20000"/>
              </a:spcBef>
              <a:buClr>
                <a:srgbClr val="DE5208"/>
              </a:buClr>
              <a:buSzPct val="100000"/>
              <a:defRPr/>
            </a:pPr>
            <a:r>
              <a:rPr lang="en-US" sz="2900" b="1" i="1" u="sng" dirty="0">
                <a:solidFill>
                  <a:srgbClr val="C00000"/>
                </a:solidFill>
                <a:latin typeface="Arial" charset="0"/>
                <a:ea typeface="ＭＳ Ｐゴシック" pitchFamily="34" charset="-128"/>
              </a:rPr>
              <a:t>Speed, Fidelity, and Transparency</a:t>
            </a:r>
            <a:r>
              <a:rPr lang="en-US" sz="2900" b="1" i="1" dirty="0">
                <a:solidFill>
                  <a:srgbClr val="C00000"/>
                </a:solidFill>
                <a:latin typeface="Arial" charset="0"/>
                <a:ea typeface="ＭＳ Ｐゴシック" pitchFamily="34" charset="-128"/>
              </a:rPr>
              <a:t> to Respond to Business</a:t>
            </a:r>
          </a:p>
        </p:txBody>
      </p:sp>
      <p:sp>
        <p:nvSpPr>
          <p:cNvPr id="56327" name="TextBox 7"/>
          <p:cNvSpPr txBox="1">
            <a:spLocks noChangeArrowheads="1"/>
          </p:cNvSpPr>
          <p:nvPr/>
        </p:nvSpPr>
        <p:spPr bwMode="auto">
          <a:xfrm>
            <a:off x="6789422" y="6276976"/>
            <a:ext cx="1244600" cy="439674"/>
          </a:xfrm>
          <a:prstGeom prst="rect">
            <a:avLst/>
          </a:prstGeom>
          <a:noFill/>
          <a:ln w="9525">
            <a:noFill/>
            <a:miter lim="800000"/>
            <a:headEnd/>
            <a:tailEnd/>
          </a:ln>
        </p:spPr>
        <p:txBody>
          <a:bodyPr lIns="130622" tIns="65311" rIns="130622" bIns="65311">
            <a:spAutoFit/>
          </a:bodyPr>
          <a:lstStyle/>
          <a:p>
            <a:pPr algn="ctr"/>
            <a:r>
              <a:rPr lang="en-US" sz="2000" b="1" dirty="0">
                <a:solidFill>
                  <a:schemeClr val="bg1"/>
                </a:solidFill>
              </a:rPr>
              <a:t>Atrium</a:t>
            </a:r>
          </a:p>
        </p:txBody>
      </p:sp>
    </p:spTree>
  </p:cSld>
  <p:clrMapOvr>
    <a:masterClrMapping/>
  </p:clrMapOvr>
  <p:transition spd="med">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smtClean="0">
                <a:latin typeface="Arial" pitchFamily="34" charset="0"/>
                <a:ea typeface="ＭＳ Ｐゴシック" pitchFamily="-105" charset="-128"/>
              </a:rPr>
              <a:t>The SRP Business Suite</a:t>
            </a:r>
            <a:br>
              <a:rPr lang="en-US" dirty="0" smtClean="0">
                <a:latin typeface="Arial" pitchFamily="34" charset="0"/>
                <a:ea typeface="ＭＳ Ｐゴシック" pitchFamily="-105" charset="-128"/>
              </a:rPr>
            </a:br>
            <a:r>
              <a:rPr lang="en-US" sz="2900" dirty="0" smtClean="0">
                <a:latin typeface="Arial" pitchFamily="34" charset="0"/>
                <a:ea typeface="ＭＳ Ｐゴシック" pitchFamily="-105" charset="-128"/>
              </a:rPr>
              <a:t> </a:t>
            </a:r>
            <a:r>
              <a:rPr lang="en-US" sz="2600" dirty="0" smtClean="0">
                <a:latin typeface="Arial" pitchFamily="34" charset="0"/>
                <a:ea typeface="ＭＳ Ｐゴシック" pitchFamily="-105" charset="-128"/>
              </a:rPr>
              <a:t>Integrated IT Business Application Suite</a:t>
            </a:r>
          </a:p>
        </p:txBody>
      </p:sp>
      <p:pic>
        <p:nvPicPr>
          <p:cNvPr id="58371" name="Picture 9" descr="snow-globe-solutions-v2.png"/>
          <p:cNvPicPr>
            <a:picLocks noChangeAspect="1"/>
          </p:cNvPicPr>
          <p:nvPr/>
        </p:nvPicPr>
        <p:blipFill>
          <a:blip r:embed="rId3"/>
          <a:srcRect/>
          <a:stretch>
            <a:fillRect/>
          </a:stretch>
        </p:blipFill>
        <p:spPr bwMode="auto">
          <a:xfrm>
            <a:off x="1653542" y="1297306"/>
            <a:ext cx="11323320" cy="6557010"/>
          </a:xfrm>
          <a:prstGeom prst="rect">
            <a:avLst/>
          </a:prstGeom>
          <a:noFill/>
          <a:ln w="9525">
            <a:noFill/>
            <a:miter lim="800000"/>
            <a:headEnd/>
            <a:tailEnd/>
          </a:ln>
        </p:spPr>
      </p:pic>
      <p:sp>
        <p:nvSpPr>
          <p:cNvPr id="11" name="Rectangle 7"/>
          <p:cNvSpPr>
            <a:spLocks noChangeArrowheads="1"/>
          </p:cNvSpPr>
          <p:nvPr/>
        </p:nvSpPr>
        <p:spPr bwMode="auto">
          <a:xfrm>
            <a:off x="6817361" y="1884046"/>
            <a:ext cx="167386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Demand &amp; Resource Management</a:t>
            </a:r>
          </a:p>
        </p:txBody>
      </p:sp>
      <p:sp>
        <p:nvSpPr>
          <p:cNvPr id="12" name="Rectangle 8"/>
          <p:cNvSpPr>
            <a:spLocks noChangeArrowheads="1"/>
          </p:cNvSpPr>
          <p:nvPr/>
        </p:nvSpPr>
        <p:spPr bwMode="auto">
          <a:xfrm>
            <a:off x="4594861" y="1884046"/>
            <a:ext cx="1673859" cy="731520"/>
          </a:xfrm>
          <a:prstGeom prst="rect">
            <a:avLst/>
          </a:prstGeom>
          <a:noFill/>
          <a:ln w="9525" algn="ctr">
            <a:noFill/>
            <a:round/>
            <a:headEnd/>
            <a:tailEnd/>
          </a:ln>
        </p:spPr>
        <p:txBody>
          <a:bodyPr lIns="130622" tIns="65311" rIns="130622" bIns="65311" anchor="ctr"/>
          <a:lstStyle/>
          <a:p>
            <a:pPr>
              <a:defRPr/>
            </a:pPr>
            <a:r>
              <a:rPr lang="en-US" sz="1500" b="1" spc="-43" dirty="0">
                <a:ea typeface="ＭＳ Ｐゴシック" pitchFamily="34" charset="-128"/>
              </a:rPr>
              <a:t>Strategic Planning &amp; </a:t>
            </a:r>
            <a:br>
              <a:rPr lang="en-US" sz="1500" b="1" spc="-43" dirty="0">
                <a:ea typeface="ＭＳ Ｐゴシック" pitchFamily="34" charset="-128"/>
              </a:rPr>
            </a:br>
            <a:r>
              <a:rPr lang="en-US" sz="1500" b="1" spc="-43" dirty="0">
                <a:ea typeface="ＭＳ Ｐゴシック" pitchFamily="34" charset="-128"/>
              </a:rPr>
              <a:t>Portfolio Mgt</a:t>
            </a:r>
          </a:p>
        </p:txBody>
      </p:sp>
      <p:sp>
        <p:nvSpPr>
          <p:cNvPr id="13" name="Rectangle 9"/>
          <p:cNvSpPr>
            <a:spLocks noChangeArrowheads="1"/>
          </p:cNvSpPr>
          <p:nvPr/>
        </p:nvSpPr>
        <p:spPr bwMode="auto">
          <a:xfrm>
            <a:off x="2308861" y="1884046"/>
            <a:ext cx="1673859"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Financial</a:t>
            </a:r>
            <a:br>
              <a:rPr lang="en-US" sz="1500" b="1" dirty="0">
                <a:ea typeface="ＭＳ Ｐゴシック" pitchFamily="34" charset="-128"/>
              </a:rPr>
            </a:br>
            <a:r>
              <a:rPr lang="en-US" sz="1500" b="1" dirty="0">
                <a:ea typeface="ＭＳ Ｐゴシック" pitchFamily="34" charset="-128"/>
              </a:rPr>
              <a:t>Planning  &amp;  Budgeting</a:t>
            </a:r>
          </a:p>
        </p:txBody>
      </p:sp>
      <p:sp>
        <p:nvSpPr>
          <p:cNvPr id="14" name="Rectangle 10"/>
          <p:cNvSpPr>
            <a:spLocks noChangeArrowheads="1"/>
          </p:cNvSpPr>
          <p:nvPr/>
        </p:nvSpPr>
        <p:spPr bwMode="auto">
          <a:xfrm>
            <a:off x="9103360" y="1884046"/>
            <a:ext cx="153670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Supplier Lifecycle</a:t>
            </a:r>
            <a:br>
              <a:rPr lang="en-US" sz="1500" b="1" dirty="0">
                <a:ea typeface="ＭＳ Ｐゴシック" pitchFamily="34" charset="-128"/>
              </a:rPr>
            </a:br>
            <a:r>
              <a:rPr lang="en-US" sz="1500" b="1" dirty="0">
                <a:ea typeface="ＭＳ Ｐゴシック" pitchFamily="34" charset="-128"/>
              </a:rPr>
              <a:t>Management</a:t>
            </a:r>
          </a:p>
        </p:txBody>
      </p:sp>
      <p:sp>
        <p:nvSpPr>
          <p:cNvPr id="15" name="Rectangle 11"/>
          <p:cNvSpPr>
            <a:spLocks noChangeArrowheads="1"/>
          </p:cNvSpPr>
          <p:nvPr/>
        </p:nvSpPr>
        <p:spPr bwMode="auto">
          <a:xfrm>
            <a:off x="11328401" y="1884046"/>
            <a:ext cx="167386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Governance, </a:t>
            </a:r>
            <a:br>
              <a:rPr lang="en-US" sz="1500" b="1" dirty="0">
                <a:ea typeface="ＭＳ Ｐゴシック" pitchFamily="34" charset="-128"/>
              </a:rPr>
            </a:br>
            <a:r>
              <a:rPr lang="en-US" sz="1500" b="1" dirty="0">
                <a:ea typeface="ＭＳ Ｐゴシック" pitchFamily="34" charset="-128"/>
              </a:rPr>
              <a:t>Risk &amp; Compliance</a:t>
            </a:r>
          </a:p>
        </p:txBody>
      </p:sp>
      <p:sp>
        <p:nvSpPr>
          <p:cNvPr id="21" name="TextBox 20"/>
          <p:cNvSpPr txBox="1"/>
          <p:nvPr/>
        </p:nvSpPr>
        <p:spPr>
          <a:xfrm>
            <a:off x="4871720" y="7379970"/>
            <a:ext cx="1526541" cy="562785"/>
          </a:xfrm>
          <a:prstGeom prst="rect">
            <a:avLst/>
          </a:prstGeom>
          <a:noFill/>
        </p:spPr>
        <p:txBody>
          <a:bodyPr lIns="130622" tIns="65311" rIns="130622" bIns="65311">
            <a:spAutoFit/>
          </a:bodyPr>
          <a:lstStyle/>
          <a:p>
            <a:pPr algn="ctr">
              <a:defRPr/>
            </a:pPr>
            <a:r>
              <a:rPr lang="en-US" sz="1400" b="1" spc="-43" dirty="0">
                <a:ea typeface="ＭＳ Ｐゴシック" pitchFamily="34" charset="-128"/>
              </a:rPr>
              <a:t>Unstructured</a:t>
            </a:r>
            <a:br>
              <a:rPr lang="en-US" sz="1400" b="1" spc="-43" dirty="0">
                <a:ea typeface="ＭＳ Ｐゴシック" pitchFamily="34" charset="-128"/>
              </a:rPr>
            </a:br>
            <a:r>
              <a:rPr lang="en-US" sz="1400" b="1" spc="-43" dirty="0">
                <a:ea typeface="ＭＳ Ｐゴシック" pitchFamily="34" charset="-128"/>
              </a:rPr>
              <a:t>Data</a:t>
            </a:r>
          </a:p>
        </p:txBody>
      </p:sp>
      <p:sp>
        <p:nvSpPr>
          <p:cNvPr id="58378" name="TextBox 7"/>
          <p:cNvSpPr txBox="1">
            <a:spLocks noChangeArrowheads="1"/>
          </p:cNvSpPr>
          <p:nvPr/>
        </p:nvSpPr>
        <p:spPr bwMode="auto">
          <a:xfrm rot="159857">
            <a:off x="6108702" y="5643024"/>
            <a:ext cx="1732280" cy="393508"/>
          </a:xfrm>
          <a:prstGeom prst="rect">
            <a:avLst/>
          </a:prstGeom>
          <a:noFill/>
          <a:ln w="9525">
            <a:noFill/>
            <a:miter lim="800000"/>
            <a:headEnd/>
            <a:tailEnd/>
          </a:ln>
        </p:spPr>
        <p:txBody>
          <a:bodyPr lIns="130622" tIns="65311" rIns="130622" bIns="65311">
            <a:spAutoFit/>
          </a:bodyPr>
          <a:lstStyle/>
          <a:p>
            <a:pPr algn="ctr"/>
            <a:r>
              <a:rPr lang="en-US" sz="1700" b="1" dirty="0">
                <a:solidFill>
                  <a:schemeClr val="bg1"/>
                </a:solidFill>
              </a:rPr>
              <a:t>CMDB </a:t>
            </a:r>
          </a:p>
        </p:txBody>
      </p:sp>
      <p:pic>
        <p:nvPicPr>
          <p:cNvPr id="58379" name="Picture 12" descr="logo_psoft"/>
          <p:cNvPicPr>
            <a:picLocks noChangeAspect="1" noChangeArrowheads="1"/>
          </p:cNvPicPr>
          <p:nvPr/>
        </p:nvPicPr>
        <p:blipFill>
          <a:blip r:embed="rId4"/>
          <a:srcRect l="58524" t="36568"/>
          <a:stretch>
            <a:fillRect/>
          </a:stretch>
        </p:blipFill>
        <p:spPr bwMode="auto">
          <a:xfrm>
            <a:off x="629920" y="6210300"/>
            <a:ext cx="1821181" cy="535306"/>
          </a:xfrm>
          <a:prstGeom prst="rect">
            <a:avLst/>
          </a:prstGeom>
          <a:noFill/>
          <a:ln w="9525">
            <a:noFill/>
            <a:miter lim="800000"/>
            <a:headEnd/>
            <a:tailEnd/>
          </a:ln>
        </p:spPr>
      </p:pic>
      <p:pic>
        <p:nvPicPr>
          <p:cNvPr id="58380" name="Picture 11" descr="SAP">
            <a:hlinkClick r:id="rId5"/>
          </p:cNvPr>
          <p:cNvPicPr>
            <a:picLocks noChangeAspect="1" noChangeArrowheads="1"/>
          </p:cNvPicPr>
          <p:nvPr/>
        </p:nvPicPr>
        <p:blipFill>
          <a:blip r:embed="rId6"/>
          <a:srcRect/>
          <a:stretch>
            <a:fillRect/>
          </a:stretch>
        </p:blipFill>
        <p:spPr bwMode="auto">
          <a:xfrm>
            <a:off x="9601200" y="6004560"/>
            <a:ext cx="1341120" cy="497206"/>
          </a:xfrm>
          <a:prstGeom prst="rect">
            <a:avLst/>
          </a:prstGeom>
          <a:noFill/>
          <a:ln w="9525">
            <a:noFill/>
            <a:miter lim="800000"/>
            <a:headEnd/>
            <a:tailEnd/>
          </a:ln>
        </p:spPr>
      </p:pic>
      <p:pic>
        <p:nvPicPr>
          <p:cNvPr id="58381" name="Picture 11" descr="microsoftlogo.gif"/>
          <p:cNvPicPr>
            <a:picLocks noChangeAspect="1"/>
          </p:cNvPicPr>
          <p:nvPr/>
        </p:nvPicPr>
        <p:blipFill>
          <a:blip r:embed="rId7"/>
          <a:srcRect/>
          <a:stretch>
            <a:fillRect/>
          </a:stretch>
        </p:blipFill>
        <p:spPr bwMode="auto">
          <a:xfrm>
            <a:off x="223521" y="6844666"/>
            <a:ext cx="1856741" cy="567690"/>
          </a:xfrm>
          <a:prstGeom prst="rect">
            <a:avLst/>
          </a:prstGeom>
          <a:noFill/>
          <a:ln w="9525">
            <a:noFill/>
            <a:miter lim="800000"/>
            <a:headEnd/>
            <a:tailEnd/>
          </a:ln>
        </p:spPr>
      </p:pic>
      <p:pic>
        <p:nvPicPr>
          <p:cNvPr id="58382" name="Picture 14" descr="logo_bmc_atrium.gif"/>
          <p:cNvPicPr>
            <a:picLocks noChangeAspect="1"/>
          </p:cNvPicPr>
          <p:nvPr/>
        </p:nvPicPr>
        <p:blipFill>
          <a:blip r:embed="rId8"/>
          <a:srcRect/>
          <a:stretch>
            <a:fillRect/>
          </a:stretch>
        </p:blipFill>
        <p:spPr bwMode="auto">
          <a:xfrm>
            <a:off x="12466320" y="6263640"/>
            <a:ext cx="1239520" cy="874396"/>
          </a:xfrm>
          <a:prstGeom prst="rect">
            <a:avLst/>
          </a:prstGeom>
          <a:noFill/>
          <a:ln w="9525">
            <a:noFill/>
            <a:miter lim="800000"/>
            <a:headEnd/>
            <a:tailEnd/>
          </a:ln>
        </p:spPr>
      </p:pic>
      <p:pic>
        <p:nvPicPr>
          <p:cNvPr id="58383" name="Picture 45" descr="oralogo_small">
            <a:hlinkClick r:id="rId9"/>
          </p:cNvPr>
          <p:cNvPicPr>
            <a:picLocks noChangeAspect="1" noChangeArrowheads="1"/>
          </p:cNvPicPr>
          <p:nvPr/>
        </p:nvPicPr>
        <p:blipFill>
          <a:blip r:embed="rId10"/>
          <a:srcRect/>
          <a:stretch>
            <a:fillRect/>
          </a:stretch>
        </p:blipFill>
        <p:spPr bwMode="auto">
          <a:xfrm>
            <a:off x="2506981" y="6168391"/>
            <a:ext cx="2346960" cy="217170"/>
          </a:xfrm>
          <a:prstGeom prst="rect">
            <a:avLst/>
          </a:prstGeom>
          <a:noFill/>
          <a:ln w="9525">
            <a:noFill/>
            <a:miter lim="800000"/>
            <a:headEnd/>
            <a:tailEnd/>
          </a:ln>
        </p:spPr>
      </p:pic>
      <p:sp>
        <p:nvSpPr>
          <p:cNvPr id="58384" name="Rectangle 28"/>
          <p:cNvSpPr>
            <a:spLocks noChangeArrowheads="1"/>
          </p:cNvSpPr>
          <p:nvPr/>
        </p:nvSpPr>
        <p:spPr bwMode="auto">
          <a:xfrm>
            <a:off x="370840" y="5981700"/>
            <a:ext cx="13921741" cy="1819276"/>
          </a:xfrm>
          <a:prstGeom prst="rect">
            <a:avLst/>
          </a:prstGeom>
          <a:solidFill>
            <a:schemeClr val="accent1"/>
          </a:solidFill>
          <a:ln w="9525">
            <a:solidFill>
              <a:schemeClr val="bg1"/>
            </a:solidFill>
            <a:round/>
            <a:headEnd/>
            <a:tailEnd/>
          </a:ln>
        </p:spPr>
        <p:txBody>
          <a:bodyPr lIns="130622" tIns="65311" rIns="130622" bIns="65311" anchor="ctr"/>
          <a:lstStyle/>
          <a:p>
            <a:endParaRPr lang="en-US"/>
          </a:p>
        </p:txBody>
      </p:sp>
      <p:grpSp>
        <p:nvGrpSpPr>
          <p:cNvPr id="2" name="Group 35"/>
          <p:cNvGrpSpPr>
            <a:grpSpLocks/>
          </p:cNvGrpSpPr>
          <p:nvPr/>
        </p:nvGrpSpPr>
        <p:grpSpPr bwMode="auto">
          <a:xfrm>
            <a:off x="1092201" y="1314450"/>
            <a:ext cx="12992101" cy="2356486"/>
            <a:chOff x="683288" y="1095270"/>
            <a:chExt cx="8119068" cy="1963741"/>
          </a:xfrm>
        </p:grpSpPr>
        <p:sp>
          <p:nvSpPr>
            <p:cNvPr id="58387" name="Rectangle 29"/>
            <p:cNvSpPr>
              <a:spLocks noChangeArrowheads="1"/>
            </p:cNvSpPr>
            <p:nvPr/>
          </p:nvSpPr>
          <p:spPr bwMode="auto">
            <a:xfrm rot="2140565">
              <a:off x="1501444" y="2584137"/>
              <a:ext cx="1653829" cy="401056"/>
            </a:xfrm>
            <a:prstGeom prst="rect">
              <a:avLst/>
            </a:prstGeom>
            <a:solidFill>
              <a:schemeClr val="accent1"/>
            </a:solidFill>
            <a:ln w="9525">
              <a:solidFill>
                <a:schemeClr val="bg1"/>
              </a:solidFill>
              <a:round/>
              <a:headEnd/>
              <a:tailEnd/>
            </a:ln>
          </p:spPr>
          <p:txBody>
            <a:bodyPr anchor="ctr"/>
            <a:lstStyle/>
            <a:p>
              <a:endParaRPr lang="en-US"/>
            </a:p>
          </p:txBody>
        </p:sp>
        <p:sp>
          <p:nvSpPr>
            <p:cNvPr id="58388" name="Rectangle 30"/>
            <p:cNvSpPr>
              <a:spLocks noChangeArrowheads="1"/>
            </p:cNvSpPr>
            <p:nvPr/>
          </p:nvSpPr>
          <p:spPr bwMode="auto">
            <a:xfrm rot="3681292">
              <a:off x="2940728" y="2313015"/>
              <a:ext cx="774398" cy="401056"/>
            </a:xfrm>
            <a:prstGeom prst="rect">
              <a:avLst/>
            </a:prstGeom>
            <a:solidFill>
              <a:schemeClr val="accent1"/>
            </a:solidFill>
            <a:ln w="9525">
              <a:solidFill>
                <a:schemeClr val="bg1"/>
              </a:solidFill>
              <a:round/>
              <a:headEnd/>
              <a:tailEnd/>
            </a:ln>
          </p:spPr>
          <p:txBody>
            <a:bodyPr anchor="ctr"/>
            <a:lstStyle/>
            <a:p>
              <a:endParaRPr lang="en-US"/>
            </a:p>
          </p:txBody>
        </p:sp>
        <p:sp>
          <p:nvSpPr>
            <p:cNvPr id="58389" name="Rectangle 31"/>
            <p:cNvSpPr>
              <a:spLocks noChangeArrowheads="1"/>
            </p:cNvSpPr>
            <p:nvPr/>
          </p:nvSpPr>
          <p:spPr bwMode="auto">
            <a:xfrm rot="17918708" flipH="1">
              <a:off x="5376747" y="2346351"/>
              <a:ext cx="774398" cy="401056"/>
            </a:xfrm>
            <a:prstGeom prst="rect">
              <a:avLst/>
            </a:prstGeom>
            <a:solidFill>
              <a:schemeClr val="accent1"/>
            </a:solidFill>
            <a:ln w="9525">
              <a:solidFill>
                <a:schemeClr val="bg1"/>
              </a:solidFill>
              <a:round/>
              <a:headEnd/>
              <a:tailEnd/>
            </a:ln>
          </p:spPr>
          <p:txBody>
            <a:bodyPr anchor="ctr"/>
            <a:lstStyle/>
            <a:p>
              <a:endParaRPr lang="en-US"/>
            </a:p>
          </p:txBody>
        </p:sp>
        <p:sp>
          <p:nvSpPr>
            <p:cNvPr id="58390" name="Rectangle 32"/>
            <p:cNvSpPr>
              <a:spLocks noChangeArrowheads="1"/>
            </p:cNvSpPr>
            <p:nvPr/>
          </p:nvSpPr>
          <p:spPr bwMode="auto">
            <a:xfrm rot="19459435" flipV="1">
              <a:off x="5928188" y="2657955"/>
              <a:ext cx="1653829" cy="401056"/>
            </a:xfrm>
            <a:prstGeom prst="rect">
              <a:avLst/>
            </a:prstGeom>
            <a:solidFill>
              <a:schemeClr val="accent1"/>
            </a:solidFill>
            <a:ln w="9525">
              <a:solidFill>
                <a:schemeClr val="bg1"/>
              </a:solidFill>
              <a:round/>
              <a:headEnd/>
              <a:tailEnd/>
            </a:ln>
          </p:spPr>
          <p:txBody>
            <a:bodyPr anchor="ctr"/>
            <a:lstStyle/>
            <a:p>
              <a:endParaRPr lang="en-US"/>
            </a:p>
          </p:txBody>
        </p:sp>
        <p:sp>
          <p:nvSpPr>
            <p:cNvPr id="58391" name="Rectangle 33"/>
            <p:cNvSpPr>
              <a:spLocks noChangeArrowheads="1"/>
            </p:cNvSpPr>
            <p:nvPr/>
          </p:nvSpPr>
          <p:spPr bwMode="auto">
            <a:xfrm>
              <a:off x="4450556" y="2206896"/>
              <a:ext cx="169069" cy="395287"/>
            </a:xfrm>
            <a:prstGeom prst="rect">
              <a:avLst/>
            </a:prstGeom>
            <a:solidFill>
              <a:schemeClr val="accent1"/>
            </a:solidFill>
            <a:ln w="9525">
              <a:solidFill>
                <a:schemeClr val="bg1"/>
              </a:solidFill>
              <a:round/>
              <a:headEnd/>
              <a:tailEnd/>
            </a:ln>
          </p:spPr>
          <p:txBody>
            <a:bodyPr anchor="ctr"/>
            <a:lstStyle/>
            <a:p>
              <a:endParaRPr lang="en-US"/>
            </a:p>
          </p:txBody>
        </p:sp>
        <p:sp>
          <p:nvSpPr>
            <p:cNvPr id="58392" name="Rectangle 34"/>
            <p:cNvSpPr>
              <a:spLocks noChangeArrowheads="1"/>
            </p:cNvSpPr>
            <p:nvPr/>
          </p:nvSpPr>
          <p:spPr bwMode="auto">
            <a:xfrm>
              <a:off x="683288" y="1095270"/>
              <a:ext cx="8119068" cy="1215851"/>
            </a:xfrm>
            <a:prstGeom prst="rect">
              <a:avLst/>
            </a:prstGeom>
            <a:solidFill>
              <a:schemeClr val="accent1"/>
            </a:solidFill>
            <a:ln w="9525">
              <a:solidFill>
                <a:schemeClr val="bg1"/>
              </a:solidFill>
              <a:round/>
              <a:headEnd/>
              <a:tailEnd/>
            </a:ln>
          </p:spPr>
          <p:txBody>
            <a:bodyPr anchor="ctr"/>
            <a:lstStyle/>
            <a:p>
              <a:endParaRPr lang="en-US"/>
            </a:p>
          </p:txBody>
        </p:sp>
      </p:grpSp>
      <p:sp>
        <p:nvSpPr>
          <p:cNvPr id="58386" name="TextBox 7"/>
          <p:cNvSpPr txBox="1">
            <a:spLocks noChangeArrowheads="1"/>
          </p:cNvSpPr>
          <p:nvPr/>
        </p:nvSpPr>
        <p:spPr bwMode="auto">
          <a:xfrm rot="-178731">
            <a:off x="7089141" y="5643024"/>
            <a:ext cx="995680" cy="393508"/>
          </a:xfrm>
          <a:prstGeom prst="rect">
            <a:avLst/>
          </a:prstGeom>
          <a:noFill/>
          <a:ln w="9525">
            <a:noFill/>
            <a:miter lim="800000"/>
            <a:headEnd/>
            <a:tailEnd/>
          </a:ln>
        </p:spPr>
        <p:txBody>
          <a:bodyPr lIns="130622" tIns="65311" rIns="130622" bIns="65311">
            <a:spAutoFit/>
          </a:bodyPr>
          <a:lstStyle/>
          <a:p>
            <a:pPr algn="ctr"/>
            <a:r>
              <a:rPr lang="en-US" sz="1700" b="1" dirty="0">
                <a:solidFill>
                  <a:schemeClr val="bg1"/>
                </a:solidFill>
              </a:rPr>
              <a:t>/ CMS</a:t>
            </a:r>
          </a:p>
        </p:txBody>
      </p:sp>
    </p:spTree>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smtClean="0">
                <a:latin typeface="Arial" pitchFamily="34" charset="0"/>
                <a:ea typeface="ＭＳ Ｐゴシック" pitchFamily="-105" charset="-128"/>
              </a:rPr>
              <a:t>The SRP Business Suite</a:t>
            </a:r>
            <a:br>
              <a:rPr lang="en-US" dirty="0" smtClean="0">
                <a:latin typeface="Arial" pitchFamily="34" charset="0"/>
                <a:ea typeface="ＭＳ Ｐゴシック" pitchFamily="-105" charset="-128"/>
              </a:rPr>
            </a:br>
            <a:r>
              <a:rPr lang="en-US" sz="2900" dirty="0" smtClean="0">
                <a:latin typeface="Arial" pitchFamily="34" charset="0"/>
                <a:ea typeface="ＭＳ Ｐゴシック" pitchFamily="-105" charset="-128"/>
              </a:rPr>
              <a:t> </a:t>
            </a:r>
            <a:r>
              <a:rPr lang="en-US" sz="2600" dirty="0" smtClean="0">
                <a:latin typeface="Arial" pitchFamily="34" charset="0"/>
                <a:ea typeface="ＭＳ Ｐゴシック" pitchFamily="-105" charset="-128"/>
              </a:rPr>
              <a:t>Integrated IT Business Application Suite</a:t>
            </a:r>
          </a:p>
        </p:txBody>
      </p:sp>
      <p:pic>
        <p:nvPicPr>
          <p:cNvPr id="60419" name="Picture 9" descr="snow-globe-solutions-v2.png"/>
          <p:cNvPicPr>
            <a:picLocks noChangeAspect="1"/>
          </p:cNvPicPr>
          <p:nvPr/>
        </p:nvPicPr>
        <p:blipFill>
          <a:blip r:embed="rId3"/>
          <a:srcRect/>
          <a:stretch>
            <a:fillRect/>
          </a:stretch>
        </p:blipFill>
        <p:spPr bwMode="auto">
          <a:xfrm>
            <a:off x="1653542" y="1297306"/>
            <a:ext cx="11323320" cy="6557010"/>
          </a:xfrm>
          <a:prstGeom prst="rect">
            <a:avLst/>
          </a:prstGeom>
          <a:noFill/>
          <a:ln w="9525">
            <a:noFill/>
            <a:miter lim="800000"/>
            <a:headEnd/>
            <a:tailEnd/>
          </a:ln>
        </p:spPr>
      </p:pic>
      <p:sp>
        <p:nvSpPr>
          <p:cNvPr id="11" name="Rectangle 7"/>
          <p:cNvSpPr>
            <a:spLocks noChangeArrowheads="1"/>
          </p:cNvSpPr>
          <p:nvPr/>
        </p:nvSpPr>
        <p:spPr bwMode="auto">
          <a:xfrm>
            <a:off x="6817361" y="1884046"/>
            <a:ext cx="167386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Demand &amp; Resource Management</a:t>
            </a:r>
          </a:p>
        </p:txBody>
      </p:sp>
      <p:sp>
        <p:nvSpPr>
          <p:cNvPr id="12" name="Rectangle 8"/>
          <p:cNvSpPr>
            <a:spLocks noChangeArrowheads="1"/>
          </p:cNvSpPr>
          <p:nvPr/>
        </p:nvSpPr>
        <p:spPr bwMode="auto">
          <a:xfrm>
            <a:off x="4594861" y="1884046"/>
            <a:ext cx="1673859" cy="731520"/>
          </a:xfrm>
          <a:prstGeom prst="rect">
            <a:avLst/>
          </a:prstGeom>
          <a:noFill/>
          <a:ln w="9525" algn="ctr">
            <a:noFill/>
            <a:round/>
            <a:headEnd/>
            <a:tailEnd/>
          </a:ln>
        </p:spPr>
        <p:txBody>
          <a:bodyPr lIns="130622" tIns="65311" rIns="130622" bIns="65311" anchor="ctr"/>
          <a:lstStyle/>
          <a:p>
            <a:pPr>
              <a:defRPr/>
            </a:pPr>
            <a:r>
              <a:rPr lang="en-US" sz="1500" b="1" spc="-43" dirty="0">
                <a:ea typeface="ＭＳ Ｐゴシック" pitchFamily="34" charset="-128"/>
              </a:rPr>
              <a:t>Strategic Planning &amp; </a:t>
            </a:r>
            <a:br>
              <a:rPr lang="en-US" sz="1500" b="1" spc="-43" dirty="0">
                <a:ea typeface="ＭＳ Ｐゴシック" pitchFamily="34" charset="-128"/>
              </a:rPr>
            </a:br>
            <a:r>
              <a:rPr lang="en-US" sz="1500" b="1" spc="-43" dirty="0">
                <a:ea typeface="ＭＳ Ｐゴシック" pitchFamily="34" charset="-128"/>
              </a:rPr>
              <a:t>Portfolio Mgt</a:t>
            </a:r>
          </a:p>
        </p:txBody>
      </p:sp>
      <p:sp>
        <p:nvSpPr>
          <p:cNvPr id="13" name="Rectangle 9"/>
          <p:cNvSpPr>
            <a:spLocks noChangeArrowheads="1"/>
          </p:cNvSpPr>
          <p:nvPr/>
        </p:nvSpPr>
        <p:spPr bwMode="auto">
          <a:xfrm>
            <a:off x="2308861" y="1884046"/>
            <a:ext cx="1673859"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Financial</a:t>
            </a:r>
            <a:br>
              <a:rPr lang="en-US" sz="1500" b="1" dirty="0">
                <a:ea typeface="ＭＳ Ｐゴシック" pitchFamily="34" charset="-128"/>
              </a:rPr>
            </a:br>
            <a:r>
              <a:rPr lang="en-US" sz="1500" b="1" dirty="0">
                <a:ea typeface="ＭＳ Ｐゴシック" pitchFamily="34" charset="-128"/>
              </a:rPr>
              <a:t>Planning  &amp;  Budgeting</a:t>
            </a:r>
          </a:p>
        </p:txBody>
      </p:sp>
      <p:sp>
        <p:nvSpPr>
          <p:cNvPr id="14" name="Rectangle 10"/>
          <p:cNvSpPr>
            <a:spLocks noChangeArrowheads="1"/>
          </p:cNvSpPr>
          <p:nvPr/>
        </p:nvSpPr>
        <p:spPr bwMode="auto">
          <a:xfrm>
            <a:off x="9103360" y="1884046"/>
            <a:ext cx="153670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Supplier Lifecycle</a:t>
            </a:r>
            <a:br>
              <a:rPr lang="en-US" sz="1500" b="1" dirty="0">
                <a:ea typeface="ＭＳ Ｐゴシック" pitchFamily="34" charset="-128"/>
              </a:rPr>
            </a:br>
            <a:r>
              <a:rPr lang="en-US" sz="1500" b="1" dirty="0">
                <a:ea typeface="ＭＳ Ｐゴシック" pitchFamily="34" charset="-128"/>
              </a:rPr>
              <a:t>Management</a:t>
            </a:r>
          </a:p>
        </p:txBody>
      </p:sp>
      <p:sp>
        <p:nvSpPr>
          <p:cNvPr id="15" name="Rectangle 11"/>
          <p:cNvSpPr>
            <a:spLocks noChangeArrowheads="1"/>
          </p:cNvSpPr>
          <p:nvPr/>
        </p:nvSpPr>
        <p:spPr bwMode="auto">
          <a:xfrm>
            <a:off x="11328401" y="1884046"/>
            <a:ext cx="167386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Governance, </a:t>
            </a:r>
            <a:br>
              <a:rPr lang="en-US" sz="1500" b="1" dirty="0">
                <a:ea typeface="ＭＳ Ｐゴシック" pitchFamily="34" charset="-128"/>
              </a:rPr>
            </a:br>
            <a:r>
              <a:rPr lang="en-US" sz="1500" b="1" dirty="0">
                <a:ea typeface="ＭＳ Ｐゴシック" pitchFamily="34" charset="-128"/>
              </a:rPr>
              <a:t>Risk &amp; Compliance</a:t>
            </a:r>
          </a:p>
        </p:txBody>
      </p:sp>
      <p:sp>
        <p:nvSpPr>
          <p:cNvPr id="21" name="TextBox 20"/>
          <p:cNvSpPr txBox="1"/>
          <p:nvPr/>
        </p:nvSpPr>
        <p:spPr>
          <a:xfrm>
            <a:off x="4871720" y="7379970"/>
            <a:ext cx="1526541" cy="562785"/>
          </a:xfrm>
          <a:prstGeom prst="rect">
            <a:avLst/>
          </a:prstGeom>
          <a:noFill/>
        </p:spPr>
        <p:txBody>
          <a:bodyPr lIns="130622" tIns="65311" rIns="130622" bIns="65311">
            <a:spAutoFit/>
          </a:bodyPr>
          <a:lstStyle/>
          <a:p>
            <a:pPr algn="ctr">
              <a:defRPr/>
            </a:pPr>
            <a:r>
              <a:rPr lang="en-US" sz="1400" b="1" spc="-43" dirty="0">
                <a:ea typeface="ＭＳ Ｐゴシック" pitchFamily="34" charset="-128"/>
              </a:rPr>
              <a:t>Unstructured</a:t>
            </a:r>
            <a:br>
              <a:rPr lang="en-US" sz="1400" b="1" spc="-43" dirty="0">
                <a:ea typeface="ＭＳ Ｐゴシック" pitchFamily="34" charset="-128"/>
              </a:rPr>
            </a:br>
            <a:r>
              <a:rPr lang="en-US" sz="1400" b="1" spc="-43" dirty="0">
                <a:ea typeface="ＭＳ Ｐゴシック" pitchFamily="34" charset="-128"/>
              </a:rPr>
              <a:t>Data</a:t>
            </a:r>
          </a:p>
        </p:txBody>
      </p:sp>
      <p:sp>
        <p:nvSpPr>
          <p:cNvPr id="60426" name="TextBox 7"/>
          <p:cNvSpPr txBox="1">
            <a:spLocks noChangeArrowheads="1"/>
          </p:cNvSpPr>
          <p:nvPr/>
        </p:nvSpPr>
        <p:spPr bwMode="auto">
          <a:xfrm rot="159857">
            <a:off x="6108702" y="5643024"/>
            <a:ext cx="1732280" cy="393508"/>
          </a:xfrm>
          <a:prstGeom prst="rect">
            <a:avLst/>
          </a:prstGeom>
          <a:noFill/>
          <a:ln w="9525">
            <a:noFill/>
            <a:miter lim="800000"/>
            <a:headEnd/>
            <a:tailEnd/>
          </a:ln>
        </p:spPr>
        <p:txBody>
          <a:bodyPr lIns="130622" tIns="65311" rIns="130622" bIns="65311">
            <a:spAutoFit/>
          </a:bodyPr>
          <a:lstStyle/>
          <a:p>
            <a:pPr algn="ctr"/>
            <a:r>
              <a:rPr lang="en-US" sz="1700" b="1" dirty="0">
                <a:solidFill>
                  <a:schemeClr val="bg1"/>
                </a:solidFill>
              </a:rPr>
              <a:t>CMDB </a:t>
            </a:r>
          </a:p>
        </p:txBody>
      </p:sp>
      <p:pic>
        <p:nvPicPr>
          <p:cNvPr id="166915" name="Picture 12" descr="logo_psoft"/>
          <p:cNvPicPr>
            <a:picLocks noChangeAspect="1" noChangeArrowheads="1"/>
          </p:cNvPicPr>
          <p:nvPr/>
        </p:nvPicPr>
        <p:blipFill>
          <a:blip r:embed="rId4"/>
          <a:srcRect l="58524" t="36568"/>
          <a:stretch>
            <a:fillRect/>
          </a:stretch>
        </p:blipFill>
        <p:spPr bwMode="auto">
          <a:xfrm>
            <a:off x="629920" y="6210300"/>
            <a:ext cx="1821181" cy="535306"/>
          </a:xfrm>
          <a:prstGeom prst="rect">
            <a:avLst/>
          </a:prstGeom>
          <a:noFill/>
          <a:ln w="9525">
            <a:noFill/>
            <a:miter lim="800000"/>
            <a:headEnd/>
            <a:tailEnd/>
          </a:ln>
        </p:spPr>
      </p:pic>
      <p:pic>
        <p:nvPicPr>
          <p:cNvPr id="166916" name="Picture 11" descr="SAP">
            <a:hlinkClick r:id="rId5"/>
          </p:cNvPr>
          <p:cNvPicPr>
            <a:picLocks noChangeAspect="1" noChangeArrowheads="1"/>
          </p:cNvPicPr>
          <p:nvPr/>
        </p:nvPicPr>
        <p:blipFill>
          <a:blip r:embed="rId6"/>
          <a:srcRect/>
          <a:stretch>
            <a:fillRect/>
          </a:stretch>
        </p:blipFill>
        <p:spPr bwMode="auto">
          <a:xfrm>
            <a:off x="9601200" y="6004560"/>
            <a:ext cx="1341120" cy="497206"/>
          </a:xfrm>
          <a:prstGeom prst="rect">
            <a:avLst/>
          </a:prstGeom>
          <a:noFill/>
          <a:ln w="9525">
            <a:noFill/>
            <a:miter lim="800000"/>
            <a:headEnd/>
            <a:tailEnd/>
          </a:ln>
        </p:spPr>
      </p:pic>
      <p:pic>
        <p:nvPicPr>
          <p:cNvPr id="166917" name="Picture 11" descr="microsoftlogo.gif"/>
          <p:cNvPicPr>
            <a:picLocks noChangeAspect="1"/>
          </p:cNvPicPr>
          <p:nvPr/>
        </p:nvPicPr>
        <p:blipFill>
          <a:blip r:embed="rId7"/>
          <a:srcRect/>
          <a:stretch>
            <a:fillRect/>
          </a:stretch>
        </p:blipFill>
        <p:spPr bwMode="auto">
          <a:xfrm>
            <a:off x="223521" y="6844666"/>
            <a:ext cx="1856741" cy="567690"/>
          </a:xfrm>
          <a:prstGeom prst="rect">
            <a:avLst/>
          </a:prstGeom>
          <a:noFill/>
          <a:ln w="9525">
            <a:noFill/>
            <a:miter lim="800000"/>
            <a:headEnd/>
            <a:tailEnd/>
          </a:ln>
        </p:spPr>
      </p:pic>
      <p:pic>
        <p:nvPicPr>
          <p:cNvPr id="166918" name="Picture 14" descr="logo_bmc_atrium.gif"/>
          <p:cNvPicPr>
            <a:picLocks noChangeAspect="1"/>
          </p:cNvPicPr>
          <p:nvPr/>
        </p:nvPicPr>
        <p:blipFill>
          <a:blip r:embed="rId8"/>
          <a:srcRect/>
          <a:stretch>
            <a:fillRect/>
          </a:stretch>
        </p:blipFill>
        <p:spPr bwMode="auto">
          <a:xfrm>
            <a:off x="12466320" y="6263640"/>
            <a:ext cx="1239520" cy="874396"/>
          </a:xfrm>
          <a:prstGeom prst="rect">
            <a:avLst/>
          </a:prstGeom>
          <a:noFill/>
          <a:ln w="9525">
            <a:noFill/>
            <a:miter lim="800000"/>
            <a:headEnd/>
            <a:tailEnd/>
          </a:ln>
        </p:spPr>
      </p:pic>
      <p:pic>
        <p:nvPicPr>
          <p:cNvPr id="166914" name="Picture 45" descr="oralogo_small">
            <a:hlinkClick r:id="rId9"/>
          </p:cNvPr>
          <p:cNvPicPr>
            <a:picLocks noChangeAspect="1" noChangeArrowheads="1"/>
          </p:cNvPicPr>
          <p:nvPr/>
        </p:nvPicPr>
        <p:blipFill>
          <a:blip r:embed="rId10"/>
          <a:srcRect/>
          <a:stretch>
            <a:fillRect/>
          </a:stretch>
        </p:blipFill>
        <p:spPr bwMode="auto">
          <a:xfrm>
            <a:off x="2506981" y="6168391"/>
            <a:ext cx="2346960" cy="217170"/>
          </a:xfrm>
          <a:prstGeom prst="rect">
            <a:avLst/>
          </a:prstGeom>
          <a:noFill/>
          <a:ln w="9525">
            <a:noFill/>
            <a:miter lim="800000"/>
            <a:headEnd/>
            <a:tailEnd/>
          </a:ln>
        </p:spPr>
      </p:pic>
      <p:grpSp>
        <p:nvGrpSpPr>
          <p:cNvPr id="2" name="Group 35"/>
          <p:cNvGrpSpPr>
            <a:grpSpLocks/>
          </p:cNvGrpSpPr>
          <p:nvPr/>
        </p:nvGrpSpPr>
        <p:grpSpPr bwMode="auto">
          <a:xfrm>
            <a:off x="1092201" y="1314450"/>
            <a:ext cx="12992101" cy="2356486"/>
            <a:chOff x="683288" y="1095270"/>
            <a:chExt cx="8119068" cy="1963741"/>
          </a:xfrm>
        </p:grpSpPr>
        <p:sp>
          <p:nvSpPr>
            <p:cNvPr id="60434" name="Rectangle 29"/>
            <p:cNvSpPr>
              <a:spLocks noChangeArrowheads="1"/>
            </p:cNvSpPr>
            <p:nvPr/>
          </p:nvSpPr>
          <p:spPr bwMode="auto">
            <a:xfrm rot="2140565">
              <a:off x="1501444" y="2584137"/>
              <a:ext cx="1653829" cy="401056"/>
            </a:xfrm>
            <a:prstGeom prst="rect">
              <a:avLst/>
            </a:prstGeom>
            <a:solidFill>
              <a:schemeClr val="accent1"/>
            </a:solidFill>
            <a:ln w="9525">
              <a:solidFill>
                <a:schemeClr val="bg1"/>
              </a:solidFill>
              <a:round/>
              <a:headEnd/>
              <a:tailEnd/>
            </a:ln>
          </p:spPr>
          <p:txBody>
            <a:bodyPr anchor="ctr"/>
            <a:lstStyle/>
            <a:p>
              <a:endParaRPr lang="en-US"/>
            </a:p>
          </p:txBody>
        </p:sp>
        <p:sp>
          <p:nvSpPr>
            <p:cNvPr id="60435" name="Rectangle 30"/>
            <p:cNvSpPr>
              <a:spLocks noChangeArrowheads="1"/>
            </p:cNvSpPr>
            <p:nvPr/>
          </p:nvSpPr>
          <p:spPr bwMode="auto">
            <a:xfrm rot="3681292">
              <a:off x="2940728" y="2313015"/>
              <a:ext cx="774398" cy="401056"/>
            </a:xfrm>
            <a:prstGeom prst="rect">
              <a:avLst/>
            </a:prstGeom>
            <a:solidFill>
              <a:schemeClr val="accent1"/>
            </a:solidFill>
            <a:ln w="9525">
              <a:solidFill>
                <a:schemeClr val="bg1"/>
              </a:solidFill>
              <a:round/>
              <a:headEnd/>
              <a:tailEnd/>
            </a:ln>
          </p:spPr>
          <p:txBody>
            <a:bodyPr anchor="ctr"/>
            <a:lstStyle/>
            <a:p>
              <a:endParaRPr lang="en-US"/>
            </a:p>
          </p:txBody>
        </p:sp>
        <p:sp>
          <p:nvSpPr>
            <p:cNvPr id="60436" name="Rectangle 31"/>
            <p:cNvSpPr>
              <a:spLocks noChangeArrowheads="1"/>
            </p:cNvSpPr>
            <p:nvPr/>
          </p:nvSpPr>
          <p:spPr bwMode="auto">
            <a:xfrm rot="17918708" flipH="1">
              <a:off x="5376747" y="2346351"/>
              <a:ext cx="774398" cy="401056"/>
            </a:xfrm>
            <a:prstGeom prst="rect">
              <a:avLst/>
            </a:prstGeom>
            <a:solidFill>
              <a:schemeClr val="accent1"/>
            </a:solidFill>
            <a:ln w="9525">
              <a:solidFill>
                <a:schemeClr val="bg1"/>
              </a:solidFill>
              <a:round/>
              <a:headEnd/>
              <a:tailEnd/>
            </a:ln>
          </p:spPr>
          <p:txBody>
            <a:bodyPr anchor="ctr"/>
            <a:lstStyle/>
            <a:p>
              <a:endParaRPr lang="en-US"/>
            </a:p>
          </p:txBody>
        </p:sp>
        <p:sp>
          <p:nvSpPr>
            <p:cNvPr id="60437" name="Rectangle 32"/>
            <p:cNvSpPr>
              <a:spLocks noChangeArrowheads="1"/>
            </p:cNvSpPr>
            <p:nvPr/>
          </p:nvSpPr>
          <p:spPr bwMode="auto">
            <a:xfrm rot="19459435" flipV="1">
              <a:off x="5928188" y="2657955"/>
              <a:ext cx="1653829" cy="401056"/>
            </a:xfrm>
            <a:prstGeom prst="rect">
              <a:avLst/>
            </a:prstGeom>
            <a:solidFill>
              <a:schemeClr val="accent1"/>
            </a:solidFill>
            <a:ln w="9525">
              <a:solidFill>
                <a:schemeClr val="bg1"/>
              </a:solidFill>
              <a:round/>
              <a:headEnd/>
              <a:tailEnd/>
            </a:ln>
          </p:spPr>
          <p:txBody>
            <a:bodyPr anchor="ctr"/>
            <a:lstStyle/>
            <a:p>
              <a:endParaRPr lang="en-US"/>
            </a:p>
          </p:txBody>
        </p:sp>
        <p:sp>
          <p:nvSpPr>
            <p:cNvPr id="60438" name="Rectangle 33"/>
            <p:cNvSpPr>
              <a:spLocks noChangeArrowheads="1"/>
            </p:cNvSpPr>
            <p:nvPr/>
          </p:nvSpPr>
          <p:spPr bwMode="auto">
            <a:xfrm>
              <a:off x="4450556" y="2206896"/>
              <a:ext cx="169069" cy="395287"/>
            </a:xfrm>
            <a:prstGeom prst="rect">
              <a:avLst/>
            </a:prstGeom>
            <a:solidFill>
              <a:schemeClr val="accent1"/>
            </a:solidFill>
            <a:ln w="9525">
              <a:solidFill>
                <a:schemeClr val="bg1"/>
              </a:solidFill>
              <a:round/>
              <a:headEnd/>
              <a:tailEnd/>
            </a:ln>
          </p:spPr>
          <p:txBody>
            <a:bodyPr anchor="ctr"/>
            <a:lstStyle/>
            <a:p>
              <a:endParaRPr lang="en-US"/>
            </a:p>
          </p:txBody>
        </p:sp>
        <p:sp>
          <p:nvSpPr>
            <p:cNvPr id="60439" name="Rectangle 34"/>
            <p:cNvSpPr>
              <a:spLocks noChangeArrowheads="1"/>
            </p:cNvSpPr>
            <p:nvPr/>
          </p:nvSpPr>
          <p:spPr bwMode="auto">
            <a:xfrm>
              <a:off x="683288" y="1095270"/>
              <a:ext cx="8119068" cy="1215851"/>
            </a:xfrm>
            <a:prstGeom prst="rect">
              <a:avLst/>
            </a:prstGeom>
            <a:solidFill>
              <a:schemeClr val="accent1"/>
            </a:solidFill>
            <a:ln w="9525">
              <a:solidFill>
                <a:schemeClr val="bg1"/>
              </a:solidFill>
              <a:round/>
              <a:headEnd/>
              <a:tailEnd/>
            </a:ln>
          </p:spPr>
          <p:txBody>
            <a:bodyPr anchor="ctr"/>
            <a:lstStyle/>
            <a:p>
              <a:endParaRPr lang="en-US"/>
            </a:p>
          </p:txBody>
        </p:sp>
      </p:grpSp>
      <p:sp>
        <p:nvSpPr>
          <p:cNvPr id="60433" name="TextBox 7"/>
          <p:cNvSpPr txBox="1">
            <a:spLocks noChangeArrowheads="1"/>
          </p:cNvSpPr>
          <p:nvPr/>
        </p:nvSpPr>
        <p:spPr bwMode="auto">
          <a:xfrm rot="-178731">
            <a:off x="7089141" y="5643024"/>
            <a:ext cx="995680" cy="393508"/>
          </a:xfrm>
          <a:prstGeom prst="rect">
            <a:avLst/>
          </a:prstGeom>
          <a:noFill/>
          <a:ln w="9525">
            <a:noFill/>
            <a:miter lim="800000"/>
            <a:headEnd/>
            <a:tailEnd/>
          </a:ln>
        </p:spPr>
        <p:txBody>
          <a:bodyPr lIns="130622" tIns="65311" rIns="130622" bIns="65311">
            <a:spAutoFit/>
          </a:bodyPr>
          <a:lstStyle/>
          <a:p>
            <a:pPr algn="ctr"/>
            <a:r>
              <a:rPr lang="en-US" sz="1700" b="1" dirty="0">
                <a:solidFill>
                  <a:schemeClr val="bg1"/>
                </a:solidFill>
              </a:rPr>
              <a:t>/ CMS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fade">
                                      <p:cBhvr>
                                        <p:cTn id="7" dur="2000"/>
                                        <p:tgtEl>
                                          <p:spTgt spid="166917"/>
                                        </p:tgtEl>
                                      </p:cBhvr>
                                    </p:animEffect>
                                  </p:childTnLst>
                                </p:cTn>
                              </p:par>
                              <p:par>
                                <p:cTn id="8" presetID="10" presetClass="entr" presetSubtype="0" fill="hold" nodeType="withEffect">
                                  <p:stCondLst>
                                    <p:cond delay="0"/>
                                  </p:stCondLst>
                                  <p:childTnLst>
                                    <p:set>
                                      <p:cBhvr>
                                        <p:cTn id="9" dur="1" fill="hold">
                                          <p:stCondLst>
                                            <p:cond delay="0"/>
                                          </p:stCondLst>
                                        </p:cTn>
                                        <p:tgtEl>
                                          <p:spTgt spid="166915"/>
                                        </p:tgtEl>
                                        <p:attrNameLst>
                                          <p:attrName>style.visibility</p:attrName>
                                        </p:attrNameLst>
                                      </p:cBhvr>
                                      <p:to>
                                        <p:strVal val="visible"/>
                                      </p:to>
                                    </p:set>
                                    <p:animEffect transition="in" filter="fade">
                                      <p:cBhvr>
                                        <p:cTn id="10" dur="2000"/>
                                        <p:tgtEl>
                                          <p:spTgt spid="166915"/>
                                        </p:tgtEl>
                                      </p:cBhvr>
                                    </p:animEffect>
                                  </p:childTnLst>
                                </p:cTn>
                              </p:par>
                              <p:par>
                                <p:cTn id="11" presetID="10" presetClass="entr" presetSubtype="0" fill="hold" nodeType="withEffect">
                                  <p:stCondLst>
                                    <p:cond delay="0"/>
                                  </p:stCondLst>
                                  <p:childTnLst>
                                    <p:set>
                                      <p:cBhvr>
                                        <p:cTn id="12" dur="1" fill="hold">
                                          <p:stCondLst>
                                            <p:cond delay="0"/>
                                          </p:stCondLst>
                                        </p:cTn>
                                        <p:tgtEl>
                                          <p:spTgt spid="166914"/>
                                        </p:tgtEl>
                                        <p:attrNameLst>
                                          <p:attrName>style.visibility</p:attrName>
                                        </p:attrNameLst>
                                      </p:cBhvr>
                                      <p:to>
                                        <p:strVal val="visible"/>
                                      </p:to>
                                    </p:set>
                                    <p:animEffect transition="in" filter="fade">
                                      <p:cBhvr>
                                        <p:cTn id="13" dur="2000"/>
                                        <p:tgtEl>
                                          <p:spTgt spid="166914"/>
                                        </p:tgtEl>
                                      </p:cBhvr>
                                    </p:animEffect>
                                  </p:childTnLst>
                                </p:cTn>
                              </p:par>
                              <p:par>
                                <p:cTn id="14" presetID="10" presetClass="entr" presetSubtype="0" fill="hold" nodeType="withEffect">
                                  <p:stCondLst>
                                    <p:cond delay="0"/>
                                  </p:stCondLst>
                                  <p:childTnLst>
                                    <p:set>
                                      <p:cBhvr>
                                        <p:cTn id="15" dur="1" fill="hold">
                                          <p:stCondLst>
                                            <p:cond delay="0"/>
                                          </p:stCondLst>
                                        </p:cTn>
                                        <p:tgtEl>
                                          <p:spTgt spid="166916"/>
                                        </p:tgtEl>
                                        <p:attrNameLst>
                                          <p:attrName>style.visibility</p:attrName>
                                        </p:attrNameLst>
                                      </p:cBhvr>
                                      <p:to>
                                        <p:strVal val="visible"/>
                                      </p:to>
                                    </p:set>
                                    <p:animEffect transition="in" filter="fade">
                                      <p:cBhvr>
                                        <p:cTn id="16" dur="2000"/>
                                        <p:tgtEl>
                                          <p:spTgt spid="166916"/>
                                        </p:tgtEl>
                                      </p:cBhvr>
                                    </p:animEffect>
                                  </p:childTnLst>
                                </p:cTn>
                              </p:par>
                              <p:par>
                                <p:cTn id="17" presetID="10" presetClass="entr" presetSubtype="0" fill="hold" nodeType="withEffect">
                                  <p:stCondLst>
                                    <p:cond delay="0"/>
                                  </p:stCondLst>
                                  <p:childTnLst>
                                    <p:set>
                                      <p:cBhvr>
                                        <p:cTn id="18" dur="1" fill="hold">
                                          <p:stCondLst>
                                            <p:cond delay="0"/>
                                          </p:stCondLst>
                                        </p:cTn>
                                        <p:tgtEl>
                                          <p:spTgt spid="166918"/>
                                        </p:tgtEl>
                                        <p:attrNameLst>
                                          <p:attrName>style.visibility</p:attrName>
                                        </p:attrNameLst>
                                      </p:cBhvr>
                                      <p:to>
                                        <p:strVal val="visible"/>
                                      </p:to>
                                    </p:set>
                                    <p:animEffect transition="in" filter="fade">
                                      <p:cBhvr>
                                        <p:cTn id="19" dur="2000"/>
                                        <p:tgtEl>
                                          <p:spTgt spid="166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smtClean="0">
                <a:latin typeface="Arial" pitchFamily="34" charset="0"/>
                <a:ea typeface="ＭＳ Ｐゴシック" pitchFamily="-105" charset="-128"/>
              </a:rPr>
              <a:t>The SRP Business Suite</a:t>
            </a:r>
            <a:br>
              <a:rPr lang="en-US" dirty="0" smtClean="0">
                <a:latin typeface="Arial" pitchFamily="34" charset="0"/>
                <a:ea typeface="ＭＳ Ｐゴシック" pitchFamily="-105" charset="-128"/>
              </a:rPr>
            </a:br>
            <a:r>
              <a:rPr lang="en-US" sz="2900" dirty="0" smtClean="0">
                <a:latin typeface="Arial" pitchFamily="34" charset="0"/>
                <a:ea typeface="ＭＳ Ｐゴシック" pitchFamily="-105" charset="-128"/>
              </a:rPr>
              <a:t> </a:t>
            </a:r>
            <a:r>
              <a:rPr lang="en-US" sz="2600" dirty="0" smtClean="0">
                <a:latin typeface="Arial" pitchFamily="34" charset="0"/>
                <a:ea typeface="ＭＳ Ｐゴシック" pitchFamily="-105" charset="-128"/>
              </a:rPr>
              <a:t>Integrated IT Business Application Suite</a:t>
            </a:r>
          </a:p>
        </p:txBody>
      </p:sp>
      <p:pic>
        <p:nvPicPr>
          <p:cNvPr id="62467" name="Picture 9" descr="snow-globe-solutions-v2.png"/>
          <p:cNvPicPr>
            <a:picLocks noChangeAspect="1"/>
          </p:cNvPicPr>
          <p:nvPr/>
        </p:nvPicPr>
        <p:blipFill>
          <a:blip r:embed="rId3"/>
          <a:srcRect/>
          <a:stretch>
            <a:fillRect/>
          </a:stretch>
        </p:blipFill>
        <p:spPr bwMode="auto">
          <a:xfrm>
            <a:off x="1653542" y="1297306"/>
            <a:ext cx="11323320" cy="6557010"/>
          </a:xfrm>
          <a:prstGeom prst="rect">
            <a:avLst/>
          </a:prstGeom>
          <a:noFill/>
          <a:ln w="9525">
            <a:noFill/>
            <a:miter lim="800000"/>
            <a:headEnd/>
            <a:tailEnd/>
          </a:ln>
        </p:spPr>
      </p:pic>
      <p:sp>
        <p:nvSpPr>
          <p:cNvPr id="11" name="Rectangle 7"/>
          <p:cNvSpPr>
            <a:spLocks noChangeArrowheads="1"/>
          </p:cNvSpPr>
          <p:nvPr/>
        </p:nvSpPr>
        <p:spPr bwMode="auto">
          <a:xfrm>
            <a:off x="6817361" y="1884046"/>
            <a:ext cx="167386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Demand &amp; Resource Management</a:t>
            </a:r>
          </a:p>
        </p:txBody>
      </p:sp>
      <p:sp>
        <p:nvSpPr>
          <p:cNvPr id="12" name="Rectangle 8"/>
          <p:cNvSpPr>
            <a:spLocks noChangeArrowheads="1"/>
          </p:cNvSpPr>
          <p:nvPr/>
        </p:nvSpPr>
        <p:spPr bwMode="auto">
          <a:xfrm>
            <a:off x="4594861" y="1884046"/>
            <a:ext cx="1673859" cy="731520"/>
          </a:xfrm>
          <a:prstGeom prst="rect">
            <a:avLst/>
          </a:prstGeom>
          <a:noFill/>
          <a:ln w="9525" algn="ctr">
            <a:noFill/>
            <a:round/>
            <a:headEnd/>
            <a:tailEnd/>
          </a:ln>
        </p:spPr>
        <p:txBody>
          <a:bodyPr lIns="130622" tIns="65311" rIns="130622" bIns="65311" anchor="ctr"/>
          <a:lstStyle/>
          <a:p>
            <a:pPr>
              <a:defRPr/>
            </a:pPr>
            <a:r>
              <a:rPr lang="en-US" sz="1500" b="1" spc="-43" dirty="0">
                <a:ea typeface="ＭＳ Ｐゴシック" pitchFamily="34" charset="-128"/>
              </a:rPr>
              <a:t>Strategic Planning &amp; </a:t>
            </a:r>
            <a:br>
              <a:rPr lang="en-US" sz="1500" b="1" spc="-43" dirty="0">
                <a:ea typeface="ＭＳ Ｐゴシック" pitchFamily="34" charset="-128"/>
              </a:rPr>
            </a:br>
            <a:r>
              <a:rPr lang="en-US" sz="1500" b="1" spc="-43" dirty="0">
                <a:ea typeface="ＭＳ Ｐゴシック" pitchFamily="34" charset="-128"/>
              </a:rPr>
              <a:t>Portfolio Mgt</a:t>
            </a:r>
          </a:p>
        </p:txBody>
      </p:sp>
      <p:sp>
        <p:nvSpPr>
          <p:cNvPr id="13" name="Rectangle 9"/>
          <p:cNvSpPr>
            <a:spLocks noChangeArrowheads="1"/>
          </p:cNvSpPr>
          <p:nvPr/>
        </p:nvSpPr>
        <p:spPr bwMode="auto">
          <a:xfrm>
            <a:off x="2308861" y="1884046"/>
            <a:ext cx="1673859"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Financial</a:t>
            </a:r>
            <a:br>
              <a:rPr lang="en-US" sz="1500" b="1" dirty="0">
                <a:ea typeface="ＭＳ Ｐゴシック" pitchFamily="34" charset="-128"/>
              </a:rPr>
            </a:br>
            <a:r>
              <a:rPr lang="en-US" sz="1500" b="1" dirty="0">
                <a:ea typeface="ＭＳ Ｐゴシック" pitchFamily="34" charset="-128"/>
              </a:rPr>
              <a:t>Planning  &amp;  Budgeting</a:t>
            </a:r>
          </a:p>
        </p:txBody>
      </p:sp>
      <p:sp>
        <p:nvSpPr>
          <p:cNvPr id="14" name="Rectangle 10"/>
          <p:cNvSpPr>
            <a:spLocks noChangeArrowheads="1"/>
          </p:cNvSpPr>
          <p:nvPr/>
        </p:nvSpPr>
        <p:spPr bwMode="auto">
          <a:xfrm>
            <a:off x="9103360" y="1884046"/>
            <a:ext cx="153670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Supplier Lifecycle</a:t>
            </a:r>
            <a:br>
              <a:rPr lang="en-US" sz="1500" b="1" dirty="0">
                <a:ea typeface="ＭＳ Ｐゴシック" pitchFamily="34" charset="-128"/>
              </a:rPr>
            </a:br>
            <a:r>
              <a:rPr lang="en-US" sz="1500" b="1" dirty="0">
                <a:ea typeface="ＭＳ Ｐゴシック" pitchFamily="34" charset="-128"/>
              </a:rPr>
              <a:t>Management</a:t>
            </a:r>
          </a:p>
        </p:txBody>
      </p:sp>
      <p:sp>
        <p:nvSpPr>
          <p:cNvPr id="15" name="Rectangle 11"/>
          <p:cNvSpPr>
            <a:spLocks noChangeArrowheads="1"/>
          </p:cNvSpPr>
          <p:nvPr/>
        </p:nvSpPr>
        <p:spPr bwMode="auto">
          <a:xfrm>
            <a:off x="11328401" y="1884046"/>
            <a:ext cx="1673861" cy="731520"/>
          </a:xfrm>
          <a:prstGeom prst="rect">
            <a:avLst/>
          </a:prstGeom>
          <a:noFill/>
          <a:ln w="9525" algn="ctr">
            <a:noFill/>
            <a:round/>
            <a:headEnd/>
            <a:tailEnd/>
          </a:ln>
        </p:spPr>
        <p:txBody>
          <a:bodyPr lIns="130622" tIns="65311" rIns="130622" bIns="65311" anchor="ctr"/>
          <a:lstStyle/>
          <a:p>
            <a:pPr>
              <a:defRPr/>
            </a:pPr>
            <a:r>
              <a:rPr lang="en-US" sz="1500" b="1" dirty="0">
                <a:ea typeface="ＭＳ Ｐゴシック" pitchFamily="34" charset="-128"/>
              </a:rPr>
              <a:t>Governance, </a:t>
            </a:r>
            <a:br>
              <a:rPr lang="en-US" sz="1500" b="1" dirty="0">
                <a:ea typeface="ＭＳ Ｐゴシック" pitchFamily="34" charset="-128"/>
              </a:rPr>
            </a:br>
            <a:r>
              <a:rPr lang="en-US" sz="1500" b="1" dirty="0">
                <a:ea typeface="ＭＳ Ｐゴシック" pitchFamily="34" charset="-128"/>
              </a:rPr>
              <a:t>Risk &amp; Compliance</a:t>
            </a:r>
          </a:p>
        </p:txBody>
      </p:sp>
      <p:sp>
        <p:nvSpPr>
          <p:cNvPr id="21" name="TextBox 20"/>
          <p:cNvSpPr txBox="1"/>
          <p:nvPr/>
        </p:nvSpPr>
        <p:spPr>
          <a:xfrm>
            <a:off x="4871720" y="7379970"/>
            <a:ext cx="1526541" cy="562785"/>
          </a:xfrm>
          <a:prstGeom prst="rect">
            <a:avLst/>
          </a:prstGeom>
          <a:noFill/>
        </p:spPr>
        <p:txBody>
          <a:bodyPr lIns="130622" tIns="65311" rIns="130622" bIns="65311">
            <a:spAutoFit/>
          </a:bodyPr>
          <a:lstStyle/>
          <a:p>
            <a:pPr algn="ctr">
              <a:defRPr/>
            </a:pPr>
            <a:r>
              <a:rPr lang="en-US" sz="1400" b="1" spc="-43" dirty="0">
                <a:ea typeface="ＭＳ Ｐゴシック" pitchFamily="34" charset="-128"/>
              </a:rPr>
              <a:t>Unstructured</a:t>
            </a:r>
            <a:br>
              <a:rPr lang="en-US" sz="1400" b="1" spc="-43" dirty="0">
                <a:ea typeface="ＭＳ Ｐゴシック" pitchFamily="34" charset="-128"/>
              </a:rPr>
            </a:br>
            <a:r>
              <a:rPr lang="en-US" sz="1400" b="1" spc="-43" dirty="0">
                <a:ea typeface="ＭＳ Ｐゴシック" pitchFamily="34" charset="-128"/>
              </a:rPr>
              <a:t>Data</a:t>
            </a:r>
          </a:p>
        </p:txBody>
      </p:sp>
      <p:sp>
        <p:nvSpPr>
          <p:cNvPr id="62474" name="TextBox 7"/>
          <p:cNvSpPr txBox="1">
            <a:spLocks noChangeArrowheads="1"/>
          </p:cNvSpPr>
          <p:nvPr/>
        </p:nvSpPr>
        <p:spPr bwMode="auto">
          <a:xfrm rot="159857">
            <a:off x="6108702" y="5643024"/>
            <a:ext cx="1732280" cy="393508"/>
          </a:xfrm>
          <a:prstGeom prst="rect">
            <a:avLst/>
          </a:prstGeom>
          <a:noFill/>
          <a:ln w="9525">
            <a:noFill/>
            <a:miter lim="800000"/>
            <a:headEnd/>
            <a:tailEnd/>
          </a:ln>
        </p:spPr>
        <p:txBody>
          <a:bodyPr lIns="130622" tIns="65311" rIns="130622" bIns="65311">
            <a:spAutoFit/>
          </a:bodyPr>
          <a:lstStyle/>
          <a:p>
            <a:pPr algn="ctr"/>
            <a:r>
              <a:rPr lang="en-US" sz="1700" b="1" dirty="0">
                <a:solidFill>
                  <a:schemeClr val="bg1"/>
                </a:solidFill>
              </a:rPr>
              <a:t>CMDB </a:t>
            </a:r>
          </a:p>
        </p:txBody>
      </p:sp>
      <p:pic>
        <p:nvPicPr>
          <p:cNvPr id="62475" name="Picture 12" descr="logo_psoft"/>
          <p:cNvPicPr>
            <a:picLocks noChangeAspect="1" noChangeArrowheads="1"/>
          </p:cNvPicPr>
          <p:nvPr/>
        </p:nvPicPr>
        <p:blipFill>
          <a:blip r:embed="rId4"/>
          <a:srcRect l="58524" t="36568"/>
          <a:stretch>
            <a:fillRect/>
          </a:stretch>
        </p:blipFill>
        <p:spPr bwMode="auto">
          <a:xfrm>
            <a:off x="629920" y="6210300"/>
            <a:ext cx="1821181" cy="535306"/>
          </a:xfrm>
          <a:prstGeom prst="rect">
            <a:avLst/>
          </a:prstGeom>
          <a:noFill/>
          <a:ln w="9525">
            <a:noFill/>
            <a:miter lim="800000"/>
            <a:headEnd/>
            <a:tailEnd/>
          </a:ln>
        </p:spPr>
      </p:pic>
      <p:pic>
        <p:nvPicPr>
          <p:cNvPr id="62476" name="Picture 11" descr="SAP">
            <a:hlinkClick r:id="rId5"/>
          </p:cNvPr>
          <p:cNvPicPr>
            <a:picLocks noChangeAspect="1" noChangeArrowheads="1"/>
          </p:cNvPicPr>
          <p:nvPr/>
        </p:nvPicPr>
        <p:blipFill>
          <a:blip r:embed="rId6"/>
          <a:srcRect/>
          <a:stretch>
            <a:fillRect/>
          </a:stretch>
        </p:blipFill>
        <p:spPr bwMode="auto">
          <a:xfrm>
            <a:off x="9601200" y="6004560"/>
            <a:ext cx="1341120" cy="497206"/>
          </a:xfrm>
          <a:prstGeom prst="rect">
            <a:avLst/>
          </a:prstGeom>
          <a:noFill/>
          <a:ln w="9525">
            <a:noFill/>
            <a:miter lim="800000"/>
            <a:headEnd/>
            <a:tailEnd/>
          </a:ln>
        </p:spPr>
      </p:pic>
      <p:pic>
        <p:nvPicPr>
          <p:cNvPr id="62477" name="Picture 11" descr="microsoftlogo.gif"/>
          <p:cNvPicPr>
            <a:picLocks noChangeAspect="1"/>
          </p:cNvPicPr>
          <p:nvPr/>
        </p:nvPicPr>
        <p:blipFill>
          <a:blip r:embed="rId7"/>
          <a:srcRect/>
          <a:stretch>
            <a:fillRect/>
          </a:stretch>
        </p:blipFill>
        <p:spPr bwMode="auto">
          <a:xfrm>
            <a:off x="223521" y="6844666"/>
            <a:ext cx="1856741" cy="567690"/>
          </a:xfrm>
          <a:prstGeom prst="rect">
            <a:avLst/>
          </a:prstGeom>
          <a:noFill/>
          <a:ln w="9525">
            <a:noFill/>
            <a:miter lim="800000"/>
            <a:headEnd/>
            <a:tailEnd/>
          </a:ln>
        </p:spPr>
      </p:pic>
      <p:pic>
        <p:nvPicPr>
          <p:cNvPr id="62478" name="Picture 14" descr="logo_bmc_atrium.gif"/>
          <p:cNvPicPr>
            <a:picLocks noChangeAspect="1"/>
          </p:cNvPicPr>
          <p:nvPr/>
        </p:nvPicPr>
        <p:blipFill>
          <a:blip r:embed="rId8"/>
          <a:srcRect/>
          <a:stretch>
            <a:fillRect/>
          </a:stretch>
        </p:blipFill>
        <p:spPr bwMode="auto">
          <a:xfrm>
            <a:off x="12466320" y="6263640"/>
            <a:ext cx="1239520" cy="874396"/>
          </a:xfrm>
          <a:prstGeom prst="rect">
            <a:avLst/>
          </a:prstGeom>
          <a:noFill/>
          <a:ln w="9525">
            <a:noFill/>
            <a:miter lim="800000"/>
            <a:headEnd/>
            <a:tailEnd/>
          </a:ln>
        </p:spPr>
      </p:pic>
      <p:pic>
        <p:nvPicPr>
          <p:cNvPr id="62479" name="Picture 45" descr="oralogo_small">
            <a:hlinkClick r:id="rId9"/>
          </p:cNvPr>
          <p:cNvPicPr>
            <a:picLocks noChangeAspect="1" noChangeArrowheads="1"/>
          </p:cNvPicPr>
          <p:nvPr/>
        </p:nvPicPr>
        <p:blipFill>
          <a:blip r:embed="rId10"/>
          <a:srcRect/>
          <a:stretch>
            <a:fillRect/>
          </a:stretch>
        </p:blipFill>
        <p:spPr bwMode="auto">
          <a:xfrm>
            <a:off x="2506981" y="6168391"/>
            <a:ext cx="2346960" cy="217170"/>
          </a:xfrm>
          <a:prstGeom prst="rect">
            <a:avLst/>
          </a:prstGeom>
          <a:noFill/>
          <a:ln w="9525">
            <a:noFill/>
            <a:miter lim="800000"/>
            <a:headEnd/>
            <a:tailEnd/>
          </a:ln>
        </p:spPr>
      </p:pic>
      <p:sp>
        <p:nvSpPr>
          <p:cNvPr id="62480" name="TextBox 7"/>
          <p:cNvSpPr txBox="1">
            <a:spLocks noChangeArrowheads="1"/>
          </p:cNvSpPr>
          <p:nvPr/>
        </p:nvSpPr>
        <p:spPr bwMode="auto">
          <a:xfrm rot="-178731">
            <a:off x="7089141" y="5643024"/>
            <a:ext cx="995680" cy="393508"/>
          </a:xfrm>
          <a:prstGeom prst="rect">
            <a:avLst/>
          </a:prstGeom>
          <a:noFill/>
          <a:ln w="9525">
            <a:noFill/>
            <a:miter lim="800000"/>
            <a:headEnd/>
            <a:tailEnd/>
          </a:ln>
        </p:spPr>
        <p:txBody>
          <a:bodyPr lIns="130622" tIns="65311" rIns="130622" bIns="65311">
            <a:spAutoFit/>
          </a:bodyPr>
          <a:lstStyle/>
          <a:p>
            <a:pPr algn="ctr"/>
            <a:r>
              <a:rPr lang="en-US" sz="1700" b="1" dirty="0">
                <a:solidFill>
                  <a:schemeClr val="bg1"/>
                </a:solidFill>
              </a:rPr>
              <a:t>/ CMS</a:t>
            </a:r>
          </a:p>
        </p:txBody>
      </p:sp>
    </p:spTree>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r>
              <a:rPr lang="en-US" sz="4000" dirty="0" smtClean="0">
                <a:latin typeface="Arial" pitchFamily="34" charset="0"/>
                <a:ea typeface="ＭＳ Ｐゴシック" pitchFamily="-105" charset="-128"/>
              </a:rPr>
              <a:t>End State – ERP for IT</a:t>
            </a:r>
          </a:p>
        </p:txBody>
      </p:sp>
      <p:pic>
        <p:nvPicPr>
          <p:cNvPr id="64515" name="Picture 6"/>
          <p:cNvPicPr>
            <a:picLocks noChangeAspect="1" noChangeArrowheads="1"/>
          </p:cNvPicPr>
          <p:nvPr/>
        </p:nvPicPr>
        <p:blipFill>
          <a:blip r:embed="rId3"/>
          <a:srcRect/>
          <a:stretch>
            <a:fillRect/>
          </a:stretch>
        </p:blipFill>
        <p:spPr bwMode="auto">
          <a:xfrm>
            <a:off x="0" y="1167766"/>
            <a:ext cx="14630400" cy="705231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p:cNvSpPr>
            <a:spLocks noGrp="1" noChangeArrowheads="1"/>
          </p:cNvSpPr>
          <p:nvPr>
            <p:ph type="title" idx="4294967295"/>
          </p:nvPr>
        </p:nvSpPr>
        <p:spPr/>
        <p:txBody>
          <a:bodyPr/>
          <a:lstStyle/>
          <a:p>
            <a:r>
              <a:rPr lang="en-US" dirty="0" smtClean="0">
                <a:latin typeface="Arial" pitchFamily="34" charset="0"/>
                <a:ea typeface="ＭＳ Ｐゴシック" pitchFamily="-105" charset="-128"/>
              </a:rPr>
              <a:t>BMC Solution: Financial Planning and Budgeting</a:t>
            </a:r>
            <a:br>
              <a:rPr lang="en-US" dirty="0" smtClean="0">
                <a:latin typeface="Arial" pitchFamily="34" charset="0"/>
                <a:ea typeface="ＭＳ Ｐゴシック" pitchFamily="-105" charset="-128"/>
              </a:rPr>
            </a:br>
            <a:r>
              <a:rPr lang="en-US" sz="2900" dirty="0" smtClean="0">
                <a:latin typeface="Arial" pitchFamily="34" charset="0"/>
                <a:ea typeface="ＭＳ Ｐゴシック" pitchFamily="-105" charset="-128"/>
              </a:rPr>
              <a:t>Comprehensive Financial Planning For IT</a:t>
            </a:r>
          </a:p>
        </p:txBody>
      </p:sp>
      <p:sp>
        <p:nvSpPr>
          <p:cNvPr id="70659" name="Rectangle 19"/>
          <p:cNvSpPr>
            <a:spLocks noGrp="1" noChangeArrowheads="1"/>
          </p:cNvSpPr>
          <p:nvPr>
            <p:ph type="body" idx="4294967295"/>
          </p:nvPr>
        </p:nvSpPr>
        <p:spPr>
          <a:xfrm>
            <a:off x="401321" y="1525906"/>
            <a:ext cx="7096760" cy="6337934"/>
          </a:xfrm>
        </p:spPr>
        <p:txBody>
          <a:bodyPr/>
          <a:lstStyle/>
          <a:p>
            <a:pPr marL="326555" indent="-326555">
              <a:lnSpc>
                <a:spcPct val="90000"/>
              </a:lnSpc>
              <a:buNone/>
            </a:pPr>
            <a:r>
              <a:rPr lang="en-US" sz="2300" b="1" dirty="0" smtClean="0">
                <a:ea typeface="ＭＳ Ｐゴシック" pitchFamily="-105" charset="-128"/>
                <a:cs typeface="ＭＳ Ｐゴシック" pitchFamily="-105" charset="-128"/>
              </a:rPr>
              <a:t>What we deliver:</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IT Budgeting </a:t>
            </a:r>
            <a:r>
              <a:rPr lang="en-US" sz="2100" dirty="0" smtClean="0">
                <a:solidFill>
                  <a:srgbClr val="37372C"/>
                </a:solidFill>
                <a:ea typeface="ＭＳ Ｐゴシック" pitchFamily="-105" charset="-128"/>
                <a:cs typeface="ＭＳ Ｐゴシック" pitchFamily="-105" charset="-128"/>
              </a:rPr>
              <a:t>– Bottom-up, hierarchical IT budgeting</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Cost Management </a:t>
            </a:r>
            <a:r>
              <a:rPr lang="en-US" sz="2100" dirty="0" smtClean="0">
                <a:solidFill>
                  <a:srgbClr val="37372C"/>
                </a:solidFill>
                <a:ea typeface="ＭＳ Ｐゴシック" pitchFamily="-105" charset="-128"/>
                <a:cs typeface="ＭＳ Ｐゴシック" pitchFamily="-105" charset="-128"/>
              </a:rPr>
              <a:t>– Monitor, track, trend &amp; drill-down</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Cost Modeling and Analysis </a:t>
            </a:r>
            <a:r>
              <a:rPr lang="en-US" sz="2100" dirty="0" smtClean="0">
                <a:solidFill>
                  <a:srgbClr val="37372C"/>
                </a:solidFill>
                <a:ea typeface="ＭＳ Ｐゴシック" pitchFamily="-105" charset="-128"/>
                <a:cs typeface="ＭＳ Ｐゴシック" pitchFamily="-105" charset="-128"/>
              </a:rPr>
              <a:t>– Metrics, TCO of services, apps, projects, forecasting</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Capital and Expense Planning </a:t>
            </a:r>
            <a:r>
              <a:rPr lang="en-US" sz="2100" dirty="0" smtClean="0">
                <a:solidFill>
                  <a:srgbClr val="37372C"/>
                </a:solidFill>
                <a:ea typeface="ＭＳ Ｐゴシック" pitchFamily="-105" charset="-128"/>
                <a:cs typeface="ＭＳ Ｐゴシック" pitchFamily="-105" charset="-128"/>
              </a:rPr>
              <a:t>– Evaluate, prioritize and fund capital requests</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Chargeback and Billing</a:t>
            </a:r>
            <a:r>
              <a:rPr lang="en-US" sz="2100" dirty="0" smtClean="0">
                <a:solidFill>
                  <a:srgbClr val="37372C"/>
                </a:solidFill>
                <a:ea typeface="ＭＳ Ｐゴシック" pitchFamily="-105" charset="-128"/>
                <a:cs typeface="ＭＳ Ｐゴシック" pitchFamily="-105" charset="-128"/>
              </a:rPr>
              <a:t> – Charge the business for IT services and  activities</a:t>
            </a:r>
          </a:p>
          <a:p>
            <a:pPr marL="326555" indent="-326555">
              <a:lnSpc>
                <a:spcPct val="90000"/>
              </a:lnSpc>
              <a:buNone/>
            </a:pPr>
            <a:endParaRPr lang="en-US" sz="2300" b="1" dirty="0" smtClean="0">
              <a:ea typeface="ＭＳ Ｐゴシック" pitchFamily="-105" charset="-128"/>
              <a:cs typeface="ＭＳ Ｐゴシック" pitchFamily="-105" charset="-128"/>
            </a:endParaRPr>
          </a:p>
          <a:p>
            <a:pPr marL="326555" indent="-326555">
              <a:lnSpc>
                <a:spcPct val="90000"/>
              </a:lnSpc>
              <a:buNone/>
            </a:pPr>
            <a:r>
              <a:rPr lang="en-US" sz="2300" b="1" dirty="0" smtClean="0">
                <a:ea typeface="ＭＳ Ｐゴシック" pitchFamily="-105" charset="-128"/>
                <a:cs typeface="ＭＳ Ｐゴシック" pitchFamily="-105" charset="-128"/>
              </a:rPr>
              <a:t>Benefits:</a:t>
            </a:r>
          </a:p>
          <a:p>
            <a:pPr marL="326555" indent="-326555">
              <a:lnSpc>
                <a:spcPct val="90000"/>
              </a:lnSpc>
              <a:buClr>
                <a:schemeClr val="tx1"/>
              </a:buClr>
            </a:pPr>
            <a:r>
              <a:rPr lang="en-US" sz="2100" dirty="0" smtClean="0">
                <a:solidFill>
                  <a:srgbClr val="37372C"/>
                </a:solidFill>
                <a:ea typeface="ＭＳ Ｐゴシック" pitchFamily="-105" charset="-128"/>
                <a:cs typeface="ＭＳ Ｐゴシック" pitchFamily="-105" charset="-128"/>
              </a:rPr>
              <a:t>Accelerate planning from months to weeks</a:t>
            </a:r>
          </a:p>
          <a:p>
            <a:pPr marL="326555" indent="-326555">
              <a:lnSpc>
                <a:spcPct val="90000"/>
              </a:lnSpc>
              <a:buClr>
                <a:schemeClr val="tx1"/>
              </a:buClr>
            </a:pPr>
            <a:r>
              <a:rPr lang="en-US" sz="2100" dirty="0" smtClean="0">
                <a:solidFill>
                  <a:srgbClr val="37372C"/>
                </a:solidFill>
                <a:ea typeface="ＭＳ Ｐゴシック" pitchFamily="-105" charset="-128"/>
                <a:cs typeface="ＭＳ Ｐゴシック" pitchFamily="-105" charset="-128"/>
              </a:rPr>
              <a:t>Shift staff to higher value analysis work</a:t>
            </a:r>
          </a:p>
          <a:p>
            <a:pPr marL="326555" indent="-326555">
              <a:lnSpc>
                <a:spcPct val="90000"/>
              </a:lnSpc>
              <a:buClr>
                <a:schemeClr val="tx1"/>
              </a:buClr>
            </a:pPr>
            <a:r>
              <a:rPr lang="en-US" sz="2100" dirty="0" smtClean="0">
                <a:solidFill>
                  <a:srgbClr val="37372C"/>
                </a:solidFill>
                <a:ea typeface="ＭＳ Ｐゴシック" pitchFamily="-105" charset="-128"/>
                <a:cs typeface="ＭＳ Ｐゴシック" pitchFamily="-105" charset="-128"/>
              </a:rPr>
              <a:t>Establish baseline, implement measurable cost reduction programs</a:t>
            </a:r>
          </a:p>
          <a:p>
            <a:pPr marL="326555" indent="-326555">
              <a:lnSpc>
                <a:spcPct val="90000"/>
              </a:lnSpc>
              <a:buClr>
                <a:schemeClr val="tx1"/>
              </a:buClr>
            </a:pPr>
            <a:r>
              <a:rPr lang="en-US" sz="2100" dirty="0" smtClean="0">
                <a:solidFill>
                  <a:srgbClr val="37372C"/>
                </a:solidFill>
                <a:ea typeface="ＭＳ Ｐゴシック" pitchFamily="-105" charset="-128"/>
                <a:cs typeface="ＭＳ Ｐゴシック" pitchFamily="-105" charset="-128"/>
              </a:rPr>
              <a:t>Spread budget accountability</a:t>
            </a:r>
          </a:p>
          <a:p>
            <a:pPr marL="326555" indent="-326555">
              <a:lnSpc>
                <a:spcPct val="90000"/>
              </a:lnSpc>
              <a:buClr>
                <a:schemeClr val="tx1"/>
              </a:buClr>
            </a:pPr>
            <a:r>
              <a:rPr lang="en-US" sz="2100" b="1" dirty="0" smtClean="0">
                <a:solidFill>
                  <a:srgbClr val="C00000"/>
                </a:solidFill>
                <a:ea typeface="ＭＳ Ｐゴシック" pitchFamily="-105" charset="-128"/>
                <a:cs typeface="ＭＳ Ｐゴシック" pitchFamily="-105" charset="-128"/>
              </a:rPr>
              <a:t>1% reduction in IT spend through increased efficiencies and reallocated labor</a:t>
            </a:r>
          </a:p>
        </p:txBody>
      </p:sp>
      <p:pic>
        <p:nvPicPr>
          <p:cNvPr id="28679" name="Picture 7" descr="C:\Documents and Settings\pacevedo\Desktop\BMC Depreciation Impact Report.png"/>
          <p:cNvPicPr>
            <a:picLocks noChangeAspect="1" noChangeArrowheads="1"/>
          </p:cNvPicPr>
          <p:nvPr/>
        </p:nvPicPr>
        <p:blipFill>
          <a:blip r:embed="rId3"/>
          <a:srcRect/>
          <a:stretch>
            <a:fillRect/>
          </a:stretch>
        </p:blipFill>
        <p:spPr bwMode="auto">
          <a:xfrm>
            <a:off x="7533641" y="1491616"/>
            <a:ext cx="6550661" cy="3065144"/>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0661" name="Picture 9"/>
          <p:cNvPicPr>
            <a:picLocks noChangeAspect="1" noChangeArrowheads="1"/>
          </p:cNvPicPr>
          <p:nvPr/>
        </p:nvPicPr>
        <p:blipFill>
          <a:blip r:embed="rId4"/>
          <a:srcRect/>
          <a:stretch>
            <a:fillRect/>
          </a:stretch>
        </p:blipFill>
        <p:spPr bwMode="auto">
          <a:xfrm>
            <a:off x="7640321" y="4366260"/>
            <a:ext cx="4315461" cy="3040380"/>
          </a:xfrm>
          <a:prstGeom prst="rect">
            <a:avLst/>
          </a:prstGeom>
          <a:noFill/>
          <a:ln w="9525">
            <a:noFill/>
            <a:miter lim="800000"/>
            <a:headEnd/>
            <a:tailEnd/>
          </a:ln>
        </p:spPr>
      </p:pic>
      <p:pic>
        <p:nvPicPr>
          <p:cNvPr id="70662" name="Picture 10"/>
          <p:cNvPicPr>
            <a:picLocks noChangeAspect="1" noChangeArrowheads="1"/>
          </p:cNvPicPr>
          <p:nvPr/>
        </p:nvPicPr>
        <p:blipFill>
          <a:blip r:embed="rId5"/>
          <a:srcRect/>
          <a:stretch>
            <a:fillRect/>
          </a:stretch>
        </p:blipFill>
        <p:spPr bwMode="auto">
          <a:xfrm>
            <a:off x="8854440" y="4631056"/>
            <a:ext cx="4320541" cy="3032760"/>
          </a:xfrm>
          <a:prstGeom prst="rect">
            <a:avLst/>
          </a:prstGeom>
          <a:noFill/>
          <a:ln w="9525">
            <a:noFill/>
            <a:miter lim="800000"/>
            <a:headEnd/>
            <a:tailEnd/>
          </a:ln>
        </p:spPr>
      </p:pic>
      <p:pic>
        <p:nvPicPr>
          <p:cNvPr id="70663" name="Picture 11"/>
          <p:cNvPicPr>
            <a:picLocks noChangeAspect="1" noChangeArrowheads="1"/>
          </p:cNvPicPr>
          <p:nvPr/>
        </p:nvPicPr>
        <p:blipFill>
          <a:blip r:embed="rId6"/>
          <a:srcRect/>
          <a:stretch>
            <a:fillRect/>
          </a:stretch>
        </p:blipFill>
        <p:spPr bwMode="auto">
          <a:xfrm>
            <a:off x="10020302" y="4903470"/>
            <a:ext cx="4191000" cy="2973706"/>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4294967295"/>
          </p:nvPr>
        </p:nvSpPr>
        <p:spPr>
          <a:xfrm>
            <a:off x="50800" y="7970520"/>
            <a:ext cx="609600" cy="182880"/>
          </a:xfrm>
          <a:prstGeom prst="rect">
            <a:avLst/>
          </a:prstGeom>
        </p:spPr>
        <p:txBody>
          <a:bodyPr lIns="130622" tIns="65311" rIns="130622" bIns="65311"/>
          <a:lstStyle/>
          <a:p>
            <a:fld id="{D7601D40-0E6D-40D3-ACC3-7DDC3DD9434B}" type="slidenum">
              <a:rPr lang="en-US"/>
              <a:pPr/>
              <a:t>5</a:t>
            </a:fld>
            <a:endParaRPr lang="en-US"/>
          </a:p>
        </p:txBody>
      </p:sp>
      <p:graphicFrame>
        <p:nvGraphicFramePr>
          <p:cNvPr id="1030146" name="Object 2"/>
          <p:cNvGraphicFramePr>
            <a:graphicFrameLocks noChangeAspect="1"/>
          </p:cNvGraphicFramePr>
          <p:nvPr/>
        </p:nvGraphicFramePr>
        <p:xfrm>
          <a:off x="350521" y="2417446"/>
          <a:ext cx="12176760" cy="5353050"/>
        </p:xfrm>
        <a:graphic>
          <a:graphicData uri="http://schemas.openxmlformats.org/presentationml/2006/ole">
            <p:oleObj spid="_x0000_s55298" r:id="rId4" imgW="7608467" imgH="4456562" progId="Excel.Sheet.8">
              <p:embed/>
            </p:oleObj>
          </a:graphicData>
        </a:graphic>
      </p:graphicFrame>
      <p:sp>
        <p:nvSpPr>
          <p:cNvPr id="1030147" name="Text Box 6"/>
          <p:cNvSpPr txBox="1">
            <a:spLocks noChangeArrowheads="1"/>
          </p:cNvSpPr>
          <p:nvPr/>
        </p:nvSpPr>
        <p:spPr bwMode="auto">
          <a:xfrm>
            <a:off x="421640" y="2164081"/>
            <a:ext cx="1097999" cy="435987"/>
          </a:xfrm>
          <a:prstGeom prst="rect">
            <a:avLst/>
          </a:prstGeom>
          <a:noFill/>
          <a:ln w="12700">
            <a:noFill/>
            <a:miter lim="800000"/>
            <a:headEnd type="none" w="sm" len="sm"/>
            <a:tailEnd type="none" w="sm" len="sm"/>
          </a:ln>
        </p:spPr>
        <p:txBody>
          <a:bodyPr wrap="none" lIns="126971" tIns="63485" rIns="126971" bIns="63485">
            <a:spAutoFit/>
          </a:bodyPr>
          <a:lstStyle/>
          <a:p>
            <a:pPr>
              <a:lnSpc>
                <a:spcPct val="100000"/>
              </a:lnSpc>
            </a:pPr>
            <a:r>
              <a:rPr lang="en-US" sz="2000" dirty="0">
                <a:latin typeface="Arial" charset="0"/>
              </a:rPr>
              <a:t>(US$B)</a:t>
            </a:r>
          </a:p>
        </p:txBody>
      </p:sp>
      <p:grpSp>
        <p:nvGrpSpPr>
          <p:cNvPr id="2" name="Group 7"/>
          <p:cNvGrpSpPr>
            <a:grpSpLocks/>
          </p:cNvGrpSpPr>
          <p:nvPr/>
        </p:nvGrpSpPr>
        <p:grpSpPr bwMode="auto">
          <a:xfrm>
            <a:off x="13289280" y="2556510"/>
            <a:ext cx="548640" cy="112396"/>
            <a:chOff x="3090" y="1169"/>
            <a:chExt cx="278" cy="59"/>
          </a:xfrm>
        </p:grpSpPr>
        <p:sp>
          <p:nvSpPr>
            <p:cNvPr id="1030149" name="Line 8"/>
            <p:cNvSpPr>
              <a:spLocks noChangeShapeType="1"/>
            </p:cNvSpPr>
            <p:nvPr/>
          </p:nvSpPr>
          <p:spPr bwMode="auto">
            <a:xfrm>
              <a:off x="3090" y="1198"/>
              <a:ext cx="278" cy="1"/>
            </a:xfrm>
            <a:prstGeom prst="line">
              <a:avLst/>
            </a:prstGeom>
            <a:noFill/>
            <a:ln w="36513">
              <a:solidFill>
                <a:srgbClr val="000080"/>
              </a:solidFill>
              <a:round/>
              <a:headEnd/>
              <a:tailEnd/>
            </a:ln>
          </p:spPr>
          <p:txBody>
            <a:bodyPr/>
            <a:lstStyle/>
            <a:p>
              <a:endParaRPr lang="en-US"/>
            </a:p>
          </p:txBody>
        </p:sp>
        <p:sp>
          <p:nvSpPr>
            <p:cNvPr id="1030150" name="Freeform 9"/>
            <p:cNvSpPr>
              <a:spLocks/>
            </p:cNvSpPr>
            <p:nvPr/>
          </p:nvSpPr>
          <p:spPr bwMode="auto">
            <a:xfrm>
              <a:off x="3192" y="1169"/>
              <a:ext cx="63" cy="59"/>
            </a:xfrm>
            <a:custGeom>
              <a:avLst/>
              <a:gdLst>
                <a:gd name="T0" fmla="*/ 11 w 71"/>
                <a:gd name="T1" fmla="*/ 0 h 70"/>
                <a:gd name="T2" fmla="*/ 22 w 71"/>
                <a:gd name="T3" fmla="*/ 13 h 70"/>
                <a:gd name="T4" fmla="*/ 0 w 71"/>
                <a:gd name="T5" fmla="*/ 13 h 70"/>
                <a:gd name="T6" fmla="*/ 11 w 71"/>
                <a:gd name="T7" fmla="*/ 0 h 70"/>
                <a:gd name="T8" fmla="*/ 0 60000 65536"/>
                <a:gd name="T9" fmla="*/ 0 60000 65536"/>
                <a:gd name="T10" fmla="*/ 0 60000 65536"/>
                <a:gd name="T11" fmla="*/ 0 60000 65536"/>
                <a:gd name="T12" fmla="*/ 0 w 71"/>
                <a:gd name="T13" fmla="*/ 0 h 70"/>
                <a:gd name="T14" fmla="*/ 71 w 71"/>
                <a:gd name="T15" fmla="*/ 70 h 70"/>
              </a:gdLst>
              <a:ahLst/>
              <a:cxnLst>
                <a:cxn ang="T8">
                  <a:pos x="T0" y="T1"/>
                </a:cxn>
                <a:cxn ang="T9">
                  <a:pos x="T2" y="T3"/>
                </a:cxn>
                <a:cxn ang="T10">
                  <a:pos x="T4" y="T5"/>
                </a:cxn>
                <a:cxn ang="T11">
                  <a:pos x="T6" y="T7"/>
                </a:cxn>
              </a:cxnLst>
              <a:rect l="T12" t="T13" r="T14" b="T15"/>
              <a:pathLst>
                <a:path w="71" h="70">
                  <a:moveTo>
                    <a:pt x="36" y="0"/>
                  </a:moveTo>
                  <a:lnTo>
                    <a:pt x="71" y="70"/>
                  </a:lnTo>
                  <a:lnTo>
                    <a:pt x="0" y="70"/>
                  </a:lnTo>
                  <a:lnTo>
                    <a:pt x="36" y="0"/>
                  </a:lnTo>
                  <a:close/>
                </a:path>
              </a:pathLst>
            </a:custGeom>
            <a:solidFill>
              <a:schemeClr val="tx1"/>
            </a:solidFill>
            <a:ln w="19050">
              <a:solidFill>
                <a:srgbClr val="000080"/>
              </a:solidFill>
              <a:round/>
              <a:headEnd/>
              <a:tailEnd/>
            </a:ln>
          </p:spPr>
          <p:txBody>
            <a:bodyPr/>
            <a:lstStyle/>
            <a:p>
              <a:pPr>
                <a:lnSpc>
                  <a:spcPct val="100000"/>
                </a:lnSpc>
              </a:pPr>
              <a:endParaRPr lang="en-US" sz="3400" dirty="0">
                <a:latin typeface="Arial" charset="0"/>
              </a:endParaRPr>
            </a:p>
          </p:txBody>
        </p:sp>
      </p:grpSp>
      <p:sp>
        <p:nvSpPr>
          <p:cNvPr id="1030151" name="Rectangle 10"/>
          <p:cNvSpPr>
            <a:spLocks noChangeArrowheads="1"/>
          </p:cNvSpPr>
          <p:nvPr/>
        </p:nvSpPr>
        <p:spPr bwMode="auto">
          <a:xfrm>
            <a:off x="13010769" y="1933576"/>
            <a:ext cx="1293623" cy="646331"/>
          </a:xfrm>
          <a:prstGeom prst="rect">
            <a:avLst/>
          </a:prstGeom>
          <a:noFill/>
          <a:ln w="9525">
            <a:noFill/>
            <a:miter lim="800000"/>
            <a:headEnd/>
            <a:tailEnd/>
          </a:ln>
        </p:spPr>
        <p:txBody>
          <a:bodyPr wrap="none" lIns="0" tIns="0" rIns="0" bIns="0">
            <a:spAutoFit/>
          </a:bodyPr>
          <a:lstStyle/>
          <a:p>
            <a:pPr algn="ctr">
              <a:lnSpc>
                <a:spcPct val="100000"/>
              </a:lnSpc>
            </a:pPr>
            <a:r>
              <a:rPr lang="en-US" altLang="ja-JP" sz="1400" dirty="0">
                <a:latin typeface="Arial" charset="0"/>
              </a:rPr>
              <a:t>Physical</a:t>
            </a:r>
          </a:p>
          <a:p>
            <a:pPr algn="ctr">
              <a:lnSpc>
                <a:spcPct val="100000"/>
              </a:lnSpc>
            </a:pPr>
            <a:r>
              <a:rPr lang="en-US" altLang="ja-JP" sz="1400" dirty="0">
                <a:latin typeface="Arial" charset="0"/>
              </a:rPr>
              <a:t>Server Installed </a:t>
            </a:r>
          </a:p>
          <a:p>
            <a:pPr algn="ctr">
              <a:lnSpc>
                <a:spcPct val="100000"/>
              </a:lnSpc>
            </a:pPr>
            <a:r>
              <a:rPr lang="en-US" altLang="ja-JP" sz="1400" dirty="0">
                <a:latin typeface="Arial" charset="0"/>
              </a:rPr>
              <a:t>Base </a:t>
            </a:r>
            <a:r>
              <a:rPr lang="ja-JP" altLang="en-US" sz="1400">
                <a:latin typeface="Arial" charset="0"/>
              </a:rPr>
              <a:t>(</a:t>
            </a:r>
            <a:r>
              <a:rPr lang="en-US" altLang="ja-JP" sz="1400" dirty="0">
                <a:latin typeface="Arial" charset="0"/>
              </a:rPr>
              <a:t>Millions)</a:t>
            </a:r>
          </a:p>
        </p:txBody>
      </p:sp>
      <p:sp>
        <p:nvSpPr>
          <p:cNvPr id="1030152" name="Text Box 13"/>
          <p:cNvSpPr txBox="1">
            <a:spLocks noChangeArrowheads="1"/>
          </p:cNvSpPr>
          <p:nvPr/>
        </p:nvSpPr>
        <p:spPr bwMode="auto">
          <a:xfrm>
            <a:off x="1976120" y="1727836"/>
            <a:ext cx="9692640" cy="839784"/>
          </a:xfrm>
          <a:prstGeom prst="rect">
            <a:avLst/>
          </a:prstGeom>
          <a:noFill/>
          <a:ln w="9525">
            <a:noFill/>
            <a:miter lim="800000"/>
            <a:headEnd/>
            <a:tailEnd/>
          </a:ln>
        </p:spPr>
        <p:txBody>
          <a:bodyPr lIns="130622" tIns="65311" rIns="130622" bIns="65311">
            <a:spAutoFit/>
          </a:bodyPr>
          <a:lstStyle/>
          <a:p>
            <a:pPr algn="ctr">
              <a:spcBef>
                <a:spcPct val="50000"/>
              </a:spcBef>
            </a:pPr>
            <a:r>
              <a:rPr lang="en-US">
                <a:solidFill>
                  <a:schemeClr val="tx1"/>
                </a:solidFill>
              </a:rPr>
              <a:t>Worldwide IT Spending on Servers, Power and Cooling, and Management/Administration</a:t>
            </a:r>
          </a:p>
        </p:txBody>
      </p:sp>
      <p:sp>
        <p:nvSpPr>
          <p:cNvPr id="1030153" name="Rectangle 9"/>
          <p:cNvSpPr>
            <a:spLocks noGrp="1" noChangeArrowheads="1"/>
          </p:cNvSpPr>
          <p:nvPr>
            <p:ph type="title"/>
          </p:nvPr>
        </p:nvSpPr>
        <p:spPr/>
        <p:txBody>
          <a:bodyPr/>
          <a:lstStyle/>
          <a:p>
            <a:r>
              <a:rPr lang="en-US" sz="3200" dirty="0"/>
              <a:t>Virtualization drives a new economic model for the datacenter, and shifts to automation tools are a requirement</a:t>
            </a:r>
          </a:p>
        </p:txBody>
      </p:sp>
      <p:sp>
        <p:nvSpPr>
          <p:cNvPr id="19" name="Line 8"/>
          <p:cNvSpPr>
            <a:spLocks noChangeShapeType="1"/>
          </p:cNvSpPr>
          <p:nvPr/>
        </p:nvSpPr>
        <p:spPr bwMode="auto">
          <a:xfrm>
            <a:off x="13335000" y="3781426"/>
            <a:ext cx="548640" cy="1904"/>
          </a:xfrm>
          <a:prstGeom prst="line">
            <a:avLst/>
          </a:prstGeom>
          <a:noFill/>
          <a:ln w="36513">
            <a:solidFill>
              <a:srgbClr val="FF0000"/>
            </a:solidFill>
            <a:round/>
            <a:headEnd/>
            <a:tailEnd/>
          </a:ln>
        </p:spPr>
        <p:txBody>
          <a:bodyPr lIns="130622" tIns="65311" rIns="130622" bIns="65311"/>
          <a:lstStyle/>
          <a:p>
            <a:endParaRPr lang="en-US"/>
          </a:p>
        </p:txBody>
      </p:sp>
      <p:sp>
        <p:nvSpPr>
          <p:cNvPr id="1030155" name="Rectangle 10"/>
          <p:cNvSpPr>
            <a:spLocks noChangeArrowheads="1"/>
          </p:cNvSpPr>
          <p:nvPr/>
        </p:nvSpPr>
        <p:spPr bwMode="auto">
          <a:xfrm>
            <a:off x="13056489" y="3103246"/>
            <a:ext cx="1293623" cy="646331"/>
          </a:xfrm>
          <a:prstGeom prst="rect">
            <a:avLst/>
          </a:prstGeom>
          <a:noFill/>
          <a:ln w="9525">
            <a:noFill/>
            <a:miter lim="800000"/>
            <a:headEnd/>
            <a:tailEnd/>
          </a:ln>
        </p:spPr>
        <p:txBody>
          <a:bodyPr wrap="none" lIns="0" tIns="0" rIns="0" bIns="0">
            <a:spAutoFit/>
          </a:bodyPr>
          <a:lstStyle/>
          <a:p>
            <a:pPr algn="ctr">
              <a:lnSpc>
                <a:spcPct val="100000"/>
              </a:lnSpc>
            </a:pPr>
            <a:r>
              <a:rPr lang="en-US" altLang="ja-JP" sz="1400" dirty="0">
                <a:latin typeface="Arial" charset="0"/>
              </a:rPr>
              <a:t>Logical</a:t>
            </a:r>
          </a:p>
          <a:p>
            <a:pPr algn="ctr">
              <a:lnSpc>
                <a:spcPct val="100000"/>
              </a:lnSpc>
            </a:pPr>
            <a:r>
              <a:rPr lang="en-US" altLang="ja-JP" sz="1400" dirty="0">
                <a:latin typeface="Arial" charset="0"/>
              </a:rPr>
              <a:t>Server Installed </a:t>
            </a:r>
          </a:p>
          <a:p>
            <a:pPr algn="ctr">
              <a:lnSpc>
                <a:spcPct val="100000"/>
              </a:lnSpc>
            </a:pPr>
            <a:r>
              <a:rPr lang="en-US" altLang="ja-JP" sz="1400" dirty="0">
                <a:latin typeface="Arial" charset="0"/>
              </a:rPr>
              <a:t>Base </a:t>
            </a:r>
            <a:r>
              <a:rPr lang="ja-JP" altLang="en-US" sz="1400">
                <a:latin typeface="Arial" charset="0"/>
              </a:rPr>
              <a:t>(</a:t>
            </a:r>
            <a:r>
              <a:rPr lang="en-US" altLang="ja-JP" sz="1400" dirty="0">
                <a:latin typeface="Arial" charset="0"/>
              </a:rPr>
              <a:t>Millions)</a:t>
            </a:r>
          </a:p>
        </p:txBody>
      </p:sp>
      <p:grpSp>
        <p:nvGrpSpPr>
          <p:cNvPr id="3" name="Group 25"/>
          <p:cNvGrpSpPr>
            <a:grpSpLocks/>
          </p:cNvGrpSpPr>
          <p:nvPr/>
        </p:nvGrpSpPr>
        <p:grpSpPr bwMode="auto">
          <a:xfrm>
            <a:off x="1252221" y="2579371"/>
            <a:ext cx="11887200" cy="5109210"/>
            <a:chOff x="772060" y="1317340"/>
            <a:chExt cx="7429500" cy="4257675"/>
          </a:xfrm>
        </p:grpSpPr>
        <p:sp>
          <p:nvSpPr>
            <p:cNvPr id="22" name="Freeform 21"/>
            <p:cNvSpPr/>
            <p:nvPr/>
          </p:nvSpPr>
          <p:spPr>
            <a:xfrm>
              <a:off x="1048285" y="1777715"/>
              <a:ext cx="6442075" cy="3317875"/>
            </a:xfrm>
            <a:custGeom>
              <a:avLst/>
              <a:gdLst>
                <a:gd name="connsiteX0" fmla="*/ 0 w 6441897"/>
                <a:gd name="connsiteY0" fmla="*/ 3318553 h 3318553"/>
                <a:gd name="connsiteX1" fmla="*/ 0 w 6441897"/>
                <a:gd name="connsiteY1" fmla="*/ 3195263 h 3318553"/>
                <a:gd name="connsiteX2" fmla="*/ 410966 w 6441897"/>
                <a:gd name="connsiteY2" fmla="*/ 3143892 h 3318553"/>
                <a:gd name="connsiteX3" fmla="*/ 811658 w 6441897"/>
                <a:gd name="connsiteY3" fmla="*/ 3082247 h 3318553"/>
                <a:gd name="connsiteX4" fmla="*/ 1212351 w 6441897"/>
                <a:gd name="connsiteY4" fmla="*/ 3000054 h 3318553"/>
                <a:gd name="connsiteX5" fmla="*/ 1613043 w 6441897"/>
                <a:gd name="connsiteY5" fmla="*/ 2948683 h 3318553"/>
                <a:gd name="connsiteX6" fmla="*/ 2024009 w 6441897"/>
                <a:gd name="connsiteY6" fmla="*/ 2856216 h 3318553"/>
                <a:gd name="connsiteX7" fmla="*/ 2414427 w 6441897"/>
                <a:gd name="connsiteY7" fmla="*/ 2835667 h 3318553"/>
                <a:gd name="connsiteX8" fmla="*/ 2825393 w 6441897"/>
                <a:gd name="connsiteY8" fmla="*/ 2774022 h 3318553"/>
                <a:gd name="connsiteX9" fmla="*/ 3226085 w 6441897"/>
                <a:gd name="connsiteY9" fmla="*/ 2671281 h 3318553"/>
                <a:gd name="connsiteX10" fmla="*/ 3616503 w 6441897"/>
                <a:gd name="connsiteY10" fmla="*/ 2558265 h 3318553"/>
                <a:gd name="connsiteX11" fmla="*/ 4027470 w 6441897"/>
                <a:gd name="connsiteY11" fmla="*/ 2445249 h 3318553"/>
                <a:gd name="connsiteX12" fmla="*/ 4417888 w 6441897"/>
                <a:gd name="connsiteY12" fmla="*/ 2198669 h 3318553"/>
                <a:gd name="connsiteX13" fmla="*/ 4818580 w 6441897"/>
                <a:gd name="connsiteY13" fmla="*/ 1839074 h 3318553"/>
                <a:gd name="connsiteX14" fmla="*/ 5229546 w 6441897"/>
                <a:gd name="connsiteY14" fmla="*/ 1417834 h 3318553"/>
                <a:gd name="connsiteX15" fmla="*/ 5640512 w 6441897"/>
                <a:gd name="connsiteY15" fmla="*/ 945222 h 3318553"/>
                <a:gd name="connsiteX16" fmla="*/ 6041205 w 6441897"/>
                <a:gd name="connsiteY16" fmla="*/ 452063 h 3318553"/>
                <a:gd name="connsiteX17" fmla="*/ 6441897 w 6441897"/>
                <a:gd name="connsiteY17" fmla="*/ 0 h 3318553"/>
                <a:gd name="connsiteX18" fmla="*/ 6441897 w 6441897"/>
                <a:gd name="connsiteY18" fmla="*/ 2024009 h 3318553"/>
                <a:gd name="connsiteX19" fmla="*/ 6051479 w 6441897"/>
                <a:gd name="connsiteY19" fmla="*/ 2126750 h 3318553"/>
                <a:gd name="connsiteX20" fmla="*/ 5650787 w 6441897"/>
                <a:gd name="connsiteY20" fmla="*/ 2208944 h 3318553"/>
                <a:gd name="connsiteX21" fmla="*/ 5219272 w 6441897"/>
                <a:gd name="connsiteY21" fmla="*/ 2280863 h 3318553"/>
                <a:gd name="connsiteX22" fmla="*/ 4828854 w 6441897"/>
                <a:gd name="connsiteY22" fmla="*/ 2352782 h 3318553"/>
                <a:gd name="connsiteX23" fmla="*/ 4428162 w 6441897"/>
                <a:gd name="connsiteY23" fmla="*/ 2434975 h 3318553"/>
                <a:gd name="connsiteX24" fmla="*/ 4027470 w 6441897"/>
                <a:gd name="connsiteY24" fmla="*/ 2537717 h 3318553"/>
                <a:gd name="connsiteX25" fmla="*/ 3616503 w 6441897"/>
                <a:gd name="connsiteY25" fmla="*/ 2630184 h 3318553"/>
                <a:gd name="connsiteX26" fmla="*/ 3226085 w 6441897"/>
                <a:gd name="connsiteY26" fmla="*/ 2732926 h 3318553"/>
                <a:gd name="connsiteX27" fmla="*/ 2835667 w 6441897"/>
                <a:gd name="connsiteY27" fmla="*/ 2815119 h 3318553"/>
                <a:gd name="connsiteX28" fmla="*/ 2404153 w 6441897"/>
                <a:gd name="connsiteY28" fmla="*/ 2866490 h 3318553"/>
                <a:gd name="connsiteX29" fmla="*/ 2013735 w 6441897"/>
                <a:gd name="connsiteY29" fmla="*/ 2876764 h 3318553"/>
                <a:gd name="connsiteX30" fmla="*/ 1623317 w 6441897"/>
                <a:gd name="connsiteY30" fmla="*/ 3010328 h 3318553"/>
                <a:gd name="connsiteX31" fmla="*/ 1222625 w 6441897"/>
                <a:gd name="connsiteY31" fmla="*/ 3082247 h 3318553"/>
                <a:gd name="connsiteX32" fmla="*/ 821933 w 6441897"/>
                <a:gd name="connsiteY32" fmla="*/ 3184989 h 3318553"/>
                <a:gd name="connsiteX33" fmla="*/ 410966 w 6441897"/>
                <a:gd name="connsiteY33" fmla="*/ 3246634 h 3318553"/>
                <a:gd name="connsiteX34" fmla="*/ 0 w 6441897"/>
                <a:gd name="connsiteY34" fmla="*/ 3318553 h 331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41897" h="3318553">
                  <a:moveTo>
                    <a:pt x="0" y="3318553"/>
                  </a:moveTo>
                  <a:lnTo>
                    <a:pt x="0" y="3195263"/>
                  </a:lnTo>
                  <a:lnTo>
                    <a:pt x="410966" y="3143892"/>
                  </a:lnTo>
                  <a:lnTo>
                    <a:pt x="811658" y="3082247"/>
                  </a:lnTo>
                  <a:lnTo>
                    <a:pt x="1212351" y="3000054"/>
                  </a:lnTo>
                  <a:lnTo>
                    <a:pt x="1613043" y="2948683"/>
                  </a:lnTo>
                  <a:lnTo>
                    <a:pt x="2024009" y="2856216"/>
                  </a:lnTo>
                  <a:lnTo>
                    <a:pt x="2414427" y="2835667"/>
                  </a:lnTo>
                  <a:lnTo>
                    <a:pt x="2825393" y="2774022"/>
                  </a:lnTo>
                  <a:lnTo>
                    <a:pt x="3226085" y="2671281"/>
                  </a:lnTo>
                  <a:lnTo>
                    <a:pt x="3616503" y="2558265"/>
                  </a:lnTo>
                  <a:lnTo>
                    <a:pt x="4027470" y="2445249"/>
                  </a:lnTo>
                  <a:lnTo>
                    <a:pt x="4417888" y="2198669"/>
                  </a:lnTo>
                  <a:lnTo>
                    <a:pt x="4818580" y="1839074"/>
                  </a:lnTo>
                  <a:lnTo>
                    <a:pt x="5229546" y="1417834"/>
                  </a:lnTo>
                  <a:lnTo>
                    <a:pt x="5640512" y="945222"/>
                  </a:lnTo>
                  <a:lnTo>
                    <a:pt x="6041205" y="452063"/>
                  </a:lnTo>
                  <a:lnTo>
                    <a:pt x="6441897" y="0"/>
                  </a:lnTo>
                  <a:lnTo>
                    <a:pt x="6441897" y="2024009"/>
                  </a:lnTo>
                  <a:lnTo>
                    <a:pt x="6051479" y="2126750"/>
                  </a:lnTo>
                  <a:lnTo>
                    <a:pt x="5650787" y="2208944"/>
                  </a:lnTo>
                  <a:lnTo>
                    <a:pt x="5219272" y="2280863"/>
                  </a:lnTo>
                  <a:lnTo>
                    <a:pt x="4828854" y="2352782"/>
                  </a:lnTo>
                  <a:lnTo>
                    <a:pt x="4428162" y="2434975"/>
                  </a:lnTo>
                  <a:lnTo>
                    <a:pt x="4027470" y="2537717"/>
                  </a:lnTo>
                  <a:lnTo>
                    <a:pt x="3616503" y="2630184"/>
                  </a:lnTo>
                  <a:lnTo>
                    <a:pt x="3226085" y="2732926"/>
                  </a:lnTo>
                  <a:lnTo>
                    <a:pt x="2835667" y="2815119"/>
                  </a:lnTo>
                  <a:lnTo>
                    <a:pt x="2404153" y="2866490"/>
                  </a:lnTo>
                  <a:lnTo>
                    <a:pt x="2013735" y="2876764"/>
                  </a:lnTo>
                  <a:lnTo>
                    <a:pt x="1623317" y="3010328"/>
                  </a:lnTo>
                  <a:lnTo>
                    <a:pt x="1222625" y="3082247"/>
                  </a:lnTo>
                  <a:lnTo>
                    <a:pt x="821933" y="3184989"/>
                  </a:lnTo>
                  <a:lnTo>
                    <a:pt x="410966" y="3246634"/>
                  </a:lnTo>
                  <a:lnTo>
                    <a:pt x="0" y="3318553"/>
                  </a:lnTo>
                  <a:close/>
                </a:path>
              </a:pathLst>
            </a:custGeom>
            <a:gradFill>
              <a:gsLst>
                <a:gs pos="0">
                  <a:schemeClr val="accent5">
                    <a:shade val="51000"/>
                    <a:satMod val="130000"/>
                    <a:alpha val="71000"/>
                  </a:schemeClr>
                </a:gs>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anchor="ctr"/>
            <a:lstStyle/>
            <a:p>
              <a:pPr algn="ctr">
                <a:lnSpc>
                  <a:spcPct val="100000"/>
                </a:lnSpc>
                <a:defRPr/>
              </a:pPr>
              <a:endParaRPr lang="en-US" sz="3400" dirty="0"/>
            </a:p>
          </p:txBody>
        </p:sp>
        <p:graphicFrame>
          <p:nvGraphicFramePr>
            <p:cNvPr id="1030158" name="Object 3"/>
            <p:cNvGraphicFramePr>
              <a:graphicFrameLocks noChangeAspect="1"/>
            </p:cNvGraphicFramePr>
            <p:nvPr/>
          </p:nvGraphicFramePr>
          <p:xfrm>
            <a:off x="772060" y="1317340"/>
            <a:ext cx="7429500" cy="4257675"/>
          </p:xfrm>
          <a:graphic>
            <a:graphicData uri="http://schemas.openxmlformats.org/presentationml/2006/ole">
              <p:oleObj spid="_x0000_s55300" r:id="rId5" imgW="7431668" imgH="4255377" progId="Excel.Sheet.8">
                <p:embed/>
              </p:oleObj>
            </a:graphicData>
          </a:graphic>
        </p:graphicFrame>
      </p:grpSp>
      <p:graphicFrame>
        <p:nvGraphicFramePr>
          <p:cNvPr id="1030159" name="Object 3"/>
          <p:cNvGraphicFramePr>
            <a:graphicFrameLocks noChangeAspect="1"/>
          </p:cNvGraphicFramePr>
          <p:nvPr/>
        </p:nvGraphicFramePr>
        <p:xfrm>
          <a:off x="1254760" y="2520316"/>
          <a:ext cx="11887200" cy="5109210"/>
        </p:xfrm>
        <a:graphic>
          <a:graphicData uri="http://schemas.openxmlformats.org/presentationml/2006/ole">
            <p:oleObj spid="_x0000_s55299" name="Chart" r:id="rId6" imgW="7425572" imgH="4261473" progId="Excel.Sheet.8">
              <p:embed/>
            </p:oleObj>
          </a:graphicData>
        </a:graphic>
      </p:graphicFrame>
      <p:sp>
        <p:nvSpPr>
          <p:cNvPr id="1030160" name="AutoShape 16"/>
          <p:cNvSpPr>
            <a:spLocks noChangeArrowheads="1"/>
          </p:cNvSpPr>
          <p:nvPr/>
        </p:nvSpPr>
        <p:spPr bwMode="auto">
          <a:xfrm>
            <a:off x="13528040" y="3714751"/>
            <a:ext cx="172720" cy="140970"/>
          </a:xfrm>
          <a:prstGeom prst="diamond">
            <a:avLst/>
          </a:prstGeom>
          <a:solidFill>
            <a:srgbClr val="FF0000"/>
          </a:solidFill>
          <a:ln w="9525" algn="ctr">
            <a:solidFill>
              <a:srgbClr val="FF0000"/>
            </a:solidFill>
            <a:miter lim="800000"/>
            <a:headEnd/>
            <a:tailEnd/>
          </a:ln>
          <a:effectLst/>
        </p:spPr>
        <p:txBody>
          <a:bodyPr wrap="none" lIns="130622" tIns="65311" rIns="130622" bIns="65311" anchor="ctr"/>
          <a:lstStyle/>
          <a:p>
            <a:endParaRPr lang="en-US"/>
          </a:p>
        </p:txBody>
      </p:sp>
      <p:sp>
        <p:nvSpPr>
          <p:cNvPr id="1030161" name="Text Box 17"/>
          <p:cNvSpPr txBox="1">
            <a:spLocks noChangeArrowheads="1"/>
          </p:cNvSpPr>
          <p:nvPr/>
        </p:nvSpPr>
        <p:spPr bwMode="auto">
          <a:xfrm>
            <a:off x="10399690" y="4632960"/>
            <a:ext cx="1357043" cy="916728"/>
          </a:xfrm>
          <a:prstGeom prst="rect">
            <a:avLst/>
          </a:prstGeom>
          <a:noFill/>
          <a:ln w="9525" algn="ctr">
            <a:noFill/>
            <a:miter lim="800000"/>
            <a:headEnd/>
            <a:tailEnd/>
          </a:ln>
          <a:effectLst/>
        </p:spPr>
        <p:txBody>
          <a:bodyPr wrap="none" lIns="130622" tIns="65311" rIns="130622" bIns="65311">
            <a:spAutoFit/>
          </a:bodyPr>
          <a:lstStyle/>
          <a:p>
            <a:pPr algn="ctr" eaLnBrk="0" hangingPunct="0">
              <a:lnSpc>
                <a:spcPct val="100000"/>
              </a:lnSpc>
            </a:pPr>
            <a:r>
              <a:rPr lang="en-US" sz="1700" dirty="0"/>
              <a:t>Virtualization </a:t>
            </a:r>
          </a:p>
          <a:p>
            <a:pPr algn="ctr" eaLnBrk="0" hangingPunct="0">
              <a:lnSpc>
                <a:spcPct val="100000"/>
              </a:lnSpc>
            </a:pPr>
            <a:r>
              <a:rPr lang="en-US" sz="1700" dirty="0"/>
              <a:t>Management </a:t>
            </a:r>
          </a:p>
          <a:p>
            <a:pPr algn="ctr" eaLnBrk="0" hangingPunct="0">
              <a:lnSpc>
                <a:spcPct val="100000"/>
              </a:lnSpc>
            </a:pPr>
            <a:r>
              <a:rPr lang="en-US" sz="1700" dirty="0"/>
              <a:t>“Gap”</a:t>
            </a:r>
          </a:p>
        </p:txBody>
      </p:sp>
      <p:sp>
        <p:nvSpPr>
          <p:cNvPr id="1030162" name="Rectangle 18"/>
          <p:cNvSpPr>
            <a:spLocks noChangeArrowheads="1"/>
          </p:cNvSpPr>
          <p:nvPr/>
        </p:nvSpPr>
        <p:spPr bwMode="auto">
          <a:xfrm>
            <a:off x="624841" y="7650481"/>
            <a:ext cx="1318261" cy="347341"/>
          </a:xfrm>
          <a:prstGeom prst="rect">
            <a:avLst/>
          </a:prstGeom>
          <a:noFill/>
          <a:ln w="9525" algn="ctr">
            <a:noFill/>
            <a:miter lim="800000"/>
            <a:headEnd/>
            <a:tailEnd/>
          </a:ln>
          <a:effectLst/>
        </p:spPr>
        <p:txBody>
          <a:bodyPr lIns="130622" tIns="65311" rIns="130622" bIns="65311">
            <a:spAutoFit/>
          </a:bodyPr>
          <a:lstStyle/>
          <a:p>
            <a:pPr eaLnBrk="0" hangingPunct="0">
              <a:lnSpc>
                <a:spcPct val="100000"/>
              </a:lnSpc>
            </a:pPr>
            <a:r>
              <a:rPr lang="en-US" sz="1400" dirty="0"/>
              <a:t>Source: IDC</a:t>
            </a:r>
          </a:p>
        </p:txBody>
      </p:sp>
      <p:sp>
        <p:nvSpPr>
          <p:cNvPr id="20" name="TextBox 19"/>
          <p:cNvSpPr txBox="1"/>
          <p:nvPr/>
        </p:nvSpPr>
        <p:spPr>
          <a:xfrm>
            <a:off x="4781339" y="-1892434"/>
            <a:ext cx="184666" cy="446276"/>
          </a:xfrm>
          <a:prstGeom prst="rect">
            <a:avLst/>
          </a:prstGeom>
          <a:noFill/>
        </p:spPr>
        <p:txBody>
          <a:bodyPr wrap="none" rtlCol="0">
            <a:spAutoFit/>
          </a:bodyPr>
          <a:lstStyle/>
          <a:p>
            <a:endParaRPr lang="en-US" dirty="0"/>
          </a:p>
        </p:txBody>
      </p:sp>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8"/>
          <p:cNvSpPr>
            <a:spLocks noGrp="1" noChangeArrowheads="1"/>
          </p:cNvSpPr>
          <p:nvPr>
            <p:ph type="title" idx="4294967295"/>
          </p:nvPr>
        </p:nvSpPr>
        <p:spPr>
          <a:xfrm>
            <a:off x="693422" y="62866"/>
            <a:ext cx="12377419" cy="1150620"/>
          </a:xfrm>
        </p:spPr>
        <p:txBody>
          <a:bodyPr/>
          <a:lstStyle/>
          <a:p>
            <a:r>
              <a:rPr lang="en-US" sz="3100" dirty="0" smtClean="0">
                <a:latin typeface="Arial" pitchFamily="34" charset="0"/>
                <a:ea typeface="ＭＳ Ｐゴシック" pitchFamily="-105" charset="-128"/>
              </a:rPr>
              <a:t>BMC Solution: Strategic Planning &amp; Portfolio Management</a:t>
            </a:r>
            <a:r>
              <a:rPr lang="en-US" sz="2900" dirty="0" smtClean="0">
                <a:latin typeface="Arial" pitchFamily="34" charset="0"/>
                <a:ea typeface="ＭＳ Ｐゴシック" pitchFamily="-105" charset="-128"/>
              </a:rPr>
              <a:t> </a:t>
            </a:r>
            <a:r>
              <a:rPr lang="en-US" sz="2600" dirty="0" smtClean="0">
                <a:latin typeface="Arial" pitchFamily="34" charset="0"/>
                <a:ea typeface="ＭＳ Ｐゴシック" pitchFamily="-105" charset="-128"/>
              </a:rPr>
              <a:t>Top-Down, IT Portfolio Focused Approach</a:t>
            </a:r>
          </a:p>
        </p:txBody>
      </p:sp>
      <p:sp>
        <p:nvSpPr>
          <p:cNvPr id="72707" name="Rectangle 19"/>
          <p:cNvSpPr>
            <a:spLocks noGrp="1" noChangeArrowheads="1"/>
          </p:cNvSpPr>
          <p:nvPr>
            <p:ph type="body" idx="4294967295"/>
          </p:nvPr>
        </p:nvSpPr>
        <p:spPr>
          <a:xfrm>
            <a:off x="393701" y="1295400"/>
            <a:ext cx="6855459" cy="6343650"/>
          </a:xfrm>
        </p:spPr>
        <p:txBody>
          <a:bodyPr/>
          <a:lstStyle/>
          <a:p>
            <a:pPr marL="326555" indent="-326555">
              <a:lnSpc>
                <a:spcPct val="90000"/>
              </a:lnSpc>
              <a:spcBef>
                <a:spcPct val="0"/>
              </a:spcBef>
              <a:buNone/>
            </a:pPr>
            <a:r>
              <a:rPr lang="en-US" sz="2300" b="1" dirty="0" smtClean="0">
                <a:ea typeface="ＭＳ Ｐゴシック" pitchFamily="-105" charset="-128"/>
                <a:cs typeface="ＭＳ Ｐゴシック" pitchFamily="-105" charset="-128"/>
              </a:rPr>
              <a:t>What we deliver:</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Collaboration </a:t>
            </a:r>
            <a:r>
              <a:rPr lang="en-US" sz="2100" dirty="0" smtClean="0">
                <a:solidFill>
                  <a:srgbClr val="37372C"/>
                </a:solidFill>
                <a:ea typeface="ＭＳ Ｐゴシック" pitchFamily="-105" charset="-128"/>
                <a:cs typeface="ＭＳ Ｐゴシック" pitchFamily="-105" charset="-128"/>
              </a:rPr>
              <a:t>– Collaborate and capture biz objectives with IT, finance, and the business</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Portfolio Analysis </a:t>
            </a:r>
            <a:r>
              <a:rPr lang="en-US" sz="2100" dirty="0" smtClean="0">
                <a:solidFill>
                  <a:srgbClr val="37372C"/>
                </a:solidFill>
                <a:ea typeface="ＭＳ Ｐゴシック" pitchFamily="-105" charset="-128"/>
                <a:cs typeface="ＭＳ Ｐゴシック" pitchFamily="-105" charset="-128"/>
              </a:rPr>
              <a:t>– Compare value, cost &amp; risk of value drivers (services, apps, projects)</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Alignment </a:t>
            </a:r>
            <a:r>
              <a:rPr lang="en-US" sz="2100" dirty="0" smtClean="0">
                <a:solidFill>
                  <a:srgbClr val="37372C"/>
                </a:solidFill>
                <a:ea typeface="ＭＳ Ｐゴシック" pitchFamily="-105" charset="-128"/>
                <a:cs typeface="ＭＳ Ｐゴシック" pitchFamily="-105" charset="-128"/>
              </a:rPr>
              <a:t>– Evaluate benefits, align value drivers to biz objectives &amp; strategy</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Prioritize &amp; Rationalize </a:t>
            </a:r>
            <a:r>
              <a:rPr lang="en-US" sz="2100" dirty="0" smtClean="0">
                <a:solidFill>
                  <a:srgbClr val="37372C"/>
                </a:solidFill>
                <a:ea typeface="ＭＳ Ｐゴシック" pitchFamily="-105" charset="-128"/>
                <a:cs typeface="ＭＳ Ｐゴシック" pitchFamily="-105" charset="-128"/>
              </a:rPr>
              <a:t>– Prioritize value drivers against  available resources and funding</a:t>
            </a:r>
          </a:p>
          <a:p>
            <a:pPr marL="326555" indent="-326555">
              <a:lnSpc>
                <a:spcPct val="90000"/>
              </a:lnSpc>
              <a:buClr>
                <a:schemeClr val="tx1"/>
              </a:buClr>
            </a:pPr>
            <a:r>
              <a:rPr lang="en-US" sz="2100" b="1" dirty="0" smtClean="0">
                <a:solidFill>
                  <a:srgbClr val="37372C"/>
                </a:solidFill>
                <a:ea typeface="ＭＳ Ｐゴシック" pitchFamily="-105" charset="-128"/>
                <a:cs typeface="ＭＳ Ｐゴシック" pitchFamily="-105" charset="-128"/>
              </a:rPr>
              <a:t>Scenario Planning </a:t>
            </a:r>
            <a:r>
              <a:rPr lang="en-US" sz="2100" dirty="0" smtClean="0">
                <a:solidFill>
                  <a:srgbClr val="37372C"/>
                </a:solidFill>
                <a:ea typeface="ＭＳ Ｐゴシック" pitchFamily="-105" charset="-128"/>
                <a:cs typeface="ＭＳ Ｐゴシック" pitchFamily="-105" charset="-128"/>
              </a:rPr>
              <a:t>– What-if comparison of different investment options &amp; impact</a:t>
            </a:r>
          </a:p>
          <a:p>
            <a:pPr marL="326555" indent="-326555">
              <a:lnSpc>
                <a:spcPct val="90000"/>
              </a:lnSpc>
              <a:buClr>
                <a:schemeClr val="tx1"/>
              </a:buClr>
            </a:pPr>
            <a:endParaRPr lang="en-US" sz="2100" dirty="0" smtClean="0">
              <a:ea typeface="ＭＳ Ｐゴシック" pitchFamily="-105" charset="-128"/>
              <a:cs typeface="ＭＳ Ｐゴシック" pitchFamily="-105" charset="-128"/>
            </a:endParaRPr>
          </a:p>
          <a:p>
            <a:pPr marL="326555" indent="-326555">
              <a:lnSpc>
                <a:spcPct val="90000"/>
              </a:lnSpc>
              <a:buNone/>
            </a:pPr>
            <a:r>
              <a:rPr lang="en-US" sz="2300" b="1" dirty="0" smtClean="0">
                <a:ea typeface="ＭＳ Ｐゴシック" pitchFamily="-105" charset="-128"/>
                <a:cs typeface="ＭＳ Ｐゴシック" pitchFamily="-105" charset="-128"/>
              </a:rPr>
              <a:t>Benefits:</a:t>
            </a:r>
            <a:endParaRPr lang="en-US" sz="2300" b="1" dirty="0" smtClean="0">
              <a:solidFill>
                <a:srgbClr val="37372C"/>
              </a:solidFill>
              <a:ea typeface="ＭＳ Ｐゴシック" pitchFamily="-105" charset="-128"/>
              <a:cs typeface="ＭＳ Ｐゴシック" pitchFamily="-105" charset="-128"/>
            </a:endParaRPr>
          </a:p>
          <a:p>
            <a:pPr marL="326555" indent="-326555">
              <a:lnSpc>
                <a:spcPct val="100000"/>
              </a:lnSpc>
              <a:buClr>
                <a:schemeClr val="tx1"/>
              </a:buClr>
            </a:pPr>
            <a:r>
              <a:rPr lang="en-US" sz="2100" dirty="0" smtClean="0">
                <a:solidFill>
                  <a:srgbClr val="37372C"/>
                </a:solidFill>
                <a:ea typeface="ＭＳ Ｐゴシック" pitchFamily="-105" charset="-128"/>
                <a:cs typeface="ＭＳ Ｐゴシック" pitchFamily="-105" charset="-128"/>
              </a:rPr>
              <a:t>Invest in services aligned to business objectives</a:t>
            </a:r>
          </a:p>
          <a:p>
            <a:pPr marL="326555" indent="-326555">
              <a:lnSpc>
                <a:spcPct val="100000"/>
              </a:lnSpc>
              <a:buClr>
                <a:schemeClr val="tx1"/>
              </a:buClr>
            </a:pPr>
            <a:r>
              <a:rPr lang="en-US" sz="2100" dirty="0" smtClean="0">
                <a:solidFill>
                  <a:srgbClr val="37372C"/>
                </a:solidFill>
                <a:ea typeface="ＭＳ Ｐゴシック" pitchFamily="-105" charset="-128"/>
                <a:cs typeface="ＭＳ Ｐゴシック" pitchFamily="-105" charset="-128"/>
              </a:rPr>
              <a:t>Reduce execution risk </a:t>
            </a:r>
          </a:p>
          <a:p>
            <a:pPr marL="326555" indent="-326555">
              <a:lnSpc>
                <a:spcPct val="100000"/>
              </a:lnSpc>
              <a:buClr>
                <a:schemeClr val="tx1"/>
              </a:buClr>
            </a:pPr>
            <a:r>
              <a:rPr lang="en-US" sz="2100" dirty="0" smtClean="0">
                <a:solidFill>
                  <a:srgbClr val="37372C"/>
                </a:solidFill>
                <a:ea typeface="ＭＳ Ｐゴシック" pitchFamily="-105" charset="-128"/>
                <a:cs typeface="ＭＳ Ｐゴシック" pitchFamily="-105" charset="-128"/>
              </a:rPr>
              <a:t>Achieve better visibility into ongoing efforts</a:t>
            </a:r>
          </a:p>
          <a:p>
            <a:pPr marL="326555" indent="-326555">
              <a:lnSpc>
                <a:spcPct val="100000"/>
              </a:lnSpc>
              <a:buClr>
                <a:schemeClr val="tx1"/>
              </a:buClr>
            </a:pPr>
            <a:r>
              <a:rPr lang="en-US" sz="2100" b="1" dirty="0" smtClean="0">
                <a:solidFill>
                  <a:srgbClr val="C00000"/>
                </a:solidFill>
                <a:ea typeface="ＭＳ Ｐゴシック" pitchFamily="-105" charset="-128"/>
                <a:cs typeface="ＭＳ Ｐゴシック" pitchFamily="-105" charset="-128"/>
              </a:rPr>
              <a:t>Save 10% or more by eliminating low value services, applications and projects</a:t>
            </a:r>
          </a:p>
        </p:txBody>
      </p:sp>
      <p:grpSp>
        <p:nvGrpSpPr>
          <p:cNvPr id="2" name="Group 26"/>
          <p:cNvGrpSpPr/>
          <p:nvPr/>
        </p:nvGrpSpPr>
        <p:grpSpPr>
          <a:xfrm>
            <a:off x="8113223" y="1390966"/>
            <a:ext cx="6274725" cy="3968778"/>
            <a:chOff x="5020770" y="1179921"/>
            <a:chExt cx="3815833" cy="3218031"/>
          </a:xfrm>
          <a:effectLst>
            <a:outerShdw blurRad="50800" dist="38100" dir="2700000" algn="tl" rotWithShape="0">
              <a:prstClr val="black">
                <a:alpha val="40000"/>
              </a:prstClr>
            </a:outerShdw>
          </a:effectLst>
        </p:grpSpPr>
        <p:pic>
          <p:nvPicPr>
            <p:cNvPr id="29721" name="Picture 25"/>
            <p:cNvPicPr>
              <a:picLocks noChangeAspect="1" noChangeArrowheads="1"/>
            </p:cNvPicPr>
            <p:nvPr/>
          </p:nvPicPr>
          <p:blipFill>
            <a:blip r:embed="rId3"/>
            <a:srcRect/>
            <a:stretch>
              <a:fillRect/>
            </a:stretch>
          </p:blipFill>
          <p:spPr bwMode="auto">
            <a:xfrm>
              <a:off x="5028449" y="1309254"/>
              <a:ext cx="3808154" cy="3088698"/>
            </a:xfrm>
            <a:prstGeom prst="rect">
              <a:avLst/>
            </a:prstGeom>
            <a:noFill/>
            <a:ln w="9525" cap="flat" cmpd="sng">
              <a:noFill/>
              <a:prstDash val="solid"/>
              <a:miter lim="800000"/>
              <a:headEnd/>
              <a:tailEnd/>
            </a:ln>
          </p:spPr>
        </p:pic>
        <p:pic>
          <p:nvPicPr>
            <p:cNvPr id="29722" name="Picture 26"/>
            <p:cNvPicPr>
              <a:picLocks noChangeAspect="1" noChangeArrowheads="1"/>
            </p:cNvPicPr>
            <p:nvPr/>
          </p:nvPicPr>
          <p:blipFill>
            <a:blip r:embed="rId4"/>
            <a:srcRect r="14054"/>
            <a:stretch>
              <a:fillRect/>
            </a:stretch>
          </p:blipFill>
          <p:spPr bwMode="auto">
            <a:xfrm>
              <a:off x="5020770" y="1179921"/>
              <a:ext cx="3815588" cy="171017"/>
            </a:xfrm>
            <a:prstGeom prst="rect">
              <a:avLst/>
            </a:prstGeom>
            <a:noFill/>
            <a:ln w="9525" cap="flat" cmpd="sng">
              <a:noFill/>
              <a:prstDash val="solid"/>
              <a:miter lim="800000"/>
              <a:headEnd/>
              <a:tailEnd/>
            </a:ln>
          </p:spPr>
        </p:pic>
      </p:grpSp>
      <p:pic>
        <p:nvPicPr>
          <p:cNvPr id="29724" name="Picture 28"/>
          <p:cNvPicPr>
            <a:picLocks noChangeAspect="1" noChangeArrowheads="1"/>
          </p:cNvPicPr>
          <p:nvPr/>
        </p:nvPicPr>
        <p:blipFill>
          <a:blip r:embed="rId5"/>
          <a:srcRect/>
          <a:stretch>
            <a:fillRect/>
          </a:stretch>
        </p:blipFill>
        <p:spPr bwMode="auto">
          <a:xfrm>
            <a:off x="7165341" y="2771776"/>
            <a:ext cx="3309619" cy="2287904"/>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9725" name="Picture 29"/>
          <p:cNvPicPr>
            <a:picLocks noChangeAspect="1" noChangeArrowheads="1"/>
          </p:cNvPicPr>
          <p:nvPr/>
        </p:nvPicPr>
        <p:blipFill>
          <a:blip r:embed="rId6"/>
          <a:srcRect/>
          <a:stretch>
            <a:fillRect/>
          </a:stretch>
        </p:blipFill>
        <p:spPr bwMode="auto">
          <a:xfrm>
            <a:off x="7899401" y="4189096"/>
            <a:ext cx="3370581" cy="231648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9726" name="Picture 30"/>
          <p:cNvPicPr>
            <a:picLocks noChangeAspect="1" noChangeArrowheads="1"/>
          </p:cNvPicPr>
          <p:nvPr/>
        </p:nvPicPr>
        <p:blipFill>
          <a:blip r:embed="rId7"/>
          <a:srcRect/>
          <a:stretch>
            <a:fillRect/>
          </a:stretch>
        </p:blipFill>
        <p:spPr bwMode="auto">
          <a:xfrm>
            <a:off x="10721342" y="4751070"/>
            <a:ext cx="3355339" cy="2295526"/>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660401" y="62866"/>
            <a:ext cx="12037061" cy="1150620"/>
          </a:xfrm>
        </p:spPr>
        <p:txBody>
          <a:bodyPr/>
          <a:lstStyle/>
          <a:p>
            <a:r>
              <a:rPr lang="en-GB" dirty="0" smtClean="0">
                <a:latin typeface="Arial" pitchFamily="34" charset="0"/>
                <a:ea typeface="ＭＳ Ｐゴシック" pitchFamily="-105" charset="-128"/>
              </a:rPr>
              <a:t>BMC Solution: Demand &amp; Resource Management</a:t>
            </a:r>
            <a:br>
              <a:rPr lang="en-GB" dirty="0" smtClean="0">
                <a:latin typeface="Arial" pitchFamily="34" charset="0"/>
                <a:ea typeface="ＭＳ Ｐゴシック" pitchFamily="-105" charset="-128"/>
              </a:rPr>
            </a:br>
            <a:r>
              <a:rPr lang="en-GB" sz="2900" dirty="0" smtClean="0">
                <a:latin typeface="Arial" pitchFamily="34" charset="0"/>
                <a:ea typeface="ＭＳ Ｐゴシック" pitchFamily="-105" charset="-128"/>
              </a:rPr>
              <a:t>Manage supply and demand to support the highest value work</a:t>
            </a:r>
          </a:p>
        </p:txBody>
      </p:sp>
      <p:sp>
        <p:nvSpPr>
          <p:cNvPr id="74755" name="Rectangle 19"/>
          <p:cNvSpPr txBox="1">
            <a:spLocks noChangeArrowheads="1"/>
          </p:cNvSpPr>
          <p:nvPr/>
        </p:nvSpPr>
        <p:spPr bwMode="auto">
          <a:xfrm>
            <a:off x="233680" y="1270636"/>
            <a:ext cx="6555741" cy="3154680"/>
          </a:xfrm>
          <a:prstGeom prst="rect">
            <a:avLst/>
          </a:prstGeom>
          <a:noFill/>
          <a:ln w="9525">
            <a:noFill/>
            <a:miter lim="800000"/>
            <a:headEnd/>
            <a:tailEnd/>
          </a:ln>
        </p:spPr>
        <p:txBody>
          <a:bodyPr lIns="130622" tIns="65311" rIns="130622" bIns="65311"/>
          <a:lstStyle/>
          <a:p>
            <a:pPr marL="326555" indent="-326555">
              <a:lnSpc>
                <a:spcPct val="85000"/>
              </a:lnSpc>
              <a:spcBef>
                <a:spcPct val="50000"/>
              </a:spcBef>
              <a:buSzPct val="75000"/>
            </a:pPr>
            <a:endParaRPr lang="en-US" dirty="0">
              <a:solidFill>
                <a:srgbClr val="37372C"/>
              </a:solidFill>
            </a:endParaRPr>
          </a:p>
        </p:txBody>
      </p:sp>
      <p:sp>
        <p:nvSpPr>
          <p:cNvPr id="74756" name="Rectangle 29"/>
          <p:cNvSpPr>
            <a:spLocks noChangeArrowheads="1"/>
          </p:cNvSpPr>
          <p:nvPr/>
        </p:nvSpPr>
        <p:spPr bwMode="auto">
          <a:xfrm>
            <a:off x="398781" y="1514476"/>
            <a:ext cx="6764019" cy="6366510"/>
          </a:xfrm>
          <a:prstGeom prst="rect">
            <a:avLst/>
          </a:prstGeom>
          <a:noFill/>
          <a:ln w="9525">
            <a:noFill/>
            <a:miter lim="800000"/>
            <a:headEnd/>
            <a:tailEnd/>
          </a:ln>
        </p:spPr>
        <p:txBody>
          <a:bodyPr lIns="130622" tIns="65311" rIns="130622" bIns="65311"/>
          <a:lstStyle/>
          <a:p>
            <a:pPr marL="326555" indent="-326555">
              <a:lnSpc>
                <a:spcPct val="90000"/>
              </a:lnSpc>
              <a:spcBef>
                <a:spcPts val="857"/>
              </a:spcBef>
              <a:buSzPct val="75000"/>
            </a:pPr>
            <a:r>
              <a:rPr lang="en-US" b="1" dirty="0"/>
              <a:t>What we deliver:</a:t>
            </a:r>
          </a:p>
          <a:p>
            <a:pPr marL="326555" indent="-326555">
              <a:lnSpc>
                <a:spcPct val="90000"/>
              </a:lnSpc>
              <a:spcBef>
                <a:spcPts val="857"/>
              </a:spcBef>
              <a:buClr>
                <a:schemeClr val="tx1"/>
              </a:buClr>
              <a:buSzPct val="75000"/>
              <a:buBlip>
                <a:blip r:embed="rId3"/>
              </a:buBlip>
            </a:pPr>
            <a:r>
              <a:rPr lang="en-US" sz="2100" b="1" dirty="0">
                <a:solidFill>
                  <a:srgbClr val="37372C"/>
                </a:solidFill>
              </a:rPr>
              <a:t>Demand Governance </a:t>
            </a:r>
            <a:r>
              <a:rPr lang="en-US" sz="2100" dirty="0">
                <a:solidFill>
                  <a:srgbClr val="37372C"/>
                </a:solidFill>
              </a:rPr>
              <a:t>– Comprehensively capture, evaluate, prioritize all demand</a:t>
            </a:r>
          </a:p>
          <a:p>
            <a:pPr marL="326555" indent="-326555">
              <a:lnSpc>
                <a:spcPct val="90000"/>
              </a:lnSpc>
              <a:spcBef>
                <a:spcPts val="857"/>
              </a:spcBef>
              <a:buClr>
                <a:schemeClr val="tx1"/>
              </a:buClr>
              <a:buSzPct val="75000"/>
              <a:buBlip>
                <a:blip r:embed="rId3"/>
              </a:buBlip>
            </a:pPr>
            <a:r>
              <a:rPr lang="en-US" sz="2100" b="1" dirty="0">
                <a:solidFill>
                  <a:srgbClr val="37372C"/>
                </a:solidFill>
              </a:rPr>
              <a:t>Capacity Management </a:t>
            </a:r>
            <a:r>
              <a:rPr lang="en-US" sz="2100" dirty="0">
                <a:solidFill>
                  <a:srgbClr val="37372C"/>
                </a:solidFill>
              </a:rPr>
              <a:t>– Characterize capacity of labor resources, fixed and variable</a:t>
            </a:r>
          </a:p>
          <a:p>
            <a:pPr marL="326555" indent="-326555">
              <a:lnSpc>
                <a:spcPct val="90000"/>
              </a:lnSpc>
              <a:spcBef>
                <a:spcPts val="857"/>
              </a:spcBef>
              <a:buClr>
                <a:schemeClr val="tx1"/>
              </a:buClr>
              <a:buSzPct val="75000"/>
              <a:buBlip>
                <a:blip r:embed="rId3"/>
              </a:buBlip>
            </a:pPr>
            <a:r>
              <a:rPr lang="en-US" sz="2100" b="1" dirty="0">
                <a:solidFill>
                  <a:srgbClr val="37372C"/>
                </a:solidFill>
              </a:rPr>
              <a:t>Organizational Planning  </a:t>
            </a:r>
            <a:r>
              <a:rPr lang="en-US" sz="2100" dirty="0">
                <a:solidFill>
                  <a:srgbClr val="37372C"/>
                </a:solidFill>
              </a:rPr>
              <a:t>– Optimize skills, costs and efficiency of resources</a:t>
            </a:r>
          </a:p>
          <a:p>
            <a:pPr marL="326555" indent="-326555">
              <a:lnSpc>
                <a:spcPct val="90000"/>
              </a:lnSpc>
              <a:spcBef>
                <a:spcPts val="857"/>
              </a:spcBef>
              <a:buClr>
                <a:schemeClr val="tx1"/>
              </a:buClr>
              <a:buSzPct val="75000"/>
              <a:buBlip>
                <a:blip r:embed="rId3"/>
              </a:buBlip>
            </a:pPr>
            <a:r>
              <a:rPr lang="en-US" sz="2100" b="1" dirty="0">
                <a:solidFill>
                  <a:srgbClr val="37372C"/>
                </a:solidFill>
              </a:rPr>
              <a:t>Resource Allocation </a:t>
            </a:r>
            <a:r>
              <a:rPr lang="en-US" sz="2100" dirty="0">
                <a:solidFill>
                  <a:srgbClr val="37372C"/>
                </a:solidFill>
              </a:rPr>
              <a:t>– Allocate and analyze staff assignments</a:t>
            </a:r>
          </a:p>
          <a:p>
            <a:pPr marL="326555" indent="-326555">
              <a:lnSpc>
                <a:spcPct val="90000"/>
              </a:lnSpc>
              <a:spcBef>
                <a:spcPts val="857"/>
              </a:spcBef>
              <a:buClr>
                <a:schemeClr val="tx1"/>
              </a:buClr>
              <a:buSzPct val="75000"/>
              <a:buBlip>
                <a:blip r:embed="rId3"/>
              </a:buBlip>
            </a:pPr>
            <a:r>
              <a:rPr lang="en-US" sz="2100" b="1" dirty="0">
                <a:solidFill>
                  <a:srgbClr val="37372C"/>
                </a:solidFill>
              </a:rPr>
              <a:t>Execution Governance </a:t>
            </a:r>
            <a:r>
              <a:rPr lang="en-US" sz="2100" dirty="0">
                <a:solidFill>
                  <a:srgbClr val="37372C"/>
                </a:solidFill>
              </a:rPr>
              <a:t>– Manage &amp; govern execution of activities in the portfolio </a:t>
            </a:r>
          </a:p>
          <a:p>
            <a:pPr marL="326555" indent="-326555">
              <a:lnSpc>
                <a:spcPct val="90000"/>
              </a:lnSpc>
              <a:spcBef>
                <a:spcPts val="857"/>
              </a:spcBef>
              <a:buClr>
                <a:schemeClr val="tx1"/>
              </a:buClr>
              <a:buSzPct val="75000"/>
              <a:buBlip>
                <a:blip r:embed="rId3"/>
              </a:buBlip>
            </a:pPr>
            <a:endParaRPr lang="en-US" sz="2100" dirty="0"/>
          </a:p>
          <a:p>
            <a:pPr marL="326555" indent="-326555">
              <a:lnSpc>
                <a:spcPct val="90000"/>
              </a:lnSpc>
              <a:spcBef>
                <a:spcPts val="857"/>
              </a:spcBef>
            </a:pPr>
            <a:r>
              <a:rPr lang="en-US" b="1" dirty="0"/>
              <a:t>Benefits:</a:t>
            </a:r>
          </a:p>
          <a:p>
            <a:pPr marL="326555" indent="-326555">
              <a:lnSpc>
                <a:spcPct val="90000"/>
              </a:lnSpc>
              <a:spcBef>
                <a:spcPts val="857"/>
              </a:spcBef>
              <a:buClr>
                <a:schemeClr val="tx1"/>
              </a:buClr>
              <a:buSzPct val="75000"/>
              <a:buBlip>
                <a:blip r:embed="rId3"/>
              </a:buBlip>
            </a:pPr>
            <a:r>
              <a:rPr lang="en-US" sz="2100" dirty="0">
                <a:solidFill>
                  <a:srgbClr val="37372C"/>
                </a:solidFill>
              </a:rPr>
              <a:t>Achieve the right staffing profile to meet the needs of the business</a:t>
            </a:r>
          </a:p>
          <a:p>
            <a:pPr marL="326555" indent="-326555">
              <a:lnSpc>
                <a:spcPct val="90000"/>
              </a:lnSpc>
              <a:spcBef>
                <a:spcPts val="857"/>
              </a:spcBef>
              <a:buClr>
                <a:schemeClr val="tx1"/>
              </a:buClr>
              <a:buSzPct val="75000"/>
              <a:buBlip>
                <a:blip r:embed="rId3"/>
              </a:buBlip>
            </a:pPr>
            <a:r>
              <a:rPr lang="en-US" sz="2100" dirty="0">
                <a:solidFill>
                  <a:srgbClr val="37372C"/>
                </a:solidFill>
              </a:rPr>
              <a:t>Avoid over-commitment of resources</a:t>
            </a:r>
          </a:p>
          <a:p>
            <a:pPr marL="326555" indent="-326555">
              <a:lnSpc>
                <a:spcPct val="90000"/>
              </a:lnSpc>
              <a:spcBef>
                <a:spcPts val="857"/>
              </a:spcBef>
              <a:buClr>
                <a:schemeClr val="tx1"/>
              </a:buClr>
              <a:buSzPct val="75000"/>
              <a:buBlip>
                <a:blip r:embed="rId3"/>
              </a:buBlip>
            </a:pPr>
            <a:r>
              <a:rPr lang="en-US" sz="2100" dirty="0">
                <a:solidFill>
                  <a:srgbClr val="37372C"/>
                </a:solidFill>
              </a:rPr>
              <a:t>Reduce project delays due to resourcing conflicts</a:t>
            </a:r>
          </a:p>
          <a:p>
            <a:pPr marL="326555" indent="-326555">
              <a:lnSpc>
                <a:spcPct val="90000"/>
              </a:lnSpc>
              <a:spcBef>
                <a:spcPts val="857"/>
              </a:spcBef>
              <a:buClr>
                <a:schemeClr val="tx1"/>
              </a:buClr>
              <a:buSzPct val="75000"/>
              <a:buBlip>
                <a:blip r:embed="rId3"/>
              </a:buBlip>
            </a:pPr>
            <a:r>
              <a:rPr lang="en-US" sz="2100" dirty="0"/>
              <a:t>Assign staff to the highest value and most critical efforts</a:t>
            </a:r>
          </a:p>
          <a:p>
            <a:pPr marL="326555" indent="-326555">
              <a:lnSpc>
                <a:spcPct val="90000"/>
              </a:lnSpc>
              <a:spcBef>
                <a:spcPts val="857"/>
              </a:spcBef>
              <a:buClr>
                <a:schemeClr val="tx1"/>
              </a:buClr>
              <a:buSzPct val="75000"/>
              <a:buBlip>
                <a:blip r:embed="rId3"/>
              </a:buBlip>
            </a:pPr>
            <a:r>
              <a:rPr lang="en-US" sz="2100" b="1" dirty="0">
                <a:solidFill>
                  <a:srgbClr val="C00000"/>
                </a:solidFill>
              </a:rPr>
              <a:t>&gt;20% reduction in the effort to plan and staff work</a:t>
            </a:r>
          </a:p>
        </p:txBody>
      </p:sp>
      <p:pic>
        <p:nvPicPr>
          <p:cNvPr id="13" name="Picture 6" descr="Time Card Analytics (7-13-05)"/>
          <p:cNvPicPr>
            <a:picLocks noChangeAspect="1" noChangeArrowheads="1"/>
          </p:cNvPicPr>
          <p:nvPr/>
        </p:nvPicPr>
        <p:blipFill>
          <a:blip r:embed="rId4"/>
          <a:srcRect l="22060" t="43027" r="34665" b="24956"/>
          <a:stretch>
            <a:fillRect/>
          </a:stretch>
        </p:blipFill>
        <p:spPr bwMode="auto">
          <a:xfrm>
            <a:off x="7896862" y="3122296"/>
            <a:ext cx="4391659" cy="2183130"/>
          </a:xfrm>
          <a:prstGeom prst="rect">
            <a:avLst/>
          </a:prstGeom>
          <a:noFill/>
          <a:ln w="9525">
            <a:solidFill>
              <a:srgbClr val="94A5A5"/>
            </a:solidFill>
            <a:miter lim="800000"/>
            <a:headEnd/>
            <a:tailEnd/>
          </a:ln>
          <a:effectLst>
            <a:outerShdw blurRad="63500" dist="38100" dir="2700000" algn="tl" rotWithShape="0">
              <a:srgbClr val="000000">
                <a:alpha val="42998"/>
              </a:srgbClr>
            </a:outerShdw>
          </a:effectLst>
        </p:spPr>
      </p:pic>
      <p:sp>
        <p:nvSpPr>
          <p:cNvPr id="14" name="Rectangle 9"/>
          <p:cNvSpPr>
            <a:spLocks noChangeArrowheads="1"/>
          </p:cNvSpPr>
          <p:nvPr/>
        </p:nvSpPr>
        <p:spPr bwMode="auto">
          <a:xfrm>
            <a:off x="7287262" y="1434466"/>
            <a:ext cx="7086600" cy="529971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130622" tIns="65311" rIns="130622" bIns="65311" anchor="ctr"/>
          <a:lstStyle/>
          <a:p>
            <a:pPr algn="ctr">
              <a:defRPr/>
            </a:pPr>
            <a:endParaRPr lang="en-US" sz="3400" b="1" i="1" dirty="0">
              <a:solidFill>
                <a:srgbClr val="000000"/>
              </a:solidFill>
              <a:latin typeface="Arial Narrow" pitchFamily="-108" charset="0"/>
              <a:ea typeface="ＭＳ Ｐゴシック" pitchFamily="-108" charset="-128"/>
            </a:endParaRPr>
          </a:p>
        </p:txBody>
      </p:sp>
      <p:pic>
        <p:nvPicPr>
          <p:cNvPr id="74759" name="Picture 5" descr="HCM Resource Outlook 1"/>
          <p:cNvPicPr>
            <a:picLocks noChangeAspect="1" noChangeArrowheads="1"/>
          </p:cNvPicPr>
          <p:nvPr/>
        </p:nvPicPr>
        <p:blipFill>
          <a:blip r:embed="rId5"/>
          <a:srcRect l="15285" t="31697" r="24239" b="3067"/>
          <a:stretch>
            <a:fillRect/>
          </a:stretch>
        </p:blipFill>
        <p:spPr bwMode="auto">
          <a:xfrm>
            <a:off x="7383781" y="1579246"/>
            <a:ext cx="6723379" cy="5078730"/>
          </a:xfrm>
          <a:prstGeom prst="rect">
            <a:avLst/>
          </a:prstGeom>
          <a:noFill/>
          <a:ln w="9525">
            <a:solidFill>
              <a:srgbClr val="94A5A5"/>
            </a:solidFill>
            <a:miter lim="800000"/>
            <a:headEnd/>
            <a:tailEnd/>
          </a:ln>
        </p:spPr>
      </p:pic>
      <p:pic>
        <p:nvPicPr>
          <p:cNvPr id="16" name="Picture 6" descr="Time Card Analytics (7-13-05)"/>
          <p:cNvPicPr>
            <a:picLocks noChangeAspect="1" noChangeArrowheads="1"/>
          </p:cNvPicPr>
          <p:nvPr/>
        </p:nvPicPr>
        <p:blipFill>
          <a:blip r:embed="rId4"/>
          <a:srcRect l="22060" t="43027" r="34665" b="24956"/>
          <a:stretch>
            <a:fillRect/>
          </a:stretch>
        </p:blipFill>
        <p:spPr bwMode="auto">
          <a:xfrm>
            <a:off x="9944102" y="4772026"/>
            <a:ext cx="4394200" cy="2181224"/>
          </a:xfrm>
          <a:prstGeom prst="rect">
            <a:avLst/>
          </a:prstGeom>
          <a:noFill/>
          <a:ln w="9525">
            <a:solidFill>
              <a:srgbClr val="94A5A5"/>
            </a:solidFill>
            <a:miter lim="800000"/>
            <a:headEnd/>
            <a:tailEnd/>
          </a:ln>
          <a:effectLst>
            <a:outerShdw blurRad="63500" dist="38100" dir="2700000" algn="tl" rotWithShape="0">
              <a:srgbClr val="000000">
                <a:alpha val="42998"/>
              </a:srgbClr>
            </a:outerShdw>
          </a:effectLst>
        </p:spPr>
      </p:pic>
      <p:sp>
        <p:nvSpPr>
          <p:cNvPr id="74761" name="TextBox 10"/>
          <p:cNvSpPr txBox="1">
            <a:spLocks noChangeArrowheads="1"/>
          </p:cNvSpPr>
          <p:nvPr/>
        </p:nvSpPr>
        <p:spPr bwMode="auto">
          <a:xfrm>
            <a:off x="10210414" y="1762126"/>
            <a:ext cx="1524776" cy="246221"/>
          </a:xfrm>
          <a:prstGeom prst="rect">
            <a:avLst/>
          </a:prstGeom>
          <a:noFill/>
          <a:ln w="9525">
            <a:noFill/>
            <a:miter lim="800000"/>
            <a:headEnd/>
            <a:tailEnd/>
          </a:ln>
        </p:spPr>
        <p:txBody>
          <a:bodyPr wrap="none" lIns="0" tIns="0" rIns="0" bIns="0">
            <a:spAutoFit/>
          </a:bodyPr>
          <a:lstStyle/>
          <a:p>
            <a:pPr algn="ctr"/>
            <a:r>
              <a:rPr lang="en-US" sz="1600" b="1" dirty="0">
                <a:solidFill>
                  <a:srgbClr val="404040"/>
                </a:solidFill>
                <a:cs typeface="Arial" pitchFamily="34" charset="0"/>
              </a:rPr>
              <a:t>DBA Staff Capacity</a:t>
            </a:r>
          </a:p>
        </p:txBody>
      </p:sp>
    </p:spTree>
  </p:cSld>
  <p:clrMapOvr>
    <a:masterClrMapping/>
  </p:clrMapOvr>
  <p:transition spd="med">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8"/>
          <p:cNvSpPr>
            <a:spLocks noGrp="1" noChangeArrowheads="1"/>
          </p:cNvSpPr>
          <p:nvPr>
            <p:ph type="title" idx="4294967295"/>
          </p:nvPr>
        </p:nvSpPr>
        <p:spPr/>
        <p:txBody>
          <a:bodyPr/>
          <a:lstStyle/>
          <a:p>
            <a:r>
              <a:rPr lang="en-US" sz="3100" dirty="0" smtClean="0">
                <a:solidFill>
                  <a:schemeClr val="bg1"/>
                </a:solidFill>
                <a:latin typeface="Arial" pitchFamily="34" charset="0"/>
                <a:ea typeface="ＭＳ Ｐゴシック" pitchFamily="-105" charset="-128"/>
              </a:rPr>
              <a:t>BMC Solution: IT Sourcing and Supplier Management</a:t>
            </a:r>
            <a:r>
              <a:rPr lang="en-US" sz="2900" dirty="0" smtClean="0">
                <a:solidFill>
                  <a:schemeClr val="bg1"/>
                </a:solidFill>
                <a:latin typeface="Arial" pitchFamily="34" charset="0"/>
                <a:ea typeface="ＭＳ Ｐゴシック" pitchFamily="-105" charset="-128"/>
              </a:rPr>
              <a:t/>
            </a:r>
            <a:br>
              <a:rPr lang="en-US" sz="2900" dirty="0" smtClean="0">
                <a:solidFill>
                  <a:schemeClr val="bg1"/>
                </a:solidFill>
                <a:latin typeface="Arial" pitchFamily="34" charset="0"/>
                <a:ea typeface="ＭＳ Ｐゴシック" pitchFamily="-105" charset="-128"/>
              </a:rPr>
            </a:br>
            <a:r>
              <a:rPr lang="en-US" sz="2600" dirty="0" smtClean="0">
                <a:latin typeface="Arial" pitchFamily="34" charset="0"/>
                <a:ea typeface="ＭＳ Ｐゴシック" pitchFamily="-105" charset="-128"/>
              </a:rPr>
              <a:t>Managing the Full Vendor Lifecycle</a:t>
            </a:r>
          </a:p>
        </p:txBody>
      </p:sp>
      <p:sp>
        <p:nvSpPr>
          <p:cNvPr id="76803" name="Rectangle 19"/>
          <p:cNvSpPr>
            <a:spLocks noGrp="1" noChangeArrowheads="1"/>
          </p:cNvSpPr>
          <p:nvPr>
            <p:ph type="body" idx="4294967295"/>
          </p:nvPr>
        </p:nvSpPr>
        <p:spPr>
          <a:xfrm>
            <a:off x="393702" y="1524000"/>
            <a:ext cx="6555739" cy="6356986"/>
          </a:xfrm>
        </p:spPr>
        <p:txBody>
          <a:bodyPr/>
          <a:lstStyle/>
          <a:p>
            <a:pPr marL="326555" indent="-326555">
              <a:lnSpc>
                <a:spcPct val="100000"/>
              </a:lnSpc>
              <a:spcBef>
                <a:spcPts val="857"/>
              </a:spcBef>
              <a:buNone/>
            </a:pPr>
            <a:r>
              <a:rPr lang="en-US" sz="2300" b="1" dirty="0" smtClean="0">
                <a:ea typeface="ＭＳ Ｐゴシック" pitchFamily="-105" charset="-128"/>
                <a:cs typeface="ＭＳ Ｐゴシック" pitchFamily="-105" charset="-128"/>
              </a:rPr>
              <a:t>What we deliver:</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Supplier Portfolio </a:t>
            </a:r>
            <a:r>
              <a:rPr lang="en-US" sz="2100" dirty="0" smtClean="0">
                <a:solidFill>
                  <a:srgbClr val="37372C"/>
                </a:solidFill>
                <a:ea typeface="ＭＳ Ｐゴシック" pitchFamily="-105" charset="-128"/>
                <a:cs typeface="ＭＳ Ｐゴシック" pitchFamily="-105" charset="-128"/>
              </a:rPr>
              <a:t>– Rationalize &amp;  optimize vendor portfolio across cost, performance &amp; risk</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Supplier Governance </a:t>
            </a:r>
            <a:r>
              <a:rPr lang="en-US" sz="2100" dirty="0" smtClean="0">
                <a:solidFill>
                  <a:srgbClr val="37372C"/>
                </a:solidFill>
                <a:ea typeface="ＭＳ Ｐゴシック" pitchFamily="-105" charset="-128"/>
                <a:cs typeface="ＭＳ Ｐゴシック" pitchFamily="-105" charset="-128"/>
              </a:rPr>
              <a:t>– Govern evaluation, selection, acquisition &amp; other critical processes</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Performance Management </a:t>
            </a:r>
            <a:r>
              <a:rPr lang="en-US" sz="2100" dirty="0" smtClean="0">
                <a:solidFill>
                  <a:srgbClr val="37372C"/>
                </a:solidFill>
                <a:ea typeface="ＭＳ Ｐゴシック" pitchFamily="-105" charset="-128"/>
                <a:cs typeface="ＭＳ Ｐゴシック" pitchFamily="-105" charset="-128"/>
              </a:rPr>
              <a:t>–Track commitments &amp; deliverables, measure 360 deg. quality </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Supplier Risk Management </a:t>
            </a:r>
            <a:r>
              <a:rPr lang="en-US" sz="2100" dirty="0" smtClean="0">
                <a:solidFill>
                  <a:srgbClr val="37372C"/>
                </a:solidFill>
                <a:ea typeface="ＭＳ Ｐゴシック" pitchFamily="-105" charset="-128"/>
                <a:cs typeface="ＭＳ Ｐゴシック" pitchFamily="-105" charset="-128"/>
              </a:rPr>
              <a:t>– Evaluate and managing supplier risk profile</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Contract &amp; Cost management </a:t>
            </a:r>
            <a:r>
              <a:rPr lang="en-US" sz="2100" dirty="0" smtClean="0">
                <a:solidFill>
                  <a:srgbClr val="37372C"/>
                </a:solidFill>
                <a:ea typeface="ＭＳ Ｐゴシック" pitchFamily="-105" charset="-128"/>
                <a:cs typeface="ＭＳ Ｐゴシック" pitchFamily="-105" charset="-128"/>
              </a:rPr>
              <a:t>– Track contracts, committed vs. actual vendor spend</a:t>
            </a:r>
          </a:p>
          <a:p>
            <a:pPr marL="326555" indent="-326555">
              <a:lnSpc>
                <a:spcPct val="100000"/>
              </a:lnSpc>
              <a:spcBef>
                <a:spcPts val="857"/>
              </a:spcBef>
            </a:pPr>
            <a:endParaRPr lang="en-US" sz="2300" dirty="0" smtClean="0">
              <a:ea typeface="ＭＳ Ｐゴシック" pitchFamily="-105" charset="-128"/>
              <a:cs typeface="ＭＳ Ｐゴシック" pitchFamily="-105" charset="-128"/>
            </a:endParaRPr>
          </a:p>
          <a:p>
            <a:pPr marL="326555" indent="-326555">
              <a:lnSpc>
                <a:spcPct val="100000"/>
              </a:lnSpc>
              <a:spcBef>
                <a:spcPts val="857"/>
              </a:spcBef>
              <a:buNone/>
            </a:pPr>
            <a:r>
              <a:rPr lang="en-US" sz="2300" b="1" dirty="0" smtClean="0">
                <a:ea typeface="ＭＳ Ｐゴシック" pitchFamily="-105" charset="-128"/>
                <a:cs typeface="ＭＳ Ｐゴシック" pitchFamily="-105" charset="-128"/>
              </a:rPr>
              <a:t>Benefits:</a:t>
            </a:r>
            <a:endParaRPr lang="en-US" sz="2300" dirty="0" smtClean="0">
              <a:solidFill>
                <a:srgbClr val="37372C"/>
              </a:solidFill>
              <a:ea typeface="ＭＳ Ｐゴシック" pitchFamily="-105" charset="-128"/>
              <a:cs typeface="ＭＳ Ｐゴシック" pitchFamily="-105" charset="-128"/>
            </a:endParaRPr>
          </a:p>
          <a:p>
            <a:pPr marL="326555" indent="-326555">
              <a:lnSpc>
                <a:spcPct val="100000"/>
              </a:lnSpc>
              <a:spcBef>
                <a:spcPts val="857"/>
              </a:spcBef>
              <a:buClr>
                <a:schemeClr val="tx1"/>
              </a:buClr>
            </a:pPr>
            <a:r>
              <a:rPr lang="en-US" sz="2100" dirty="0" smtClean="0">
                <a:solidFill>
                  <a:srgbClr val="37372C"/>
                </a:solidFill>
                <a:ea typeface="ＭＳ Ｐゴシック" pitchFamily="-105" charset="-128"/>
                <a:cs typeface="ＭＳ Ｐゴシック" pitchFamily="-105" charset="-128"/>
              </a:rPr>
              <a:t>Improve vendor performance</a:t>
            </a:r>
          </a:p>
          <a:p>
            <a:pPr marL="326555" indent="-326555">
              <a:lnSpc>
                <a:spcPct val="100000"/>
              </a:lnSpc>
              <a:spcBef>
                <a:spcPts val="857"/>
              </a:spcBef>
              <a:buClr>
                <a:schemeClr val="tx1"/>
              </a:buClr>
            </a:pPr>
            <a:r>
              <a:rPr lang="en-US" sz="2100" dirty="0" smtClean="0">
                <a:solidFill>
                  <a:srgbClr val="37372C"/>
                </a:solidFill>
                <a:ea typeface="ＭＳ Ｐゴシック" pitchFamily="-105" charset="-128"/>
                <a:cs typeface="ＭＳ Ｐゴシック" pitchFamily="-105" charset="-128"/>
              </a:rPr>
              <a:t>Consolidate the vendor portfolio, putting focus on  the vendors that matter the most</a:t>
            </a:r>
          </a:p>
          <a:p>
            <a:pPr marL="326555" indent="-326555">
              <a:lnSpc>
                <a:spcPct val="100000"/>
              </a:lnSpc>
              <a:spcBef>
                <a:spcPts val="857"/>
              </a:spcBef>
              <a:buClr>
                <a:schemeClr val="tx1"/>
              </a:buClr>
            </a:pPr>
            <a:r>
              <a:rPr lang="en-US" sz="2100" b="1" dirty="0" smtClean="0">
                <a:solidFill>
                  <a:srgbClr val="C00000"/>
                </a:solidFill>
                <a:ea typeface="ＭＳ Ｐゴシック" pitchFamily="-105" charset="-128"/>
                <a:cs typeface="ＭＳ Ｐゴシック" pitchFamily="-105" charset="-128"/>
              </a:rPr>
              <a:t>Save 5% to 10% of total vendor spend in 90 days</a:t>
            </a:r>
            <a:endParaRPr lang="en-US" sz="2300" dirty="0" smtClean="0">
              <a:ea typeface="ＭＳ Ｐゴシック" pitchFamily="-105" charset="-128"/>
              <a:cs typeface="ＭＳ Ｐゴシック" pitchFamily="-105" charset="-128"/>
            </a:endParaRPr>
          </a:p>
          <a:p>
            <a:pPr marL="326555" indent="-326555">
              <a:lnSpc>
                <a:spcPct val="75000"/>
              </a:lnSpc>
            </a:pPr>
            <a:endParaRPr lang="en-US" sz="2300" dirty="0" smtClean="0">
              <a:solidFill>
                <a:srgbClr val="37372C"/>
              </a:solidFill>
              <a:ea typeface="ＭＳ Ｐゴシック" pitchFamily="-105" charset="-128"/>
              <a:cs typeface="ＭＳ Ｐゴシック" pitchFamily="-105" charset="-128"/>
            </a:endParaRPr>
          </a:p>
        </p:txBody>
      </p:sp>
      <p:sp>
        <p:nvSpPr>
          <p:cNvPr id="76804" name="Rectangle 11"/>
          <p:cNvSpPr>
            <a:spLocks noChangeArrowheads="1"/>
          </p:cNvSpPr>
          <p:nvPr/>
        </p:nvSpPr>
        <p:spPr bwMode="auto">
          <a:xfrm>
            <a:off x="7719062" y="6673216"/>
            <a:ext cx="6629400" cy="963930"/>
          </a:xfrm>
          <a:prstGeom prst="rect">
            <a:avLst/>
          </a:prstGeom>
          <a:solidFill>
            <a:schemeClr val="hlink"/>
          </a:solidFill>
          <a:ln w="12700">
            <a:noFill/>
            <a:miter lim="800000"/>
            <a:headEnd/>
            <a:tailEnd/>
          </a:ln>
        </p:spPr>
        <p:txBody>
          <a:bodyPr lIns="130622" tIns="65311" rIns="130622" bIns="65311" anchor="ctr"/>
          <a:lstStyle/>
          <a:p>
            <a:pPr algn="ctr">
              <a:spcBef>
                <a:spcPct val="20000"/>
              </a:spcBef>
              <a:buClr>
                <a:srgbClr val="DE5208"/>
              </a:buClr>
              <a:buSzPct val="100000"/>
            </a:pPr>
            <a:r>
              <a:rPr lang="en-US" sz="3100" b="1" dirty="0">
                <a:solidFill>
                  <a:schemeClr val="bg1"/>
                </a:solidFill>
              </a:rPr>
              <a:t>Save 5% to 10% of Total Vendor Spend in as little as 90 Days</a:t>
            </a:r>
          </a:p>
        </p:txBody>
      </p:sp>
      <p:pic>
        <p:nvPicPr>
          <p:cNvPr id="76805" name="Picture 6" descr="Circular_Lifecycle"/>
          <p:cNvPicPr>
            <a:picLocks noChangeAspect="1" noChangeArrowheads="1"/>
          </p:cNvPicPr>
          <p:nvPr/>
        </p:nvPicPr>
        <p:blipFill>
          <a:blip r:embed="rId3"/>
          <a:srcRect/>
          <a:stretch>
            <a:fillRect/>
          </a:stretch>
        </p:blipFill>
        <p:spPr bwMode="auto">
          <a:xfrm>
            <a:off x="7863840" y="2141220"/>
            <a:ext cx="6339840" cy="3945256"/>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8"/>
          <p:cNvSpPr>
            <a:spLocks noGrp="1" noChangeArrowheads="1"/>
          </p:cNvSpPr>
          <p:nvPr>
            <p:ph type="title" idx="4294967295"/>
          </p:nvPr>
        </p:nvSpPr>
        <p:spPr/>
        <p:txBody>
          <a:bodyPr/>
          <a:lstStyle/>
          <a:p>
            <a:r>
              <a:rPr lang="en-US" dirty="0" smtClean="0">
                <a:solidFill>
                  <a:schemeClr val="bg1"/>
                </a:solidFill>
                <a:latin typeface="Arial" pitchFamily="34" charset="0"/>
                <a:ea typeface="ＭＳ Ｐゴシック" pitchFamily="-105" charset="-128"/>
              </a:rPr>
              <a:t>BMC Solution: IT Regulatory Compliance</a:t>
            </a:r>
            <a:br>
              <a:rPr lang="en-US" dirty="0" smtClean="0">
                <a:solidFill>
                  <a:schemeClr val="bg1"/>
                </a:solidFill>
                <a:latin typeface="Arial" pitchFamily="34" charset="0"/>
                <a:ea typeface="ＭＳ Ｐゴシック" pitchFamily="-105" charset="-128"/>
              </a:rPr>
            </a:br>
            <a:r>
              <a:rPr lang="en-US" sz="2900" dirty="0" smtClean="0">
                <a:latin typeface="Arial" pitchFamily="34" charset="0"/>
                <a:ea typeface="ＭＳ Ｐゴシック" pitchFamily="-105" charset="-128"/>
              </a:rPr>
              <a:t>Accelerating Compliance in IT</a:t>
            </a:r>
            <a:endParaRPr lang="en-US" dirty="0" smtClean="0">
              <a:latin typeface="Arial" pitchFamily="34" charset="0"/>
              <a:ea typeface="ＭＳ Ｐゴシック" pitchFamily="-105" charset="-128"/>
            </a:endParaRPr>
          </a:p>
        </p:txBody>
      </p:sp>
      <p:sp>
        <p:nvSpPr>
          <p:cNvPr id="78851" name="Rectangle 19"/>
          <p:cNvSpPr>
            <a:spLocks noGrp="1" noChangeArrowheads="1"/>
          </p:cNvSpPr>
          <p:nvPr>
            <p:ph type="body" idx="4294967295"/>
          </p:nvPr>
        </p:nvSpPr>
        <p:spPr>
          <a:xfrm>
            <a:off x="408942" y="1512570"/>
            <a:ext cx="6555739" cy="6355080"/>
          </a:xfrm>
        </p:spPr>
        <p:txBody>
          <a:bodyPr/>
          <a:lstStyle/>
          <a:p>
            <a:pPr marL="326555" indent="-326555">
              <a:lnSpc>
                <a:spcPct val="100000"/>
              </a:lnSpc>
              <a:spcBef>
                <a:spcPts val="857"/>
              </a:spcBef>
              <a:buNone/>
            </a:pPr>
            <a:r>
              <a:rPr lang="en-US" sz="2300" b="1" dirty="0" smtClean="0">
                <a:ea typeface="ＭＳ Ｐゴシック" pitchFamily="-105" charset="-128"/>
                <a:cs typeface="ＭＳ Ｐゴシック" pitchFamily="-105" charset="-128"/>
              </a:rPr>
              <a:t>What we deliver:</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IT Business Governance </a:t>
            </a:r>
            <a:r>
              <a:rPr lang="en-US" sz="2100" dirty="0" smtClean="0">
                <a:solidFill>
                  <a:srgbClr val="37372C"/>
                </a:solidFill>
                <a:ea typeface="ＭＳ Ｐゴシック" pitchFamily="-105" charset="-128"/>
                <a:cs typeface="ＭＳ Ｐゴシック" pitchFamily="-105" charset="-128"/>
              </a:rPr>
              <a:t>– Includes portfolio, financial, resource ,supplier and compliance</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Risk Mitigation </a:t>
            </a:r>
            <a:r>
              <a:rPr lang="en-US" sz="2100" dirty="0" smtClean="0">
                <a:solidFill>
                  <a:srgbClr val="37372C"/>
                </a:solidFill>
                <a:ea typeface="ＭＳ Ｐゴシック" pitchFamily="-105" charset="-128"/>
                <a:cs typeface="ＭＳ Ｐゴシック" pitchFamily="-105" charset="-128"/>
              </a:rPr>
              <a:t>– Inventory and prioritize risk, assess impact, develop mitigation plans &amp; test</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Compliance Mgt </a:t>
            </a:r>
            <a:r>
              <a:rPr lang="en-US" sz="2100" dirty="0" smtClean="0">
                <a:solidFill>
                  <a:srgbClr val="37372C"/>
                </a:solidFill>
                <a:ea typeface="ＭＳ Ｐゴシック" pitchFamily="-105" charset="-128"/>
                <a:cs typeface="ＭＳ Ｐゴシック" pitchFamily="-105" charset="-128"/>
              </a:rPr>
              <a:t>– Multiple initiatives; self-assessment of control testing and remediation</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Content Management  </a:t>
            </a:r>
            <a:r>
              <a:rPr lang="en-US" sz="2100" dirty="0" smtClean="0">
                <a:solidFill>
                  <a:srgbClr val="37372C"/>
                </a:solidFill>
                <a:ea typeface="ＭＳ Ｐゴシック" pitchFamily="-105" charset="-128"/>
                <a:cs typeface="ＭＳ Ｐゴシック" pitchFamily="-105" charset="-128"/>
              </a:rPr>
              <a:t>– Central repository for all compliance artifacts </a:t>
            </a:r>
          </a:p>
          <a:p>
            <a:pPr marL="326555" indent="-326555">
              <a:lnSpc>
                <a:spcPct val="100000"/>
              </a:lnSpc>
              <a:spcBef>
                <a:spcPts val="857"/>
              </a:spcBef>
              <a:buClr>
                <a:schemeClr val="tx1"/>
              </a:buClr>
            </a:pPr>
            <a:r>
              <a:rPr lang="en-US" sz="2100" b="1" dirty="0" smtClean="0">
                <a:solidFill>
                  <a:srgbClr val="37372C"/>
                </a:solidFill>
                <a:ea typeface="ＭＳ Ｐゴシック" pitchFamily="-105" charset="-128"/>
                <a:cs typeface="ＭＳ Ｐゴシック" pitchFamily="-105" charset="-128"/>
              </a:rPr>
              <a:t>Compliance Metrics </a:t>
            </a:r>
            <a:r>
              <a:rPr lang="en-US" sz="2100" dirty="0" smtClean="0">
                <a:solidFill>
                  <a:srgbClr val="37372C"/>
                </a:solidFill>
                <a:ea typeface="ＭＳ Ｐゴシック" pitchFamily="-105" charset="-128"/>
                <a:cs typeface="ＭＳ Ｐゴシック" pitchFamily="-105" charset="-128"/>
              </a:rPr>
              <a:t>– Metrics and drilldown by initiative; compliance maturity by initiative</a:t>
            </a:r>
          </a:p>
          <a:p>
            <a:pPr marL="326555" indent="-326555">
              <a:lnSpc>
                <a:spcPct val="100000"/>
              </a:lnSpc>
              <a:spcBef>
                <a:spcPts val="857"/>
              </a:spcBef>
            </a:pPr>
            <a:endParaRPr lang="en-US" sz="2300" dirty="0" smtClean="0">
              <a:ea typeface="ＭＳ Ｐゴシック" pitchFamily="-105" charset="-128"/>
              <a:cs typeface="ＭＳ Ｐゴシック" pitchFamily="-105" charset="-128"/>
            </a:endParaRPr>
          </a:p>
          <a:p>
            <a:pPr marL="326555" indent="-326555">
              <a:lnSpc>
                <a:spcPct val="100000"/>
              </a:lnSpc>
              <a:spcBef>
                <a:spcPts val="857"/>
              </a:spcBef>
              <a:buNone/>
            </a:pPr>
            <a:r>
              <a:rPr lang="en-US" sz="2300" b="1" dirty="0" smtClean="0">
                <a:ea typeface="ＭＳ Ｐゴシック" pitchFamily="-105" charset="-128"/>
                <a:cs typeface="ＭＳ Ｐゴシック" pitchFamily="-105" charset="-128"/>
              </a:rPr>
              <a:t>Benefits:</a:t>
            </a:r>
            <a:endParaRPr lang="en-US" sz="2100" b="1" dirty="0" smtClean="0">
              <a:solidFill>
                <a:srgbClr val="37372C"/>
              </a:solidFill>
              <a:ea typeface="ＭＳ Ｐゴシック" pitchFamily="-105" charset="-128"/>
              <a:cs typeface="ＭＳ Ｐゴシック" pitchFamily="-105" charset="-128"/>
            </a:endParaRPr>
          </a:p>
          <a:p>
            <a:pPr marL="326555" indent="-326555">
              <a:lnSpc>
                <a:spcPct val="100000"/>
              </a:lnSpc>
              <a:spcBef>
                <a:spcPts val="857"/>
              </a:spcBef>
              <a:buClr>
                <a:schemeClr val="tx1"/>
              </a:buClr>
            </a:pPr>
            <a:r>
              <a:rPr lang="en-US" sz="2100" dirty="0" smtClean="0">
                <a:solidFill>
                  <a:srgbClr val="37372C"/>
                </a:solidFill>
                <a:ea typeface="ＭＳ Ｐゴシック" pitchFamily="-105" charset="-128"/>
                <a:cs typeface="ＭＳ Ｐゴシック" pitchFamily="-105" charset="-128"/>
              </a:rPr>
              <a:t>Shorten the time to assess compliance</a:t>
            </a:r>
          </a:p>
          <a:p>
            <a:pPr marL="326555" indent="-326555">
              <a:lnSpc>
                <a:spcPct val="100000"/>
              </a:lnSpc>
              <a:spcBef>
                <a:spcPts val="857"/>
              </a:spcBef>
              <a:buClr>
                <a:schemeClr val="tx1"/>
              </a:buClr>
            </a:pPr>
            <a:r>
              <a:rPr lang="en-US" sz="2100" dirty="0" smtClean="0">
                <a:solidFill>
                  <a:srgbClr val="37372C"/>
                </a:solidFill>
                <a:ea typeface="ＭＳ Ｐゴシック" pitchFamily="-105" charset="-128"/>
                <a:cs typeface="ＭＳ Ｐゴシック" pitchFamily="-105" charset="-128"/>
              </a:rPr>
              <a:t>Reduce the cost of 3rd party audit</a:t>
            </a:r>
          </a:p>
          <a:p>
            <a:pPr marL="326555" indent="-326555">
              <a:lnSpc>
                <a:spcPct val="100000"/>
              </a:lnSpc>
              <a:spcBef>
                <a:spcPts val="857"/>
              </a:spcBef>
              <a:buClr>
                <a:schemeClr val="tx1"/>
              </a:buClr>
            </a:pPr>
            <a:r>
              <a:rPr lang="en-US" sz="2100" dirty="0" smtClean="0">
                <a:solidFill>
                  <a:srgbClr val="37372C"/>
                </a:solidFill>
                <a:ea typeface="ＭＳ Ｐゴシック" pitchFamily="-105" charset="-128"/>
                <a:cs typeface="ＭＳ Ｐゴシック" pitchFamily="-105" charset="-128"/>
              </a:rPr>
              <a:t>Gain confidence in regulatory compliance</a:t>
            </a:r>
          </a:p>
          <a:p>
            <a:pPr marL="326555" indent="-326555">
              <a:lnSpc>
                <a:spcPct val="100000"/>
              </a:lnSpc>
              <a:spcBef>
                <a:spcPts val="857"/>
              </a:spcBef>
              <a:buClr>
                <a:schemeClr val="tx1"/>
              </a:buClr>
            </a:pPr>
            <a:r>
              <a:rPr lang="en-US" sz="2100" b="1" dirty="0" smtClean="0">
                <a:solidFill>
                  <a:srgbClr val="C00000"/>
                </a:solidFill>
                <a:ea typeface="ＭＳ Ｐゴシック" pitchFamily="-105" charset="-128"/>
                <a:cs typeface="ＭＳ Ｐゴシック" pitchFamily="-105" charset="-128"/>
              </a:rPr>
              <a:t>Reduce compliance labor by up to 50%</a:t>
            </a:r>
          </a:p>
        </p:txBody>
      </p:sp>
      <p:grpSp>
        <p:nvGrpSpPr>
          <p:cNvPr id="2" name="Group 9"/>
          <p:cNvGrpSpPr/>
          <p:nvPr/>
        </p:nvGrpSpPr>
        <p:grpSpPr>
          <a:xfrm>
            <a:off x="6898484" y="1358266"/>
            <a:ext cx="7580533" cy="4004690"/>
            <a:chOff x="3276600" y="1989138"/>
            <a:chExt cx="5724525" cy="4032250"/>
          </a:xfrm>
          <a:effectLst>
            <a:outerShdw blurRad="50800" dist="38100" dir="2700000" algn="tl" rotWithShape="0">
              <a:prstClr val="black">
                <a:alpha val="40000"/>
              </a:prstClr>
            </a:outerShdw>
          </a:effectLst>
        </p:grpSpPr>
        <p:sp>
          <p:nvSpPr>
            <p:cNvPr id="11" name="Rectangle 67"/>
            <p:cNvSpPr>
              <a:spLocks noChangeArrowheads="1"/>
            </p:cNvSpPr>
            <p:nvPr/>
          </p:nvSpPr>
          <p:spPr bwMode="auto">
            <a:xfrm>
              <a:off x="3276600" y="1989138"/>
              <a:ext cx="5724525" cy="4032250"/>
            </a:xfrm>
            <a:prstGeom prst="rect">
              <a:avLst/>
            </a:prstGeom>
            <a:gradFill rotWithShape="1">
              <a:gsLst>
                <a:gs pos="0">
                  <a:srgbClr val="FFFFFF"/>
                </a:gs>
                <a:gs pos="100000">
                  <a:srgbClr val="CCCCCC"/>
                </a:gs>
              </a:gsLst>
              <a:lin ang="5400000" scaled="1"/>
            </a:gradFill>
            <a:ln w="12700">
              <a:solidFill>
                <a:srgbClr val="797979"/>
              </a:solidFill>
              <a:miter lim="800000"/>
              <a:headEnd/>
              <a:tailEnd/>
            </a:ln>
          </p:spPr>
          <p:txBody>
            <a:bodyPr wrap="none" anchor="ctr"/>
            <a:lstStyle/>
            <a:p>
              <a:pPr>
                <a:defRPr/>
              </a:pPr>
              <a:endParaRPr lang="en-US" sz="1700" dirty="0">
                <a:ea typeface="ＭＳ Ｐゴシック" pitchFamily="34" charset="-128"/>
              </a:endParaRPr>
            </a:p>
          </p:txBody>
        </p:sp>
        <p:sp>
          <p:nvSpPr>
            <p:cNvPr id="12" name="Rounded Rectangle 39"/>
            <p:cNvSpPr>
              <a:spLocks noChangeArrowheads="1"/>
            </p:cNvSpPr>
            <p:nvPr/>
          </p:nvSpPr>
          <p:spPr bwMode="auto">
            <a:xfrm>
              <a:off x="3429000" y="5221288"/>
              <a:ext cx="5486400" cy="646112"/>
            </a:xfrm>
            <a:prstGeom prst="roundRect">
              <a:avLst>
                <a:gd name="adj" fmla="val 16667"/>
              </a:avLst>
            </a:prstGeom>
            <a:solidFill>
              <a:srgbClr val="94BDD3"/>
            </a:solidFill>
            <a:ln w="12700" algn="ctr">
              <a:solidFill>
                <a:srgbClr val="20588C"/>
              </a:solidFill>
              <a:round/>
              <a:headEnd/>
              <a:tailEnd/>
            </a:ln>
          </p:spPr>
          <p:txBody>
            <a:bodyPr anchor="ctr"/>
            <a:lstStyle/>
            <a:p>
              <a:pPr algn="ctr">
                <a:defRPr/>
              </a:pPr>
              <a:endParaRPr lang="en-US" sz="1700" dirty="0">
                <a:ea typeface="ＭＳ Ｐゴシック" pitchFamily="34" charset="-128"/>
              </a:endParaRPr>
            </a:p>
          </p:txBody>
        </p:sp>
        <p:sp>
          <p:nvSpPr>
            <p:cNvPr id="13" name="Rounded Rectangle 18"/>
            <p:cNvSpPr>
              <a:spLocks noChangeArrowheads="1"/>
            </p:cNvSpPr>
            <p:nvPr/>
          </p:nvSpPr>
          <p:spPr bwMode="auto">
            <a:xfrm>
              <a:off x="3429000" y="3581400"/>
              <a:ext cx="5486400" cy="228600"/>
            </a:xfrm>
            <a:prstGeom prst="roundRect">
              <a:avLst>
                <a:gd name="adj" fmla="val 16667"/>
              </a:avLst>
            </a:prstGeom>
            <a:solidFill>
              <a:srgbClr val="F2D970"/>
            </a:solidFill>
            <a:ln w="12700">
              <a:solidFill>
                <a:srgbClr val="D4AA00"/>
              </a:solidFill>
              <a:round/>
              <a:headEnd/>
              <a:tailEnd/>
            </a:ln>
          </p:spPr>
          <p:txBody>
            <a:bodyPr anchor="ctr"/>
            <a:lstStyle/>
            <a:p>
              <a:pPr>
                <a:defRPr/>
              </a:pPr>
              <a:r>
                <a:rPr lang="en-US" sz="1600" i="1" dirty="0">
                  <a:ea typeface="ＭＳ Ｐゴシック" pitchFamily="34" charset="-128"/>
                </a:rPr>
                <a:t>Process</a:t>
              </a:r>
            </a:p>
          </p:txBody>
        </p:sp>
        <p:sp>
          <p:nvSpPr>
            <p:cNvPr id="14" name="Rounded Rectangle 19"/>
            <p:cNvSpPr>
              <a:spLocks noChangeArrowheads="1"/>
            </p:cNvSpPr>
            <p:nvPr/>
          </p:nvSpPr>
          <p:spPr bwMode="auto">
            <a:xfrm>
              <a:off x="3429000" y="3886200"/>
              <a:ext cx="5486400" cy="228600"/>
            </a:xfrm>
            <a:prstGeom prst="roundRect">
              <a:avLst>
                <a:gd name="adj" fmla="val 16667"/>
              </a:avLst>
            </a:prstGeom>
            <a:solidFill>
              <a:srgbClr val="F2D970"/>
            </a:solidFill>
            <a:ln w="12700">
              <a:solidFill>
                <a:srgbClr val="D4AA00"/>
              </a:solidFill>
              <a:round/>
              <a:headEnd/>
              <a:tailEnd/>
            </a:ln>
          </p:spPr>
          <p:txBody>
            <a:bodyPr anchor="ctr"/>
            <a:lstStyle/>
            <a:p>
              <a:pPr>
                <a:defRPr/>
              </a:pPr>
              <a:r>
                <a:rPr lang="en-US" sz="1600" i="1" dirty="0">
                  <a:ea typeface="ＭＳ Ｐゴシック" pitchFamily="34" charset="-128"/>
                </a:rPr>
                <a:t>Process</a:t>
              </a:r>
              <a:endParaRPr lang="en-US" sz="1700" dirty="0">
                <a:ea typeface="ＭＳ Ｐゴシック" pitchFamily="34" charset="-128"/>
              </a:endParaRPr>
            </a:p>
          </p:txBody>
        </p:sp>
        <p:sp>
          <p:nvSpPr>
            <p:cNvPr id="15" name="Rounded Rectangle 20"/>
            <p:cNvSpPr>
              <a:spLocks noChangeArrowheads="1"/>
            </p:cNvSpPr>
            <p:nvPr/>
          </p:nvSpPr>
          <p:spPr bwMode="auto">
            <a:xfrm>
              <a:off x="3429000" y="4191000"/>
              <a:ext cx="5486400" cy="228600"/>
            </a:xfrm>
            <a:prstGeom prst="roundRect">
              <a:avLst>
                <a:gd name="adj" fmla="val 16667"/>
              </a:avLst>
            </a:prstGeom>
            <a:solidFill>
              <a:srgbClr val="F2D970"/>
            </a:solidFill>
            <a:ln w="12700">
              <a:solidFill>
                <a:srgbClr val="D4AA00"/>
              </a:solidFill>
              <a:round/>
              <a:headEnd/>
              <a:tailEnd/>
            </a:ln>
          </p:spPr>
          <p:txBody>
            <a:bodyPr anchor="ctr"/>
            <a:lstStyle/>
            <a:p>
              <a:pPr>
                <a:defRPr/>
              </a:pPr>
              <a:r>
                <a:rPr lang="en-US" sz="1600" i="1" dirty="0">
                  <a:ea typeface="ＭＳ Ｐゴシック" pitchFamily="34" charset="-128"/>
                </a:rPr>
                <a:t>Process</a:t>
              </a:r>
              <a:endParaRPr lang="en-US" sz="1700" dirty="0">
                <a:ea typeface="ＭＳ Ｐゴシック" pitchFamily="34" charset="-128"/>
              </a:endParaRPr>
            </a:p>
          </p:txBody>
        </p:sp>
        <p:sp>
          <p:nvSpPr>
            <p:cNvPr id="16" name="Rounded Rectangle 21"/>
            <p:cNvSpPr>
              <a:spLocks noChangeArrowheads="1"/>
            </p:cNvSpPr>
            <p:nvPr/>
          </p:nvSpPr>
          <p:spPr bwMode="auto">
            <a:xfrm>
              <a:off x="3429000" y="4495800"/>
              <a:ext cx="5486400" cy="228600"/>
            </a:xfrm>
            <a:prstGeom prst="roundRect">
              <a:avLst>
                <a:gd name="adj" fmla="val 16667"/>
              </a:avLst>
            </a:prstGeom>
            <a:solidFill>
              <a:srgbClr val="F2D970"/>
            </a:solidFill>
            <a:ln w="12700">
              <a:solidFill>
                <a:srgbClr val="D4AA00"/>
              </a:solidFill>
              <a:round/>
              <a:headEnd/>
              <a:tailEnd/>
            </a:ln>
          </p:spPr>
          <p:txBody>
            <a:bodyPr anchor="ctr"/>
            <a:lstStyle/>
            <a:p>
              <a:pPr>
                <a:defRPr/>
              </a:pPr>
              <a:r>
                <a:rPr lang="en-US" sz="1600" i="1" dirty="0">
                  <a:ea typeface="ＭＳ Ｐゴシック" pitchFamily="34" charset="-128"/>
                </a:rPr>
                <a:t>Process</a:t>
              </a:r>
              <a:endParaRPr lang="en-US" sz="1700" dirty="0">
                <a:ea typeface="ＭＳ Ｐゴシック" pitchFamily="34" charset="-128"/>
              </a:endParaRPr>
            </a:p>
          </p:txBody>
        </p:sp>
        <p:sp>
          <p:nvSpPr>
            <p:cNvPr id="17" name="TextBox 33"/>
            <p:cNvSpPr txBox="1">
              <a:spLocks noChangeArrowheads="1"/>
            </p:cNvSpPr>
            <p:nvPr/>
          </p:nvSpPr>
          <p:spPr bwMode="auto">
            <a:xfrm>
              <a:off x="4259263" y="5238750"/>
              <a:ext cx="769937" cy="557811"/>
            </a:xfrm>
            <a:prstGeom prst="rect">
              <a:avLst/>
            </a:prstGeom>
            <a:noFill/>
            <a:ln w="9525">
              <a:noFill/>
              <a:miter lim="800000"/>
              <a:headEnd/>
              <a:tailEnd/>
            </a:ln>
          </p:spPr>
          <p:txBody>
            <a:bodyPr>
              <a:spAutoFit/>
            </a:bodyPr>
            <a:lstStyle/>
            <a:p>
              <a:pPr>
                <a:defRPr/>
              </a:pPr>
              <a:r>
                <a:rPr lang="en-US" sz="1000" dirty="0">
                  <a:ea typeface="ＭＳ Ｐゴシック" pitchFamily="34" charset="-128"/>
                </a:rPr>
                <a:t>Server Configuration, Change Control</a:t>
              </a:r>
            </a:p>
          </p:txBody>
        </p:sp>
        <p:sp>
          <p:nvSpPr>
            <p:cNvPr id="18" name="TextBox 34"/>
            <p:cNvSpPr txBox="1">
              <a:spLocks noChangeArrowheads="1"/>
            </p:cNvSpPr>
            <p:nvPr/>
          </p:nvSpPr>
          <p:spPr bwMode="auto">
            <a:xfrm>
              <a:off x="5176838" y="5238750"/>
              <a:ext cx="769937" cy="247915"/>
            </a:xfrm>
            <a:prstGeom prst="rect">
              <a:avLst/>
            </a:prstGeom>
            <a:noFill/>
            <a:ln w="9525">
              <a:noFill/>
              <a:miter lim="800000"/>
              <a:headEnd/>
              <a:tailEnd/>
            </a:ln>
          </p:spPr>
          <p:txBody>
            <a:bodyPr>
              <a:spAutoFit/>
            </a:bodyPr>
            <a:lstStyle/>
            <a:p>
              <a:pPr>
                <a:defRPr/>
              </a:pPr>
              <a:r>
                <a:rPr lang="en-US" sz="1000" dirty="0">
                  <a:ea typeface="ＭＳ Ｐゴシック" pitchFamily="34" charset="-128"/>
                </a:rPr>
                <a:t>Network Security</a:t>
              </a:r>
            </a:p>
          </p:txBody>
        </p:sp>
        <p:sp>
          <p:nvSpPr>
            <p:cNvPr id="19" name="TextBox 35"/>
            <p:cNvSpPr txBox="1">
              <a:spLocks noChangeArrowheads="1"/>
            </p:cNvSpPr>
            <p:nvPr/>
          </p:nvSpPr>
          <p:spPr bwMode="auto">
            <a:xfrm>
              <a:off x="6094412" y="5238750"/>
              <a:ext cx="769937" cy="247915"/>
            </a:xfrm>
            <a:prstGeom prst="rect">
              <a:avLst/>
            </a:prstGeom>
            <a:noFill/>
            <a:ln w="9525">
              <a:noFill/>
              <a:miter lim="800000"/>
              <a:headEnd/>
              <a:tailEnd/>
            </a:ln>
          </p:spPr>
          <p:txBody>
            <a:bodyPr>
              <a:spAutoFit/>
            </a:bodyPr>
            <a:lstStyle/>
            <a:p>
              <a:pPr>
                <a:defRPr/>
              </a:pPr>
              <a:r>
                <a:rPr lang="en-US" sz="1000" dirty="0">
                  <a:ea typeface="ＭＳ Ｐゴシック" pitchFamily="34" charset="-128"/>
                </a:rPr>
                <a:t>Desktop Security</a:t>
              </a:r>
            </a:p>
          </p:txBody>
        </p:sp>
        <p:sp>
          <p:nvSpPr>
            <p:cNvPr id="20" name="TextBox 36"/>
            <p:cNvSpPr txBox="1">
              <a:spLocks noChangeArrowheads="1"/>
            </p:cNvSpPr>
            <p:nvPr/>
          </p:nvSpPr>
          <p:spPr bwMode="auto">
            <a:xfrm>
              <a:off x="7011988" y="5238750"/>
              <a:ext cx="769937" cy="402864"/>
            </a:xfrm>
            <a:prstGeom prst="rect">
              <a:avLst/>
            </a:prstGeom>
            <a:noFill/>
            <a:ln w="9525">
              <a:noFill/>
              <a:miter lim="800000"/>
              <a:headEnd/>
              <a:tailEnd/>
            </a:ln>
          </p:spPr>
          <p:txBody>
            <a:bodyPr>
              <a:spAutoFit/>
            </a:bodyPr>
            <a:lstStyle/>
            <a:p>
              <a:pPr>
                <a:defRPr/>
              </a:pPr>
              <a:r>
                <a:rPr lang="en-US" sz="1000" dirty="0">
                  <a:ea typeface="ＭＳ Ｐゴシック" pitchFamily="34" charset="-128"/>
                </a:rPr>
                <a:t>Change and Release Control</a:t>
              </a:r>
            </a:p>
          </p:txBody>
        </p:sp>
        <p:sp>
          <p:nvSpPr>
            <p:cNvPr id="21" name="TextBox 37"/>
            <p:cNvSpPr txBox="1">
              <a:spLocks noChangeArrowheads="1"/>
            </p:cNvSpPr>
            <p:nvPr/>
          </p:nvSpPr>
          <p:spPr bwMode="auto">
            <a:xfrm>
              <a:off x="7929563" y="5238750"/>
              <a:ext cx="769937" cy="557811"/>
            </a:xfrm>
            <a:prstGeom prst="rect">
              <a:avLst/>
            </a:prstGeom>
            <a:noFill/>
            <a:ln w="9525">
              <a:noFill/>
              <a:miter lim="800000"/>
              <a:headEnd/>
              <a:tailEnd/>
            </a:ln>
          </p:spPr>
          <p:txBody>
            <a:bodyPr>
              <a:spAutoFit/>
            </a:bodyPr>
            <a:lstStyle/>
            <a:p>
              <a:pPr>
                <a:defRPr/>
              </a:pPr>
              <a:r>
                <a:rPr lang="en-US" sz="1000" dirty="0">
                  <a:ea typeface="ＭＳ Ｐゴシック" pitchFamily="34" charset="-128"/>
                </a:rPr>
                <a:t>Project, Financial, Vendor Governance</a:t>
              </a:r>
            </a:p>
          </p:txBody>
        </p:sp>
        <p:sp>
          <p:nvSpPr>
            <p:cNvPr id="22" name="TextBox 38"/>
            <p:cNvSpPr txBox="1">
              <a:spLocks noChangeArrowheads="1"/>
            </p:cNvSpPr>
            <p:nvPr/>
          </p:nvSpPr>
          <p:spPr bwMode="auto">
            <a:xfrm>
              <a:off x="3429000" y="5238750"/>
              <a:ext cx="769938" cy="402864"/>
            </a:xfrm>
            <a:prstGeom prst="rect">
              <a:avLst/>
            </a:prstGeom>
            <a:noFill/>
            <a:ln w="9525">
              <a:noFill/>
              <a:miter lim="800000"/>
              <a:headEnd/>
              <a:tailEnd/>
            </a:ln>
          </p:spPr>
          <p:txBody>
            <a:bodyPr>
              <a:spAutoFit/>
            </a:bodyPr>
            <a:lstStyle/>
            <a:p>
              <a:pPr>
                <a:defRPr/>
              </a:pPr>
              <a:r>
                <a:rPr lang="en-US" sz="1000" dirty="0">
                  <a:ea typeface="ＭＳ Ｐゴシック" pitchFamily="34" charset="-128"/>
                </a:rPr>
                <a:t>Example Compliance Risk:</a:t>
              </a:r>
            </a:p>
          </p:txBody>
        </p:sp>
        <p:sp>
          <p:nvSpPr>
            <p:cNvPr id="23" name="Line 74"/>
            <p:cNvSpPr>
              <a:spLocks noChangeShapeType="1"/>
            </p:cNvSpPr>
            <p:nvPr/>
          </p:nvSpPr>
          <p:spPr bwMode="auto">
            <a:xfrm>
              <a:off x="4643438" y="2565400"/>
              <a:ext cx="0" cy="863600"/>
            </a:xfrm>
            <a:prstGeom prst="line">
              <a:avLst/>
            </a:prstGeom>
            <a:noFill/>
            <a:ln w="12700">
              <a:solidFill>
                <a:schemeClr val="tx1"/>
              </a:solidFill>
              <a:round/>
              <a:headEnd/>
              <a:tailEnd/>
            </a:ln>
          </p:spPr>
          <p:txBody>
            <a:bodyPr anchor="ctr"/>
            <a:lstStyle/>
            <a:p>
              <a:pPr>
                <a:defRPr/>
              </a:pPr>
              <a:endParaRPr lang="en-US" sz="1700" dirty="0">
                <a:ea typeface="ＭＳ Ｐゴシック" pitchFamily="34" charset="-128"/>
              </a:endParaRPr>
            </a:p>
          </p:txBody>
        </p:sp>
        <p:sp>
          <p:nvSpPr>
            <p:cNvPr id="24" name="Line 75"/>
            <p:cNvSpPr>
              <a:spLocks noChangeShapeType="1"/>
            </p:cNvSpPr>
            <p:nvPr/>
          </p:nvSpPr>
          <p:spPr bwMode="auto">
            <a:xfrm>
              <a:off x="5561013" y="2565400"/>
              <a:ext cx="0" cy="863600"/>
            </a:xfrm>
            <a:prstGeom prst="line">
              <a:avLst/>
            </a:prstGeom>
            <a:noFill/>
            <a:ln w="12700">
              <a:solidFill>
                <a:schemeClr val="tx1"/>
              </a:solidFill>
              <a:round/>
              <a:headEnd/>
              <a:tailEnd/>
            </a:ln>
          </p:spPr>
          <p:txBody>
            <a:bodyPr anchor="ctr"/>
            <a:lstStyle/>
            <a:p>
              <a:pPr>
                <a:defRPr/>
              </a:pPr>
              <a:endParaRPr lang="en-US" sz="1700" dirty="0">
                <a:ea typeface="ＭＳ Ｐゴシック" pitchFamily="34" charset="-128"/>
              </a:endParaRPr>
            </a:p>
          </p:txBody>
        </p:sp>
        <p:sp>
          <p:nvSpPr>
            <p:cNvPr id="25" name="Line 76"/>
            <p:cNvSpPr>
              <a:spLocks noChangeShapeType="1"/>
            </p:cNvSpPr>
            <p:nvPr/>
          </p:nvSpPr>
          <p:spPr bwMode="auto">
            <a:xfrm>
              <a:off x="6480175" y="2565400"/>
              <a:ext cx="0" cy="863600"/>
            </a:xfrm>
            <a:prstGeom prst="line">
              <a:avLst/>
            </a:prstGeom>
            <a:noFill/>
            <a:ln w="12700">
              <a:solidFill>
                <a:schemeClr val="tx1"/>
              </a:solidFill>
              <a:round/>
              <a:headEnd/>
              <a:tailEnd/>
            </a:ln>
          </p:spPr>
          <p:txBody>
            <a:bodyPr anchor="ctr"/>
            <a:lstStyle/>
            <a:p>
              <a:pPr>
                <a:defRPr/>
              </a:pPr>
              <a:endParaRPr lang="en-US" sz="1700" dirty="0">
                <a:ea typeface="ＭＳ Ｐゴシック" pitchFamily="34" charset="-128"/>
              </a:endParaRPr>
            </a:p>
          </p:txBody>
        </p:sp>
        <p:sp>
          <p:nvSpPr>
            <p:cNvPr id="26" name="Line 77"/>
            <p:cNvSpPr>
              <a:spLocks noChangeShapeType="1"/>
            </p:cNvSpPr>
            <p:nvPr/>
          </p:nvSpPr>
          <p:spPr bwMode="auto">
            <a:xfrm>
              <a:off x="7396163" y="2565400"/>
              <a:ext cx="0" cy="863600"/>
            </a:xfrm>
            <a:prstGeom prst="line">
              <a:avLst/>
            </a:prstGeom>
            <a:noFill/>
            <a:ln w="12700">
              <a:solidFill>
                <a:schemeClr val="tx1"/>
              </a:solidFill>
              <a:round/>
              <a:headEnd/>
              <a:tailEnd/>
            </a:ln>
          </p:spPr>
          <p:txBody>
            <a:bodyPr anchor="ctr"/>
            <a:lstStyle/>
            <a:p>
              <a:pPr>
                <a:defRPr/>
              </a:pPr>
              <a:endParaRPr lang="en-US" sz="1700" dirty="0">
                <a:ea typeface="ＭＳ Ｐゴシック" pitchFamily="34" charset="-128"/>
              </a:endParaRPr>
            </a:p>
          </p:txBody>
        </p:sp>
        <p:sp>
          <p:nvSpPr>
            <p:cNvPr id="27" name="Line 78"/>
            <p:cNvSpPr>
              <a:spLocks noChangeShapeType="1"/>
            </p:cNvSpPr>
            <p:nvPr/>
          </p:nvSpPr>
          <p:spPr bwMode="auto">
            <a:xfrm>
              <a:off x="8316913" y="2565400"/>
              <a:ext cx="0" cy="863600"/>
            </a:xfrm>
            <a:prstGeom prst="line">
              <a:avLst/>
            </a:prstGeom>
            <a:noFill/>
            <a:ln w="12700">
              <a:solidFill>
                <a:schemeClr val="tx1"/>
              </a:solidFill>
              <a:round/>
              <a:headEnd/>
              <a:tailEnd/>
            </a:ln>
          </p:spPr>
          <p:txBody>
            <a:bodyPr anchor="ctr"/>
            <a:lstStyle/>
            <a:p>
              <a:pPr>
                <a:defRPr/>
              </a:pPr>
              <a:endParaRPr lang="en-US" sz="1700" dirty="0">
                <a:ea typeface="ＭＳ Ｐゴシック" pitchFamily="34" charset="-128"/>
              </a:endParaRPr>
            </a:p>
          </p:txBody>
        </p:sp>
        <p:sp>
          <p:nvSpPr>
            <p:cNvPr id="28" name="Rectangle 22"/>
            <p:cNvSpPr>
              <a:spLocks noChangeArrowheads="1"/>
            </p:cNvSpPr>
            <p:nvPr/>
          </p:nvSpPr>
          <p:spPr bwMode="auto">
            <a:xfrm>
              <a:off x="3509963" y="2205038"/>
              <a:ext cx="5257800" cy="533400"/>
            </a:xfrm>
            <a:prstGeom prst="rect">
              <a:avLst/>
            </a:prstGeom>
            <a:solidFill>
              <a:srgbClr val="94BDD3"/>
            </a:solidFill>
            <a:ln w="12700">
              <a:solidFill>
                <a:srgbClr val="20588C"/>
              </a:solidFill>
              <a:miter lim="800000"/>
              <a:headEnd/>
              <a:tailEnd/>
            </a:ln>
          </p:spPr>
          <p:txBody>
            <a:bodyPr anchor="ctr"/>
            <a:lstStyle/>
            <a:p>
              <a:pPr algn="ctr">
                <a:defRPr/>
              </a:pPr>
              <a:r>
                <a:rPr lang="en-US" sz="1700" dirty="0">
                  <a:ea typeface="ＭＳ Ｐゴシック" pitchFamily="34" charset="-128"/>
                </a:rPr>
                <a:t>IT Compliance Program</a:t>
              </a:r>
            </a:p>
            <a:p>
              <a:pPr algn="ctr">
                <a:defRPr/>
              </a:pPr>
              <a:r>
                <a:rPr lang="en-US" sz="1700" dirty="0">
                  <a:ea typeface="ＭＳ Ｐゴシック" pitchFamily="34" charset="-128"/>
                </a:rPr>
                <a:t>(BMC Governance and Compliance Management)</a:t>
              </a:r>
            </a:p>
          </p:txBody>
        </p:sp>
        <p:sp>
          <p:nvSpPr>
            <p:cNvPr id="29" name="Rectangle 68"/>
            <p:cNvSpPr>
              <a:spLocks noChangeArrowheads="1"/>
            </p:cNvSpPr>
            <p:nvPr/>
          </p:nvSpPr>
          <p:spPr bwMode="auto">
            <a:xfrm>
              <a:off x="4248150" y="3105150"/>
              <a:ext cx="792163" cy="2052638"/>
            </a:xfrm>
            <a:prstGeom prst="rect">
              <a:avLst/>
            </a:prstGeom>
            <a:solidFill>
              <a:srgbClr val="85C1AF"/>
            </a:solidFill>
            <a:ln w="12700">
              <a:solidFill>
                <a:srgbClr val="2C7563"/>
              </a:solidFill>
              <a:miter lim="800000"/>
              <a:headEnd/>
              <a:tailEnd/>
            </a:ln>
          </p:spPr>
          <p:txBody>
            <a:bodyPr rot="10800000" vert="eaVert" anchor="ctr"/>
            <a:lstStyle/>
            <a:p>
              <a:pPr algn="ctr">
                <a:defRPr/>
              </a:pPr>
              <a:r>
                <a:rPr lang="en-US" sz="2000" dirty="0">
                  <a:ea typeface="ＭＳ Ｐゴシック" pitchFamily="34" charset="-128"/>
                </a:rPr>
                <a:t>Datacenter</a:t>
              </a:r>
            </a:p>
            <a:p>
              <a:pPr algn="ctr">
                <a:defRPr/>
              </a:pPr>
              <a:r>
                <a:rPr lang="en-US" sz="2000" dirty="0">
                  <a:ea typeface="ＭＳ Ｐゴシック" pitchFamily="34" charset="-128"/>
                </a:rPr>
                <a:t>Operations</a:t>
              </a:r>
            </a:p>
          </p:txBody>
        </p:sp>
        <p:sp>
          <p:nvSpPr>
            <p:cNvPr id="30" name="Rectangle 70"/>
            <p:cNvSpPr>
              <a:spLocks noChangeArrowheads="1"/>
            </p:cNvSpPr>
            <p:nvPr/>
          </p:nvSpPr>
          <p:spPr bwMode="auto">
            <a:xfrm>
              <a:off x="5165725" y="3105150"/>
              <a:ext cx="792163" cy="2052638"/>
            </a:xfrm>
            <a:prstGeom prst="rect">
              <a:avLst/>
            </a:prstGeom>
            <a:solidFill>
              <a:srgbClr val="85C1AF"/>
            </a:solidFill>
            <a:ln w="12700">
              <a:solidFill>
                <a:srgbClr val="2C7563"/>
              </a:solidFill>
              <a:miter lim="800000"/>
              <a:headEnd/>
              <a:tailEnd/>
            </a:ln>
          </p:spPr>
          <p:txBody>
            <a:bodyPr rot="10800000" vert="eaVert" anchor="ctr"/>
            <a:lstStyle/>
            <a:p>
              <a:pPr algn="ctr">
                <a:defRPr/>
              </a:pPr>
              <a:r>
                <a:rPr lang="en-US" sz="2000" dirty="0">
                  <a:ea typeface="ＭＳ Ｐゴシック" pitchFamily="34" charset="-128"/>
                </a:rPr>
                <a:t>Network</a:t>
              </a:r>
            </a:p>
            <a:p>
              <a:pPr algn="ctr">
                <a:defRPr/>
              </a:pPr>
              <a:r>
                <a:rPr lang="en-US" sz="2000" dirty="0">
                  <a:ea typeface="ＭＳ Ｐゴシック" pitchFamily="34" charset="-128"/>
                </a:rPr>
                <a:t>Operations</a:t>
              </a:r>
            </a:p>
          </p:txBody>
        </p:sp>
        <p:sp>
          <p:nvSpPr>
            <p:cNvPr id="31" name="Rectangle 71"/>
            <p:cNvSpPr>
              <a:spLocks noChangeArrowheads="1"/>
            </p:cNvSpPr>
            <p:nvPr/>
          </p:nvSpPr>
          <p:spPr bwMode="auto">
            <a:xfrm>
              <a:off x="6083300" y="3105150"/>
              <a:ext cx="792163" cy="2052638"/>
            </a:xfrm>
            <a:prstGeom prst="rect">
              <a:avLst/>
            </a:prstGeom>
            <a:solidFill>
              <a:srgbClr val="85C1AF"/>
            </a:solidFill>
            <a:ln w="12700">
              <a:solidFill>
                <a:srgbClr val="2C7563"/>
              </a:solidFill>
              <a:miter lim="800000"/>
              <a:headEnd/>
              <a:tailEnd/>
            </a:ln>
          </p:spPr>
          <p:txBody>
            <a:bodyPr rot="10800000" vert="eaVert" anchor="ctr"/>
            <a:lstStyle/>
            <a:p>
              <a:pPr algn="ctr">
                <a:defRPr/>
              </a:pPr>
              <a:r>
                <a:rPr lang="en-US" sz="2000" dirty="0">
                  <a:ea typeface="ＭＳ Ｐゴシック" pitchFamily="34" charset="-128"/>
                </a:rPr>
                <a:t>Desktop</a:t>
              </a:r>
            </a:p>
          </p:txBody>
        </p:sp>
        <p:sp>
          <p:nvSpPr>
            <p:cNvPr id="32" name="Rectangle 72"/>
            <p:cNvSpPr>
              <a:spLocks noChangeArrowheads="1"/>
            </p:cNvSpPr>
            <p:nvPr/>
          </p:nvSpPr>
          <p:spPr bwMode="auto">
            <a:xfrm>
              <a:off x="7000875" y="3105150"/>
              <a:ext cx="792163" cy="2052638"/>
            </a:xfrm>
            <a:prstGeom prst="rect">
              <a:avLst/>
            </a:prstGeom>
            <a:solidFill>
              <a:srgbClr val="85C1AF"/>
            </a:solidFill>
            <a:ln w="12700">
              <a:solidFill>
                <a:srgbClr val="2C7563"/>
              </a:solidFill>
              <a:miter lim="800000"/>
              <a:headEnd/>
              <a:tailEnd/>
            </a:ln>
          </p:spPr>
          <p:txBody>
            <a:bodyPr rot="10800000" vert="eaVert" anchor="ctr"/>
            <a:lstStyle/>
            <a:p>
              <a:pPr algn="ctr">
                <a:defRPr/>
              </a:pPr>
              <a:r>
                <a:rPr lang="en-US" sz="2000" dirty="0">
                  <a:ea typeface="ＭＳ Ｐゴシック" pitchFamily="34" charset="-128"/>
                </a:rPr>
                <a:t>Apps Development</a:t>
              </a:r>
            </a:p>
          </p:txBody>
        </p:sp>
        <p:sp>
          <p:nvSpPr>
            <p:cNvPr id="33" name="Rectangle 73"/>
            <p:cNvSpPr>
              <a:spLocks noChangeArrowheads="1"/>
            </p:cNvSpPr>
            <p:nvPr/>
          </p:nvSpPr>
          <p:spPr bwMode="auto">
            <a:xfrm>
              <a:off x="7918450" y="3105150"/>
              <a:ext cx="792163" cy="2052638"/>
            </a:xfrm>
            <a:prstGeom prst="rect">
              <a:avLst/>
            </a:prstGeom>
            <a:solidFill>
              <a:srgbClr val="85C1AF"/>
            </a:solidFill>
            <a:ln w="12700">
              <a:solidFill>
                <a:srgbClr val="2C7563"/>
              </a:solidFill>
              <a:miter lim="800000"/>
              <a:headEnd/>
              <a:tailEnd/>
            </a:ln>
          </p:spPr>
          <p:txBody>
            <a:bodyPr rot="10800000" vert="eaVert" anchor="ctr"/>
            <a:lstStyle/>
            <a:p>
              <a:pPr algn="ctr">
                <a:defRPr/>
              </a:pPr>
              <a:r>
                <a:rPr lang="en-US" sz="2000" dirty="0">
                  <a:ea typeface="ＭＳ Ｐゴシック" pitchFamily="34" charset="-128"/>
                </a:rPr>
                <a:t>IT Business Management</a:t>
              </a:r>
            </a:p>
          </p:txBody>
        </p:sp>
      </p:grpSp>
      <p:pic>
        <p:nvPicPr>
          <p:cNvPr id="30727" name="Picture 5" descr="Updated GCM Ctrl Assess (5-20-04) v1"/>
          <p:cNvPicPr>
            <a:picLocks noChangeAspect="1" noChangeArrowheads="1"/>
          </p:cNvPicPr>
          <p:nvPr/>
        </p:nvPicPr>
        <p:blipFill>
          <a:blip r:embed="rId3"/>
          <a:srcRect l="19675" t="49290" r="18690" b="6161"/>
          <a:stretch>
            <a:fillRect/>
          </a:stretch>
        </p:blipFill>
        <p:spPr bwMode="auto">
          <a:xfrm>
            <a:off x="8001000" y="5486400"/>
            <a:ext cx="4714240" cy="2482216"/>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ransition spd="med">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6"/>
          <p:cNvSpPr>
            <a:spLocks noGrp="1" noChangeArrowheads="1"/>
          </p:cNvSpPr>
          <p:nvPr>
            <p:ph type="title"/>
          </p:nvPr>
        </p:nvSpPr>
        <p:spPr/>
        <p:txBody>
          <a:bodyPr/>
          <a:lstStyle/>
          <a:p>
            <a:r>
              <a:rPr lang="en-US" smtClean="0">
                <a:latin typeface="Arial" pitchFamily="34" charset="0"/>
                <a:ea typeface="ＭＳ Ｐゴシック" pitchFamily="-105" charset="-128"/>
              </a:rPr>
              <a:t>Customer Snapshot: Dresdner Kleinwort</a:t>
            </a:r>
          </a:p>
        </p:txBody>
      </p:sp>
      <p:graphicFrame>
        <p:nvGraphicFramePr>
          <p:cNvPr id="25636" name="Group 36"/>
          <p:cNvGraphicFramePr>
            <a:graphicFrameLocks noGrp="1"/>
          </p:cNvGraphicFramePr>
          <p:nvPr/>
        </p:nvGraphicFramePr>
        <p:xfrm>
          <a:off x="3451862" y="1463040"/>
          <a:ext cx="11117579" cy="6282690"/>
        </p:xfrm>
        <a:graphic>
          <a:graphicData uri="http://schemas.openxmlformats.org/drawingml/2006/table">
            <a:tbl>
              <a:tblPr/>
              <a:tblGrid>
                <a:gridCol w="3261360"/>
                <a:gridCol w="3263899"/>
                <a:gridCol w="4592320"/>
              </a:tblGrid>
              <a:tr h="327660">
                <a:tc>
                  <a:txBody>
                    <a:bodyPr/>
                    <a:lstStyle/>
                    <a:p>
                      <a:pPr marL="0" marR="0" lvl="0" indent="0" algn="ctr" defTabSz="914400" rtl="0" eaLnBrk="0" fontAlgn="base" latinLnBrk="0" hangingPunct="0">
                        <a:lnSpc>
                          <a:spcPct val="85000"/>
                        </a:lnSpc>
                        <a:spcBef>
                          <a:spcPct val="50000"/>
                        </a:spcBef>
                        <a:spcAft>
                          <a:spcPct val="0"/>
                        </a:spcAft>
                        <a:buClrTx/>
                        <a:buSzPct val="75000"/>
                        <a:buFontTx/>
                        <a:buNone/>
                        <a:tabLst/>
                      </a:pPr>
                      <a:r>
                        <a:rPr kumimoji="0" lang="en-US" sz="1700" b="0" i="0" u="none" strike="noStrike" cap="none" normalizeH="0" baseline="0" smtClean="0">
                          <a:ln>
                            <a:noFill/>
                          </a:ln>
                          <a:solidFill>
                            <a:schemeClr val="bg1"/>
                          </a:solidFill>
                          <a:effectLst/>
                          <a:latin typeface="Arial Narrow" pitchFamily="34" charset="0"/>
                          <a:ea typeface="ＭＳ Ｐゴシック" pitchFamily="-105" charset="-128"/>
                        </a:rPr>
                        <a:t>Challenge</a:t>
                      </a: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85000"/>
                        </a:lnSpc>
                        <a:spcBef>
                          <a:spcPct val="50000"/>
                        </a:spcBef>
                        <a:spcAft>
                          <a:spcPct val="0"/>
                        </a:spcAft>
                        <a:buClrTx/>
                        <a:buSzPct val="75000"/>
                        <a:buFontTx/>
                        <a:buNone/>
                        <a:tabLst/>
                      </a:pPr>
                      <a:r>
                        <a:rPr kumimoji="0" lang="en-US" sz="1700" b="0" i="0" u="none" strike="noStrike" cap="none" normalizeH="0" baseline="0" smtClean="0">
                          <a:ln>
                            <a:noFill/>
                          </a:ln>
                          <a:solidFill>
                            <a:schemeClr val="bg1"/>
                          </a:solidFill>
                          <a:effectLst/>
                          <a:latin typeface="Arial Narrow" pitchFamily="34" charset="0"/>
                          <a:ea typeface="ＭＳ Ｐゴシック" pitchFamily="-105" charset="-128"/>
                        </a:rPr>
                        <a:t>Solution</a:t>
                      </a: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85000"/>
                        </a:lnSpc>
                        <a:spcBef>
                          <a:spcPct val="50000"/>
                        </a:spcBef>
                        <a:spcAft>
                          <a:spcPct val="0"/>
                        </a:spcAft>
                        <a:buClrTx/>
                        <a:buSzPct val="75000"/>
                        <a:buFontTx/>
                        <a:buNone/>
                        <a:tabLst/>
                      </a:pPr>
                      <a:r>
                        <a:rPr kumimoji="0" lang="en-US" sz="1700" b="0" i="0" u="none" strike="noStrike" cap="none" normalizeH="0" baseline="0" smtClean="0">
                          <a:ln>
                            <a:noFill/>
                          </a:ln>
                          <a:solidFill>
                            <a:schemeClr val="bg1"/>
                          </a:solidFill>
                          <a:effectLst/>
                          <a:latin typeface="Arial Narrow" pitchFamily="34" charset="0"/>
                          <a:ea typeface="ＭＳ Ｐゴシック" pitchFamily="-105" charset="-128"/>
                        </a:rPr>
                        <a:t>Value</a:t>
                      </a: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r>
              <a:tr h="5221224">
                <a:tc>
                  <a:txBody>
                    <a:bodyPr/>
                    <a:lstStyle/>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Improve efficiency, reduce costs, while improving overall business alignment</a:t>
                      </a:r>
                    </a:p>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Lack of transparency regarding cost allocations to the lines of business</a:t>
                      </a:r>
                    </a:p>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Redundant or unnecessary vendor spend</a:t>
                      </a:r>
                    </a:p>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Costly regulatory compliance</a:t>
                      </a: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BMC BSM Solutions, featuring BMC Service Resource Planning</a:t>
                      </a:r>
                    </a:p>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Deployed all 5 applications in the IT Business Management Suite</a:t>
                      </a:r>
                    </a:p>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400" b="0" i="0" u="none" strike="noStrike" cap="none" normalizeH="0" baseline="0" smtClean="0">
                          <a:ln>
                            <a:noFill/>
                          </a:ln>
                          <a:solidFill>
                            <a:schemeClr val="tx1"/>
                          </a:solidFill>
                          <a:effectLst/>
                          <a:latin typeface="Arial Narrow" pitchFamily="34" charset="0"/>
                          <a:ea typeface="ＭＳ Ｐゴシック" pitchFamily="-105" charset="-128"/>
                        </a:rPr>
                        <a:t>Deployed Service Support and BMC Atrium solutions</a:t>
                      </a: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1125" marR="0" lvl="0" indent="-111125" algn="l" defTabSz="914400" rtl="0" eaLnBrk="0" fontAlgn="base" latinLnBrk="0" hangingPunct="0">
                        <a:lnSpc>
                          <a:spcPct val="100000"/>
                        </a:lnSpc>
                        <a:spcBef>
                          <a:spcPct val="0"/>
                        </a:spcBef>
                        <a:spcAft>
                          <a:spcPts val="300"/>
                        </a:spcAft>
                        <a:buClrTx/>
                        <a:buSzPct val="75000"/>
                        <a:buFontTx/>
                        <a:buBlip>
                          <a:blip r:embed="rId3"/>
                        </a:buBlip>
                        <a:tabLst/>
                      </a:pPr>
                      <a:r>
                        <a:rPr kumimoji="0" lang="en-US" sz="1700" b="1" i="0" u="sng" strike="noStrike" cap="none" normalizeH="0" baseline="0" smtClean="0">
                          <a:ln>
                            <a:noFill/>
                          </a:ln>
                          <a:solidFill>
                            <a:schemeClr val="tx1"/>
                          </a:solidFill>
                          <a:effectLst/>
                          <a:latin typeface="Arial Narrow" pitchFamily="34" charset="0"/>
                          <a:ea typeface="ＭＳ Ｐゴシック" pitchFamily="-105" charset="-128"/>
                        </a:rPr>
                        <a:t>Streamlined planning and budgeting</a:t>
                      </a:r>
                      <a:r>
                        <a:rPr kumimoji="0" lang="en-US" sz="1400" b="1" i="0" u="none" strike="noStrike" cap="none" normalizeH="0" baseline="0" smtClean="0">
                          <a:ln>
                            <a:noFill/>
                          </a:ln>
                          <a:solidFill>
                            <a:schemeClr val="tx1"/>
                          </a:solidFill>
                          <a:effectLst/>
                          <a:latin typeface="Arial Narrow" pitchFamily="34" charset="0"/>
                          <a:ea typeface="ＭＳ Ｐゴシック" pitchFamily="-105" charset="-128"/>
                        </a:rPr>
                        <a:t> </a:t>
                      </a:r>
                    </a:p>
                    <a:p>
                      <a:pPr marL="292100" marR="0" lvl="1" indent="-111125" algn="l" defTabSz="914400" rtl="0" eaLnBrk="0" fontAlgn="base" latinLnBrk="0" hangingPunct="0">
                        <a:lnSpc>
                          <a:spcPct val="100000"/>
                        </a:lnSpc>
                        <a:spcBef>
                          <a:spcPct val="0"/>
                        </a:spcBef>
                        <a:spcAft>
                          <a:spcPts val="300"/>
                        </a:spcAft>
                        <a:buClrTx/>
                        <a:buSzPct val="75000"/>
                        <a:buFontTx/>
                        <a:buBlip>
                          <a:blip r:embed="rId3"/>
                        </a:buBlip>
                        <a:tabLst/>
                      </a:pPr>
                      <a:r>
                        <a:rPr kumimoji="0" lang="en-US" sz="1700" b="1" i="0" u="none" strike="noStrike" cap="none" normalizeH="0" baseline="0" smtClean="0">
                          <a:ln>
                            <a:noFill/>
                          </a:ln>
                          <a:solidFill>
                            <a:schemeClr val="tx1"/>
                          </a:solidFill>
                          <a:effectLst/>
                          <a:latin typeface="Arial Narrow" pitchFamily="34" charset="0"/>
                          <a:ea typeface="ＭＳ Ｐゴシック" pitchFamily="-105" charset="-128"/>
                          <a:cs typeface="Arial" pitchFamily="34" charset="0"/>
                        </a:rPr>
                        <a:t>1,500 cost centers reduced to 150</a:t>
                      </a:r>
                    </a:p>
                    <a:p>
                      <a:pPr marL="292100" marR="0" lvl="1" indent="-111125" algn="l" defTabSz="914400" rtl="0" eaLnBrk="0" fontAlgn="base" latinLnBrk="0" hangingPunct="0">
                        <a:lnSpc>
                          <a:spcPct val="100000"/>
                        </a:lnSpc>
                        <a:spcBef>
                          <a:spcPct val="0"/>
                        </a:spcBef>
                        <a:spcAft>
                          <a:spcPts val="300"/>
                        </a:spcAft>
                        <a:buClrTx/>
                        <a:buSzPct val="75000"/>
                        <a:buFontTx/>
                        <a:buBlip>
                          <a:blip r:embed="rId3"/>
                        </a:buBlip>
                        <a:tabLst/>
                      </a:pP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t>Reduced planning cycle from </a:t>
                      </a:r>
                      <a:b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b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t>13 months  to 6 weeks</a:t>
                      </a:r>
                    </a:p>
                    <a:p>
                      <a:pPr marL="292100" marR="0" lvl="1"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t>Eliminated 20 FTEs</a:t>
                      </a:r>
                      <a:b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b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t>First year savings: $3M Euro</a:t>
                      </a:r>
                    </a:p>
                    <a:p>
                      <a:pPr marL="111125" marR="0" lvl="0" indent="-111125" algn="l" defTabSz="914400" rtl="0" eaLnBrk="0" fontAlgn="base" latinLnBrk="0" hangingPunct="0">
                        <a:lnSpc>
                          <a:spcPct val="100000"/>
                        </a:lnSpc>
                        <a:spcBef>
                          <a:spcPct val="0"/>
                        </a:spcBef>
                        <a:spcAft>
                          <a:spcPts val="300"/>
                        </a:spcAft>
                        <a:buClrTx/>
                        <a:buSzPct val="75000"/>
                        <a:buFontTx/>
                        <a:buBlip>
                          <a:blip r:embed="rId3"/>
                        </a:buBlip>
                        <a:tabLst/>
                      </a:pP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rPr>
                        <a:t>Saved $25M € on IT Supplier Costs</a:t>
                      </a:r>
                    </a:p>
                    <a:p>
                      <a:pPr marL="292100" marR="0" lvl="1" indent="-111125" algn="l" defTabSz="914400" rtl="0" eaLnBrk="0" fontAlgn="base" latinLnBrk="0" hangingPunct="0">
                        <a:lnSpc>
                          <a:spcPct val="100000"/>
                        </a:lnSpc>
                        <a:spcBef>
                          <a:spcPct val="0"/>
                        </a:spcBef>
                        <a:spcAft>
                          <a:spcPts val="300"/>
                        </a:spcAft>
                        <a:buClrTx/>
                        <a:buSzPct val="75000"/>
                        <a:buFontTx/>
                        <a:buBlip>
                          <a:blip r:embed="rId3"/>
                        </a:buBlip>
                        <a:tabLst/>
                      </a:pP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t>Saved $3M </a:t>
                      </a: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rPr>
                        <a:t>€</a:t>
                      </a:r>
                      <a:r>
                        <a:rPr kumimoji="0" lang="en-US" sz="1700" b="1" i="0" u="sng" strike="noStrike" cap="none" normalizeH="0" baseline="0" smtClean="0">
                          <a:ln>
                            <a:noFill/>
                          </a:ln>
                          <a:solidFill>
                            <a:srgbClr val="C00000"/>
                          </a:solidFill>
                          <a:effectLst/>
                          <a:latin typeface="Arial Narrow" pitchFamily="34" charset="0"/>
                          <a:ea typeface="ＭＳ Ｐゴシック" pitchFamily="-105" charset="-128"/>
                          <a:cs typeface="Arial" pitchFamily="34" charset="0"/>
                        </a:rPr>
                        <a:t> in 90 days by consolidating vendor contracts</a:t>
                      </a:r>
                    </a:p>
                    <a:p>
                      <a:pPr marL="292100" marR="0" lvl="1"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700" b="1" i="0" u="none" strike="noStrike" cap="none" normalizeH="0" baseline="0" smtClean="0">
                          <a:ln>
                            <a:noFill/>
                          </a:ln>
                          <a:solidFill>
                            <a:schemeClr val="tx1"/>
                          </a:solidFill>
                          <a:effectLst/>
                          <a:latin typeface="Arial Narrow" pitchFamily="34" charset="0"/>
                          <a:ea typeface="ＭＳ Ｐゴシック" pitchFamily="-105" charset="-128"/>
                          <a:cs typeface="Arial" pitchFamily="34" charset="0"/>
                        </a:rPr>
                        <a:t>Central data repository for all vendor and contract information</a:t>
                      </a:r>
                      <a:endParaRPr kumimoji="0" lang="en-US" sz="1700" b="1" i="0" u="sng" strike="noStrike" cap="none" normalizeH="0" baseline="0" smtClean="0">
                        <a:ln>
                          <a:noFill/>
                        </a:ln>
                        <a:solidFill>
                          <a:srgbClr val="FF0000"/>
                        </a:solidFill>
                        <a:effectLst/>
                        <a:latin typeface="Arial Narrow" pitchFamily="34" charset="0"/>
                        <a:ea typeface="ＭＳ Ｐゴシック" pitchFamily="-105" charset="-128"/>
                        <a:cs typeface="Arial" pitchFamily="34" charset="0"/>
                      </a:endParaRPr>
                    </a:p>
                    <a:p>
                      <a:pPr marL="111125" marR="0" lvl="0" indent="-111125" algn="l" defTabSz="914400" rtl="0" eaLnBrk="0" fontAlgn="base" latinLnBrk="0" hangingPunct="0">
                        <a:lnSpc>
                          <a:spcPct val="100000"/>
                        </a:lnSpc>
                        <a:spcBef>
                          <a:spcPct val="0"/>
                        </a:spcBef>
                        <a:spcAft>
                          <a:spcPts val="1800"/>
                        </a:spcAft>
                        <a:buClrTx/>
                        <a:buSzPct val="75000"/>
                        <a:buFontTx/>
                        <a:buBlip>
                          <a:blip r:embed="rId3"/>
                        </a:buBlip>
                        <a:tabLst/>
                      </a:pPr>
                      <a:r>
                        <a:rPr kumimoji="0" lang="en-US" sz="1700" b="1" i="0" u="none" strike="noStrike" cap="none" normalizeH="0" baseline="0" smtClean="0">
                          <a:ln>
                            <a:noFill/>
                          </a:ln>
                          <a:solidFill>
                            <a:schemeClr val="tx1"/>
                          </a:solidFill>
                          <a:effectLst/>
                          <a:latin typeface="Arial Narrow" pitchFamily="34" charset="0"/>
                          <a:ea typeface="ＭＳ Ｐゴシック" pitchFamily="-105" charset="-128"/>
                        </a:rPr>
                        <a:t>Increased transparency resulted in improved governance, more strategically aligned IT decisions and increased credibility</a:t>
                      </a:r>
                    </a:p>
                    <a:p>
                      <a:pPr marL="111125" marR="0" lvl="0" indent="-111125" algn="l" defTabSz="914400" rtl="0" eaLnBrk="0" fontAlgn="base" latinLnBrk="0" hangingPunct="0">
                        <a:lnSpc>
                          <a:spcPct val="100000"/>
                        </a:lnSpc>
                        <a:spcBef>
                          <a:spcPct val="0"/>
                        </a:spcBef>
                        <a:spcAft>
                          <a:spcPct val="0"/>
                        </a:spcAft>
                        <a:buClrTx/>
                        <a:buSzPct val="75000"/>
                        <a:buFontTx/>
                        <a:buBlip>
                          <a:blip r:embed="rId3"/>
                        </a:buBlip>
                        <a:tabLst/>
                      </a:pPr>
                      <a:endParaRPr kumimoji="0" lang="en-US" sz="1400" b="1" i="0" u="none" strike="noStrike" cap="none" normalizeH="0" baseline="0" smtClean="0">
                        <a:ln>
                          <a:noFill/>
                        </a:ln>
                        <a:solidFill>
                          <a:schemeClr val="tx1"/>
                        </a:solidFill>
                        <a:effectLst/>
                        <a:latin typeface="Arial Narrow" pitchFamily="34" charset="0"/>
                        <a:ea typeface="ＭＳ Ｐゴシック" pitchFamily="-105" charset="-128"/>
                      </a:endParaRP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20">
                <a:tc gridSpan="3">
                  <a:txBody>
                    <a:bodyPr/>
                    <a:lstStyle/>
                    <a:p>
                      <a:pPr marL="111125" marR="0" lvl="0" indent="-111125" algn="l" defTabSz="914400" rtl="0" eaLnBrk="0" fontAlgn="base" latinLnBrk="0" hangingPunct="0">
                        <a:lnSpc>
                          <a:spcPct val="85000"/>
                        </a:lnSpc>
                        <a:spcBef>
                          <a:spcPct val="50000"/>
                        </a:spcBef>
                        <a:spcAft>
                          <a:spcPct val="0"/>
                        </a:spcAft>
                        <a:buClrTx/>
                        <a:buSzPct val="75000"/>
                        <a:buFontTx/>
                        <a:buNone/>
                        <a:tabLst/>
                      </a:pPr>
                      <a:r>
                        <a:rPr kumimoji="0" lang="en-US" sz="1400" b="0" i="0" u="none" strike="noStrike" cap="none" normalizeH="0" baseline="0" smtClean="0">
                          <a:ln>
                            <a:noFill/>
                          </a:ln>
                          <a:solidFill>
                            <a:srgbClr val="000000"/>
                          </a:solidFill>
                          <a:effectLst/>
                          <a:latin typeface="Arial Narrow" pitchFamily="34" charset="0"/>
                          <a:ea typeface="MS Mincho" pitchFamily="49" charset="-128"/>
                        </a:rPr>
                        <a:t>“By extending our BMC implementation with the complete view of demand, resources, and financials available within IT Management’s Business Suite, our IT organization now has the information and tools necessary to make informed and aligned business decisions.” – Keith O’Kelly, Director, IT Business Management, Dresdner Kleinwort</a:t>
                      </a:r>
                    </a:p>
                  </a:txBody>
                  <a:tcPr marL="146304" marR="146304"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80915" name="AutoShape 19"/>
          <p:cNvSpPr>
            <a:spLocks noChangeArrowheads="1"/>
          </p:cNvSpPr>
          <p:nvPr/>
        </p:nvSpPr>
        <p:spPr bwMode="auto">
          <a:xfrm>
            <a:off x="365760" y="2194560"/>
            <a:ext cx="2908301" cy="4663440"/>
          </a:xfrm>
          <a:prstGeom prst="roundRect">
            <a:avLst>
              <a:gd name="adj" fmla="val 12264"/>
            </a:avLst>
          </a:prstGeom>
          <a:solidFill>
            <a:schemeClr val="accent2"/>
          </a:solidFill>
          <a:ln w="9525">
            <a:noFill/>
            <a:round/>
            <a:headEnd/>
            <a:tailEnd/>
          </a:ln>
        </p:spPr>
        <p:txBody>
          <a:bodyPr lIns="130622" tIns="65311" rIns="130622" bIns="65311"/>
          <a:lstStyle/>
          <a:p>
            <a:pPr marL="161011" indent="-161011" eaLnBrk="1" hangingPunct="1">
              <a:buClr>
                <a:schemeClr val="bg1"/>
              </a:buClr>
            </a:pPr>
            <a:r>
              <a:rPr lang="en-US" sz="1700" b="1" dirty="0">
                <a:solidFill>
                  <a:schemeClr val="bg1"/>
                </a:solidFill>
              </a:rPr>
              <a:t>Industry</a:t>
            </a:r>
          </a:p>
          <a:p>
            <a:pPr marL="161011" indent="-161011" eaLnBrk="1" hangingPunct="1">
              <a:buClr>
                <a:schemeClr val="bg1"/>
              </a:buClr>
              <a:buFont typeface="Arial Narrow" pitchFamily="34" charset="0"/>
              <a:buChar char="›"/>
            </a:pPr>
            <a:r>
              <a:rPr lang="en-US" sz="1700" dirty="0">
                <a:solidFill>
                  <a:schemeClr val="bg1"/>
                </a:solidFill>
              </a:rPr>
              <a:t>Financial Services</a:t>
            </a:r>
          </a:p>
          <a:p>
            <a:pPr marL="161011" indent="-161011" eaLnBrk="1" hangingPunct="1">
              <a:buClr>
                <a:schemeClr val="bg1"/>
              </a:buClr>
            </a:pPr>
            <a:endParaRPr lang="en-US" sz="1700" dirty="0">
              <a:solidFill>
                <a:schemeClr val="bg1"/>
              </a:solidFill>
            </a:endParaRPr>
          </a:p>
          <a:p>
            <a:pPr marL="161011" indent="-161011" eaLnBrk="1" hangingPunct="1">
              <a:buClr>
                <a:schemeClr val="bg1"/>
              </a:buClr>
            </a:pPr>
            <a:r>
              <a:rPr lang="en-US" sz="1700" b="1" dirty="0">
                <a:solidFill>
                  <a:schemeClr val="bg1"/>
                </a:solidFill>
              </a:rPr>
              <a:t>Background</a:t>
            </a:r>
          </a:p>
          <a:p>
            <a:pPr marL="161011" indent="-161011" eaLnBrk="1" hangingPunct="1">
              <a:buClr>
                <a:schemeClr val="bg1"/>
              </a:buClr>
              <a:buFont typeface="Arial Narrow" pitchFamily="34" charset="0"/>
              <a:buChar char="›"/>
            </a:pPr>
            <a:r>
              <a:rPr lang="en-US" sz="1700" dirty="0">
                <a:solidFill>
                  <a:schemeClr val="bg1"/>
                </a:solidFill>
              </a:rPr>
              <a:t>Dresdner Kleinwort Investment Bank is a  global operation with  offices in 16 countries</a:t>
            </a:r>
          </a:p>
          <a:p>
            <a:pPr marL="161011" indent="-161011" eaLnBrk="1" hangingPunct="1">
              <a:buClr>
                <a:schemeClr val="bg1"/>
              </a:buClr>
              <a:buFont typeface="Arial Narrow" pitchFamily="34" charset="0"/>
              <a:buChar char="›"/>
            </a:pPr>
            <a:r>
              <a:rPr lang="en-US" sz="1700" dirty="0">
                <a:solidFill>
                  <a:schemeClr val="bg1"/>
                </a:solidFill>
              </a:rPr>
              <a:t>A €6B business with international reach </a:t>
            </a:r>
          </a:p>
          <a:p>
            <a:pPr marL="161011" indent="-161011" eaLnBrk="1" hangingPunct="1">
              <a:buClr>
                <a:schemeClr val="bg1"/>
              </a:buClr>
              <a:buFont typeface="Arial Narrow" pitchFamily="34" charset="0"/>
              <a:buChar char="›"/>
            </a:pPr>
            <a:endParaRPr lang="en-US" sz="1700" dirty="0">
              <a:solidFill>
                <a:schemeClr val="bg1"/>
              </a:solidFill>
            </a:endParaRPr>
          </a:p>
          <a:p>
            <a:pPr marL="161011" indent="-161011" eaLnBrk="1" hangingPunct="1">
              <a:buClr>
                <a:schemeClr val="bg1"/>
              </a:buClr>
            </a:pPr>
            <a:r>
              <a:rPr lang="en-US" sz="1700" b="1" dirty="0">
                <a:solidFill>
                  <a:schemeClr val="bg1"/>
                </a:solidFill>
              </a:rPr>
              <a:t>Business Drivers</a:t>
            </a:r>
          </a:p>
          <a:p>
            <a:pPr marL="161011" indent="-161011" eaLnBrk="1" hangingPunct="1">
              <a:buClr>
                <a:schemeClr val="bg1"/>
              </a:buClr>
              <a:buFont typeface="Arial Narrow" pitchFamily="34" charset="0"/>
              <a:buChar char="›"/>
            </a:pPr>
            <a:r>
              <a:rPr lang="en-US" sz="1700" dirty="0">
                <a:solidFill>
                  <a:schemeClr val="bg1"/>
                </a:solidFill>
              </a:rPr>
              <a:t>Drive IT efficiency</a:t>
            </a:r>
          </a:p>
          <a:p>
            <a:pPr marL="161011" indent="-161011" eaLnBrk="1" hangingPunct="1">
              <a:buClr>
                <a:schemeClr val="bg1"/>
              </a:buClr>
              <a:buFont typeface="Arial Narrow" pitchFamily="34" charset="0"/>
              <a:buChar char="›"/>
            </a:pPr>
            <a:r>
              <a:rPr lang="en-US" sz="1700" dirty="0">
                <a:solidFill>
                  <a:schemeClr val="bg1"/>
                </a:solidFill>
              </a:rPr>
              <a:t>Insure IT investments are aligned to the most profitable areas of the business.</a:t>
            </a:r>
          </a:p>
          <a:p>
            <a:pPr marL="161011" indent="-161011" eaLnBrk="1" hangingPunct="1">
              <a:buClr>
                <a:schemeClr val="bg1"/>
              </a:buClr>
              <a:buFont typeface="Arial Narrow" pitchFamily="34" charset="0"/>
              <a:buChar char="›"/>
            </a:pPr>
            <a:endParaRPr lang="en-US" sz="1700" dirty="0">
              <a:solidFill>
                <a:schemeClr val="bg1"/>
              </a:solidFill>
            </a:endParaRPr>
          </a:p>
          <a:p>
            <a:pPr marL="161011" indent="-161011"/>
            <a:r>
              <a:rPr lang="en-US" sz="1700" b="1" dirty="0">
                <a:solidFill>
                  <a:schemeClr val="bg1"/>
                </a:solidFill>
              </a:rPr>
              <a:t>Solutions Areas</a:t>
            </a:r>
          </a:p>
          <a:p>
            <a:pPr marL="161011" indent="-161011">
              <a:buFont typeface="Arial Narrow" pitchFamily="34" charset="0"/>
              <a:buChar char="›"/>
            </a:pPr>
            <a:r>
              <a:rPr lang="en-US" sz="1700" dirty="0">
                <a:solidFill>
                  <a:schemeClr val="bg1"/>
                </a:solidFill>
              </a:rPr>
              <a:t>  BSM</a:t>
            </a:r>
            <a:endParaRPr lang="en-US" sz="1700" b="1" dirty="0">
              <a:solidFill>
                <a:schemeClr val="bg1"/>
              </a:solidFill>
            </a:endParaRPr>
          </a:p>
        </p:txBody>
      </p:sp>
      <p:pic>
        <p:nvPicPr>
          <p:cNvPr id="80916" name="Picture 21" descr="bmc_customer_connect_RGB"/>
          <p:cNvPicPr>
            <a:picLocks noChangeAspect="1" noChangeArrowheads="1"/>
          </p:cNvPicPr>
          <p:nvPr/>
        </p:nvPicPr>
        <p:blipFill>
          <a:blip r:embed="rId4"/>
          <a:srcRect/>
          <a:stretch>
            <a:fillRect/>
          </a:stretch>
        </p:blipFill>
        <p:spPr bwMode="auto">
          <a:xfrm>
            <a:off x="609600" y="7315200"/>
            <a:ext cx="2194560" cy="394336"/>
          </a:xfrm>
          <a:prstGeom prst="rect">
            <a:avLst/>
          </a:prstGeom>
          <a:solidFill>
            <a:schemeClr val="accent1"/>
          </a:solidFill>
          <a:ln w="9525">
            <a:noFill/>
            <a:miter lim="800000"/>
            <a:headEnd/>
            <a:tailEnd/>
          </a:ln>
        </p:spPr>
      </p:pic>
      <p:pic>
        <p:nvPicPr>
          <p:cNvPr id="80917" name="Picture 2" descr="DrKlogo"/>
          <p:cNvPicPr>
            <a:picLocks noChangeAspect="1" noChangeArrowheads="1"/>
          </p:cNvPicPr>
          <p:nvPr/>
        </p:nvPicPr>
        <p:blipFill>
          <a:blip r:embed="rId5"/>
          <a:srcRect/>
          <a:stretch>
            <a:fillRect/>
          </a:stretch>
        </p:blipFill>
        <p:spPr bwMode="auto">
          <a:xfrm>
            <a:off x="281941" y="1423036"/>
            <a:ext cx="3078480" cy="5715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ChangeArrowheads="1"/>
          </p:cNvSpPr>
          <p:nvPr/>
        </p:nvSpPr>
        <p:spPr bwMode="auto">
          <a:xfrm>
            <a:off x="11600181" y="7488556"/>
            <a:ext cx="2832099" cy="561974"/>
          </a:xfrm>
          <a:prstGeom prst="rect">
            <a:avLst/>
          </a:prstGeom>
          <a:solidFill>
            <a:schemeClr val="accent1"/>
          </a:solidFill>
          <a:ln w="9525">
            <a:noFill/>
            <a:miter lim="800000"/>
            <a:headEnd/>
            <a:tailEnd/>
          </a:ln>
        </p:spPr>
        <p:txBody>
          <a:bodyPr wrap="none" lIns="130622" tIns="65311" rIns="130622" bIns="65311" anchor="ctr"/>
          <a:lstStyle/>
          <a:p>
            <a:endParaRPr lang="en-US"/>
          </a:p>
        </p:txBody>
      </p:sp>
      <p:sp>
        <p:nvSpPr>
          <p:cNvPr id="82948" name="Rectangle 3"/>
          <p:cNvSpPr>
            <a:spLocks noChangeArrowheads="1"/>
          </p:cNvSpPr>
          <p:nvPr/>
        </p:nvSpPr>
        <p:spPr bwMode="auto">
          <a:xfrm>
            <a:off x="1" y="7437087"/>
            <a:ext cx="263860" cy="485841"/>
          </a:xfrm>
          <a:prstGeom prst="rect">
            <a:avLst/>
          </a:prstGeom>
          <a:solidFill>
            <a:schemeClr val="bg1"/>
          </a:solidFill>
          <a:ln w="9525">
            <a:noFill/>
            <a:miter lim="800000"/>
            <a:headEnd/>
            <a:tailEnd/>
          </a:ln>
        </p:spPr>
        <p:txBody>
          <a:bodyPr wrap="none" lIns="130622" tIns="65311" rIns="130622" bIns="65311" anchor="ctr">
            <a:spAutoFit/>
          </a:bodyPr>
          <a:lstStyle/>
          <a:p>
            <a:endParaRPr lang="en-US"/>
          </a:p>
        </p:txBody>
      </p:sp>
      <p:sp>
        <p:nvSpPr>
          <p:cNvPr id="82949" name="Rectangle 4"/>
          <p:cNvSpPr>
            <a:spLocks noChangeArrowheads="1"/>
          </p:cNvSpPr>
          <p:nvPr/>
        </p:nvSpPr>
        <p:spPr bwMode="auto">
          <a:xfrm>
            <a:off x="0" y="4161440"/>
            <a:ext cx="14630400" cy="485841"/>
          </a:xfrm>
          <a:prstGeom prst="rect">
            <a:avLst/>
          </a:prstGeom>
          <a:gradFill rotWithShape="1">
            <a:gsLst>
              <a:gs pos="0">
                <a:schemeClr val="bg1"/>
              </a:gs>
              <a:gs pos="100000">
                <a:srgbClr val="FFE2C5"/>
              </a:gs>
            </a:gsLst>
            <a:lin ang="0" scaled="1"/>
          </a:gradFill>
          <a:ln w="9525">
            <a:noFill/>
            <a:miter lim="800000"/>
            <a:headEnd/>
            <a:tailEnd/>
          </a:ln>
        </p:spPr>
        <p:txBody>
          <a:bodyPr lIns="130622" tIns="65311" rIns="130622" bIns="65311" anchor="ctr">
            <a:spAutoFit/>
          </a:bodyPr>
          <a:lstStyle/>
          <a:p>
            <a:pPr algn="ctr"/>
            <a:endParaRPr lang="en-US"/>
          </a:p>
        </p:txBody>
      </p:sp>
      <p:sp>
        <p:nvSpPr>
          <p:cNvPr id="82950" name="Rectangle 5"/>
          <p:cNvSpPr>
            <a:spLocks noChangeArrowheads="1"/>
          </p:cNvSpPr>
          <p:nvPr/>
        </p:nvSpPr>
        <p:spPr bwMode="auto">
          <a:xfrm>
            <a:off x="0" y="2774600"/>
            <a:ext cx="14630400" cy="485841"/>
          </a:xfrm>
          <a:prstGeom prst="rect">
            <a:avLst/>
          </a:prstGeom>
          <a:gradFill rotWithShape="1">
            <a:gsLst>
              <a:gs pos="0">
                <a:srgbClr val="FFE2C5"/>
              </a:gs>
              <a:gs pos="100000">
                <a:schemeClr val="bg1"/>
              </a:gs>
            </a:gsLst>
            <a:lin ang="0" scaled="1"/>
          </a:gradFill>
          <a:ln w="9525">
            <a:noFill/>
            <a:miter lim="800000"/>
            <a:headEnd/>
            <a:tailEnd/>
          </a:ln>
        </p:spPr>
        <p:txBody>
          <a:bodyPr lIns="130622" tIns="65311" rIns="130622" bIns="65311" anchor="ctr">
            <a:spAutoFit/>
          </a:bodyPr>
          <a:lstStyle/>
          <a:p>
            <a:endParaRPr lang="en-US"/>
          </a:p>
        </p:txBody>
      </p:sp>
      <p:sp>
        <p:nvSpPr>
          <p:cNvPr id="82951" name="Rectangle 6"/>
          <p:cNvSpPr>
            <a:spLocks noChangeArrowheads="1"/>
          </p:cNvSpPr>
          <p:nvPr/>
        </p:nvSpPr>
        <p:spPr bwMode="auto">
          <a:xfrm>
            <a:off x="0" y="5015461"/>
            <a:ext cx="14630400" cy="1547670"/>
          </a:xfrm>
          <a:prstGeom prst="rect">
            <a:avLst/>
          </a:prstGeom>
          <a:gradFill rotWithShape="1">
            <a:gsLst>
              <a:gs pos="0">
                <a:srgbClr val="FFE2C5"/>
              </a:gs>
              <a:gs pos="100000">
                <a:schemeClr val="bg1"/>
              </a:gs>
            </a:gsLst>
            <a:lin ang="0" scaled="1"/>
          </a:gradFill>
          <a:ln w="9525">
            <a:noFill/>
            <a:miter lim="800000"/>
            <a:headEnd/>
            <a:tailEnd/>
          </a:ln>
        </p:spPr>
        <p:txBody>
          <a:bodyPr lIns="130622" tIns="65311" rIns="130622" bIns="65311" anchor="ctr">
            <a:spAutoFit/>
          </a:bodyPr>
          <a:lstStyle/>
          <a:p>
            <a:pPr algn="ctr"/>
            <a:endParaRPr lang="en-US"/>
          </a:p>
          <a:p>
            <a:pPr algn="ctr"/>
            <a:endParaRPr lang="en-US"/>
          </a:p>
          <a:p>
            <a:pPr algn="ctr"/>
            <a:endParaRPr lang="en-US"/>
          </a:p>
          <a:p>
            <a:pPr algn="ctr"/>
            <a:endParaRPr lang="en-US"/>
          </a:p>
        </p:txBody>
      </p:sp>
      <p:sp>
        <p:nvSpPr>
          <p:cNvPr id="82952" name="Rectangle 7"/>
          <p:cNvSpPr>
            <a:spLocks noGrp="1" noChangeArrowheads="1"/>
          </p:cNvSpPr>
          <p:nvPr>
            <p:ph type="title"/>
          </p:nvPr>
        </p:nvSpPr>
        <p:spPr>
          <a:xfrm>
            <a:off x="124462" y="-28575"/>
            <a:ext cx="11363960" cy="1150621"/>
          </a:xfrm>
        </p:spPr>
        <p:txBody>
          <a:bodyPr/>
          <a:lstStyle/>
          <a:p>
            <a:r>
              <a:rPr lang="en-US" dirty="0" smtClean="0">
                <a:latin typeface="Arial" pitchFamily="34" charset="0"/>
                <a:ea typeface="ＭＳ Ｐゴシック" pitchFamily="-105" charset="-128"/>
              </a:rPr>
              <a:t>World Class Customer Base</a:t>
            </a:r>
            <a:br>
              <a:rPr lang="en-US" dirty="0" smtClean="0">
                <a:latin typeface="Arial" pitchFamily="34" charset="0"/>
                <a:ea typeface="ＭＳ Ｐゴシック" pitchFamily="-105" charset="-128"/>
              </a:rPr>
            </a:br>
            <a:r>
              <a:rPr lang="en-US" sz="2900" i="1" dirty="0" smtClean="0">
                <a:latin typeface="Arial" pitchFamily="34" charset="0"/>
                <a:ea typeface="ＭＳ Ｐゴシック" pitchFamily="-105" charset="-128"/>
              </a:rPr>
              <a:t>From Regional to Global</a:t>
            </a:r>
          </a:p>
        </p:txBody>
      </p:sp>
      <p:sp>
        <p:nvSpPr>
          <p:cNvPr id="82953" name="Text Box 8"/>
          <p:cNvSpPr txBox="1">
            <a:spLocks noChangeArrowheads="1"/>
          </p:cNvSpPr>
          <p:nvPr/>
        </p:nvSpPr>
        <p:spPr bwMode="auto">
          <a:xfrm>
            <a:off x="132081" y="5583556"/>
            <a:ext cx="2809240" cy="495300"/>
          </a:xfrm>
          <a:prstGeom prst="rect">
            <a:avLst/>
          </a:prstGeom>
          <a:noFill/>
          <a:ln w="28575">
            <a:noFill/>
            <a:miter lim="800000"/>
            <a:headEnd/>
            <a:tailEnd/>
          </a:ln>
        </p:spPr>
        <p:txBody>
          <a:bodyPr lIns="130622" tIns="65311" rIns="130622" bIns="65311"/>
          <a:lstStyle/>
          <a:p>
            <a:pPr>
              <a:lnSpc>
                <a:spcPct val="85000"/>
              </a:lnSpc>
            </a:pPr>
            <a:r>
              <a:rPr lang="en-US" sz="1700" b="1" dirty="0">
                <a:solidFill>
                  <a:schemeClr val="accent2"/>
                </a:solidFill>
                <a:latin typeface="Verdana" pitchFamily="34" charset="0"/>
              </a:rPr>
              <a:t>Strategic Sourcing</a:t>
            </a:r>
          </a:p>
        </p:txBody>
      </p:sp>
      <p:sp>
        <p:nvSpPr>
          <p:cNvPr id="82954" name="Text Box 9"/>
          <p:cNvSpPr txBox="1">
            <a:spLocks noChangeArrowheads="1"/>
          </p:cNvSpPr>
          <p:nvPr/>
        </p:nvSpPr>
        <p:spPr bwMode="auto">
          <a:xfrm>
            <a:off x="132081" y="2764156"/>
            <a:ext cx="2809240" cy="487680"/>
          </a:xfrm>
          <a:prstGeom prst="rect">
            <a:avLst/>
          </a:prstGeom>
          <a:noFill/>
          <a:ln w="28575">
            <a:noFill/>
            <a:miter lim="800000"/>
            <a:headEnd/>
            <a:tailEnd/>
          </a:ln>
        </p:spPr>
        <p:txBody>
          <a:bodyPr lIns="130622" tIns="65311" rIns="130622" bIns="65311"/>
          <a:lstStyle/>
          <a:p>
            <a:pPr>
              <a:lnSpc>
                <a:spcPct val="85000"/>
              </a:lnSpc>
            </a:pPr>
            <a:r>
              <a:rPr lang="en-US" sz="1700" b="1" dirty="0">
                <a:solidFill>
                  <a:schemeClr val="accent2"/>
                </a:solidFill>
                <a:latin typeface="Verdana" pitchFamily="34" charset="0"/>
              </a:rPr>
              <a:t>Service Portfolio</a:t>
            </a:r>
          </a:p>
          <a:p>
            <a:pPr>
              <a:lnSpc>
                <a:spcPct val="85000"/>
              </a:lnSpc>
            </a:pPr>
            <a:r>
              <a:rPr lang="en-US" sz="1700" b="1" dirty="0">
                <a:solidFill>
                  <a:schemeClr val="accent2"/>
                </a:solidFill>
                <a:latin typeface="Verdana" pitchFamily="34" charset="0"/>
              </a:rPr>
              <a:t>Management</a:t>
            </a:r>
          </a:p>
        </p:txBody>
      </p:sp>
      <p:sp>
        <p:nvSpPr>
          <p:cNvPr id="82955" name="Text Box 10"/>
          <p:cNvSpPr txBox="1">
            <a:spLocks noChangeArrowheads="1"/>
          </p:cNvSpPr>
          <p:nvPr/>
        </p:nvSpPr>
        <p:spPr bwMode="auto">
          <a:xfrm>
            <a:off x="144781" y="4019551"/>
            <a:ext cx="3512819" cy="476250"/>
          </a:xfrm>
          <a:prstGeom prst="rect">
            <a:avLst/>
          </a:prstGeom>
          <a:noFill/>
          <a:ln w="28575">
            <a:noFill/>
            <a:miter lim="800000"/>
            <a:headEnd/>
            <a:tailEnd/>
          </a:ln>
        </p:spPr>
        <p:txBody>
          <a:bodyPr lIns="130622" tIns="65311" rIns="130622" bIns="65311"/>
          <a:lstStyle/>
          <a:p>
            <a:pPr>
              <a:lnSpc>
                <a:spcPct val="85000"/>
              </a:lnSpc>
            </a:pPr>
            <a:r>
              <a:rPr lang="en-US" sz="1700" b="1" dirty="0">
                <a:solidFill>
                  <a:schemeClr val="accent2"/>
                </a:solidFill>
                <a:latin typeface="Verdana" pitchFamily="34" charset="0"/>
              </a:rPr>
              <a:t>Demand Mgt &amp; Resource Planning</a:t>
            </a:r>
          </a:p>
        </p:txBody>
      </p:sp>
      <p:sp>
        <p:nvSpPr>
          <p:cNvPr id="82956" name="Text Box 11"/>
          <p:cNvSpPr txBox="1">
            <a:spLocks noChangeArrowheads="1"/>
          </p:cNvSpPr>
          <p:nvPr/>
        </p:nvSpPr>
        <p:spPr bwMode="auto">
          <a:xfrm>
            <a:off x="132080" y="1381126"/>
            <a:ext cx="3403600" cy="668654"/>
          </a:xfrm>
          <a:prstGeom prst="rect">
            <a:avLst/>
          </a:prstGeom>
          <a:noFill/>
          <a:ln w="28575">
            <a:noFill/>
            <a:miter lim="800000"/>
            <a:headEnd/>
            <a:tailEnd/>
          </a:ln>
        </p:spPr>
        <p:txBody>
          <a:bodyPr lIns="130622" tIns="65311" rIns="130622" bIns="65311"/>
          <a:lstStyle/>
          <a:p>
            <a:pPr>
              <a:lnSpc>
                <a:spcPct val="85000"/>
              </a:lnSpc>
            </a:pPr>
            <a:r>
              <a:rPr lang="en-US" sz="1700" b="1" dirty="0">
                <a:solidFill>
                  <a:schemeClr val="accent2"/>
                </a:solidFill>
                <a:latin typeface="Verdana" pitchFamily="34" charset="0"/>
              </a:rPr>
              <a:t>IT Financial Planning &amp; Budgeting</a:t>
            </a:r>
          </a:p>
        </p:txBody>
      </p:sp>
      <p:pic>
        <p:nvPicPr>
          <p:cNvPr id="82957" name="Picture 10" descr="logo"/>
          <p:cNvPicPr>
            <a:picLocks noChangeAspect="1" noChangeArrowheads="1"/>
          </p:cNvPicPr>
          <p:nvPr/>
        </p:nvPicPr>
        <p:blipFill>
          <a:blip r:embed="rId4"/>
          <a:srcRect/>
          <a:stretch>
            <a:fillRect/>
          </a:stretch>
        </p:blipFill>
        <p:spPr bwMode="auto">
          <a:xfrm>
            <a:off x="3413760" y="1377316"/>
            <a:ext cx="3599181" cy="451484"/>
          </a:xfrm>
          <a:prstGeom prst="rect">
            <a:avLst/>
          </a:prstGeom>
          <a:noFill/>
          <a:ln w="9525">
            <a:noFill/>
            <a:miter lim="800000"/>
            <a:headEnd/>
            <a:tailEnd/>
          </a:ln>
        </p:spPr>
      </p:pic>
      <p:pic>
        <p:nvPicPr>
          <p:cNvPr id="82958" name="Picture 22" descr="Welcome to Travelers.com!">
            <a:hlinkClick r:id="rId5"/>
          </p:cNvPr>
          <p:cNvPicPr>
            <a:picLocks noChangeAspect="1" noChangeArrowheads="1"/>
          </p:cNvPicPr>
          <p:nvPr/>
        </p:nvPicPr>
        <p:blipFill>
          <a:blip r:embed="rId6"/>
          <a:srcRect/>
          <a:stretch>
            <a:fillRect/>
          </a:stretch>
        </p:blipFill>
        <p:spPr bwMode="auto">
          <a:xfrm>
            <a:off x="7371080" y="1371600"/>
            <a:ext cx="2926080" cy="480060"/>
          </a:xfrm>
          <a:prstGeom prst="rect">
            <a:avLst/>
          </a:prstGeom>
          <a:noFill/>
          <a:ln w="9525">
            <a:noFill/>
            <a:miter lim="800000"/>
            <a:headEnd/>
            <a:tailEnd/>
          </a:ln>
        </p:spPr>
      </p:pic>
      <p:pic>
        <p:nvPicPr>
          <p:cNvPr id="82959" name="Picture 18" descr="logo"/>
          <p:cNvPicPr>
            <a:picLocks noChangeAspect="1" noChangeArrowheads="1"/>
          </p:cNvPicPr>
          <p:nvPr/>
        </p:nvPicPr>
        <p:blipFill>
          <a:blip r:embed="rId7"/>
          <a:srcRect/>
          <a:stretch>
            <a:fillRect/>
          </a:stretch>
        </p:blipFill>
        <p:spPr bwMode="auto">
          <a:xfrm>
            <a:off x="5852160" y="4114800"/>
            <a:ext cx="2560320" cy="457200"/>
          </a:xfrm>
          <a:prstGeom prst="rect">
            <a:avLst/>
          </a:prstGeom>
          <a:noFill/>
          <a:ln w="9525">
            <a:noFill/>
            <a:miter lim="800000"/>
            <a:headEnd/>
            <a:tailEnd/>
          </a:ln>
        </p:spPr>
      </p:pic>
      <p:pic>
        <p:nvPicPr>
          <p:cNvPr id="82960" name="Picture 11"/>
          <p:cNvPicPr>
            <a:picLocks noChangeAspect="1" noChangeArrowheads="1"/>
          </p:cNvPicPr>
          <p:nvPr/>
        </p:nvPicPr>
        <p:blipFill>
          <a:blip r:embed="rId8"/>
          <a:srcRect/>
          <a:stretch>
            <a:fillRect/>
          </a:stretch>
        </p:blipFill>
        <p:spPr bwMode="auto">
          <a:xfrm>
            <a:off x="9509760" y="5577840"/>
            <a:ext cx="2682240" cy="457200"/>
          </a:xfrm>
          <a:prstGeom prst="rect">
            <a:avLst/>
          </a:prstGeom>
          <a:noFill/>
          <a:ln w="12700">
            <a:noFill/>
            <a:miter lim="800000"/>
            <a:headEnd/>
            <a:tailEnd/>
          </a:ln>
        </p:spPr>
      </p:pic>
      <p:pic>
        <p:nvPicPr>
          <p:cNvPr id="82961" name="Picture 20" descr="hs_logo2"/>
          <p:cNvPicPr>
            <a:picLocks noChangeAspect="1" noChangeArrowheads="1"/>
          </p:cNvPicPr>
          <p:nvPr/>
        </p:nvPicPr>
        <p:blipFill>
          <a:blip r:embed="rId9"/>
          <a:srcRect/>
          <a:stretch>
            <a:fillRect/>
          </a:stretch>
        </p:blipFill>
        <p:spPr bwMode="auto">
          <a:xfrm>
            <a:off x="6215381" y="5619751"/>
            <a:ext cx="2804160" cy="415290"/>
          </a:xfrm>
          <a:prstGeom prst="rect">
            <a:avLst/>
          </a:prstGeom>
          <a:noFill/>
          <a:ln w="9525">
            <a:noFill/>
            <a:miter lim="800000"/>
            <a:headEnd/>
            <a:tailEnd/>
          </a:ln>
        </p:spPr>
      </p:pic>
      <p:pic>
        <p:nvPicPr>
          <p:cNvPr id="82962" name="Picture 15" descr="LS Logo"/>
          <p:cNvPicPr>
            <a:picLocks noChangeAspect="1" noChangeArrowheads="1"/>
          </p:cNvPicPr>
          <p:nvPr/>
        </p:nvPicPr>
        <p:blipFill>
          <a:blip r:embed="rId10"/>
          <a:srcRect/>
          <a:stretch>
            <a:fillRect/>
          </a:stretch>
        </p:blipFill>
        <p:spPr bwMode="auto">
          <a:xfrm>
            <a:off x="10485120" y="2790826"/>
            <a:ext cx="2804160" cy="501014"/>
          </a:xfrm>
          <a:prstGeom prst="rect">
            <a:avLst/>
          </a:prstGeom>
          <a:noFill/>
          <a:ln w="9525">
            <a:noFill/>
            <a:miter lim="800000"/>
            <a:headEnd/>
            <a:tailEnd/>
          </a:ln>
        </p:spPr>
      </p:pic>
      <p:pic>
        <p:nvPicPr>
          <p:cNvPr id="82963" name="Picture 16" descr="DrKlogo"/>
          <p:cNvPicPr>
            <a:picLocks noChangeAspect="1" noChangeArrowheads="1"/>
          </p:cNvPicPr>
          <p:nvPr/>
        </p:nvPicPr>
        <p:blipFill>
          <a:blip r:embed="rId11"/>
          <a:srcRect b="19635"/>
          <a:stretch>
            <a:fillRect/>
          </a:stretch>
        </p:blipFill>
        <p:spPr bwMode="auto">
          <a:xfrm>
            <a:off x="3413760" y="2743200"/>
            <a:ext cx="3291840" cy="548640"/>
          </a:xfrm>
          <a:prstGeom prst="rect">
            <a:avLst/>
          </a:prstGeom>
          <a:noFill/>
          <a:ln w="9525">
            <a:noFill/>
            <a:miter lim="800000"/>
            <a:headEnd/>
            <a:tailEnd/>
          </a:ln>
        </p:spPr>
      </p:pic>
      <p:pic>
        <p:nvPicPr>
          <p:cNvPr id="82964" name="Picture 20" descr="homepage_logo">
            <a:hlinkClick r:id="rId12"/>
          </p:cNvPr>
          <p:cNvPicPr>
            <a:picLocks noChangeAspect="1" noChangeArrowheads="1"/>
          </p:cNvPicPr>
          <p:nvPr/>
        </p:nvPicPr>
        <p:blipFill>
          <a:blip r:embed="rId13"/>
          <a:srcRect/>
          <a:stretch>
            <a:fillRect/>
          </a:stretch>
        </p:blipFill>
        <p:spPr bwMode="auto">
          <a:xfrm>
            <a:off x="3223261" y="4114800"/>
            <a:ext cx="2385059" cy="457200"/>
          </a:xfrm>
          <a:prstGeom prst="rect">
            <a:avLst/>
          </a:prstGeom>
          <a:noFill/>
          <a:ln w="9525">
            <a:noFill/>
            <a:miter lim="800000"/>
            <a:headEnd/>
            <a:tailEnd/>
          </a:ln>
        </p:spPr>
      </p:pic>
      <p:pic>
        <p:nvPicPr>
          <p:cNvPr id="82965" name="Picture 24" descr="dell_logo">
            <a:hlinkClick r:id="rId14"/>
          </p:cNvPr>
          <p:cNvPicPr>
            <a:picLocks noChangeAspect="1" noChangeArrowheads="1"/>
          </p:cNvPicPr>
          <p:nvPr/>
        </p:nvPicPr>
        <p:blipFill>
          <a:blip r:embed="rId15"/>
          <a:srcRect/>
          <a:stretch>
            <a:fillRect/>
          </a:stretch>
        </p:blipFill>
        <p:spPr bwMode="auto">
          <a:xfrm>
            <a:off x="4140201" y="5526406"/>
            <a:ext cx="1478280" cy="575310"/>
          </a:xfrm>
          <a:prstGeom prst="rect">
            <a:avLst/>
          </a:prstGeom>
          <a:noFill/>
          <a:ln w="9525">
            <a:noFill/>
            <a:miter lim="800000"/>
            <a:headEnd/>
            <a:tailEnd/>
          </a:ln>
        </p:spPr>
      </p:pic>
      <p:pic>
        <p:nvPicPr>
          <p:cNvPr id="129031" name="Picture 7" descr="logo">
            <a:hlinkClick r:id="rId16"/>
          </p:cNvPr>
          <p:cNvPicPr>
            <a:picLocks noChangeAspect="1" noChangeArrowheads="1"/>
          </p:cNvPicPr>
          <p:nvPr/>
        </p:nvPicPr>
        <p:blipFill>
          <a:blip r:embed="rId17"/>
          <a:srcRect/>
          <a:stretch>
            <a:fillRect/>
          </a:stretch>
        </p:blipFill>
        <p:spPr bwMode="auto">
          <a:xfrm>
            <a:off x="8778240" y="4114800"/>
            <a:ext cx="2316480" cy="457200"/>
          </a:xfrm>
          <a:prstGeom prst="rect">
            <a:avLst/>
          </a:prstGeom>
          <a:noFill/>
          <a:ln w="9525">
            <a:noFill/>
            <a:miter lim="800000"/>
            <a:headEnd/>
            <a:tailEnd/>
          </a:ln>
          <a:effectLst>
            <a:outerShdw dist="35921" dir="2700000" algn="ctr" rotWithShape="0">
              <a:srgbClr val="808080"/>
            </a:outerShdw>
          </a:effectLst>
        </p:spPr>
      </p:pic>
      <p:pic>
        <p:nvPicPr>
          <p:cNvPr id="82967" name="Picture 8" descr="City National Bank - The way up."/>
          <p:cNvPicPr>
            <a:picLocks noChangeAspect="1" noChangeArrowheads="1"/>
          </p:cNvPicPr>
          <p:nvPr/>
        </p:nvPicPr>
        <p:blipFill>
          <a:blip r:embed="rId18"/>
          <a:srcRect/>
          <a:stretch>
            <a:fillRect/>
          </a:stretch>
        </p:blipFill>
        <p:spPr bwMode="auto">
          <a:xfrm>
            <a:off x="10607040" y="1463040"/>
            <a:ext cx="2824480" cy="457200"/>
          </a:xfrm>
          <a:prstGeom prst="rect">
            <a:avLst/>
          </a:prstGeom>
          <a:noFill/>
          <a:ln w="9525">
            <a:noFill/>
            <a:miter lim="800000"/>
            <a:headEnd/>
            <a:tailEnd/>
          </a:ln>
        </p:spPr>
      </p:pic>
      <p:graphicFrame>
        <p:nvGraphicFramePr>
          <p:cNvPr id="82946" name="Object 6"/>
          <p:cNvGraphicFramePr>
            <a:graphicFrameLocks noChangeAspect="1"/>
          </p:cNvGraphicFramePr>
          <p:nvPr>
            <p:ph idx="1"/>
          </p:nvPr>
        </p:nvGraphicFramePr>
        <p:xfrm>
          <a:off x="12550141" y="5486400"/>
          <a:ext cx="1104899" cy="731520"/>
        </p:xfrm>
        <a:graphic>
          <a:graphicData uri="http://schemas.openxmlformats.org/presentationml/2006/ole">
            <p:oleObj spid="_x0000_s80898" name="Photo Editor Photo" r:id="rId19" imgW="14561905" imgH="13552381" progId="">
              <p:embed/>
            </p:oleObj>
          </a:graphicData>
        </a:graphic>
      </p:graphicFrame>
      <p:sp>
        <p:nvSpPr>
          <p:cNvPr id="82968" name="Text Box 25"/>
          <p:cNvSpPr txBox="1">
            <a:spLocks noChangeArrowheads="1"/>
          </p:cNvSpPr>
          <p:nvPr/>
        </p:nvSpPr>
        <p:spPr bwMode="auto">
          <a:xfrm>
            <a:off x="121921" y="6958966"/>
            <a:ext cx="2809240" cy="529590"/>
          </a:xfrm>
          <a:prstGeom prst="rect">
            <a:avLst/>
          </a:prstGeom>
          <a:noFill/>
          <a:ln w="28575">
            <a:noFill/>
            <a:miter lim="800000"/>
            <a:headEnd/>
            <a:tailEnd/>
          </a:ln>
        </p:spPr>
        <p:txBody>
          <a:bodyPr lIns="130622" tIns="65311" rIns="130622" bIns="65311"/>
          <a:lstStyle/>
          <a:p>
            <a:r>
              <a:rPr lang="en-US" sz="1700" b="1" dirty="0">
                <a:solidFill>
                  <a:schemeClr val="accent2"/>
                </a:solidFill>
                <a:latin typeface="Verdana" pitchFamily="34" charset="0"/>
              </a:rPr>
              <a:t>IT Compliance</a:t>
            </a:r>
          </a:p>
        </p:txBody>
      </p:sp>
      <p:pic>
        <p:nvPicPr>
          <p:cNvPr id="82969" name="Picture 13" descr="SVB Financial Group">
            <a:hlinkClick r:id="rId20"/>
          </p:cNvPr>
          <p:cNvPicPr>
            <a:picLocks noChangeAspect="1" noChangeArrowheads="1"/>
          </p:cNvPicPr>
          <p:nvPr/>
        </p:nvPicPr>
        <p:blipFill>
          <a:blip r:embed="rId21"/>
          <a:srcRect/>
          <a:stretch>
            <a:fillRect/>
          </a:stretch>
        </p:blipFill>
        <p:spPr bwMode="auto">
          <a:xfrm>
            <a:off x="7048502" y="7040880"/>
            <a:ext cx="2583179" cy="365760"/>
          </a:xfrm>
          <a:prstGeom prst="rect">
            <a:avLst/>
          </a:prstGeom>
          <a:noFill/>
          <a:ln w="9525">
            <a:noFill/>
            <a:miter lim="800000"/>
            <a:headEnd/>
            <a:tailEnd/>
          </a:ln>
        </p:spPr>
      </p:pic>
      <p:pic>
        <p:nvPicPr>
          <p:cNvPr id="82970" name="Picture 5" descr="header_logo"/>
          <p:cNvPicPr>
            <a:picLocks noChangeAspect="1" noChangeArrowheads="1"/>
          </p:cNvPicPr>
          <p:nvPr/>
        </p:nvPicPr>
        <p:blipFill>
          <a:blip r:embed="rId22"/>
          <a:srcRect/>
          <a:stretch>
            <a:fillRect/>
          </a:stretch>
        </p:blipFill>
        <p:spPr bwMode="auto">
          <a:xfrm>
            <a:off x="4782822" y="6958966"/>
            <a:ext cx="1579880" cy="487680"/>
          </a:xfrm>
          <a:prstGeom prst="rect">
            <a:avLst/>
          </a:prstGeom>
          <a:noFill/>
          <a:ln w="9525">
            <a:noFill/>
            <a:miter lim="800000"/>
            <a:headEnd/>
            <a:tailEnd/>
          </a:ln>
        </p:spPr>
      </p:pic>
      <p:pic>
        <p:nvPicPr>
          <p:cNvPr id="82971" name="Picture 10"/>
          <p:cNvPicPr>
            <a:picLocks noChangeAspect="1" noChangeArrowheads="1"/>
          </p:cNvPicPr>
          <p:nvPr/>
        </p:nvPicPr>
        <p:blipFill>
          <a:blip r:embed="rId23"/>
          <a:srcRect/>
          <a:stretch>
            <a:fillRect/>
          </a:stretch>
        </p:blipFill>
        <p:spPr bwMode="auto">
          <a:xfrm>
            <a:off x="10241281" y="6882766"/>
            <a:ext cx="1234440" cy="691514"/>
          </a:xfrm>
          <a:prstGeom prst="rect">
            <a:avLst/>
          </a:prstGeom>
          <a:noFill/>
          <a:ln w="9525">
            <a:noFill/>
            <a:miter lim="800000"/>
            <a:headEnd/>
            <a:tailEnd/>
          </a:ln>
        </p:spPr>
      </p:pic>
      <p:pic>
        <p:nvPicPr>
          <p:cNvPr id="82972" name="Picture 19" descr="logo"/>
          <p:cNvPicPr>
            <a:picLocks noChangeAspect="1" noChangeArrowheads="1"/>
          </p:cNvPicPr>
          <p:nvPr/>
        </p:nvPicPr>
        <p:blipFill>
          <a:blip r:embed="rId24"/>
          <a:srcRect/>
          <a:stretch>
            <a:fillRect/>
          </a:stretch>
        </p:blipFill>
        <p:spPr bwMode="auto">
          <a:xfrm>
            <a:off x="11338560" y="4074796"/>
            <a:ext cx="2804160" cy="588644"/>
          </a:xfrm>
          <a:prstGeom prst="rect">
            <a:avLst/>
          </a:prstGeom>
          <a:noFill/>
          <a:ln w="9525">
            <a:noFill/>
            <a:miter lim="800000"/>
            <a:headEnd/>
            <a:tailEnd/>
          </a:ln>
        </p:spPr>
      </p:pic>
      <p:pic>
        <p:nvPicPr>
          <p:cNvPr id="82973" name="Picture 14" descr="Kendall-Jackson">
            <a:hlinkClick r:id="rId25"/>
          </p:cNvPr>
          <p:cNvPicPr>
            <a:picLocks noChangeAspect="1" noChangeArrowheads="1"/>
          </p:cNvPicPr>
          <p:nvPr/>
        </p:nvPicPr>
        <p:blipFill>
          <a:blip r:embed="rId26"/>
          <a:srcRect/>
          <a:stretch>
            <a:fillRect/>
          </a:stretch>
        </p:blipFill>
        <p:spPr bwMode="auto">
          <a:xfrm>
            <a:off x="7599680" y="2541270"/>
            <a:ext cx="1727200" cy="916306"/>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787401" y="1373506"/>
            <a:ext cx="2090421" cy="6477000"/>
            <a:chOff x="491586" y="1144587"/>
            <a:chExt cx="1307052" cy="5397423"/>
          </a:xfrm>
        </p:grpSpPr>
        <p:sp>
          <p:nvSpPr>
            <p:cNvPr id="85004" name="AutoShape 4"/>
            <p:cNvSpPr>
              <a:spLocks noChangeArrowheads="1"/>
            </p:cNvSpPr>
            <p:nvPr/>
          </p:nvSpPr>
          <p:spPr bwMode="auto">
            <a:xfrm>
              <a:off x="495300" y="2287587"/>
              <a:ext cx="1265238" cy="914400"/>
            </a:xfrm>
            <a:prstGeom prst="downArrow">
              <a:avLst>
                <a:gd name="adj1" fmla="val 51333"/>
                <a:gd name="adj2" fmla="val 54861"/>
              </a:avLst>
            </a:prstGeom>
            <a:solidFill>
              <a:srgbClr val="2C7563"/>
            </a:solidFill>
            <a:ln w="12700">
              <a:noFill/>
              <a:miter lim="800000"/>
              <a:headEnd/>
              <a:tailEnd/>
            </a:ln>
          </p:spPr>
          <p:txBody>
            <a:bodyPr wrap="none" anchor="ctr"/>
            <a:lstStyle/>
            <a:p>
              <a:pPr algn="ctr"/>
              <a:r>
                <a:rPr lang="en-US" b="1">
                  <a:solidFill>
                    <a:schemeClr val="bg1"/>
                  </a:solidFill>
                </a:rPr>
                <a:t>&gt;10%</a:t>
              </a:r>
            </a:p>
          </p:txBody>
        </p:sp>
        <p:sp>
          <p:nvSpPr>
            <p:cNvPr id="85005" name="AutoShape 5"/>
            <p:cNvSpPr>
              <a:spLocks noChangeArrowheads="1"/>
            </p:cNvSpPr>
            <p:nvPr/>
          </p:nvSpPr>
          <p:spPr bwMode="auto">
            <a:xfrm>
              <a:off x="495300" y="3358119"/>
              <a:ext cx="1265238" cy="914400"/>
            </a:xfrm>
            <a:prstGeom prst="downArrow">
              <a:avLst>
                <a:gd name="adj1" fmla="val 51333"/>
                <a:gd name="adj2" fmla="val 54861"/>
              </a:avLst>
            </a:prstGeom>
            <a:solidFill>
              <a:srgbClr val="2C7563"/>
            </a:solidFill>
            <a:ln w="12700">
              <a:noFill/>
              <a:miter lim="800000"/>
              <a:headEnd/>
              <a:tailEnd/>
            </a:ln>
          </p:spPr>
          <p:txBody>
            <a:bodyPr wrap="none" anchor="ctr"/>
            <a:lstStyle/>
            <a:p>
              <a:pPr algn="ctr"/>
              <a:r>
                <a:rPr lang="en-US" b="1">
                  <a:solidFill>
                    <a:schemeClr val="bg1"/>
                  </a:solidFill>
                </a:rPr>
                <a:t>5%</a:t>
              </a:r>
            </a:p>
          </p:txBody>
        </p:sp>
        <p:sp>
          <p:nvSpPr>
            <p:cNvPr id="85006" name="AutoShape 6"/>
            <p:cNvSpPr>
              <a:spLocks noChangeArrowheads="1"/>
            </p:cNvSpPr>
            <p:nvPr/>
          </p:nvSpPr>
          <p:spPr bwMode="auto">
            <a:xfrm>
              <a:off x="495300" y="5627610"/>
              <a:ext cx="1265238" cy="914400"/>
            </a:xfrm>
            <a:prstGeom prst="downArrow">
              <a:avLst>
                <a:gd name="adj1" fmla="val 51333"/>
                <a:gd name="adj2" fmla="val 54861"/>
              </a:avLst>
            </a:prstGeom>
            <a:solidFill>
              <a:srgbClr val="2C7563"/>
            </a:solidFill>
            <a:ln w="12700">
              <a:noFill/>
              <a:miter lim="800000"/>
              <a:headEnd/>
              <a:tailEnd/>
            </a:ln>
          </p:spPr>
          <p:txBody>
            <a:bodyPr wrap="none" anchor="ctr"/>
            <a:lstStyle/>
            <a:p>
              <a:pPr algn="ctr"/>
              <a:r>
                <a:rPr lang="en-US" b="1">
                  <a:solidFill>
                    <a:schemeClr val="bg1"/>
                  </a:solidFill>
                </a:rPr>
                <a:t>50+%</a:t>
              </a:r>
            </a:p>
          </p:txBody>
        </p:sp>
        <p:sp>
          <p:nvSpPr>
            <p:cNvPr id="85007" name="AutoShape 5"/>
            <p:cNvSpPr>
              <a:spLocks noChangeArrowheads="1"/>
            </p:cNvSpPr>
            <p:nvPr/>
          </p:nvSpPr>
          <p:spPr bwMode="auto">
            <a:xfrm>
              <a:off x="491586" y="4508538"/>
              <a:ext cx="1265238" cy="914400"/>
            </a:xfrm>
            <a:prstGeom prst="downArrow">
              <a:avLst>
                <a:gd name="adj1" fmla="val 51333"/>
                <a:gd name="adj2" fmla="val 54861"/>
              </a:avLst>
            </a:prstGeom>
            <a:solidFill>
              <a:srgbClr val="2C7563"/>
            </a:solidFill>
            <a:ln w="12700">
              <a:noFill/>
              <a:miter lim="800000"/>
              <a:headEnd/>
              <a:tailEnd/>
            </a:ln>
          </p:spPr>
          <p:txBody>
            <a:bodyPr wrap="none" anchor="ctr"/>
            <a:lstStyle/>
            <a:p>
              <a:pPr algn="ctr"/>
              <a:r>
                <a:rPr lang="en-US" b="1">
                  <a:solidFill>
                    <a:schemeClr val="bg1"/>
                  </a:solidFill>
                </a:rPr>
                <a:t>&gt;20%</a:t>
              </a:r>
            </a:p>
          </p:txBody>
        </p:sp>
        <p:sp>
          <p:nvSpPr>
            <p:cNvPr id="85008" name="AutoShape 4"/>
            <p:cNvSpPr>
              <a:spLocks noChangeArrowheads="1"/>
            </p:cNvSpPr>
            <p:nvPr/>
          </p:nvSpPr>
          <p:spPr bwMode="auto">
            <a:xfrm>
              <a:off x="533400" y="1144587"/>
              <a:ext cx="1265238" cy="914400"/>
            </a:xfrm>
            <a:prstGeom prst="downArrow">
              <a:avLst>
                <a:gd name="adj1" fmla="val 51333"/>
                <a:gd name="adj2" fmla="val 54861"/>
              </a:avLst>
            </a:prstGeom>
            <a:solidFill>
              <a:srgbClr val="2C7563"/>
            </a:solidFill>
            <a:ln w="12700">
              <a:noFill/>
              <a:miter lim="800000"/>
              <a:headEnd/>
              <a:tailEnd/>
            </a:ln>
          </p:spPr>
          <p:txBody>
            <a:bodyPr wrap="none" anchor="ctr"/>
            <a:lstStyle/>
            <a:p>
              <a:pPr algn="ctr"/>
              <a:r>
                <a:rPr lang="en-US" b="1">
                  <a:solidFill>
                    <a:schemeClr val="bg1"/>
                  </a:solidFill>
                </a:rPr>
                <a:t>1+%</a:t>
              </a:r>
            </a:p>
          </p:txBody>
        </p:sp>
      </p:grpSp>
      <p:sp>
        <p:nvSpPr>
          <p:cNvPr id="84995" name="Rectangle 25"/>
          <p:cNvSpPr>
            <a:spLocks noGrp="1" noChangeArrowheads="1"/>
          </p:cNvSpPr>
          <p:nvPr>
            <p:ph type="title" idx="4294967295"/>
          </p:nvPr>
        </p:nvSpPr>
        <p:spPr/>
        <p:txBody>
          <a:bodyPr/>
          <a:lstStyle/>
          <a:p>
            <a:r>
              <a:rPr lang="en-US" smtClean="0">
                <a:latin typeface="Arial" pitchFamily="34" charset="0"/>
                <a:ea typeface="ＭＳ Ｐゴシック" pitchFamily="-105" charset="-128"/>
              </a:rPr>
              <a:t>Significantly Lower IT Costs </a:t>
            </a:r>
            <a:br>
              <a:rPr lang="en-US" smtClean="0">
                <a:latin typeface="Arial" pitchFamily="34" charset="0"/>
                <a:ea typeface="ＭＳ Ｐゴシック" pitchFamily="-105" charset="-128"/>
              </a:rPr>
            </a:br>
            <a:r>
              <a:rPr lang="en-US" smtClean="0">
                <a:latin typeface="Arial" pitchFamily="34" charset="0"/>
                <a:ea typeface="ＭＳ Ｐゴシック" pitchFamily="-105" charset="-128"/>
              </a:rPr>
              <a:t>While Increasing Business Impact</a:t>
            </a:r>
          </a:p>
        </p:txBody>
      </p:sp>
      <p:sp>
        <p:nvSpPr>
          <p:cNvPr id="84996" name="Rectangle 11"/>
          <p:cNvSpPr>
            <a:spLocks noChangeArrowheads="1"/>
          </p:cNvSpPr>
          <p:nvPr/>
        </p:nvSpPr>
        <p:spPr bwMode="auto">
          <a:xfrm>
            <a:off x="3053081" y="2811780"/>
            <a:ext cx="6355080" cy="1193727"/>
          </a:xfrm>
          <a:prstGeom prst="rect">
            <a:avLst/>
          </a:prstGeom>
          <a:noFill/>
          <a:ln w="12700">
            <a:noFill/>
            <a:miter lim="800000"/>
            <a:headEnd/>
            <a:tailEnd/>
          </a:ln>
        </p:spPr>
        <p:txBody>
          <a:bodyPr lIns="130622" tIns="65311" rIns="130622" bIns="65311">
            <a:spAutoFit/>
          </a:bodyPr>
          <a:lstStyle/>
          <a:p>
            <a:r>
              <a:rPr lang="en-US" b="1" i="1">
                <a:solidFill>
                  <a:srgbClr val="A62720"/>
                </a:solidFill>
              </a:rPr>
              <a:t>Save &gt;10% of IT portfolio spend </a:t>
            </a:r>
            <a:r>
              <a:rPr lang="en-US" i="1"/>
              <a:t>by eliminating redundant and mis-aligned projects, applications and services</a:t>
            </a:r>
          </a:p>
        </p:txBody>
      </p:sp>
      <p:sp>
        <p:nvSpPr>
          <p:cNvPr id="84997" name="Rectangle 12"/>
          <p:cNvSpPr>
            <a:spLocks noChangeArrowheads="1"/>
          </p:cNvSpPr>
          <p:nvPr/>
        </p:nvSpPr>
        <p:spPr bwMode="auto">
          <a:xfrm>
            <a:off x="3053081" y="4082416"/>
            <a:ext cx="6418581" cy="839784"/>
          </a:xfrm>
          <a:prstGeom prst="rect">
            <a:avLst/>
          </a:prstGeom>
          <a:noFill/>
          <a:ln w="12700">
            <a:noFill/>
            <a:miter lim="800000"/>
            <a:headEnd/>
            <a:tailEnd/>
          </a:ln>
        </p:spPr>
        <p:txBody>
          <a:bodyPr lIns="130622" tIns="65311" rIns="130622" bIns="65311">
            <a:spAutoFit/>
          </a:bodyPr>
          <a:lstStyle/>
          <a:p>
            <a:r>
              <a:rPr lang="en-US" b="1" i="1">
                <a:solidFill>
                  <a:srgbClr val="A62720"/>
                </a:solidFill>
              </a:rPr>
              <a:t>Eliminate 5% of overall IT spend</a:t>
            </a:r>
            <a:r>
              <a:rPr lang="en-US" b="1" i="1">
                <a:solidFill>
                  <a:srgbClr val="00083A"/>
                </a:solidFill>
              </a:rPr>
              <a:t> </a:t>
            </a:r>
            <a:r>
              <a:rPr lang="en-US" i="1"/>
              <a:t>by rationalizing the supplier portfolio and managing supplier performance</a:t>
            </a:r>
            <a:endParaRPr lang="en-US" b="1" i="1">
              <a:solidFill>
                <a:srgbClr val="A62720"/>
              </a:solidFill>
            </a:endParaRPr>
          </a:p>
        </p:txBody>
      </p:sp>
      <p:sp>
        <p:nvSpPr>
          <p:cNvPr id="84998" name="Rectangle 13"/>
          <p:cNvSpPr>
            <a:spLocks noChangeArrowheads="1"/>
          </p:cNvSpPr>
          <p:nvPr/>
        </p:nvSpPr>
        <p:spPr bwMode="auto">
          <a:xfrm>
            <a:off x="3053080" y="6806566"/>
            <a:ext cx="6461760" cy="839784"/>
          </a:xfrm>
          <a:prstGeom prst="rect">
            <a:avLst/>
          </a:prstGeom>
          <a:noFill/>
          <a:ln w="12700">
            <a:noFill/>
            <a:miter lim="800000"/>
            <a:headEnd/>
            <a:tailEnd/>
          </a:ln>
        </p:spPr>
        <p:txBody>
          <a:bodyPr lIns="130622" tIns="65311" rIns="130622" bIns="65311">
            <a:spAutoFit/>
          </a:bodyPr>
          <a:lstStyle/>
          <a:p>
            <a:r>
              <a:rPr lang="en-US" b="1" i="1">
                <a:solidFill>
                  <a:srgbClr val="A62720"/>
                </a:solidFill>
              </a:rPr>
              <a:t>Reduce by 50% annual IT compliance audit costs</a:t>
            </a:r>
            <a:r>
              <a:rPr lang="en-US" b="1" i="1">
                <a:solidFill>
                  <a:srgbClr val="D4540B"/>
                </a:solidFill>
              </a:rPr>
              <a:t> </a:t>
            </a:r>
            <a:r>
              <a:rPr lang="en-US" i="1"/>
              <a:t>associated with SOX-404, HIPAA, etc.</a:t>
            </a:r>
            <a:endParaRPr lang="en-US" b="1" i="1">
              <a:solidFill>
                <a:srgbClr val="A62720"/>
              </a:solidFill>
            </a:endParaRPr>
          </a:p>
        </p:txBody>
      </p:sp>
      <p:grpSp>
        <p:nvGrpSpPr>
          <p:cNvPr id="3" name="Group 29"/>
          <p:cNvGrpSpPr>
            <a:grpSpLocks/>
          </p:cNvGrpSpPr>
          <p:nvPr/>
        </p:nvGrpSpPr>
        <p:grpSpPr bwMode="auto">
          <a:xfrm>
            <a:off x="9791701" y="1525906"/>
            <a:ext cx="3708400" cy="6246494"/>
            <a:chOff x="5102619" y="5477607"/>
            <a:chExt cx="1075454" cy="914400"/>
          </a:xfrm>
        </p:grpSpPr>
        <p:sp>
          <p:nvSpPr>
            <p:cNvPr id="85002" name="AutoShape 6"/>
            <p:cNvSpPr>
              <a:spLocks noChangeArrowheads="1"/>
            </p:cNvSpPr>
            <p:nvPr/>
          </p:nvSpPr>
          <p:spPr bwMode="auto">
            <a:xfrm rot="10800000">
              <a:off x="5102619" y="5477607"/>
              <a:ext cx="1075454" cy="914400"/>
            </a:xfrm>
            <a:prstGeom prst="downArrow">
              <a:avLst>
                <a:gd name="adj1" fmla="val 51333"/>
                <a:gd name="adj2" fmla="val 54861"/>
              </a:avLst>
            </a:prstGeom>
            <a:solidFill>
              <a:srgbClr val="4C6176"/>
            </a:solidFill>
            <a:ln w="12700">
              <a:noFill/>
              <a:miter lim="800000"/>
              <a:headEnd/>
              <a:tailEnd/>
            </a:ln>
          </p:spPr>
          <p:txBody>
            <a:bodyPr rot="10800000" wrap="none" anchor="ctr"/>
            <a:lstStyle/>
            <a:p>
              <a:pPr algn="ctr"/>
              <a:endParaRPr lang="en-US" b="1">
                <a:solidFill>
                  <a:schemeClr val="bg1"/>
                </a:solidFill>
              </a:endParaRPr>
            </a:p>
          </p:txBody>
        </p:sp>
        <p:sp>
          <p:nvSpPr>
            <p:cNvPr id="85003" name="Text Box 15"/>
            <p:cNvSpPr txBox="1">
              <a:spLocks noChangeArrowheads="1"/>
            </p:cNvSpPr>
            <p:nvPr/>
          </p:nvSpPr>
          <p:spPr bwMode="auto">
            <a:xfrm>
              <a:off x="5246488" y="5706207"/>
              <a:ext cx="796925" cy="51812"/>
            </a:xfrm>
            <a:prstGeom prst="rect">
              <a:avLst/>
            </a:prstGeom>
            <a:noFill/>
            <a:ln w="12700">
              <a:noFill/>
              <a:miter lim="800000"/>
              <a:headEnd/>
              <a:tailEnd/>
            </a:ln>
          </p:spPr>
          <p:txBody>
            <a:bodyPr>
              <a:spAutoFit/>
            </a:bodyPr>
            <a:lstStyle/>
            <a:p>
              <a:pPr algn="ctr">
                <a:spcBef>
                  <a:spcPct val="50000"/>
                </a:spcBef>
              </a:pPr>
              <a:r>
                <a:rPr lang="en-US" sz="1700" b="1" dirty="0">
                  <a:solidFill>
                    <a:schemeClr val="bg1"/>
                  </a:solidFill>
                </a:rPr>
                <a:t>Credibility</a:t>
              </a:r>
            </a:p>
          </p:txBody>
        </p:sp>
      </p:grpSp>
      <p:sp>
        <p:nvSpPr>
          <p:cNvPr id="85000" name="Rectangle 12"/>
          <p:cNvSpPr>
            <a:spLocks noChangeArrowheads="1"/>
          </p:cNvSpPr>
          <p:nvPr/>
        </p:nvSpPr>
        <p:spPr bwMode="auto">
          <a:xfrm>
            <a:off x="3048001" y="5463540"/>
            <a:ext cx="6418581" cy="1193727"/>
          </a:xfrm>
          <a:prstGeom prst="rect">
            <a:avLst/>
          </a:prstGeom>
          <a:noFill/>
          <a:ln w="12700">
            <a:noFill/>
            <a:miter lim="800000"/>
            <a:headEnd/>
            <a:tailEnd/>
          </a:ln>
        </p:spPr>
        <p:txBody>
          <a:bodyPr lIns="130622" tIns="65311" rIns="130622" bIns="65311">
            <a:spAutoFit/>
          </a:bodyPr>
          <a:lstStyle/>
          <a:p>
            <a:r>
              <a:rPr lang="en-US" b="1" i="1">
                <a:solidFill>
                  <a:srgbClr val="A62720"/>
                </a:solidFill>
              </a:rPr>
              <a:t>Eliminate &gt;20% of resource management effort</a:t>
            </a:r>
            <a:r>
              <a:rPr lang="en-US" b="1" i="1">
                <a:solidFill>
                  <a:srgbClr val="00083A"/>
                </a:solidFill>
              </a:rPr>
              <a:t> </a:t>
            </a:r>
            <a:r>
              <a:rPr lang="en-US" i="1"/>
              <a:t>and prioritize the highest value work by automating and centralizing resource planning efforts</a:t>
            </a:r>
            <a:endParaRPr lang="en-US" b="1" i="1">
              <a:solidFill>
                <a:srgbClr val="A62720"/>
              </a:solidFill>
            </a:endParaRPr>
          </a:p>
        </p:txBody>
      </p:sp>
      <p:sp>
        <p:nvSpPr>
          <p:cNvPr id="85001" name="Rectangle 11"/>
          <p:cNvSpPr>
            <a:spLocks noChangeArrowheads="1"/>
          </p:cNvSpPr>
          <p:nvPr/>
        </p:nvSpPr>
        <p:spPr bwMode="auto">
          <a:xfrm>
            <a:off x="3114041" y="1499236"/>
            <a:ext cx="6355080" cy="839784"/>
          </a:xfrm>
          <a:prstGeom prst="rect">
            <a:avLst/>
          </a:prstGeom>
          <a:noFill/>
          <a:ln w="12700">
            <a:noFill/>
            <a:miter lim="800000"/>
            <a:headEnd/>
            <a:tailEnd/>
          </a:ln>
        </p:spPr>
        <p:txBody>
          <a:bodyPr lIns="130622" tIns="65311" rIns="130622" bIns="65311">
            <a:spAutoFit/>
          </a:bodyPr>
          <a:lstStyle/>
          <a:p>
            <a:r>
              <a:rPr lang="en-US" b="1" i="1">
                <a:solidFill>
                  <a:srgbClr val="A62720"/>
                </a:solidFill>
              </a:rPr>
              <a:t>Save 1% or more of total IT spend </a:t>
            </a:r>
            <a:r>
              <a:rPr lang="en-US" i="1"/>
              <a:t>through increased financial planning efficiencies and financial transparency</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p:txBody>
          <a:bodyPr/>
          <a:lstStyle/>
          <a:p>
            <a:r>
              <a:rPr lang="en-US" smtClean="0">
                <a:latin typeface="Arial" pitchFamily="34" charset="0"/>
                <a:ea typeface="ＭＳ Ｐゴシック" pitchFamily="-105" charset="-128"/>
              </a:rPr>
              <a:t>BMC Service Resource Planning Solutions</a:t>
            </a:r>
          </a:p>
        </p:txBody>
      </p:sp>
      <p:sp>
        <p:nvSpPr>
          <p:cNvPr id="119811" name="Rectangle 3"/>
          <p:cNvSpPr>
            <a:spLocks noChangeArrowheads="1"/>
          </p:cNvSpPr>
          <p:nvPr/>
        </p:nvSpPr>
        <p:spPr bwMode="auto">
          <a:xfrm>
            <a:off x="637541" y="4225291"/>
            <a:ext cx="13705840" cy="560070"/>
          </a:xfrm>
          <a:prstGeom prst="rect">
            <a:avLst/>
          </a:prstGeom>
          <a:solidFill>
            <a:srgbClr val="869898"/>
          </a:solidFill>
          <a:ln w="12700">
            <a:solidFill>
              <a:schemeClr val="tx1"/>
            </a:solidFill>
            <a:miter lim="800000"/>
            <a:headEnd/>
            <a:tailEnd/>
          </a:ln>
          <a:effectLst>
            <a:outerShdw dist="35921" dir="2700000" algn="ctr" rotWithShape="0">
              <a:schemeClr val="bg2"/>
            </a:outerShdw>
          </a:effectLst>
        </p:spPr>
        <p:txBody>
          <a:bodyPr wrap="none" lIns="130622" tIns="65311" rIns="130622" bIns="65311" anchor="ctr"/>
          <a:lstStyle/>
          <a:p>
            <a:pPr>
              <a:defRPr/>
            </a:pPr>
            <a:endParaRPr lang="en-US">
              <a:ea typeface="ＭＳ Ｐゴシック" pitchFamily="34" charset="-128"/>
            </a:endParaRPr>
          </a:p>
        </p:txBody>
      </p:sp>
      <p:sp>
        <p:nvSpPr>
          <p:cNvPr id="119812" name="Rectangle 4"/>
          <p:cNvSpPr>
            <a:spLocks noChangeArrowheads="1"/>
          </p:cNvSpPr>
          <p:nvPr/>
        </p:nvSpPr>
        <p:spPr bwMode="auto">
          <a:xfrm>
            <a:off x="637541" y="3596641"/>
            <a:ext cx="13705840" cy="560070"/>
          </a:xfrm>
          <a:prstGeom prst="rect">
            <a:avLst/>
          </a:prstGeom>
          <a:solidFill>
            <a:srgbClr val="869898"/>
          </a:solidFill>
          <a:ln w="12700">
            <a:solidFill>
              <a:schemeClr val="tx1"/>
            </a:solidFill>
            <a:miter lim="800000"/>
            <a:headEnd/>
            <a:tailEnd/>
          </a:ln>
          <a:effectLst>
            <a:outerShdw dist="35921" dir="2700000" algn="ctr" rotWithShape="0">
              <a:schemeClr val="bg2"/>
            </a:outerShdw>
          </a:effectLst>
        </p:spPr>
        <p:txBody>
          <a:bodyPr wrap="none" lIns="130622" tIns="65311" rIns="130622" bIns="65311" anchor="ctr"/>
          <a:lstStyle/>
          <a:p>
            <a:pPr>
              <a:defRPr/>
            </a:pPr>
            <a:endParaRPr lang="en-US">
              <a:ea typeface="ＭＳ Ｐゴシック" pitchFamily="34" charset="-128"/>
            </a:endParaRPr>
          </a:p>
        </p:txBody>
      </p:sp>
      <p:sp>
        <p:nvSpPr>
          <p:cNvPr id="119814" name="Rectangle 6"/>
          <p:cNvSpPr>
            <a:spLocks noChangeArrowheads="1"/>
          </p:cNvSpPr>
          <p:nvPr/>
        </p:nvSpPr>
        <p:spPr bwMode="auto">
          <a:xfrm>
            <a:off x="637541" y="4871086"/>
            <a:ext cx="13705840" cy="561974"/>
          </a:xfrm>
          <a:prstGeom prst="rect">
            <a:avLst/>
          </a:prstGeom>
          <a:solidFill>
            <a:srgbClr val="869898"/>
          </a:solidFill>
          <a:ln w="12700">
            <a:solidFill>
              <a:schemeClr val="tx1"/>
            </a:solidFill>
            <a:miter lim="800000"/>
            <a:headEnd/>
            <a:tailEnd/>
          </a:ln>
          <a:effectLst>
            <a:outerShdw dist="35921" dir="2700000" algn="ctr" rotWithShape="0">
              <a:schemeClr val="bg2"/>
            </a:outerShdw>
          </a:effectLst>
        </p:spPr>
        <p:txBody>
          <a:bodyPr wrap="none" lIns="130622" tIns="65311" rIns="130622" bIns="65311" anchor="ctr"/>
          <a:lstStyle/>
          <a:p>
            <a:pPr>
              <a:defRPr/>
            </a:pPr>
            <a:endParaRPr lang="en-US">
              <a:ea typeface="ＭＳ Ｐゴシック" pitchFamily="34" charset="-128"/>
            </a:endParaRPr>
          </a:p>
        </p:txBody>
      </p:sp>
      <p:sp>
        <p:nvSpPr>
          <p:cNvPr id="101382" name="Text Box 7"/>
          <p:cNvSpPr txBox="1">
            <a:spLocks noChangeArrowheads="1"/>
          </p:cNvSpPr>
          <p:nvPr/>
        </p:nvSpPr>
        <p:spPr bwMode="auto">
          <a:xfrm>
            <a:off x="787400" y="4218143"/>
            <a:ext cx="3772769" cy="578174"/>
          </a:xfrm>
          <a:prstGeom prst="rect">
            <a:avLst/>
          </a:prstGeom>
          <a:noFill/>
          <a:ln w="12700">
            <a:noFill/>
            <a:miter lim="800000"/>
            <a:headEnd/>
            <a:tailEnd/>
          </a:ln>
        </p:spPr>
        <p:txBody>
          <a:bodyPr wrap="none" lIns="130622" tIns="65311" rIns="130622" bIns="65311" anchor="ctr">
            <a:spAutoFit/>
          </a:bodyPr>
          <a:lstStyle/>
          <a:p>
            <a:r>
              <a:rPr lang="en-US" sz="2900" dirty="0">
                <a:solidFill>
                  <a:schemeClr val="bg1"/>
                </a:solidFill>
              </a:rPr>
              <a:t>Demand &amp; Resource Mgt.</a:t>
            </a:r>
          </a:p>
        </p:txBody>
      </p:sp>
      <p:sp>
        <p:nvSpPr>
          <p:cNvPr id="101383" name="Text Box 8"/>
          <p:cNvSpPr txBox="1">
            <a:spLocks noChangeArrowheads="1"/>
          </p:cNvSpPr>
          <p:nvPr/>
        </p:nvSpPr>
        <p:spPr bwMode="auto">
          <a:xfrm>
            <a:off x="787401" y="3600923"/>
            <a:ext cx="3248587" cy="578174"/>
          </a:xfrm>
          <a:prstGeom prst="rect">
            <a:avLst/>
          </a:prstGeom>
          <a:noFill/>
          <a:ln w="12700">
            <a:noFill/>
            <a:miter lim="800000"/>
            <a:headEnd/>
            <a:tailEnd/>
          </a:ln>
        </p:spPr>
        <p:txBody>
          <a:bodyPr wrap="none" lIns="130622" tIns="65311" rIns="130622" bIns="65311" anchor="ctr">
            <a:spAutoFit/>
          </a:bodyPr>
          <a:lstStyle/>
          <a:p>
            <a:r>
              <a:rPr lang="en-US" sz="2900" dirty="0">
                <a:solidFill>
                  <a:schemeClr val="bg1"/>
                </a:solidFill>
              </a:rPr>
              <a:t>Portfolio Management</a:t>
            </a:r>
          </a:p>
        </p:txBody>
      </p:sp>
      <p:sp>
        <p:nvSpPr>
          <p:cNvPr id="101384" name="Text Box 10"/>
          <p:cNvSpPr txBox="1">
            <a:spLocks noChangeArrowheads="1"/>
          </p:cNvSpPr>
          <p:nvPr/>
        </p:nvSpPr>
        <p:spPr bwMode="auto">
          <a:xfrm>
            <a:off x="787400" y="4862033"/>
            <a:ext cx="4519768" cy="578174"/>
          </a:xfrm>
          <a:prstGeom prst="rect">
            <a:avLst/>
          </a:prstGeom>
          <a:noFill/>
          <a:ln w="12700">
            <a:noFill/>
            <a:miter lim="800000"/>
            <a:headEnd/>
            <a:tailEnd/>
          </a:ln>
        </p:spPr>
        <p:txBody>
          <a:bodyPr wrap="none" lIns="130622" tIns="65311" rIns="130622" bIns="65311" anchor="ctr">
            <a:spAutoFit/>
          </a:bodyPr>
          <a:lstStyle/>
          <a:p>
            <a:r>
              <a:rPr lang="en-US" sz="2900" dirty="0">
                <a:solidFill>
                  <a:schemeClr val="bg1"/>
                </a:solidFill>
              </a:rPr>
              <a:t>Supplier Lifecycle Management</a:t>
            </a:r>
          </a:p>
        </p:txBody>
      </p:sp>
      <p:sp>
        <p:nvSpPr>
          <p:cNvPr id="26" name="Rectangle 4"/>
          <p:cNvSpPr>
            <a:spLocks noChangeArrowheads="1"/>
          </p:cNvSpPr>
          <p:nvPr/>
        </p:nvSpPr>
        <p:spPr bwMode="auto">
          <a:xfrm>
            <a:off x="637541" y="5539741"/>
            <a:ext cx="13705840" cy="560070"/>
          </a:xfrm>
          <a:prstGeom prst="rect">
            <a:avLst/>
          </a:prstGeom>
          <a:solidFill>
            <a:srgbClr val="869898"/>
          </a:solidFill>
          <a:ln w="12700">
            <a:solidFill>
              <a:schemeClr val="tx1"/>
            </a:solidFill>
            <a:miter lim="800000"/>
            <a:headEnd/>
            <a:tailEnd/>
          </a:ln>
          <a:effectLst>
            <a:outerShdw dist="35921" dir="2700000" algn="ctr" rotWithShape="0">
              <a:schemeClr val="bg2"/>
            </a:outerShdw>
          </a:effectLst>
        </p:spPr>
        <p:txBody>
          <a:bodyPr wrap="none" lIns="130622" tIns="65311" rIns="130622" bIns="65311" anchor="ctr"/>
          <a:lstStyle/>
          <a:p>
            <a:pPr>
              <a:defRPr/>
            </a:pPr>
            <a:endParaRPr lang="en-US">
              <a:ea typeface="ＭＳ Ｐゴシック" pitchFamily="34" charset="-128"/>
            </a:endParaRPr>
          </a:p>
        </p:txBody>
      </p:sp>
      <p:sp>
        <p:nvSpPr>
          <p:cNvPr id="27" name="Rectangle 5"/>
          <p:cNvSpPr>
            <a:spLocks noChangeArrowheads="1"/>
          </p:cNvSpPr>
          <p:nvPr/>
        </p:nvSpPr>
        <p:spPr bwMode="auto">
          <a:xfrm>
            <a:off x="619760" y="2966086"/>
            <a:ext cx="13705840" cy="560070"/>
          </a:xfrm>
          <a:prstGeom prst="rect">
            <a:avLst/>
          </a:prstGeom>
          <a:solidFill>
            <a:srgbClr val="869898"/>
          </a:solidFill>
          <a:ln w="12700">
            <a:solidFill>
              <a:schemeClr val="tx1"/>
            </a:solidFill>
            <a:miter lim="800000"/>
            <a:headEnd/>
            <a:tailEnd/>
          </a:ln>
          <a:effectLst>
            <a:outerShdw dist="35921" dir="2700000" algn="ctr" rotWithShape="0">
              <a:schemeClr val="bg2"/>
            </a:outerShdw>
          </a:effectLst>
        </p:spPr>
        <p:txBody>
          <a:bodyPr wrap="none" lIns="130622" tIns="65311" rIns="130622" bIns="65311" anchor="ctr"/>
          <a:lstStyle/>
          <a:p>
            <a:pPr>
              <a:defRPr/>
            </a:pPr>
            <a:endParaRPr lang="en-US">
              <a:ea typeface="ＭＳ Ｐゴシック" pitchFamily="34" charset="-128"/>
            </a:endParaRPr>
          </a:p>
        </p:txBody>
      </p:sp>
      <p:sp>
        <p:nvSpPr>
          <p:cNvPr id="101387" name="Text Box 8"/>
          <p:cNvSpPr txBox="1">
            <a:spLocks noChangeArrowheads="1"/>
          </p:cNvSpPr>
          <p:nvPr/>
        </p:nvSpPr>
        <p:spPr bwMode="auto">
          <a:xfrm>
            <a:off x="787400" y="5542119"/>
            <a:ext cx="4976624" cy="578174"/>
          </a:xfrm>
          <a:prstGeom prst="rect">
            <a:avLst/>
          </a:prstGeom>
          <a:noFill/>
          <a:ln w="12700">
            <a:noFill/>
            <a:miter lim="800000"/>
            <a:headEnd/>
            <a:tailEnd/>
          </a:ln>
        </p:spPr>
        <p:txBody>
          <a:bodyPr wrap="none" lIns="130622" tIns="65311" rIns="130622" bIns="65311" anchor="ctr">
            <a:spAutoFit/>
          </a:bodyPr>
          <a:lstStyle/>
          <a:p>
            <a:r>
              <a:rPr lang="en-US" sz="2900" dirty="0">
                <a:solidFill>
                  <a:schemeClr val="bg1"/>
                </a:solidFill>
              </a:rPr>
              <a:t>Governance, Risk and Compliance</a:t>
            </a:r>
          </a:p>
        </p:txBody>
      </p:sp>
      <p:sp>
        <p:nvSpPr>
          <p:cNvPr id="101388" name="Text Box 9"/>
          <p:cNvSpPr txBox="1">
            <a:spLocks noChangeArrowheads="1"/>
          </p:cNvSpPr>
          <p:nvPr/>
        </p:nvSpPr>
        <p:spPr bwMode="auto">
          <a:xfrm>
            <a:off x="769622" y="2958939"/>
            <a:ext cx="4505341" cy="578174"/>
          </a:xfrm>
          <a:prstGeom prst="rect">
            <a:avLst/>
          </a:prstGeom>
          <a:noFill/>
          <a:ln w="12700">
            <a:noFill/>
            <a:miter lim="800000"/>
            <a:headEnd/>
            <a:tailEnd/>
          </a:ln>
        </p:spPr>
        <p:txBody>
          <a:bodyPr wrap="none" lIns="130622" tIns="65311" rIns="130622" bIns="65311" anchor="ctr">
            <a:spAutoFit/>
          </a:bodyPr>
          <a:lstStyle/>
          <a:p>
            <a:r>
              <a:rPr lang="en-US" sz="2900" dirty="0">
                <a:solidFill>
                  <a:schemeClr val="bg1"/>
                </a:solidFill>
              </a:rPr>
              <a:t>Financial Planning &amp; Budgeting</a:t>
            </a:r>
          </a:p>
        </p:txBody>
      </p:sp>
      <p:sp>
        <p:nvSpPr>
          <p:cNvPr id="101389" name="Rectangle 13"/>
          <p:cNvSpPr>
            <a:spLocks noChangeArrowheads="1"/>
          </p:cNvSpPr>
          <p:nvPr/>
        </p:nvSpPr>
        <p:spPr bwMode="auto">
          <a:xfrm>
            <a:off x="6205222" y="1443990"/>
            <a:ext cx="927099" cy="5076826"/>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390" name="Rectangle 14"/>
          <p:cNvSpPr>
            <a:spLocks noChangeArrowheads="1"/>
          </p:cNvSpPr>
          <p:nvPr/>
        </p:nvSpPr>
        <p:spPr bwMode="auto">
          <a:xfrm>
            <a:off x="7213601" y="1443990"/>
            <a:ext cx="942341" cy="5076826"/>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391" name="Rectangle 15"/>
          <p:cNvSpPr>
            <a:spLocks noChangeArrowheads="1"/>
          </p:cNvSpPr>
          <p:nvPr/>
        </p:nvSpPr>
        <p:spPr bwMode="auto">
          <a:xfrm>
            <a:off x="8239760" y="1443990"/>
            <a:ext cx="927101" cy="5076826"/>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392" name="Rectangle 16"/>
          <p:cNvSpPr>
            <a:spLocks noChangeArrowheads="1"/>
          </p:cNvSpPr>
          <p:nvPr/>
        </p:nvSpPr>
        <p:spPr bwMode="auto">
          <a:xfrm>
            <a:off x="9250680" y="1443990"/>
            <a:ext cx="927101" cy="5076826"/>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393" name="Rectangle 17"/>
          <p:cNvSpPr>
            <a:spLocks noChangeArrowheads="1"/>
          </p:cNvSpPr>
          <p:nvPr/>
        </p:nvSpPr>
        <p:spPr bwMode="auto">
          <a:xfrm rot="-5400000">
            <a:off x="6107431" y="1645574"/>
            <a:ext cx="1150620" cy="747451"/>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Project &amp; Portfolio</a:t>
            </a:r>
            <a:endParaRPr lang="en-US" dirty="0">
              <a:solidFill>
                <a:srgbClr val="00083A"/>
              </a:solidFill>
            </a:endParaRPr>
          </a:p>
        </p:txBody>
      </p:sp>
      <p:sp>
        <p:nvSpPr>
          <p:cNvPr id="101394" name="Rectangle 18"/>
          <p:cNvSpPr>
            <a:spLocks noChangeArrowheads="1"/>
          </p:cNvSpPr>
          <p:nvPr/>
        </p:nvSpPr>
        <p:spPr bwMode="auto">
          <a:xfrm rot="-5400000">
            <a:off x="7110732" y="1645574"/>
            <a:ext cx="1150620" cy="747451"/>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Human Capital</a:t>
            </a:r>
          </a:p>
        </p:txBody>
      </p:sp>
      <p:sp>
        <p:nvSpPr>
          <p:cNvPr id="101395" name="Rectangle 19"/>
          <p:cNvSpPr>
            <a:spLocks noChangeArrowheads="1"/>
          </p:cNvSpPr>
          <p:nvPr/>
        </p:nvSpPr>
        <p:spPr bwMode="auto">
          <a:xfrm rot="-5400000">
            <a:off x="8157212" y="1799463"/>
            <a:ext cx="1150620" cy="439674"/>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Vendor</a:t>
            </a:r>
          </a:p>
        </p:txBody>
      </p:sp>
      <p:sp>
        <p:nvSpPr>
          <p:cNvPr id="101396" name="Rectangle 20"/>
          <p:cNvSpPr>
            <a:spLocks noChangeArrowheads="1"/>
          </p:cNvSpPr>
          <p:nvPr/>
        </p:nvSpPr>
        <p:spPr bwMode="auto">
          <a:xfrm rot="-5400000">
            <a:off x="9127492" y="1799463"/>
            <a:ext cx="1150620" cy="439674"/>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Financial</a:t>
            </a:r>
          </a:p>
        </p:txBody>
      </p:sp>
      <p:sp>
        <p:nvSpPr>
          <p:cNvPr id="101397" name="Rectangle 23"/>
          <p:cNvSpPr>
            <a:spLocks noChangeArrowheads="1"/>
          </p:cNvSpPr>
          <p:nvPr/>
        </p:nvSpPr>
        <p:spPr bwMode="auto">
          <a:xfrm>
            <a:off x="10256520" y="1443990"/>
            <a:ext cx="927101" cy="5076826"/>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398" name="Rectangle 24"/>
          <p:cNvSpPr>
            <a:spLocks noChangeArrowheads="1"/>
          </p:cNvSpPr>
          <p:nvPr/>
        </p:nvSpPr>
        <p:spPr bwMode="auto">
          <a:xfrm rot="-5400000">
            <a:off x="10009506" y="1638373"/>
            <a:ext cx="1443990" cy="1055227"/>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Governance &amp;  Compliance</a:t>
            </a:r>
          </a:p>
        </p:txBody>
      </p:sp>
      <p:sp>
        <p:nvSpPr>
          <p:cNvPr id="101399" name="Rectangle 23"/>
          <p:cNvSpPr>
            <a:spLocks noChangeArrowheads="1"/>
          </p:cNvSpPr>
          <p:nvPr/>
        </p:nvSpPr>
        <p:spPr bwMode="auto">
          <a:xfrm>
            <a:off x="11239502" y="1443990"/>
            <a:ext cx="927099" cy="5076826"/>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400" name="Rectangle 24"/>
          <p:cNvSpPr>
            <a:spLocks noChangeArrowheads="1"/>
          </p:cNvSpPr>
          <p:nvPr/>
        </p:nvSpPr>
        <p:spPr bwMode="auto">
          <a:xfrm rot="-5400000">
            <a:off x="11138536" y="1793748"/>
            <a:ext cx="1139190" cy="439674"/>
          </a:xfrm>
          <a:prstGeom prst="rect">
            <a:avLst/>
          </a:prstGeom>
          <a:noFill/>
          <a:ln w="12700">
            <a:noFill/>
            <a:miter lim="800000"/>
            <a:headEnd/>
            <a:tailEnd/>
          </a:ln>
        </p:spPr>
        <p:txBody>
          <a:bodyPr lIns="130622" tIns="65311" rIns="130622" bIns="65311">
            <a:spAutoFit/>
          </a:bodyPr>
          <a:lstStyle/>
          <a:p>
            <a:pPr algn="ctr"/>
            <a:r>
              <a:rPr lang="en-US" sz="2000" dirty="0">
                <a:solidFill>
                  <a:srgbClr val="0070C0"/>
                </a:solidFill>
              </a:rPr>
              <a:t>Asset</a:t>
            </a:r>
          </a:p>
        </p:txBody>
      </p:sp>
      <p:sp>
        <p:nvSpPr>
          <p:cNvPr id="101401" name="Rectangle 23"/>
          <p:cNvSpPr>
            <a:spLocks noChangeArrowheads="1"/>
          </p:cNvSpPr>
          <p:nvPr/>
        </p:nvSpPr>
        <p:spPr bwMode="auto">
          <a:xfrm>
            <a:off x="12237720" y="1443991"/>
            <a:ext cx="927101" cy="507873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402" name="Rectangle 24"/>
          <p:cNvSpPr>
            <a:spLocks noChangeArrowheads="1"/>
          </p:cNvSpPr>
          <p:nvPr/>
        </p:nvSpPr>
        <p:spPr bwMode="auto">
          <a:xfrm rot="-5400000">
            <a:off x="11786554" y="1525441"/>
            <a:ext cx="1529714" cy="1363004"/>
          </a:xfrm>
          <a:prstGeom prst="rect">
            <a:avLst/>
          </a:prstGeom>
          <a:noFill/>
          <a:ln w="12700">
            <a:noFill/>
            <a:miter lim="800000"/>
            <a:headEnd/>
            <a:tailEnd/>
          </a:ln>
        </p:spPr>
        <p:txBody>
          <a:bodyPr lIns="130622" tIns="65311" rIns="130622" bIns="65311">
            <a:spAutoFit/>
          </a:bodyPr>
          <a:lstStyle/>
          <a:p>
            <a:pPr algn="ctr"/>
            <a:endParaRPr lang="en-US" sz="2000" dirty="0">
              <a:solidFill>
                <a:srgbClr val="0070C0"/>
              </a:solidFill>
            </a:endParaRPr>
          </a:p>
          <a:p>
            <a:pPr algn="ctr"/>
            <a:r>
              <a:rPr lang="en-US" sz="2000" dirty="0">
                <a:solidFill>
                  <a:srgbClr val="0070C0"/>
                </a:solidFill>
              </a:rPr>
              <a:t>Service Request &amp; Portfolio</a:t>
            </a:r>
          </a:p>
        </p:txBody>
      </p:sp>
      <p:grpSp>
        <p:nvGrpSpPr>
          <p:cNvPr id="4" name="Group 74"/>
          <p:cNvGrpSpPr>
            <a:grpSpLocks/>
          </p:cNvGrpSpPr>
          <p:nvPr/>
        </p:nvGrpSpPr>
        <p:grpSpPr bwMode="auto">
          <a:xfrm>
            <a:off x="6380480" y="3053716"/>
            <a:ext cx="5560061" cy="398144"/>
            <a:chOff x="4632330" y="5654710"/>
            <a:chExt cx="3475033" cy="331783"/>
          </a:xfrm>
        </p:grpSpPr>
        <p:sp>
          <p:nvSpPr>
            <p:cNvPr id="67" name="Oval 66"/>
            <p:cNvSpPr>
              <a:spLocks noChangeArrowheads="1"/>
            </p:cNvSpPr>
            <p:nvPr/>
          </p:nvSpPr>
          <p:spPr bwMode="auto">
            <a:xfrm>
              <a:off x="4632330" y="5656297"/>
              <a:ext cx="304800" cy="330196"/>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68" name="Oval 67"/>
            <p:cNvSpPr>
              <a:spLocks noChangeArrowheads="1"/>
            </p:cNvSpPr>
            <p:nvPr/>
          </p:nvSpPr>
          <p:spPr bwMode="auto">
            <a:xfrm>
              <a:off x="6561140" y="5654710"/>
              <a:ext cx="304800" cy="330196"/>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69" name="Oval 68"/>
            <p:cNvSpPr>
              <a:spLocks noChangeArrowheads="1"/>
            </p:cNvSpPr>
            <p:nvPr/>
          </p:nvSpPr>
          <p:spPr bwMode="auto">
            <a:xfrm>
              <a:off x="7802563" y="5654710"/>
              <a:ext cx="304800" cy="330196"/>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72" name="Oval 71"/>
            <p:cNvSpPr>
              <a:spLocks noChangeArrowheads="1"/>
            </p:cNvSpPr>
            <p:nvPr/>
          </p:nvSpPr>
          <p:spPr bwMode="auto">
            <a:xfrm>
              <a:off x="5927728" y="5654710"/>
              <a:ext cx="304800" cy="330196"/>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73" name="Oval 72"/>
            <p:cNvSpPr>
              <a:spLocks noChangeArrowheads="1"/>
            </p:cNvSpPr>
            <p:nvPr/>
          </p:nvSpPr>
          <p:spPr bwMode="auto">
            <a:xfrm>
              <a:off x="5307017" y="5656297"/>
              <a:ext cx="304800" cy="330196"/>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grpSp>
      <p:grpSp>
        <p:nvGrpSpPr>
          <p:cNvPr id="5" name="Group 75"/>
          <p:cNvGrpSpPr>
            <a:grpSpLocks/>
          </p:cNvGrpSpPr>
          <p:nvPr/>
        </p:nvGrpSpPr>
        <p:grpSpPr bwMode="auto">
          <a:xfrm>
            <a:off x="6421120" y="3663316"/>
            <a:ext cx="5560061" cy="415290"/>
            <a:chOff x="4632330" y="2798763"/>
            <a:chExt cx="3475033" cy="346075"/>
          </a:xfrm>
        </p:grpSpPr>
        <p:sp>
          <p:nvSpPr>
            <p:cNvPr id="77" name="Oval 76"/>
            <p:cNvSpPr>
              <a:spLocks noChangeArrowheads="1"/>
            </p:cNvSpPr>
            <p:nvPr/>
          </p:nvSpPr>
          <p:spPr bwMode="auto">
            <a:xfrm>
              <a:off x="4632330" y="2808288"/>
              <a:ext cx="304800" cy="33020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78" name="Oval 77"/>
            <p:cNvSpPr>
              <a:spLocks noChangeArrowheads="1"/>
            </p:cNvSpPr>
            <p:nvPr/>
          </p:nvSpPr>
          <p:spPr bwMode="auto">
            <a:xfrm>
              <a:off x="6550027" y="2798763"/>
              <a:ext cx="304800" cy="33020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79" name="Oval 78"/>
            <p:cNvSpPr>
              <a:spLocks noChangeArrowheads="1"/>
            </p:cNvSpPr>
            <p:nvPr/>
          </p:nvSpPr>
          <p:spPr bwMode="auto">
            <a:xfrm>
              <a:off x="7802563" y="2814638"/>
              <a:ext cx="304800" cy="33020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grpSp>
      <p:grpSp>
        <p:nvGrpSpPr>
          <p:cNvPr id="6" name="Group 84"/>
          <p:cNvGrpSpPr>
            <a:grpSpLocks/>
          </p:cNvGrpSpPr>
          <p:nvPr/>
        </p:nvGrpSpPr>
        <p:grpSpPr bwMode="auto">
          <a:xfrm>
            <a:off x="6421120" y="4299586"/>
            <a:ext cx="1544320" cy="407670"/>
            <a:chOff x="4632329" y="3394075"/>
            <a:chExt cx="965196" cy="339725"/>
          </a:xfrm>
        </p:grpSpPr>
        <p:sp>
          <p:nvSpPr>
            <p:cNvPr id="86" name="Oval 85"/>
            <p:cNvSpPr>
              <a:spLocks noChangeArrowheads="1"/>
            </p:cNvSpPr>
            <p:nvPr/>
          </p:nvSpPr>
          <p:spPr bwMode="auto">
            <a:xfrm>
              <a:off x="4632329" y="3403600"/>
              <a:ext cx="304799" cy="33020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87" name="Oval 86"/>
            <p:cNvSpPr>
              <a:spLocks noChangeArrowheads="1"/>
            </p:cNvSpPr>
            <p:nvPr/>
          </p:nvSpPr>
          <p:spPr bwMode="auto">
            <a:xfrm>
              <a:off x="5292726" y="3394075"/>
              <a:ext cx="304799" cy="33020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grpSp>
      <p:grpSp>
        <p:nvGrpSpPr>
          <p:cNvPr id="7" name="Group 88"/>
          <p:cNvGrpSpPr>
            <a:grpSpLocks/>
          </p:cNvGrpSpPr>
          <p:nvPr/>
        </p:nvGrpSpPr>
        <p:grpSpPr bwMode="auto">
          <a:xfrm>
            <a:off x="6398261" y="5615940"/>
            <a:ext cx="4602480" cy="405766"/>
            <a:chOff x="4632329" y="5683250"/>
            <a:chExt cx="2876546" cy="338173"/>
          </a:xfrm>
        </p:grpSpPr>
        <p:sp>
          <p:nvSpPr>
            <p:cNvPr id="90" name="Oval 89"/>
            <p:cNvSpPr>
              <a:spLocks noChangeArrowheads="1"/>
            </p:cNvSpPr>
            <p:nvPr/>
          </p:nvSpPr>
          <p:spPr bwMode="auto">
            <a:xfrm>
              <a:off x="4632329" y="5683250"/>
              <a:ext cx="304800" cy="330234"/>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91" name="Oval 90"/>
            <p:cNvSpPr>
              <a:spLocks noChangeArrowheads="1"/>
            </p:cNvSpPr>
            <p:nvPr/>
          </p:nvSpPr>
          <p:spPr bwMode="auto">
            <a:xfrm>
              <a:off x="7204075" y="5691189"/>
              <a:ext cx="304800" cy="330234"/>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93" name="Oval 92"/>
            <p:cNvSpPr>
              <a:spLocks noChangeArrowheads="1"/>
            </p:cNvSpPr>
            <p:nvPr/>
          </p:nvSpPr>
          <p:spPr bwMode="auto">
            <a:xfrm>
              <a:off x="5964239" y="5684838"/>
              <a:ext cx="304800" cy="330234"/>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grpSp>
      <p:grpSp>
        <p:nvGrpSpPr>
          <p:cNvPr id="8" name="Group 94"/>
          <p:cNvGrpSpPr>
            <a:grpSpLocks/>
          </p:cNvGrpSpPr>
          <p:nvPr/>
        </p:nvGrpSpPr>
        <p:grpSpPr bwMode="auto">
          <a:xfrm>
            <a:off x="6421120" y="4937760"/>
            <a:ext cx="6563360" cy="398146"/>
            <a:chOff x="4621161" y="5107015"/>
            <a:chExt cx="4102152" cy="331783"/>
          </a:xfrm>
        </p:grpSpPr>
        <p:sp>
          <p:nvSpPr>
            <p:cNvPr id="96" name="Oval 95"/>
            <p:cNvSpPr>
              <a:spLocks noChangeArrowheads="1"/>
            </p:cNvSpPr>
            <p:nvPr/>
          </p:nvSpPr>
          <p:spPr bwMode="auto">
            <a:xfrm>
              <a:off x="5940391" y="5107015"/>
              <a:ext cx="304804"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97" name="Oval 96"/>
            <p:cNvSpPr>
              <a:spLocks noChangeArrowheads="1"/>
            </p:cNvSpPr>
            <p:nvPr/>
          </p:nvSpPr>
          <p:spPr bwMode="auto">
            <a:xfrm>
              <a:off x="4621161" y="5107015"/>
              <a:ext cx="304804"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98" name="Oval 97"/>
            <p:cNvSpPr>
              <a:spLocks noChangeArrowheads="1"/>
            </p:cNvSpPr>
            <p:nvPr/>
          </p:nvSpPr>
          <p:spPr bwMode="auto">
            <a:xfrm>
              <a:off x="7802551" y="5108603"/>
              <a:ext cx="304804"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99" name="Oval 98"/>
            <p:cNvSpPr>
              <a:spLocks noChangeArrowheads="1"/>
            </p:cNvSpPr>
            <p:nvPr/>
          </p:nvSpPr>
          <p:spPr bwMode="auto">
            <a:xfrm>
              <a:off x="6538885" y="5107015"/>
              <a:ext cx="304804"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100" name="Oval 62"/>
            <p:cNvSpPr>
              <a:spLocks noChangeArrowheads="1"/>
            </p:cNvSpPr>
            <p:nvPr/>
          </p:nvSpPr>
          <p:spPr bwMode="auto">
            <a:xfrm>
              <a:off x="8418509" y="5107015"/>
              <a:ext cx="304804"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grpSp>
      <p:sp>
        <p:nvSpPr>
          <p:cNvPr id="101408" name="Rectangle 23"/>
          <p:cNvSpPr>
            <a:spLocks noChangeArrowheads="1"/>
          </p:cNvSpPr>
          <p:nvPr/>
        </p:nvSpPr>
        <p:spPr bwMode="auto">
          <a:xfrm>
            <a:off x="13215622" y="1442086"/>
            <a:ext cx="927099" cy="507873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1409" name="Rectangle 24"/>
          <p:cNvSpPr>
            <a:spLocks noChangeArrowheads="1"/>
          </p:cNvSpPr>
          <p:nvPr/>
        </p:nvSpPr>
        <p:spPr bwMode="auto">
          <a:xfrm rot="-5400000">
            <a:off x="13093384" y="1485019"/>
            <a:ext cx="1141094" cy="1055227"/>
          </a:xfrm>
          <a:prstGeom prst="rect">
            <a:avLst/>
          </a:prstGeom>
          <a:noFill/>
          <a:ln w="12700">
            <a:noFill/>
            <a:miter lim="800000"/>
            <a:headEnd/>
            <a:tailEnd/>
          </a:ln>
        </p:spPr>
        <p:txBody>
          <a:bodyPr lIns="130622" tIns="65311" rIns="130622" bIns="65311">
            <a:spAutoFit/>
          </a:bodyPr>
          <a:lstStyle/>
          <a:p>
            <a:pPr algn="ctr"/>
            <a:r>
              <a:rPr lang="en-US" sz="2000" dirty="0">
                <a:solidFill>
                  <a:srgbClr val="0070C0"/>
                </a:solidFill>
              </a:rPr>
              <a:t>Helpdesk &amp;</a:t>
            </a:r>
            <a:br>
              <a:rPr lang="en-US" sz="2000" dirty="0">
                <a:solidFill>
                  <a:srgbClr val="0070C0"/>
                </a:solidFill>
              </a:rPr>
            </a:br>
            <a:r>
              <a:rPr lang="en-US" sz="2000" dirty="0">
                <a:solidFill>
                  <a:srgbClr val="0070C0"/>
                </a:solidFill>
              </a:rPr>
              <a:t>Change</a:t>
            </a:r>
          </a:p>
        </p:txBody>
      </p:sp>
      <p:sp>
        <p:nvSpPr>
          <p:cNvPr id="110" name="Oval 58"/>
          <p:cNvSpPr>
            <a:spLocks noChangeArrowheads="1"/>
          </p:cNvSpPr>
          <p:nvPr/>
        </p:nvSpPr>
        <p:spPr bwMode="auto">
          <a:xfrm>
            <a:off x="13431520" y="4331970"/>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111" name="Oval 58"/>
          <p:cNvSpPr>
            <a:spLocks noChangeArrowheads="1"/>
          </p:cNvSpPr>
          <p:nvPr/>
        </p:nvSpPr>
        <p:spPr bwMode="auto">
          <a:xfrm>
            <a:off x="13431520" y="3674746"/>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75" name="Oval 58"/>
          <p:cNvSpPr>
            <a:spLocks noChangeArrowheads="1"/>
          </p:cNvSpPr>
          <p:nvPr/>
        </p:nvSpPr>
        <p:spPr bwMode="auto">
          <a:xfrm>
            <a:off x="12496800" y="4303396"/>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2" name="Oval 58"/>
          <p:cNvSpPr>
            <a:spLocks noChangeArrowheads="1"/>
          </p:cNvSpPr>
          <p:nvPr/>
        </p:nvSpPr>
        <p:spPr bwMode="auto">
          <a:xfrm>
            <a:off x="8481061" y="4318636"/>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70" name="Oval 69"/>
          <p:cNvSpPr>
            <a:spLocks noChangeArrowheads="1"/>
          </p:cNvSpPr>
          <p:nvPr/>
        </p:nvSpPr>
        <p:spPr bwMode="auto">
          <a:xfrm>
            <a:off x="12496800" y="3676650"/>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71" name="Oval 58"/>
          <p:cNvSpPr>
            <a:spLocks noChangeArrowheads="1"/>
          </p:cNvSpPr>
          <p:nvPr/>
        </p:nvSpPr>
        <p:spPr bwMode="auto">
          <a:xfrm>
            <a:off x="12473941" y="3057526"/>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74" name="Oval 58"/>
          <p:cNvSpPr>
            <a:spLocks noChangeArrowheads="1"/>
          </p:cNvSpPr>
          <p:nvPr/>
        </p:nvSpPr>
        <p:spPr bwMode="auto">
          <a:xfrm>
            <a:off x="13413741" y="3072766"/>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76" name="Oval 75"/>
          <p:cNvSpPr>
            <a:spLocks noChangeArrowheads="1"/>
          </p:cNvSpPr>
          <p:nvPr/>
        </p:nvSpPr>
        <p:spPr bwMode="auto">
          <a:xfrm>
            <a:off x="7454901" y="4960620"/>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80" name="Oval 79"/>
          <p:cNvSpPr>
            <a:spLocks noChangeArrowheads="1"/>
          </p:cNvSpPr>
          <p:nvPr/>
        </p:nvSpPr>
        <p:spPr bwMode="auto">
          <a:xfrm>
            <a:off x="9466581" y="5612130"/>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101419" name="TextBox 60"/>
          <p:cNvSpPr txBox="1">
            <a:spLocks noChangeArrowheads="1"/>
          </p:cNvSpPr>
          <p:nvPr/>
        </p:nvSpPr>
        <p:spPr bwMode="auto">
          <a:xfrm>
            <a:off x="1856742" y="6972300"/>
            <a:ext cx="11079480" cy="485841"/>
          </a:xfrm>
          <a:prstGeom prst="rect">
            <a:avLst/>
          </a:prstGeom>
          <a:noFill/>
          <a:ln w="9525">
            <a:noFill/>
            <a:miter lim="800000"/>
            <a:headEnd/>
            <a:tailEnd/>
          </a:ln>
        </p:spPr>
        <p:txBody>
          <a:bodyPr lIns="130622" tIns="65311" rIns="130622" bIns="65311">
            <a:spAutoFit/>
          </a:bodyPr>
          <a:lstStyle/>
          <a:p>
            <a:pPr algn="ctr"/>
            <a:r>
              <a:rPr lang="en-US" b="1"/>
              <a:t>It’s all about LEVERAGE…</a:t>
            </a:r>
          </a:p>
        </p:txBody>
      </p:sp>
      <p:sp>
        <p:nvSpPr>
          <p:cNvPr id="3" name="Oval 58"/>
          <p:cNvSpPr>
            <a:spLocks noChangeArrowheads="1"/>
          </p:cNvSpPr>
          <p:nvPr/>
        </p:nvSpPr>
        <p:spPr bwMode="auto">
          <a:xfrm>
            <a:off x="8455661" y="3667126"/>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Tree>
  </p:cSld>
  <p:clrMapOvr>
    <a:masterClrMapping/>
  </p:clrMapOvr>
  <p:transition spd="med">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ounded Rectangle 253"/>
          <p:cNvSpPr>
            <a:spLocks noChangeArrowheads="1"/>
          </p:cNvSpPr>
          <p:nvPr/>
        </p:nvSpPr>
        <p:spPr bwMode="auto">
          <a:xfrm>
            <a:off x="538481" y="3895726"/>
            <a:ext cx="13845541" cy="1183004"/>
          </a:xfrm>
          <a:prstGeom prst="roundRect">
            <a:avLst>
              <a:gd name="adj" fmla="val 16667"/>
            </a:avLst>
          </a:prstGeom>
          <a:solidFill>
            <a:srgbClr val="97BEB9"/>
          </a:solidFill>
          <a:ln w="57150">
            <a:solidFill>
              <a:srgbClr val="40837D"/>
            </a:solidFill>
            <a:round/>
            <a:headEnd/>
            <a:tailEnd/>
          </a:ln>
        </p:spPr>
        <p:txBody>
          <a:bodyPr lIns="130622" tIns="65311" rIns="130622" bIns="65311" anchor="ctr"/>
          <a:lstStyle/>
          <a:p>
            <a:endParaRPr lang="en-US"/>
          </a:p>
        </p:txBody>
      </p:sp>
      <p:sp>
        <p:nvSpPr>
          <p:cNvPr id="103427" name="Rounded Rectangular Callout 88"/>
          <p:cNvSpPr>
            <a:spLocks noChangeArrowheads="1"/>
          </p:cNvSpPr>
          <p:nvPr/>
        </p:nvSpPr>
        <p:spPr bwMode="auto">
          <a:xfrm rot="10800000">
            <a:off x="2933701" y="5253990"/>
            <a:ext cx="8879840" cy="2628900"/>
          </a:xfrm>
          <a:prstGeom prst="wedgeRoundRectCallout">
            <a:avLst>
              <a:gd name="adj1" fmla="val 22199"/>
              <a:gd name="adj2" fmla="val 59958"/>
              <a:gd name="adj3" fmla="val 16667"/>
            </a:avLst>
          </a:prstGeom>
          <a:solidFill>
            <a:srgbClr val="FFC000"/>
          </a:solidFill>
          <a:ln w="9525">
            <a:solidFill>
              <a:schemeClr val="tx1"/>
            </a:solidFill>
            <a:round/>
            <a:headEnd/>
            <a:tailEnd/>
          </a:ln>
        </p:spPr>
        <p:txBody>
          <a:bodyPr lIns="130622" tIns="65311" rIns="130622" bIns="65311" anchor="ctr"/>
          <a:lstStyle/>
          <a:p>
            <a:endParaRPr lang="en-US"/>
          </a:p>
        </p:txBody>
      </p:sp>
      <p:sp>
        <p:nvSpPr>
          <p:cNvPr id="103428" name="Rounded Rectangle 97"/>
          <p:cNvSpPr>
            <a:spLocks noChangeArrowheads="1"/>
          </p:cNvSpPr>
          <p:nvPr/>
        </p:nvSpPr>
        <p:spPr bwMode="auto">
          <a:xfrm>
            <a:off x="3225801" y="5473066"/>
            <a:ext cx="4089400" cy="2103120"/>
          </a:xfrm>
          <a:prstGeom prst="roundRect">
            <a:avLst>
              <a:gd name="adj" fmla="val 16667"/>
            </a:avLst>
          </a:prstGeom>
          <a:solidFill>
            <a:schemeClr val="accent1"/>
          </a:solidFill>
          <a:ln w="9525">
            <a:solidFill>
              <a:schemeClr val="tx1"/>
            </a:solidFill>
            <a:round/>
            <a:headEnd/>
            <a:tailEnd/>
          </a:ln>
        </p:spPr>
        <p:txBody>
          <a:bodyPr lIns="130622" tIns="65311" rIns="130622" bIns="65311" anchor="ctr"/>
          <a:lstStyle/>
          <a:p>
            <a:endParaRPr lang="en-US"/>
          </a:p>
        </p:txBody>
      </p:sp>
      <p:sp>
        <p:nvSpPr>
          <p:cNvPr id="103429" name="Rectangle 2"/>
          <p:cNvSpPr>
            <a:spLocks noGrp="1" noChangeArrowheads="1"/>
          </p:cNvSpPr>
          <p:nvPr>
            <p:ph type="title" idx="4294967295"/>
          </p:nvPr>
        </p:nvSpPr>
        <p:spPr/>
        <p:txBody>
          <a:bodyPr/>
          <a:lstStyle/>
          <a:p>
            <a:r>
              <a:rPr lang="en-US" smtClean="0">
                <a:latin typeface="Arial" pitchFamily="34" charset="0"/>
                <a:ea typeface="ＭＳ Ｐゴシック" pitchFamily="-105" charset="-128"/>
              </a:rPr>
              <a:t>BMC Service Resource Planning Solutions</a:t>
            </a:r>
          </a:p>
        </p:txBody>
      </p:sp>
      <p:sp>
        <p:nvSpPr>
          <p:cNvPr id="103430" name="Rectangle 13"/>
          <p:cNvSpPr>
            <a:spLocks noChangeArrowheads="1"/>
          </p:cNvSpPr>
          <p:nvPr/>
        </p:nvSpPr>
        <p:spPr bwMode="auto">
          <a:xfrm>
            <a:off x="6205222" y="1443990"/>
            <a:ext cx="927099"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31" name="Rectangle 14"/>
          <p:cNvSpPr>
            <a:spLocks noChangeArrowheads="1"/>
          </p:cNvSpPr>
          <p:nvPr/>
        </p:nvSpPr>
        <p:spPr bwMode="auto">
          <a:xfrm>
            <a:off x="7213601" y="1443990"/>
            <a:ext cx="942341"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32" name="Rectangle 15"/>
          <p:cNvSpPr>
            <a:spLocks noChangeArrowheads="1"/>
          </p:cNvSpPr>
          <p:nvPr/>
        </p:nvSpPr>
        <p:spPr bwMode="auto">
          <a:xfrm>
            <a:off x="8239760" y="1443990"/>
            <a:ext cx="927101"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33" name="Rectangle 16"/>
          <p:cNvSpPr>
            <a:spLocks noChangeArrowheads="1"/>
          </p:cNvSpPr>
          <p:nvPr/>
        </p:nvSpPr>
        <p:spPr bwMode="auto">
          <a:xfrm>
            <a:off x="9250680" y="1443990"/>
            <a:ext cx="927101"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34" name="Rectangle 17"/>
          <p:cNvSpPr>
            <a:spLocks noChangeArrowheads="1"/>
          </p:cNvSpPr>
          <p:nvPr/>
        </p:nvSpPr>
        <p:spPr bwMode="auto">
          <a:xfrm rot="-5400000">
            <a:off x="6107431" y="1645574"/>
            <a:ext cx="1150620" cy="747451"/>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Project &amp; Portfolio</a:t>
            </a:r>
            <a:endParaRPr lang="en-US" dirty="0">
              <a:solidFill>
                <a:srgbClr val="00083A"/>
              </a:solidFill>
            </a:endParaRPr>
          </a:p>
        </p:txBody>
      </p:sp>
      <p:sp>
        <p:nvSpPr>
          <p:cNvPr id="103435" name="Rectangle 18"/>
          <p:cNvSpPr>
            <a:spLocks noChangeArrowheads="1"/>
          </p:cNvSpPr>
          <p:nvPr/>
        </p:nvSpPr>
        <p:spPr bwMode="auto">
          <a:xfrm rot="-5400000">
            <a:off x="7110732" y="1645574"/>
            <a:ext cx="1150620" cy="747451"/>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Human Capital</a:t>
            </a:r>
          </a:p>
        </p:txBody>
      </p:sp>
      <p:sp>
        <p:nvSpPr>
          <p:cNvPr id="103436" name="Rectangle 19"/>
          <p:cNvSpPr>
            <a:spLocks noChangeArrowheads="1"/>
          </p:cNvSpPr>
          <p:nvPr/>
        </p:nvSpPr>
        <p:spPr bwMode="auto">
          <a:xfrm rot="-5400000">
            <a:off x="8157212" y="1799463"/>
            <a:ext cx="1150620" cy="439674"/>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Vendor</a:t>
            </a:r>
          </a:p>
        </p:txBody>
      </p:sp>
      <p:sp>
        <p:nvSpPr>
          <p:cNvPr id="103437" name="Rectangle 20"/>
          <p:cNvSpPr>
            <a:spLocks noChangeArrowheads="1"/>
          </p:cNvSpPr>
          <p:nvPr/>
        </p:nvSpPr>
        <p:spPr bwMode="auto">
          <a:xfrm rot="-5400000">
            <a:off x="9127492" y="1799463"/>
            <a:ext cx="1150620" cy="439674"/>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Financial</a:t>
            </a:r>
          </a:p>
        </p:txBody>
      </p:sp>
      <p:sp>
        <p:nvSpPr>
          <p:cNvPr id="103438" name="Rectangle 23"/>
          <p:cNvSpPr>
            <a:spLocks noChangeArrowheads="1"/>
          </p:cNvSpPr>
          <p:nvPr/>
        </p:nvSpPr>
        <p:spPr bwMode="auto">
          <a:xfrm>
            <a:off x="10256520" y="1443990"/>
            <a:ext cx="927101"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39" name="Rectangle 24"/>
          <p:cNvSpPr>
            <a:spLocks noChangeArrowheads="1"/>
          </p:cNvSpPr>
          <p:nvPr/>
        </p:nvSpPr>
        <p:spPr bwMode="auto">
          <a:xfrm rot="-5400000">
            <a:off x="10009506" y="1638373"/>
            <a:ext cx="1443990" cy="1055227"/>
          </a:xfrm>
          <a:prstGeom prst="rect">
            <a:avLst/>
          </a:prstGeom>
          <a:noFill/>
          <a:ln w="12700">
            <a:noFill/>
            <a:miter lim="800000"/>
            <a:headEnd/>
            <a:tailEnd/>
          </a:ln>
        </p:spPr>
        <p:txBody>
          <a:bodyPr lIns="130622" tIns="65311" rIns="130622" bIns="65311">
            <a:spAutoFit/>
          </a:bodyPr>
          <a:lstStyle/>
          <a:p>
            <a:pPr algn="ctr"/>
            <a:r>
              <a:rPr lang="en-US" sz="2000" dirty="0">
                <a:solidFill>
                  <a:srgbClr val="00083A"/>
                </a:solidFill>
              </a:rPr>
              <a:t>Governance &amp;  Compliance</a:t>
            </a:r>
          </a:p>
        </p:txBody>
      </p:sp>
      <p:sp>
        <p:nvSpPr>
          <p:cNvPr id="103440" name="Rectangle 23"/>
          <p:cNvSpPr>
            <a:spLocks noChangeArrowheads="1"/>
          </p:cNvSpPr>
          <p:nvPr/>
        </p:nvSpPr>
        <p:spPr bwMode="auto">
          <a:xfrm>
            <a:off x="11239502" y="1443990"/>
            <a:ext cx="927099"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41" name="Rectangle 24"/>
          <p:cNvSpPr>
            <a:spLocks noChangeArrowheads="1"/>
          </p:cNvSpPr>
          <p:nvPr/>
        </p:nvSpPr>
        <p:spPr bwMode="auto">
          <a:xfrm rot="-5400000">
            <a:off x="11138536" y="1793748"/>
            <a:ext cx="1139190" cy="439674"/>
          </a:xfrm>
          <a:prstGeom prst="rect">
            <a:avLst/>
          </a:prstGeom>
          <a:noFill/>
          <a:ln w="12700">
            <a:noFill/>
            <a:miter lim="800000"/>
            <a:headEnd/>
            <a:tailEnd/>
          </a:ln>
        </p:spPr>
        <p:txBody>
          <a:bodyPr lIns="130622" tIns="65311" rIns="130622" bIns="65311">
            <a:spAutoFit/>
          </a:bodyPr>
          <a:lstStyle/>
          <a:p>
            <a:pPr algn="ctr"/>
            <a:r>
              <a:rPr lang="en-US" sz="2000" dirty="0">
                <a:solidFill>
                  <a:srgbClr val="0070C0"/>
                </a:solidFill>
              </a:rPr>
              <a:t>Asset</a:t>
            </a:r>
          </a:p>
        </p:txBody>
      </p:sp>
      <p:sp>
        <p:nvSpPr>
          <p:cNvPr id="103442" name="Rectangle 23"/>
          <p:cNvSpPr>
            <a:spLocks noChangeArrowheads="1"/>
          </p:cNvSpPr>
          <p:nvPr/>
        </p:nvSpPr>
        <p:spPr bwMode="auto">
          <a:xfrm>
            <a:off x="12237720" y="1443990"/>
            <a:ext cx="927101"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43" name="Rectangle 24"/>
          <p:cNvSpPr>
            <a:spLocks noChangeArrowheads="1"/>
          </p:cNvSpPr>
          <p:nvPr/>
        </p:nvSpPr>
        <p:spPr bwMode="auto">
          <a:xfrm rot="-5400000">
            <a:off x="12115482" y="1640813"/>
            <a:ext cx="1141096" cy="747451"/>
          </a:xfrm>
          <a:prstGeom prst="rect">
            <a:avLst/>
          </a:prstGeom>
          <a:noFill/>
          <a:ln w="12700">
            <a:noFill/>
            <a:miter lim="800000"/>
            <a:headEnd/>
            <a:tailEnd/>
          </a:ln>
        </p:spPr>
        <p:txBody>
          <a:bodyPr lIns="130622" tIns="65311" rIns="130622" bIns="65311">
            <a:spAutoFit/>
          </a:bodyPr>
          <a:lstStyle/>
          <a:p>
            <a:pPr algn="ctr"/>
            <a:r>
              <a:rPr lang="en-US" sz="2000" dirty="0">
                <a:solidFill>
                  <a:srgbClr val="0070C0"/>
                </a:solidFill>
              </a:rPr>
              <a:t>Service Request</a:t>
            </a:r>
          </a:p>
        </p:txBody>
      </p:sp>
      <p:sp>
        <p:nvSpPr>
          <p:cNvPr id="103444" name="Rectangle 23"/>
          <p:cNvSpPr>
            <a:spLocks noChangeArrowheads="1"/>
          </p:cNvSpPr>
          <p:nvPr/>
        </p:nvSpPr>
        <p:spPr bwMode="auto">
          <a:xfrm>
            <a:off x="13215622" y="1442086"/>
            <a:ext cx="927099" cy="2232660"/>
          </a:xfrm>
          <a:prstGeom prst="rect">
            <a:avLst/>
          </a:prstGeom>
          <a:solidFill>
            <a:srgbClr val="D7D6BE">
              <a:alpha val="50195"/>
            </a:srgbClr>
          </a:solidFill>
          <a:ln w="12700">
            <a:solidFill>
              <a:schemeClr val="tx1"/>
            </a:solidFill>
            <a:miter lim="800000"/>
            <a:headEnd/>
            <a:tailEnd/>
          </a:ln>
        </p:spPr>
        <p:txBody>
          <a:bodyPr wrap="none" lIns="130622" tIns="65311" rIns="130622" bIns="65311" anchor="ctr"/>
          <a:lstStyle/>
          <a:p>
            <a:pPr algn="ctr"/>
            <a:endParaRPr lang="en-US" sz="1700" dirty="0"/>
          </a:p>
        </p:txBody>
      </p:sp>
      <p:sp>
        <p:nvSpPr>
          <p:cNvPr id="103445" name="Rectangle 24"/>
          <p:cNvSpPr>
            <a:spLocks noChangeArrowheads="1"/>
          </p:cNvSpPr>
          <p:nvPr/>
        </p:nvSpPr>
        <p:spPr bwMode="auto">
          <a:xfrm rot="-5400000">
            <a:off x="13093384" y="1485019"/>
            <a:ext cx="1141094" cy="1055227"/>
          </a:xfrm>
          <a:prstGeom prst="rect">
            <a:avLst/>
          </a:prstGeom>
          <a:noFill/>
          <a:ln w="12700">
            <a:noFill/>
            <a:miter lim="800000"/>
            <a:headEnd/>
            <a:tailEnd/>
          </a:ln>
        </p:spPr>
        <p:txBody>
          <a:bodyPr lIns="130622" tIns="65311" rIns="130622" bIns="65311">
            <a:spAutoFit/>
          </a:bodyPr>
          <a:lstStyle/>
          <a:p>
            <a:pPr algn="ctr"/>
            <a:r>
              <a:rPr lang="en-US" sz="2000" dirty="0">
                <a:solidFill>
                  <a:srgbClr val="0070C0"/>
                </a:solidFill>
              </a:rPr>
              <a:t>Helpdesk &amp;</a:t>
            </a:r>
            <a:br>
              <a:rPr lang="en-US" sz="2000" dirty="0">
                <a:solidFill>
                  <a:srgbClr val="0070C0"/>
                </a:solidFill>
              </a:rPr>
            </a:br>
            <a:r>
              <a:rPr lang="en-US" sz="2000" dirty="0">
                <a:solidFill>
                  <a:srgbClr val="0070C0"/>
                </a:solidFill>
              </a:rPr>
              <a:t>Change</a:t>
            </a:r>
          </a:p>
        </p:txBody>
      </p:sp>
      <p:grpSp>
        <p:nvGrpSpPr>
          <p:cNvPr id="2" name="Group 82"/>
          <p:cNvGrpSpPr>
            <a:grpSpLocks/>
          </p:cNvGrpSpPr>
          <p:nvPr/>
        </p:nvGrpSpPr>
        <p:grpSpPr bwMode="auto">
          <a:xfrm>
            <a:off x="3487422" y="4070986"/>
            <a:ext cx="1851659" cy="851534"/>
            <a:chOff x="1001713" y="2058988"/>
            <a:chExt cx="1157288" cy="709612"/>
          </a:xfrm>
        </p:grpSpPr>
        <p:sp>
          <p:nvSpPr>
            <p:cNvPr id="197" name="Oval 196"/>
            <p:cNvSpPr>
              <a:spLocks noChangeArrowheads="1"/>
            </p:cNvSpPr>
            <p:nvPr/>
          </p:nvSpPr>
          <p:spPr bwMode="auto">
            <a:xfrm>
              <a:off x="1435100" y="2058988"/>
              <a:ext cx="711201"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pic>
          <p:nvPicPr>
            <p:cNvPr id="103533" name="Picture 13" descr="Human_Capital_Management"/>
            <p:cNvPicPr>
              <a:picLocks noChangeAspect="1" noChangeArrowheads="1"/>
            </p:cNvPicPr>
            <p:nvPr/>
          </p:nvPicPr>
          <p:blipFill>
            <a:blip r:embed="rId3"/>
            <a:srcRect/>
            <a:stretch>
              <a:fillRect/>
            </a:stretch>
          </p:blipFill>
          <p:spPr bwMode="auto">
            <a:xfrm>
              <a:off x="1709738" y="2344738"/>
              <a:ext cx="206375" cy="307975"/>
            </a:xfrm>
            <a:prstGeom prst="rect">
              <a:avLst/>
            </a:prstGeom>
            <a:noFill/>
            <a:ln w="9525">
              <a:noFill/>
              <a:miter lim="800000"/>
              <a:headEnd/>
              <a:tailEnd/>
            </a:ln>
          </p:spPr>
        </p:pic>
        <p:sp>
          <p:nvSpPr>
            <p:cNvPr id="103534" name="Text Box 14"/>
            <p:cNvSpPr txBox="1">
              <a:spLocks noChangeArrowheads="1"/>
            </p:cNvSpPr>
            <p:nvPr/>
          </p:nvSpPr>
          <p:spPr bwMode="auto">
            <a:xfrm>
              <a:off x="1001713" y="2159000"/>
              <a:ext cx="1157288" cy="229550"/>
            </a:xfrm>
            <a:prstGeom prst="rect">
              <a:avLst/>
            </a:prstGeom>
            <a:noFill/>
            <a:ln w="9525">
              <a:noFill/>
              <a:miter lim="800000"/>
              <a:headEnd/>
              <a:tailEnd/>
            </a:ln>
          </p:spPr>
          <p:txBody>
            <a:bodyPr>
              <a:spAutoFit/>
            </a:bodyPr>
            <a:lstStyle/>
            <a:p>
              <a:pPr algn="r">
                <a:lnSpc>
                  <a:spcPct val="85000"/>
                </a:lnSpc>
                <a:spcBef>
                  <a:spcPct val="50000"/>
                </a:spcBef>
              </a:pPr>
              <a:r>
                <a:rPr lang="en-US" sz="1400" b="1" dirty="0"/>
                <a:t>Resources</a:t>
              </a:r>
            </a:p>
          </p:txBody>
        </p:sp>
      </p:grpSp>
      <p:grpSp>
        <p:nvGrpSpPr>
          <p:cNvPr id="3" name="Group 85"/>
          <p:cNvGrpSpPr>
            <a:grpSpLocks/>
          </p:cNvGrpSpPr>
          <p:nvPr/>
        </p:nvGrpSpPr>
        <p:grpSpPr bwMode="auto">
          <a:xfrm>
            <a:off x="5298441" y="4070986"/>
            <a:ext cx="1457960" cy="882014"/>
            <a:chOff x="558800" y="4916488"/>
            <a:chExt cx="911225" cy="735011"/>
          </a:xfrm>
        </p:grpSpPr>
        <p:sp>
          <p:nvSpPr>
            <p:cNvPr id="206" name="Oval 205"/>
            <p:cNvSpPr>
              <a:spLocks noChangeArrowheads="1"/>
            </p:cNvSpPr>
            <p:nvPr/>
          </p:nvSpPr>
          <p:spPr bwMode="auto">
            <a:xfrm>
              <a:off x="635000" y="4916488"/>
              <a:ext cx="711200" cy="709611"/>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dirty="0">
                <a:latin typeface="Arial Narrow" pitchFamily="-65" charset="0"/>
                <a:ea typeface="ＭＳ Ｐゴシック" pitchFamily="34" charset="-128"/>
              </a:endParaRPr>
            </a:p>
          </p:txBody>
        </p:sp>
        <p:sp>
          <p:nvSpPr>
            <p:cNvPr id="103530" name="Text Box 28"/>
            <p:cNvSpPr txBox="1">
              <a:spLocks noChangeArrowheads="1"/>
            </p:cNvSpPr>
            <p:nvPr/>
          </p:nvSpPr>
          <p:spPr bwMode="auto">
            <a:xfrm>
              <a:off x="558800" y="4986338"/>
              <a:ext cx="911225" cy="229550"/>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Vendor Services</a:t>
              </a:r>
            </a:p>
          </p:txBody>
        </p:sp>
        <p:pic>
          <p:nvPicPr>
            <p:cNvPr id="103531" name="Picture 31" descr="blueprint_Vendor_Mgmt"/>
            <p:cNvPicPr>
              <a:picLocks noChangeAspect="1" noChangeArrowheads="1"/>
            </p:cNvPicPr>
            <p:nvPr/>
          </p:nvPicPr>
          <p:blipFill>
            <a:blip r:embed="rId4"/>
            <a:srcRect b="33966"/>
            <a:stretch>
              <a:fillRect/>
            </a:stretch>
          </p:blipFill>
          <p:spPr bwMode="auto">
            <a:xfrm>
              <a:off x="774700" y="5270498"/>
              <a:ext cx="441325" cy="381001"/>
            </a:xfrm>
            <a:prstGeom prst="rect">
              <a:avLst/>
            </a:prstGeom>
            <a:noFill/>
            <a:ln w="9525">
              <a:noFill/>
              <a:miter lim="800000"/>
              <a:headEnd/>
              <a:tailEnd/>
            </a:ln>
          </p:spPr>
        </p:pic>
      </p:grpSp>
      <p:grpSp>
        <p:nvGrpSpPr>
          <p:cNvPr id="4" name="Group 70"/>
          <p:cNvGrpSpPr>
            <a:grpSpLocks/>
          </p:cNvGrpSpPr>
          <p:nvPr/>
        </p:nvGrpSpPr>
        <p:grpSpPr bwMode="auto">
          <a:xfrm>
            <a:off x="12527280" y="4070986"/>
            <a:ext cx="2103120" cy="851534"/>
            <a:chOff x="2111379" y="3201988"/>
            <a:chExt cx="1314450" cy="709612"/>
          </a:xfrm>
        </p:grpSpPr>
        <p:sp>
          <p:nvSpPr>
            <p:cNvPr id="215" name="Oval 214"/>
            <p:cNvSpPr>
              <a:spLocks noChangeArrowheads="1"/>
            </p:cNvSpPr>
            <p:nvPr/>
          </p:nvSpPr>
          <p:spPr bwMode="auto">
            <a:xfrm>
              <a:off x="2413004" y="3201988"/>
              <a:ext cx="711200"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grpSp>
          <p:nvGrpSpPr>
            <p:cNvPr id="5" name="Group 21"/>
            <p:cNvGrpSpPr>
              <a:grpSpLocks/>
            </p:cNvGrpSpPr>
            <p:nvPr/>
          </p:nvGrpSpPr>
          <p:grpSpPr bwMode="auto">
            <a:xfrm>
              <a:off x="2111381" y="3252790"/>
              <a:ext cx="1314450" cy="617538"/>
              <a:chOff x="834" y="2208"/>
              <a:chExt cx="828" cy="389"/>
            </a:xfrm>
          </p:grpSpPr>
          <p:pic>
            <p:nvPicPr>
              <p:cNvPr id="103527" name="Picture 22" descr="Service_Request_Management"/>
              <p:cNvPicPr>
                <a:picLocks noChangeAspect="1" noChangeArrowheads="1"/>
              </p:cNvPicPr>
              <p:nvPr/>
            </p:nvPicPr>
            <p:blipFill>
              <a:blip r:embed="rId5"/>
              <a:srcRect/>
              <a:stretch>
                <a:fillRect/>
              </a:stretch>
            </p:blipFill>
            <p:spPr bwMode="auto">
              <a:xfrm>
                <a:off x="1185" y="2407"/>
                <a:ext cx="132" cy="190"/>
              </a:xfrm>
              <a:prstGeom prst="rect">
                <a:avLst/>
              </a:prstGeom>
              <a:solidFill>
                <a:schemeClr val="bg1"/>
              </a:solidFill>
              <a:ln w="9525">
                <a:noFill/>
                <a:round/>
                <a:headEnd/>
                <a:tailEnd/>
              </a:ln>
            </p:spPr>
          </p:pic>
          <p:sp>
            <p:nvSpPr>
              <p:cNvPr id="103528" name="Text Box 23"/>
              <p:cNvSpPr txBox="1">
                <a:spLocks noChangeArrowheads="1"/>
              </p:cNvSpPr>
              <p:nvPr/>
            </p:nvSpPr>
            <p:spPr bwMode="auto">
              <a:xfrm>
                <a:off x="834" y="2208"/>
                <a:ext cx="828" cy="241"/>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Service </a:t>
                </a:r>
                <a:br>
                  <a:rPr lang="en-US" sz="1400" b="1" dirty="0"/>
                </a:br>
                <a:r>
                  <a:rPr lang="en-US" sz="1400" b="1" dirty="0"/>
                  <a:t>Requests</a:t>
                </a:r>
              </a:p>
            </p:txBody>
          </p:sp>
        </p:grpSp>
      </p:grpSp>
      <p:grpSp>
        <p:nvGrpSpPr>
          <p:cNvPr id="6" name="Group 71"/>
          <p:cNvGrpSpPr>
            <a:grpSpLocks/>
          </p:cNvGrpSpPr>
          <p:nvPr/>
        </p:nvGrpSpPr>
        <p:grpSpPr bwMode="auto">
          <a:xfrm>
            <a:off x="9944101" y="4070986"/>
            <a:ext cx="2103120" cy="851534"/>
            <a:chOff x="4151313" y="1502130"/>
            <a:chExt cx="1314450" cy="709612"/>
          </a:xfrm>
        </p:grpSpPr>
        <p:sp>
          <p:nvSpPr>
            <p:cNvPr id="220" name="Oval 219"/>
            <p:cNvSpPr>
              <a:spLocks noChangeArrowheads="1"/>
            </p:cNvSpPr>
            <p:nvPr/>
          </p:nvSpPr>
          <p:spPr bwMode="auto">
            <a:xfrm>
              <a:off x="4419600" y="1502130"/>
              <a:ext cx="711200"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grpSp>
          <p:nvGrpSpPr>
            <p:cNvPr id="7" name="Group 18"/>
            <p:cNvGrpSpPr>
              <a:grpSpLocks/>
            </p:cNvGrpSpPr>
            <p:nvPr/>
          </p:nvGrpSpPr>
          <p:grpSpPr bwMode="auto">
            <a:xfrm>
              <a:off x="4151315" y="1616075"/>
              <a:ext cx="1314450" cy="530225"/>
              <a:chOff x="2047" y="1682"/>
              <a:chExt cx="828" cy="334"/>
            </a:xfrm>
          </p:grpSpPr>
          <p:pic>
            <p:nvPicPr>
              <p:cNvPr id="103523" name="Picture 19" descr="Service_Desk"/>
              <p:cNvPicPr>
                <a:picLocks noChangeAspect="1" noChangeArrowheads="1"/>
              </p:cNvPicPr>
              <p:nvPr/>
            </p:nvPicPr>
            <p:blipFill>
              <a:blip r:embed="rId6"/>
              <a:srcRect/>
              <a:stretch>
                <a:fillRect/>
              </a:stretch>
            </p:blipFill>
            <p:spPr bwMode="auto">
              <a:xfrm>
                <a:off x="2368" y="1824"/>
                <a:ext cx="152" cy="192"/>
              </a:xfrm>
              <a:prstGeom prst="rect">
                <a:avLst/>
              </a:prstGeom>
              <a:noFill/>
              <a:ln w="9525">
                <a:noFill/>
                <a:miter lim="800000"/>
                <a:headEnd/>
                <a:tailEnd/>
              </a:ln>
            </p:spPr>
          </p:pic>
          <p:sp>
            <p:nvSpPr>
              <p:cNvPr id="103524" name="Text Box 20"/>
              <p:cNvSpPr txBox="1">
                <a:spLocks noChangeArrowheads="1"/>
              </p:cNvSpPr>
              <p:nvPr/>
            </p:nvSpPr>
            <p:spPr bwMode="auto">
              <a:xfrm>
                <a:off x="2047" y="1682"/>
                <a:ext cx="828" cy="145"/>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Incidents</a:t>
                </a:r>
              </a:p>
            </p:txBody>
          </p:sp>
        </p:grpSp>
      </p:grpSp>
      <p:grpSp>
        <p:nvGrpSpPr>
          <p:cNvPr id="8" name="Group 72"/>
          <p:cNvGrpSpPr>
            <a:grpSpLocks/>
          </p:cNvGrpSpPr>
          <p:nvPr/>
        </p:nvGrpSpPr>
        <p:grpSpPr bwMode="auto">
          <a:xfrm>
            <a:off x="11229342" y="4070986"/>
            <a:ext cx="2105659" cy="851534"/>
            <a:chOff x="3399686" y="3049588"/>
            <a:chExt cx="1315189" cy="709612"/>
          </a:xfrm>
        </p:grpSpPr>
        <p:sp>
          <p:nvSpPr>
            <p:cNvPr id="225" name="Oval 224"/>
            <p:cNvSpPr>
              <a:spLocks noChangeArrowheads="1"/>
            </p:cNvSpPr>
            <p:nvPr/>
          </p:nvSpPr>
          <p:spPr bwMode="auto">
            <a:xfrm>
              <a:off x="3670973" y="3049588"/>
              <a:ext cx="710742"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grpSp>
          <p:nvGrpSpPr>
            <p:cNvPr id="9" name="Group 47"/>
            <p:cNvGrpSpPr>
              <a:grpSpLocks/>
            </p:cNvGrpSpPr>
            <p:nvPr/>
          </p:nvGrpSpPr>
          <p:grpSpPr bwMode="auto">
            <a:xfrm>
              <a:off x="3399686" y="3088828"/>
              <a:ext cx="1315189" cy="659269"/>
              <a:chOff x="3400357" y="3090148"/>
              <a:chExt cx="1314450" cy="657203"/>
            </a:xfrm>
          </p:grpSpPr>
          <p:sp>
            <p:nvSpPr>
              <p:cNvPr id="103519" name="Text Box 25"/>
              <p:cNvSpPr txBox="1">
                <a:spLocks noChangeArrowheads="1"/>
              </p:cNvSpPr>
              <p:nvPr/>
            </p:nvSpPr>
            <p:spPr bwMode="auto">
              <a:xfrm>
                <a:off x="3400357" y="3090148"/>
                <a:ext cx="1314450" cy="380959"/>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Change</a:t>
                </a:r>
                <a:br>
                  <a:rPr lang="en-US" sz="1400" b="1" dirty="0"/>
                </a:br>
                <a:r>
                  <a:rPr lang="en-US" sz="1400" b="1" dirty="0"/>
                  <a:t>Requests</a:t>
                </a:r>
              </a:p>
            </p:txBody>
          </p:sp>
          <p:pic>
            <p:nvPicPr>
              <p:cNvPr id="103520" name="Picture 23" descr="blueprint_Change_Release"/>
              <p:cNvPicPr>
                <a:picLocks noChangeAspect="1" noChangeArrowheads="1"/>
              </p:cNvPicPr>
              <p:nvPr/>
            </p:nvPicPr>
            <p:blipFill>
              <a:blip r:embed="rId7"/>
              <a:srcRect b="43922"/>
              <a:stretch>
                <a:fillRect/>
              </a:stretch>
            </p:blipFill>
            <p:spPr bwMode="auto">
              <a:xfrm>
                <a:off x="3800921" y="3362796"/>
                <a:ext cx="460149" cy="384555"/>
              </a:xfrm>
              <a:prstGeom prst="rect">
                <a:avLst/>
              </a:prstGeom>
              <a:noFill/>
              <a:ln w="9525">
                <a:noFill/>
                <a:miter lim="800000"/>
                <a:headEnd/>
                <a:tailEnd/>
              </a:ln>
            </p:spPr>
          </p:pic>
        </p:grpSp>
      </p:grpSp>
      <p:grpSp>
        <p:nvGrpSpPr>
          <p:cNvPr id="10" name="Group 73"/>
          <p:cNvGrpSpPr>
            <a:grpSpLocks/>
          </p:cNvGrpSpPr>
          <p:nvPr/>
        </p:nvGrpSpPr>
        <p:grpSpPr bwMode="auto">
          <a:xfrm>
            <a:off x="6408421" y="4070986"/>
            <a:ext cx="1666240" cy="851534"/>
            <a:chOff x="3517886" y="3697288"/>
            <a:chExt cx="1039827" cy="709612"/>
          </a:xfrm>
        </p:grpSpPr>
        <p:sp>
          <p:nvSpPr>
            <p:cNvPr id="230" name="Oval 229"/>
            <p:cNvSpPr>
              <a:spLocks noChangeArrowheads="1"/>
            </p:cNvSpPr>
            <p:nvPr/>
          </p:nvSpPr>
          <p:spPr bwMode="auto">
            <a:xfrm>
              <a:off x="3644694" y="3697288"/>
              <a:ext cx="711710"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grpSp>
          <p:nvGrpSpPr>
            <p:cNvPr id="11" name="Group 50"/>
            <p:cNvGrpSpPr>
              <a:grpSpLocks/>
            </p:cNvGrpSpPr>
            <p:nvPr/>
          </p:nvGrpSpPr>
          <p:grpSpPr bwMode="auto">
            <a:xfrm>
              <a:off x="3517886" y="3770311"/>
              <a:ext cx="1039827" cy="593728"/>
              <a:chOff x="3479132" y="3771078"/>
              <a:chExt cx="1039812" cy="593489"/>
            </a:xfrm>
          </p:grpSpPr>
          <p:sp>
            <p:nvSpPr>
              <p:cNvPr id="103515" name="Text Box 43"/>
              <p:cNvSpPr txBox="1">
                <a:spLocks noChangeArrowheads="1"/>
              </p:cNvSpPr>
              <p:nvPr/>
            </p:nvSpPr>
            <p:spPr bwMode="auto">
              <a:xfrm>
                <a:off x="3479132" y="3771078"/>
                <a:ext cx="1039812" cy="229458"/>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Assets</a:t>
                </a:r>
              </a:p>
            </p:txBody>
          </p:sp>
          <p:pic>
            <p:nvPicPr>
              <p:cNvPr id="103516" name="Picture 28" descr="blueprint_Asset_Mgmt"/>
              <p:cNvPicPr>
                <a:picLocks noChangeAspect="1" noChangeArrowheads="1"/>
              </p:cNvPicPr>
              <p:nvPr/>
            </p:nvPicPr>
            <p:blipFill>
              <a:blip r:embed="rId8"/>
              <a:srcRect b="36848"/>
              <a:stretch>
                <a:fillRect/>
              </a:stretch>
            </p:blipFill>
            <p:spPr bwMode="auto">
              <a:xfrm>
                <a:off x="3725205" y="3995057"/>
                <a:ext cx="485750" cy="369510"/>
              </a:xfrm>
              <a:prstGeom prst="rect">
                <a:avLst/>
              </a:prstGeom>
              <a:noFill/>
              <a:ln w="9525">
                <a:noFill/>
                <a:miter lim="800000"/>
                <a:headEnd/>
                <a:tailEnd/>
              </a:ln>
            </p:spPr>
          </p:pic>
        </p:grpSp>
      </p:grpSp>
      <p:grpSp>
        <p:nvGrpSpPr>
          <p:cNvPr id="12" name="Group 105"/>
          <p:cNvGrpSpPr>
            <a:grpSpLocks/>
          </p:cNvGrpSpPr>
          <p:nvPr/>
        </p:nvGrpSpPr>
        <p:grpSpPr bwMode="auto">
          <a:xfrm>
            <a:off x="8783320" y="4070986"/>
            <a:ext cx="1920240" cy="851534"/>
            <a:chOff x="1955800" y="2798763"/>
            <a:chExt cx="1200150" cy="709612"/>
          </a:xfrm>
        </p:grpSpPr>
        <p:grpSp>
          <p:nvGrpSpPr>
            <p:cNvPr id="13" name="Group 75"/>
            <p:cNvGrpSpPr>
              <a:grpSpLocks/>
            </p:cNvGrpSpPr>
            <p:nvPr/>
          </p:nvGrpSpPr>
          <p:grpSpPr bwMode="auto">
            <a:xfrm>
              <a:off x="1955800" y="2798763"/>
              <a:ext cx="1200150" cy="709612"/>
              <a:chOff x="2317756" y="4624388"/>
              <a:chExt cx="1200153" cy="709612"/>
            </a:xfrm>
          </p:grpSpPr>
          <p:sp>
            <p:nvSpPr>
              <p:cNvPr id="242" name="Oval 241"/>
              <p:cNvSpPr>
                <a:spLocks noChangeArrowheads="1"/>
              </p:cNvSpPr>
              <p:nvPr/>
            </p:nvSpPr>
            <p:spPr bwMode="auto">
              <a:xfrm>
                <a:off x="2527307" y="4624388"/>
                <a:ext cx="711202"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sp>
            <p:nvSpPr>
              <p:cNvPr id="103512" name="Text Box 38"/>
              <p:cNvSpPr txBox="1">
                <a:spLocks noChangeArrowheads="1"/>
              </p:cNvSpPr>
              <p:nvPr/>
            </p:nvSpPr>
            <p:spPr bwMode="auto">
              <a:xfrm>
                <a:off x="2317756" y="4729166"/>
                <a:ext cx="1200153" cy="229550"/>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Apps</a:t>
                </a:r>
              </a:p>
            </p:txBody>
          </p:sp>
        </p:grpSp>
        <p:pic>
          <p:nvPicPr>
            <p:cNvPr id="103510" name="Picture 41" descr="blue_Application"/>
            <p:cNvPicPr>
              <a:picLocks noChangeAspect="1" noChangeArrowheads="1"/>
            </p:cNvPicPr>
            <p:nvPr/>
          </p:nvPicPr>
          <p:blipFill>
            <a:blip r:embed="rId9"/>
            <a:srcRect/>
            <a:stretch>
              <a:fillRect/>
            </a:stretch>
          </p:blipFill>
          <p:spPr bwMode="auto">
            <a:xfrm>
              <a:off x="2404615" y="3111207"/>
              <a:ext cx="248004" cy="327210"/>
            </a:xfrm>
            <a:prstGeom prst="rect">
              <a:avLst/>
            </a:prstGeom>
            <a:noFill/>
            <a:ln w="9525">
              <a:noFill/>
              <a:miter lim="800000"/>
              <a:headEnd/>
              <a:tailEnd/>
            </a:ln>
          </p:spPr>
        </p:pic>
      </p:grpSp>
      <p:grpSp>
        <p:nvGrpSpPr>
          <p:cNvPr id="14" name="Group 106"/>
          <p:cNvGrpSpPr>
            <a:grpSpLocks/>
          </p:cNvGrpSpPr>
          <p:nvPr/>
        </p:nvGrpSpPr>
        <p:grpSpPr bwMode="auto">
          <a:xfrm>
            <a:off x="7724141" y="4070986"/>
            <a:ext cx="1493520" cy="851534"/>
            <a:chOff x="1528763" y="3254375"/>
            <a:chExt cx="933450" cy="709613"/>
          </a:xfrm>
        </p:grpSpPr>
        <p:grpSp>
          <p:nvGrpSpPr>
            <p:cNvPr id="15" name="Group 76"/>
            <p:cNvGrpSpPr>
              <a:grpSpLocks/>
            </p:cNvGrpSpPr>
            <p:nvPr/>
          </p:nvGrpSpPr>
          <p:grpSpPr bwMode="auto">
            <a:xfrm>
              <a:off x="1528763" y="3254375"/>
              <a:ext cx="933450" cy="709613"/>
              <a:chOff x="1752600" y="4573588"/>
              <a:chExt cx="933450" cy="709612"/>
            </a:xfrm>
          </p:grpSpPr>
          <p:sp>
            <p:nvSpPr>
              <p:cNvPr id="247" name="Oval 246"/>
              <p:cNvSpPr>
                <a:spLocks noChangeArrowheads="1"/>
              </p:cNvSpPr>
              <p:nvPr/>
            </p:nvSpPr>
            <p:spPr bwMode="auto">
              <a:xfrm>
                <a:off x="1854200" y="4573588"/>
                <a:ext cx="711200"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sp>
            <p:nvSpPr>
              <p:cNvPr id="103508" name="Text Box 32"/>
              <p:cNvSpPr txBox="1">
                <a:spLocks noChangeArrowheads="1"/>
              </p:cNvSpPr>
              <p:nvPr/>
            </p:nvSpPr>
            <p:spPr bwMode="auto">
              <a:xfrm>
                <a:off x="1752600" y="4700600"/>
                <a:ext cx="933450" cy="229550"/>
              </a:xfrm>
              <a:prstGeom prst="rect">
                <a:avLst/>
              </a:prstGeom>
              <a:noFill/>
              <a:ln w="9525">
                <a:noFill/>
                <a:miter lim="800000"/>
                <a:headEnd/>
                <a:tailEnd/>
              </a:ln>
            </p:spPr>
            <p:txBody>
              <a:bodyPr>
                <a:spAutoFit/>
              </a:bodyPr>
              <a:lstStyle/>
              <a:p>
                <a:pPr algn="ctr">
                  <a:lnSpc>
                    <a:spcPct val="85000"/>
                  </a:lnSpc>
                  <a:spcBef>
                    <a:spcPct val="50000"/>
                  </a:spcBef>
                </a:pPr>
                <a:r>
                  <a:rPr lang="en-US" sz="1400" b="1" dirty="0"/>
                  <a:t>Services</a:t>
                </a:r>
              </a:p>
            </p:txBody>
          </p:sp>
        </p:grpSp>
        <p:pic>
          <p:nvPicPr>
            <p:cNvPr id="103506" name="Picture 7" descr="blue_Cloud"/>
            <p:cNvPicPr>
              <a:picLocks noChangeAspect="1" noChangeArrowheads="1"/>
            </p:cNvPicPr>
            <p:nvPr/>
          </p:nvPicPr>
          <p:blipFill>
            <a:blip r:embed="rId10"/>
            <a:srcRect/>
            <a:stretch>
              <a:fillRect/>
            </a:stretch>
          </p:blipFill>
          <p:spPr bwMode="auto">
            <a:xfrm>
              <a:off x="1848247" y="3646845"/>
              <a:ext cx="276555" cy="289074"/>
            </a:xfrm>
            <a:prstGeom prst="rect">
              <a:avLst/>
            </a:prstGeom>
            <a:noFill/>
            <a:ln w="9525">
              <a:noFill/>
              <a:miter lim="800000"/>
              <a:headEnd/>
              <a:tailEnd/>
            </a:ln>
          </p:spPr>
        </p:pic>
      </p:grpSp>
      <p:grpSp>
        <p:nvGrpSpPr>
          <p:cNvPr id="16" name="Group 53"/>
          <p:cNvGrpSpPr>
            <a:grpSpLocks/>
          </p:cNvGrpSpPr>
          <p:nvPr/>
        </p:nvGrpSpPr>
        <p:grpSpPr bwMode="auto">
          <a:xfrm>
            <a:off x="2473960" y="4070986"/>
            <a:ext cx="1628141" cy="851534"/>
            <a:chOff x="658813" y="2503488"/>
            <a:chExt cx="1017587" cy="709612"/>
          </a:xfrm>
        </p:grpSpPr>
        <p:sp>
          <p:nvSpPr>
            <p:cNvPr id="250" name="Oval 52"/>
            <p:cNvSpPr>
              <a:spLocks noChangeArrowheads="1"/>
            </p:cNvSpPr>
            <p:nvPr/>
          </p:nvSpPr>
          <p:spPr bwMode="auto">
            <a:xfrm>
              <a:off x="965201" y="2503488"/>
              <a:ext cx="711199" cy="709612"/>
            </a:xfrm>
            <a:prstGeom prst="ellipse">
              <a:avLst/>
            </a:prstGeom>
            <a:solidFill>
              <a:schemeClr val="bg1"/>
            </a:solidFill>
            <a:ln w="9525">
              <a:noFill/>
              <a:round/>
              <a:headEnd/>
              <a:tailEnd/>
            </a:ln>
            <a:effectLst>
              <a:outerShdw blurRad="63500" dist="38100" dir="2700000" algn="tl" rotWithShape="0">
                <a:srgbClr val="000000">
                  <a:alpha val="39999"/>
                </a:srgbClr>
              </a:outerShdw>
            </a:effectLst>
          </p:spPr>
          <p:txBody>
            <a:bodyPr anchor="ctr"/>
            <a:lstStyle/>
            <a:p>
              <a:pPr>
                <a:defRPr/>
              </a:pPr>
              <a:endParaRPr lang="en-US">
                <a:latin typeface="Arial Narrow" pitchFamily="-65" charset="0"/>
                <a:ea typeface="ＭＳ Ｐゴシック" pitchFamily="34" charset="-128"/>
              </a:endParaRPr>
            </a:p>
          </p:txBody>
        </p:sp>
        <p:grpSp>
          <p:nvGrpSpPr>
            <p:cNvPr id="17" name="Group 9"/>
            <p:cNvGrpSpPr>
              <a:grpSpLocks/>
            </p:cNvGrpSpPr>
            <p:nvPr/>
          </p:nvGrpSpPr>
          <p:grpSpPr bwMode="auto">
            <a:xfrm>
              <a:off x="658813" y="2593980"/>
              <a:ext cx="974725" cy="511176"/>
              <a:chOff x="407" y="1697"/>
              <a:chExt cx="614" cy="322"/>
            </a:xfrm>
          </p:grpSpPr>
          <p:pic>
            <p:nvPicPr>
              <p:cNvPr id="103503" name="Picture 10" descr="Project_and_Portfolio_Mgmt"/>
              <p:cNvPicPr>
                <a:picLocks noChangeAspect="1" noChangeArrowheads="1"/>
              </p:cNvPicPr>
              <p:nvPr/>
            </p:nvPicPr>
            <p:blipFill>
              <a:blip r:embed="rId11"/>
              <a:srcRect/>
              <a:stretch>
                <a:fillRect/>
              </a:stretch>
            </p:blipFill>
            <p:spPr bwMode="auto">
              <a:xfrm>
                <a:off x="769" y="1828"/>
                <a:ext cx="142" cy="191"/>
              </a:xfrm>
              <a:prstGeom prst="rect">
                <a:avLst/>
              </a:prstGeom>
              <a:noFill/>
              <a:ln w="9525">
                <a:noFill/>
                <a:miter lim="800000"/>
                <a:headEnd/>
                <a:tailEnd/>
              </a:ln>
            </p:spPr>
          </p:pic>
          <p:sp>
            <p:nvSpPr>
              <p:cNvPr id="103504" name="Text Box 11"/>
              <p:cNvSpPr txBox="1">
                <a:spLocks noChangeArrowheads="1"/>
              </p:cNvSpPr>
              <p:nvPr/>
            </p:nvSpPr>
            <p:spPr bwMode="auto">
              <a:xfrm>
                <a:off x="407" y="1697"/>
                <a:ext cx="614" cy="145"/>
              </a:xfrm>
              <a:prstGeom prst="rect">
                <a:avLst/>
              </a:prstGeom>
              <a:noFill/>
              <a:ln w="9525">
                <a:noFill/>
                <a:miter lim="800000"/>
                <a:headEnd/>
                <a:tailEnd/>
              </a:ln>
            </p:spPr>
            <p:txBody>
              <a:bodyPr>
                <a:spAutoFit/>
              </a:bodyPr>
              <a:lstStyle/>
              <a:p>
                <a:pPr algn="r">
                  <a:lnSpc>
                    <a:spcPct val="85000"/>
                  </a:lnSpc>
                  <a:spcBef>
                    <a:spcPct val="50000"/>
                  </a:spcBef>
                </a:pPr>
                <a:r>
                  <a:rPr lang="en-US" sz="1400" b="1" dirty="0"/>
                  <a:t>Projects</a:t>
                </a:r>
              </a:p>
            </p:txBody>
          </p:sp>
        </p:grpSp>
      </p:grpSp>
      <p:sp>
        <p:nvSpPr>
          <p:cNvPr id="103455" name="TextBox 286"/>
          <p:cNvSpPr txBox="1">
            <a:spLocks noChangeArrowheads="1"/>
          </p:cNvSpPr>
          <p:nvPr/>
        </p:nvSpPr>
        <p:spPr bwMode="auto">
          <a:xfrm>
            <a:off x="889000" y="4202430"/>
            <a:ext cx="1811021" cy="578174"/>
          </a:xfrm>
          <a:prstGeom prst="rect">
            <a:avLst/>
          </a:prstGeom>
          <a:noFill/>
          <a:ln w="9525">
            <a:noFill/>
            <a:miter lim="800000"/>
            <a:headEnd/>
            <a:tailEnd/>
          </a:ln>
        </p:spPr>
        <p:txBody>
          <a:bodyPr lIns="130622" tIns="65311" rIns="130622" bIns="65311">
            <a:spAutoFit/>
          </a:bodyPr>
          <a:lstStyle/>
          <a:p>
            <a:r>
              <a:rPr lang="en-US" sz="2900" dirty="0">
                <a:solidFill>
                  <a:schemeClr val="bg1"/>
                </a:solidFill>
              </a:rPr>
              <a:t>Pillars</a:t>
            </a:r>
          </a:p>
        </p:txBody>
      </p:sp>
      <p:sp>
        <p:nvSpPr>
          <p:cNvPr id="103456" name="Rounded Rectangle 89"/>
          <p:cNvSpPr>
            <a:spLocks noChangeArrowheads="1"/>
          </p:cNvSpPr>
          <p:nvPr/>
        </p:nvSpPr>
        <p:spPr bwMode="auto">
          <a:xfrm>
            <a:off x="7432041" y="5473066"/>
            <a:ext cx="4089400" cy="2103120"/>
          </a:xfrm>
          <a:prstGeom prst="roundRect">
            <a:avLst>
              <a:gd name="adj" fmla="val 16667"/>
            </a:avLst>
          </a:prstGeom>
          <a:solidFill>
            <a:schemeClr val="accent1"/>
          </a:solidFill>
          <a:ln w="9525">
            <a:solidFill>
              <a:schemeClr val="tx1"/>
            </a:solidFill>
            <a:round/>
            <a:headEnd/>
            <a:tailEnd/>
          </a:ln>
        </p:spPr>
        <p:txBody>
          <a:bodyPr lIns="130622" tIns="65311" rIns="130622" bIns="65311" anchor="ctr"/>
          <a:lstStyle/>
          <a:p>
            <a:endParaRPr lang="en-US"/>
          </a:p>
        </p:txBody>
      </p:sp>
      <p:sp>
        <p:nvSpPr>
          <p:cNvPr id="103457" name="TextBox 91"/>
          <p:cNvSpPr txBox="1">
            <a:spLocks noChangeArrowheads="1"/>
          </p:cNvSpPr>
          <p:nvPr/>
        </p:nvSpPr>
        <p:spPr bwMode="auto">
          <a:xfrm>
            <a:off x="8658861" y="7532370"/>
            <a:ext cx="1501139" cy="393508"/>
          </a:xfrm>
          <a:prstGeom prst="rect">
            <a:avLst/>
          </a:prstGeom>
          <a:noFill/>
          <a:ln w="9525">
            <a:noFill/>
            <a:miter lim="800000"/>
            <a:headEnd/>
            <a:tailEnd/>
          </a:ln>
        </p:spPr>
        <p:txBody>
          <a:bodyPr lIns="130622" tIns="65311" rIns="130622" bIns="65311">
            <a:spAutoFit/>
          </a:bodyPr>
          <a:lstStyle/>
          <a:p>
            <a:pPr algn="ctr"/>
            <a:r>
              <a:rPr lang="en-US" sz="1700" b="1" dirty="0"/>
              <a:t>Structured</a:t>
            </a:r>
          </a:p>
        </p:txBody>
      </p:sp>
      <p:sp>
        <p:nvSpPr>
          <p:cNvPr id="103458" name="TextBox 92"/>
          <p:cNvSpPr txBox="1">
            <a:spLocks noChangeArrowheads="1"/>
          </p:cNvSpPr>
          <p:nvPr/>
        </p:nvSpPr>
        <p:spPr bwMode="auto">
          <a:xfrm>
            <a:off x="4277360" y="7532370"/>
            <a:ext cx="1635760" cy="393508"/>
          </a:xfrm>
          <a:prstGeom prst="rect">
            <a:avLst/>
          </a:prstGeom>
          <a:noFill/>
          <a:ln w="9525">
            <a:noFill/>
            <a:miter lim="800000"/>
            <a:headEnd/>
            <a:tailEnd/>
          </a:ln>
        </p:spPr>
        <p:txBody>
          <a:bodyPr lIns="130622" tIns="65311" rIns="130622" bIns="65311">
            <a:spAutoFit/>
          </a:bodyPr>
          <a:lstStyle/>
          <a:p>
            <a:pPr algn="ctr"/>
            <a:r>
              <a:rPr lang="en-US" sz="1700" b="1" dirty="0"/>
              <a:t>Unstructured</a:t>
            </a:r>
          </a:p>
        </p:txBody>
      </p:sp>
      <p:sp>
        <p:nvSpPr>
          <p:cNvPr id="103459" name="Oval 91"/>
          <p:cNvSpPr>
            <a:spLocks noChangeArrowheads="1"/>
          </p:cNvSpPr>
          <p:nvPr/>
        </p:nvSpPr>
        <p:spPr bwMode="auto">
          <a:xfrm>
            <a:off x="4277360" y="5516880"/>
            <a:ext cx="1635760" cy="56388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IT Budget</a:t>
            </a:r>
          </a:p>
          <a:p>
            <a:pPr algn="ctr"/>
            <a:r>
              <a:rPr lang="en-US" sz="1300" dirty="0"/>
              <a:t>Spreadsheet</a:t>
            </a:r>
          </a:p>
        </p:txBody>
      </p:sp>
      <p:sp>
        <p:nvSpPr>
          <p:cNvPr id="103460" name="Oval 99"/>
          <p:cNvSpPr>
            <a:spLocks noChangeArrowheads="1"/>
          </p:cNvSpPr>
          <p:nvPr/>
        </p:nvSpPr>
        <p:spPr bwMode="auto">
          <a:xfrm>
            <a:off x="3459480" y="5735956"/>
            <a:ext cx="876301" cy="56388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Apps </a:t>
            </a:r>
            <a:br>
              <a:rPr lang="en-US" sz="1300" dirty="0"/>
            </a:br>
            <a:r>
              <a:rPr lang="en-US" sz="1300" dirty="0"/>
              <a:t>Budget</a:t>
            </a:r>
          </a:p>
        </p:txBody>
      </p:sp>
      <p:sp>
        <p:nvSpPr>
          <p:cNvPr id="103461" name="Oval 99"/>
          <p:cNvSpPr>
            <a:spLocks noChangeArrowheads="1"/>
          </p:cNvSpPr>
          <p:nvPr/>
        </p:nvSpPr>
        <p:spPr bwMode="auto">
          <a:xfrm>
            <a:off x="4218942" y="6042660"/>
            <a:ext cx="876299" cy="56388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err="1"/>
              <a:t>Datactr</a:t>
            </a:r>
            <a:r>
              <a:rPr lang="en-US" sz="1300" dirty="0"/>
              <a:t/>
            </a:r>
            <a:br>
              <a:rPr lang="en-US" sz="1300" dirty="0"/>
            </a:br>
            <a:r>
              <a:rPr lang="en-US" sz="1300" dirty="0"/>
              <a:t>Budget</a:t>
            </a:r>
          </a:p>
        </p:txBody>
      </p:sp>
      <p:sp>
        <p:nvSpPr>
          <p:cNvPr id="103462" name="Oval 100"/>
          <p:cNvSpPr>
            <a:spLocks noChangeArrowheads="1"/>
          </p:cNvSpPr>
          <p:nvPr/>
        </p:nvSpPr>
        <p:spPr bwMode="auto">
          <a:xfrm>
            <a:off x="5036822" y="6048376"/>
            <a:ext cx="876299" cy="56388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Network</a:t>
            </a:r>
            <a:br>
              <a:rPr lang="en-US" sz="1300" dirty="0"/>
            </a:br>
            <a:r>
              <a:rPr lang="en-US" sz="1300" dirty="0"/>
              <a:t>Budget</a:t>
            </a:r>
          </a:p>
        </p:txBody>
      </p:sp>
      <p:sp>
        <p:nvSpPr>
          <p:cNvPr id="103463" name="Oval 109"/>
          <p:cNvSpPr>
            <a:spLocks noChangeArrowheads="1"/>
          </p:cNvSpPr>
          <p:nvPr/>
        </p:nvSpPr>
        <p:spPr bwMode="auto">
          <a:xfrm>
            <a:off x="5796280" y="5779770"/>
            <a:ext cx="876301" cy="56388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Desktop</a:t>
            </a:r>
            <a:br>
              <a:rPr lang="en-US" sz="1300" dirty="0"/>
            </a:br>
            <a:r>
              <a:rPr lang="en-US" sz="1300" dirty="0"/>
              <a:t>Budget</a:t>
            </a:r>
          </a:p>
        </p:txBody>
      </p:sp>
      <p:grpSp>
        <p:nvGrpSpPr>
          <p:cNvPr id="18" name="Group 114"/>
          <p:cNvGrpSpPr>
            <a:grpSpLocks/>
          </p:cNvGrpSpPr>
          <p:nvPr/>
        </p:nvGrpSpPr>
        <p:grpSpPr bwMode="auto">
          <a:xfrm>
            <a:off x="3284221" y="6248400"/>
            <a:ext cx="701040" cy="889636"/>
            <a:chOff x="2527272" y="5291163"/>
            <a:chExt cx="438156" cy="741050"/>
          </a:xfrm>
        </p:grpSpPr>
        <p:sp>
          <p:nvSpPr>
            <p:cNvPr id="103498" name="Oval 99"/>
            <p:cNvSpPr>
              <a:spLocks noChangeArrowheads="1"/>
            </p:cNvSpPr>
            <p:nvPr/>
          </p:nvSpPr>
          <p:spPr bwMode="auto">
            <a:xfrm>
              <a:off x="2527272" y="565629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C</a:t>
              </a:r>
            </a:p>
          </p:txBody>
        </p:sp>
        <p:sp>
          <p:nvSpPr>
            <p:cNvPr id="103499" name="Oval 99"/>
            <p:cNvSpPr>
              <a:spLocks noChangeArrowheads="1"/>
            </p:cNvSpPr>
            <p:nvPr/>
          </p:nvSpPr>
          <p:spPr bwMode="auto">
            <a:xfrm>
              <a:off x="2527272" y="5473728"/>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B</a:t>
              </a:r>
            </a:p>
          </p:txBody>
        </p:sp>
        <p:sp>
          <p:nvSpPr>
            <p:cNvPr id="103500" name="Oval 99"/>
            <p:cNvSpPr>
              <a:spLocks noChangeArrowheads="1"/>
            </p:cNvSpPr>
            <p:nvPr/>
          </p:nvSpPr>
          <p:spPr bwMode="auto">
            <a:xfrm>
              <a:off x="2527272" y="529116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A</a:t>
              </a:r>
            </a:p>
          </p:txBody>
        </p:sp>
      </p:grpSp>
      <p:grpSp>
        <p:nvGrpSpPr>
          <p:cNvPr id="19" name="Group 115"/>
          <p:cNvGrpSpPr>
            <a:grpSpLocks/>
          </p:cNvGrpSpPr>
          <p:nvPr/>
        </p:nvGrpSpPr>
        <p:grpSpPr bwMode="auto">
          <a:xfrm>
            <a:off x="4160520" y="6619876"/>
            <a:ext cx="701040" cy="889634"/>
            <a:chOff x="2527272" y="5291163"/>
            <a:chExt cx="438156" cy="741050"/>
          </a:xfrm>
        </p:grpSpPr>
        <p:sp>
          <p:nvSpPr>
            <p:cNvPr id="103495" name="Oval 99"/>
            <p:cNvSpPr>
              <a:spLocks noChangeArrowheads="1"/>
            </p:cNvSpPr>
            <p:nvPr/>
          </p:nvSpPr>
          <p:spPr bwMode="auto">
            <a:xfrm>
              <a:off x="2527272" y="565629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C</a:t>
              </a:r>
            </a:p>
          </p:txBody>
        </p:sp>
        <p:sp>
          <p:nvSpPr>
            <p:cNvPr id="103496" name="Oval 99"/>
            <p:cNvSpPr>
              <a:spLocks noChangeArrowheads="1"/>
            </p:cNvSpPr>
            <p:nvPr/>
          </p:nvSpPr>
          <p:spPr bwMode="auto">
            <a:xfrm>
              <a:off x="2527272" y="5473728"/>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B</a:t>
              </a:r>
            </a:p>
          </p:txBody>
        </p:sp>
        <p:sp>
          <p:nvSpPr>
            <p:cNvPr id="103497" name="Oval 99"/>
            <p:cNvSpPr>
              <a:spLocks noChangeArrowheads="1"/>
            </p:cNvSpPr>
            <p:nvPr/>
          </p:nvSpPr>
          <p:spPr bwMode="auto">
            <a:xfrm>
              <a:off x="2527272" y="529116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A</a:t>
              </a:r>
            </a:p>
          </p:txBody>
        </p:sp>
      </p:grpSp>
      <p:grpSp>
        <p:nvGrpSpPr>
          <p:cNvPr id="20" name="Group 119"/>
          <p:cNvGrpSpPr>
            <a:grpSpLocks/>
          </p:cNvGrpSpPr>
          <p:nvPr/>
        </p:nvGrpSpPr>
        <p:grpSpPr bwMode="auto">
          <a:xfrm>
            <a:off x="5153661" y="6612256"/>
            <a:ext cx="701040" cy="889634"/>
            <a:chOff x="2527272" y="5291163"/>
            <a:chExt cx="438156" cy="741050"/>
          </a:xfrm>
        </p:grpSpPr>
        <p:sp>
          <p:nvSpPr>
            <p:cNvPr id="103492" name="Oval 99"/>
            <p:cNvSpPr>
              <a:spLocks noChangeArrowheads="1"/>
            </p:cNvSpPr>
            <p:nvPr/>
          </p:nvSpPr>
          <p:spPr bwMode="auto">
            <a:xfrm>
              <a:off x="2527272" y="565629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C</a:t>
              </a:r>
            </a:p>
          </p:txBody>
        </p:sp>
        <p:sp>
          <p:nvSpPr>
            <p:cNvPr id="103493" name="Oval 99"/>
            <p:cNvSpPr>
              <a:spLocks noChangeArrowheads="1"/>
            </p:cNvSpPr>
            <p:nvPr/>
          </p:nvSpPr>
          <p:spPr bwMode="auto">
            <a:xfrm>
              <a:off x="2527272" y="5473728"/>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B</a:t>
              </a:r>
            </a:p>
          </p:txBody>
        </p:sp>
        <p:sp>
          <p:nvSpPr>
            <p:cNvPr id="103494" name="Oval 99"/>
            <p:cNvSpPr>
              <a:spLocks noChangeArrowheads="1"/>
            </p:cNvSpPr>
            <p:nvPr/>
          </p:nvSpPr>
          <p:spPr bwMode="auto">
            <a:xfrm>
              <a:off x="2527272" y="529116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A</a:t>
              </a:r>
            </a:p>
          </p:txBody>
        </p:sp>
      </p:grpSp>
      <p:grpSp>
        <p:nvGrpSpPr>
          <p:cNvPr id="21" name="Group 123"/>
          <p:cNvGrpSpPr>
            <a:grpSpLocks/>
          </p:cNvGrpSpPr>
          <p:nvPr/>
        </p:nvGrpSpPr>
        <p:grpSpPr bwMode="auto">
          <a:xfrm>
            <a:off x="6088381" y="6336030"/>
            <a:ext cx="701040" cy="889636"/>
            <a:chOff x="2527272" y="5291163"/>
            <a:chExt cx="438156" cy="741050"/>
          </a:xfrm>
        </p:grpSpPr>
        <p:sp>
          <p:nvSpPr>
            <p:cNvPr id="103489" name="Oval 99"/>
            <p:cNvSpPr>
              <a:spLocks noChangeArrowheads="1"/>
            </p:cNvSpPr>
            <p:nvPr/>
          </p:nvSpPr>
          <p:spPr bwMode="auto">
            <a:xfrm>
              <a:off x="2527272" y="565629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C</a:t>
              </a:r>
            </a:p>
          </p:txBody>
        </p:sp>
        <p:sp>
          <p:nvSpPr>
            <p:cNvPr id="103490" name="Oval 99"/>
            <p:cNvSpPr>
              <a:spLocks noChangeArrowheads="1"/>
            </p:cNvSpPr>
            <p:nvPr/>
          </p:nvSpPr>
          <p:spPr bwMode="auto">
            <a:xfrm>
              <a:off x="2527272" y="5473728"/>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B</a:t>
              </a:r>
            </a:p>
          </p:txBody>
        </p:sp>
        <p:sp>
          <p:nvSpPr>
            <p:cNvPr id="103491" name="Oval 99"/>
            <p:cNvSpPr>
              <a:spLocks noChangeArrowheads="1"/>
            </p:cNvSpPr>
            <p:nvPr/>
          </p:nvSpPr>
          <p:spPr bwMode="auto">
            <a:xfrm>
              <a:off x="2527272" y="5291163"/>
              <a:ext cx="438156" cy="375920"/>
            </a:xfrm>
            <a:prstGeom prst="ellipse">
              <a:avLst/>
            </a:prstGeom>
            <a:solidFill>
              <a:schemeClr val="accent1"/>
            </a:solidFill>
            <a:ln w="9525">
              <a:solidFill>
                <a:schemeClr val="tx1"/>
              </a:solidFill>
              <a:round/>
              <a:headEnd/>
              <a:tailEnd/>
            </a:ln>
          </p:spPr>
          <p:txBody>
            <a:bodyPr wrap="none" anchor="ctr"/>
            <a:lstStyle/>
            <a:p>
              <a:pPr algn="ctr"/>
              <a:r>
                <a:rPr lang="en-US" sz="1300" dirty="0"/>
                <a:t>Apps </a:t>
              </a:r>
              <a:br>
                <a:rPr lang="en-US" sz="1300" dirty="0"/>
              </a:br>
              <a:r>
                <a:rPr lang="en-US" sz="1300" dirty="0"/>
                <a:t>Dept A</a:t>
              </a:r>
            </a:p>
          </p:txBody>
        </p:sp>
      </p:grpSp>
      <p:sp>
        <p:nvSpPr>
          <p:cNvPr id="103468" name="Oval 89"/>
          <p:cNvSpPr>
            <a:spLocks noChangeArrowheads="1"/>
          </p:cNvSpPr>
          <p:nvPr/>
        </p:nvSpPr>
        <p:spPr bwMode="auto">
          <a:xfrm>
            <a:off x="7782560" y="5575936"/>
            <a:ext cx="1221741"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Oracle</a:t>
            </a:r>
            <a:br>
              <a:rPr lang="en-US" sz="1300" dirty="0"/>
            </a:br>
            <a:r>
              <a:rPr lang="en-US" sz="1300" dirty="0"/>
              <a:t>(General</a:t>
            </a:r>
            <a:br>
              <a:rPr lang="en-US" sz="1300" dirty="0"/>
            </a:br>
            <a:r>
              <a:rPr lang="en-US" sz="1300" dirty="0"/>
              <a:t>Ledger)</a:t>
            </a:r>
          </a:p>
        </p:txBody>
      </p:sp>
      <p:sp>
        <p:nvSpPr>
          <p:cNvPr id="103469" name="Oval 89"/>
          <p:cNvSpPr>
            <a:spLocks noChangeArrowheads="1"/>
          </p:cNvSpPr>
          <p:nvPr/>
        </p:nvSpPr>
        <p:spPr bwMode="auto">
          <a:xfrm>
            <a:off x="8834120" y="5575936"/>
            <a:ext cx="1221741"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Oracle</a:t>
            </a:r>
            <a:br>
              <a:rPr lang="en-US" sz="1300" dirty="0"/>
            </a:br>
            <a:r>
              <a:rPr lang="en-US" sz="1300" dirty="0"/>
              <a:t>(Fixed</a:t>
            </a:r>
            <a:br>
              <a:rPr lang="en-US" sz="1300" dirty="0"/>
            </a:br>
            <a:r>
              <a:rPr lang="en-US" sz="1300" dirty="0"/>
              <a:t>Asset)</a:t>
            </a:r>
          </a:p>
        </p:txBody>
      </p:sp>
      <p:sp>
        <p:nvSpPr>
          <p:cNvPr id="103470" name="Oval 89"/>
          <p:cNvSpPr>
            <a:spLocks noChangeArrowheads="1"/>
          </p:cNvSpPr>
          <p:nvPr/>
        </p:nvSpPr>
        <p:spPr bwMode="auto">
          <a:xfrm>
            <a:off x="9913622" y="5575936"/>
            <a:ext cx="1221739"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err="1"/>
              <a:t>Planview</a:t>
            </a:r>
            <a:endParaRPr lang="en-US" sz="1300" dirty="0"/>
          </a:p>
          <a:p>
            <a:pPr algn="ctr"/>
            <a:r>
              <a:rPr lang="en-US" sz="1300" dirty="0"/>
              <a:t>Project</a:t>
            </a:r>
            <a:br>
              <a:rPr lang="en-US" sz="1300" dirty="0"/>
            </a:br>
            <a:r>
              <a:rPr lang="en-US" sz="1300" dirty="0"/>
              <a:t>Accounting</a:t>
            </a:r>
          </a:p>
        </p:txBody>
      </p:sp>
      <p:sp>
        <p:nvSpPr>
          <p:cNvPr id="103471" name="Oval 89"/>
          <p:cNvSpPr>
            <a:spLocks noChangeArrowheads="1"/>
          </p:cNvSpPr>
          <p:nvPr/>
        </p:nvSpPr>
        <p:spPr bwMode="auto">
          <a:xfrm>
            <a:off x="7782560" y="6210300"/>
            <a:ext cx="1221741"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PeopleSoft </a:t>
            </a:r>
            <a:br>
              <a:rPr lang="en-US" sz="1300" dirty="0"/>
            </a:br>
            <a:r>
              <a:rPr lang="en-US" sz="1300" dirty="0"/>
              <a:t>(HR)</a:t>
            </a:r>
          </a:p>
        </p:txBody>
      </p:sp>
      <p:sp>
        <p:nvSpPr>
          <p:cNvPr id="103472" name="Oval 89"/>
          <p:cNvSpPr>
            <a:spLocks noChangeArrowheads="1"/>
          </p:cNvSpPr>
          <p:nvPr/>
        </p:nvSpPr>
        <p:spPr bwMode="auto">
          <a:xfrm>
            <a:off x="9913622" y="6219826"/>
            <a:ext cx="1221739"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MS Project </a:t>
            </a:r>
            <a:br>
              <a:rPr lang="en-US" sz="1300" dirty="0"/>
            </a:br>
            <a:r>
              <a:rPr lang="en-US" sz="1300" dirty="0"/>
              <a:t>(Project</a:t>
            </a:r>
            <a:br>
              <a:rPr lang="en-US" sz="1300" dirty="0"/>
            </a:br>
            <a:r>
              <a:rPr lang="en-US" sz="1300" dirty="0"/>
              <a:t>Mgt.)</a:t>
            </a:r>
          </a:p>
        </p:txBody>
      </p:sp>
      <p:sp>
        <p:nvSpPr>
          <p:cNvPr id="103473" name="Oval 89"/>
          <p:cNvSpPr>
            <a:spLocks noChangeArrowheads="1"/>
          </p:cNvSpPr>
          <p:nvPr/>
        </p:nvSpPr>
        <p:spPr bwMode="auto">
          <a:xfrm>
            <a:off x="8834120" y="6233160"/>
            <a:ext cx="1221741"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Home-grown</a:t>
            </a:r>
          </a:p>
          <a:p>
            <a:pPr algn="ctr"/>
            <a:r>
              <a:rPr lang="en-US" sz="1300" dirty="0"/>
              <a:t>(Time Tracking)</a:t>
            </a:r>
          </a:p>
        </p:txBody>
      </p:sp>
      <p:cxnSp>
        <p:nvCxnSpPr>
          <p:cNvPr id="103474" name="Straight Connector 135"/>
          <p:cNvCxnSpPr>
            <a:cxnSpLocks noChangeShapeType="1"/>
          </p:cNvCxnSpPr>
          <p:nvPr/>
        </p:nvCxnSpPr>
        <p:spPr bwMode="auto">
          <a:xfrm rot="10800000" flipV="1">
            <a:off x="655320" y="3676650"/>
            <a:ext cx="5549901" cy="219076"/>
          </a:xfrm>
          <a:prstGeom prst="line">
            <a:avLst/>
          </a:prstGeom>
          <a:noFill/>
          <a:ln w="9525">
            <a:solidFill>
              <a:schemeClr val="tx1"/>
            </a:solidFill>
            <a:round/>
            <a:headEnd/>
            <a:tailEnd/>
          </a:ln>
        </p:spPr>
      </p:cxnSp>
      <p:cxnSp>
        <p:nvCxnSpPr>
          <p:cNvPr id="103475" name="Straight Connector 137"/>
          <p:cNvCxnSpPr>
            <a:cxnSpLocks noChangeShapeType="1"/>
          </p:cNvCxnSpPr>
          <p:nvPr/>
        </p:nvCxnSpPr>
        <p:spPr bwMode="auto">
          <a:xfrm rot="16200000" flipH="1">
            <a:off x="14106526" y="3720466"/>
            <a:ext cx="262890" cy="175259"/>
          </a:xfrm>
          <a:prstGeom prst="line">
            <a:avLst/>
          </a:prstGeom>
          <a:noFill/>
          <a:ln w="9525">
            <a:solidFill>
              <a:schemeClr val="tx1"/>
            </a:solidFill>
            <a:round/>
            <a:headEnd/>
            <a:tailEnd/>
          </a:ln>
        </p:spPr>
      </p:cxnSp>
      <p:sp>
        <p:nvSpPr>
          <p:cNvPr id="103476" name="Oval 89"/>
          <p:cNvSpPr>
            <a:spLocks noChangeArrowheads="1"/>
          </p:cNvSpPr>
          <p:nvPr/>
        </p:nvSpPr>
        <p:spPr bwMode="auto">
          <a:xfrm>
            <a:off x="7830822" y="6806566"/>
            <a:ext cx="1221739"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Atrium</a:t>
            </a:r>
          </a:p>
          <a:p>
            <a:pPr algn="ctr"/>
            <a:r>
              <a:rPr lang="en-US" sz="1300" dirty="0"/>
              <a:t>(CMDB)</a:t>
            </a:r>
          </a:p>
        </p:txBody>
      </p:sp>
      <p:sp>
        <p:nvSpPr>
          <p:cNvPr id="103477" name="Oval 89"/>
          <p:cNvSpPr>
            <a:spLocks noChangeArrowheads="1"/>
          </p:cNvSpPr>
          <p:nvPr/>
        </p:nvSpPr>
        <p:spPr bwMode="auto">
          <a:xfrm>
            <a:off x="8877302" y="6816090"/>
            <a:ext cx="1221739"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MKS</a:t>
            </a:r>
          </a:p>
          <a:p>
            <a:pPr algn="ctr"/>
            <a:r>
              <a:rPr lang="en-US" sz="1300" dirty="0"/>
              <a:t>(ALM)</a:t>
            </a:r>
          </a:p>
        </p:txBody>
      </p:sp>
      <p:sp>
        <p:nvSpPr>
          <p:cNvPr id="103478" name="Oval 89"/>
          <p:cNvSpPr>
            <a:spLocks noChangeArrowheads="1"/>
          </p:cNvSpPr>
          <p:nvPr/>
        </p:nvSpPr>
        <p:spPr bwMode="auto">
          <a:xfrm>
            <a:off x="9941560" y="6825616"/>
            <a:ext cx="1221741" cy="739140"/>
          </a:xfrm>
          <a:prstGeom prst="ellipse">
            <a:avLst/>
          </a:prstGeom>
          <a:solidFill>
            <a:schemeClr val="accent1"/>
          </a:solidFill>
          <a:ln w="9525">
            <a:solidFill>
              <a:schemeClr val="tx1"/>
            </a:solidFill>
            <a:round/>
            <a:headEnd/>
            <a:tailEnd/>
          </a:ln>
        </p:spPr>
        <p:txBody>
          <a:bodyPr wrap="none" lIns="130622" tIns="65311" rIns="130622" bIns="65311" anchor="ctr"/>
          <a:lstStyle/>
          <a:p>
            <a:pPr algn="ctr"/>
            <a:r>
              <a:rPr lang="en-US" sz="1300" dirty="0"/>
              <a:t>Home-grown</a:t>
            </a:r>
          </a:p>
          <a:p>
            <a:pPr algn="ctr"/>
            <a:r>
              <a:rPr lang="en-US" sz="1300" dirty="0"/>
              <a:t>Self-Service</a:t>
            </a:r>
            <a:br>
              <a:rPr lang="en-US" sz="1300" dirty="0"/>
            </a:br>
            <a:r>
              <a:rPr lang="en-US" sz="1300" dirty="0"/>
              <a:t>Portal</a:t>
            </a:r>
          </a:p>
        </p:txBody>
      </p:sp>
      <p:sp>
        <p:nvSpPr>
          <p:cNvPr id="114" name="Rectangle 5"/>
          <p:cNvSpPr>
            <a:spLocks noChangeArrowheads="1"/>
          </p:cNvSpPr>
          <p:nvPr/>
        </p:nvSpPr>
        <p:spPr bwMode="auto">
          <a:xfrm>
            <a:off x="619760" y="2792731"/>
            <a:ext cx="13705840" cy="560070"/>
          </a:xfrm>
          <a:prstGeom prst="rect">
            <a:avLst/>
          </a:prstGeom>
          <a:solidFill>
            <a:srgbClr val="869898"/>
          </a:solidFill>
          <a:ln w="12700">
            <a:solidFill>
              <a:schemeClr val="tx1"/>
            </a:solidFill>
            <a:miter lim="800000"/>
            <a:headEnd/>
            <a:tailEnd/>
          </a:ln>
          <a:effectLst>
            <a:outerShdw dist="35921" dir="2700000" algn="ctr" rotWithShape="0">
              <a:schemeClr val="bg2"/>
            </a:outerShdw>
          </a:effectLst>
        </p:spPr>
        <p:txBody>
          <a:bodyPr wrap="none" lIns="130622" tIns="65311" rIns="130622" bIns="65311" anchor="ctr"/>
          <a:lstStyle/>
          <a:p>
            <a:pPr>
              <a:defRPr/>
            </a:pPr>
            <a:endParaRPr lang="en-US">
              <a:ea typeface="ＭＳ Ｐゴシック" pitchFamily="34" charset="-128"/>
            </a:endParaRPr>
          </a:p>
        </p:txBody>
      </p:sp>
      <p:sp>
        <p:nvSpPr>
          <p:cNvPr id="103480" name="Text Box 9"/>
          <p:cNvSpPr txBox="1">
            <a:spLocks noChangeArrowheads="1"/>
          </p:cNvSpPr>
          <p:nvPr/>
        </p:nvSpPr>
        <p:spPr bwMode="auto">
          <a:xfrm>
            <a:off x="769622" y="2785583"/>
            <a:ext cx="4505341" cy="578174"/>
          </a:xfrm>
          <a:prstGeom prst="rect">
            <a:avLst/>
          </a:prstGeom>
          <a:noFill/>
          <a:ln w="12700">
            <a:noFill/>
            <a:miter lim="800000"/>
            <a:headEnd/>
            <a:tailEnd/>
          </a:ln>
        </p:spPr>
        <p:txBody>
          <a:bodyPr wrap="none" lIns="130622" tIns="65311" rIns="130622" bIns="65311" anchor="ctr">
            <a:spAutoFit/>
          </a:bodyPr>
          <a:lstStyle/>
          <a:p>
            <a:r>
              <a:rPr lang="en-US" sz="2900" dirty="0">
                <a:solidFill>
                  <a:schemeClr val="bg1"/>
                </a:solidFill>
              </a:rPr>
              <a:t>Financial Planning &amp; Budgeting</a:t>
            </a:r>
          </a:p>
        </p:txBody>
      </p:sp>
      <p:grpSp>
        <p:nvGrpSpPr>
          <p:cNvPr id="22" name="Group 74"/>
          <p:cNvGrpSpPr>
            <a:grpSpLocks/>
          </p:cNvGrpSpPr>
          <p:nvPr/>
        </p:nvGrpSpPr>
        <p:grpSpPr bwMode="auto">
          <a:xfrm>
            <a:off x="6380480" y="2880360"/>
            <a:ext cx="5560061" cy="398146"/>
            <a:chOff x="4632330" y="5654710"/>
            <a:chExt cx="3475033" cy="331783"/>
          </a:xfrm>
        </p:grpSpPr>
        <p:sp>
          <p:nvSpPr>
            <p:cNvPr id="117" name="Oval 116"/>
            <p:cNvSpPr>
              <a:spLocks noChangeArrowheads="1"/>
            </p:cNvSpPr>
            <p:nvPr/>
          </p:nvSpPr>
          <p:spPr bwMode="auto">
            <a:xfrm>
              <a:off x="4632330" y="5656298"/>
              <a:ext cx="304800"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118" name="Oval 117"/>
            <p:cNvSpPr>
              <a:spLocks noChangeArrowheads="1"/>
            </p:cNvSpPr>
            <p:nvPr/>
          </p:nvSpPr>
          <p:spPr bwMode="auto">
            <a:xfrm>
              <a:off x="6561140" y="5654710"/>
              <a:ext cx="304800"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119" name="Oval 118"/>
            <p:cNvSpPr>
              <a:spLocks noChangeArrowheads="1"/>
            </p:cNvSpPr>
            <p:nvPr/>
          </p:nvSpPr>
          <p:spPr bwMode="auto">
            <a:xfrm>
              <a:off x="7802563" y="5654710"/>
              <a:ext cx="304800"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120" name="Oval 119"/>
            <p:cNvSpPr>
              <a:spLocks noChangeArrowheads="1"/>
            </p:cNvSpPr>
            <p:nvPr/>
          </p:nvSpPr>
          <p:spPr bwMode="auto">
            <a:xfrm>
              <a:off x="5927728" y="5654710"/>
              <a:ext cx="304800"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sp>
          <p:nvSpPr>
            <p:cNvPr id="121" name="Oval 120"/>
            <p:cNvSpPr>
              <a:spLocks noChangeArrowheads="1"/>
            </p:cNvSpPr>
            <p:nvPr/>
          </p:nvSpPr>
          <p:spPr bwMode="auto">
            <a:xfrm>
              <a:off x="5307017" y="5656298"/>
              <a:ext cx="304800" cy="330195"/>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anchor="ctr"/>
            <a:lstStyle/>
            <a:p>
              <a:pPr algn="ctr">
                <a:defRPr/>
              </a:pPr>
              <a:endParaRPr lang="en-US" sz="1700" dirty="0">
                <a:latin typeface="Arial Narrow" pitchFamily="-65" charset="0"/>
                <a:ea typeface="ＭＳ Ｐゴシック" pitchFamily="34" charset="-128"/>
              </a:endParaRPr>
            </a:p>
          </p:txBody>
        </p:sp>
      </p:grpSp>
      <p:sp>
        <p:nvSpPr>
          <p:cNvPr id="122" name="Oval 58"/>
          <p:cNvSpPr>
            <a:spLocks noChangeArrowheads="1"/>
          </p:cNvSpPr>
          <p:nvPr/>
        </p:nvSpPr>
        <p:spPr bwMode="auto">
          <a:xfrm>
            <a:off x="12473941" y="2884170"/>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
        <p:nvSpPr>
          <p:cNvPr id="123" name="Oval 58"/>
          <p:cNvSpPr>
            <a:spLocks noChangeArrowheads="1"/>
          </p:cNvSpPr>
          <p:nvPr/>
        </p:nvSpPr>
        <p:spPr bwMode="auto">
          <a:xfrm>
            <a:off x="13413741" y="2899410"/>
            <a:ext cx="487680" cy="396240"/>
          </a:xfrm>
          <a:prstGeom prst="ellipse">
            <a:avLst/>
          </a:prstGeom>
          <a:solidFill>
            <a:srgbClr val="92D050"/>
          </a:solidFill>
          <a:ln w="9525">
            <a:noFill/>
            <a:round/>
            <a:headEnd/>
            <a:tailEnd/>
          </a:ln>
          <a:effectLst>
            <a:outerShdw blurRad="63500" dist="38100" dir="2700000" algn="tl" rotWithShape="0">
              <a:srgbClr val="000000">
                <a:alpha val="39999"/>
              </a:srgbClr>
            </a:outerShdw>
          </a:effectLst>
        </p:spPr>
        <p:txBody>
          <a:bodyPr lIns="130622" tIns="65311" rIns="130622" bIns="65311" anchor="ctr"/>
          <a:lstStyle/>
          <a:p>
            <a:pPr algn="ctr">
              <a:defRPr/>
            </a:pPr>
            <a:endParaRPr lang="en-US" sz="1700" dirty="0">
              <a:latin typeface="Arial Narrow" pitchFamily="-65" charset="0"/>
              <a:ea typeface="ＭＳ Ｐゴシック" pitchFamily="34" charset="-128"/>
            </a:endParaRPr>
          </a:p>
        </p:txBody>
      </p:sp>
    </p:spTree>
  </p:cSld>
  <p:clrMapOvr>
    <a:masterClrMapping/>
  </p:clrMapOvr>
  <p:transition spd="med">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16x9_tagline"/>
          <p:cNvPicPr>
            <a:picLocks noChangeAspect="1" noChangeArrowheads="1"/>
          </p:cNvPicPr>
          <p:nvPr/>
        </p:nvPicPr>
        <p:blipFill>
          <a:blip r:embed="rId3"/>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6" descr="server_slide"/>
          <p:cNvPicPr>
            <a:picLocks noChangeAspect="1" noChangeArrowheads="1"/>
          </p:cNvPicPr>
          <p:nvPr/>
        </p:nvPicPr>
        <p:blipFill>
          <a:blip r:embed="rId3"/>
          <a:srcRect/>
          <a:stretch>
            <a:fillRect/>
          </a:stretch>
        </p:blipFill>
        <p:spPr bwMode="auto">
          <a:xfrm>
            <a:off x="0" y="0"/>
            <a:ext cx="14630400" cy="7774306"/>
          </a:xfrm>
          <a:prstGeom prst="rect">
            <a:avLst/>
          </a:prstGeom>
          <a:noFill/>
          <a:ln w="9525">
            <a:noFill/>
            <a:miter lim="800000"/>
            <a:headEnd/>
            <a:tailEnd/>
          </a:ln>
        </p:spPr>
      </p:pic>
      <p:sp>
        <p:nvSpPr>
          <p:cNvPr id="43011" name="Title 1"/>
          <p:cNvSpPr txBox="1">
            <a:spLocks/>
          </p:cNvSpPr>
          <p:nvPr/>
        </p:nvSpPr>
        <p:spPr bwMode="white">
          <a:xfrm>
            <a:off x="673102" y="62866"/>
            <a:ext cx="11363960" cy="851534"/>
          </a:xfrm>
          <a:prstGeom prst="rect">
            <a:avLst/>
          </a:prstGeom>
          <a:noFill/>
          <a:ln w="9525">
            <a:noFill/>
            <a:miter lim="800000"/>
            <a:headEnd/>
            <a:tailEnd/>
          </a:ln>
        </p:spPr>
        <p:txBody>
          <a:bodyPr lIns="130622" tIns="65311" rIns="130622" bIns="65311" anchor="ctr">
            <a:prstTxWarp prst="textNoShape">
              <a:avLst/>
            </a:prstTxWarp>
          </a:bodyPr>
          <a:lstStyle/>
          <a:p>
            <a:pPr eaLnBrk="0" hangingPunct="0">
              <a:lnSpc>
                <a:spcPct val="90000"/>
              </a:lnSpc>
            </a:pPr>
            <a:r>
              <a:rPr lang="en-US" sz="3400" dirty="0" smtClean="0">
                <a:solidFill>
                  <a:srgbClr val="FFFFFF"/>
                </a:solidFill>
                <a:latin typeface="Arial" pitchFamily="32" charset="0"/>
              </a:rPr>
              <a:t>Key Takeaways from Datacenter of the Future</a:t>
            </a:r>
            <a:endParaRPr lang="en-US" sz="3400" dirty="0">
              <a:solidFill>
                <a:srgbClr val="FFFFFF"/>
              </a:solidFill>
              <a:latin typeface="Arial" pitchFamily="32" charset="0"/>
            </a:endParaRPr>
          </a:p>
        </p:txBody>
      </p:sp>
      <p:sp>
        <p:nvSpPr>
          <p:cNvPr id="72736" name="AutoShape 32"/>
          <p:cNvSpPr>
            <a:spLocks noChangeArrowheads="1"/>
          </p:cNvSpPr>
          <p:nvPr/>
        </p:nvSpPr>
        <p:spPr bwMode="auto">
          <a:xfrm>
            <a:off x="3779520" y="1463040"/>
            <a:ext cx="7071360" cy="1188720"/>
          </a:xfrm>
          <a:prstGeom prst="roundRect">
            <a:avLst>
              <a:gd name="adj" fmla="val 16667"/>
            </a:avLst>
          </a:prstGeom>
          <a:solidFill>
            <a:srgbClr val="FF0000">
              <a:alpha val="70195"/>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31417" tIns="128565" rIns="231417" bIns="128565" anchor="ctr">
            <a:prstTxWarp prst="textNoShape">
              <a:avLst/>
            </a:prstTxWarp>
          </a:bodyPr>
          <a:lstStyle/>
          <a:p>
            <a:pPr algn="ctr" eaLnBrk="0" hangingPunct="0"/>
            <a:r>
              <a:rPr lang="en-US" b="1" dirty="0" smtClean="0">
                <a:solidFill>
                  <a:schemeClr val="bg1"/>
                </a:solidFill>
              </a:rPr>
              <a:t>Managing infrastructure / applications from a Business Service viewpoint is critical</a:t>
            </a:r>
            <a:endParaRPr lang="en-US" b="1" dirty="0">
              <a:solidFill>
                <a:schemeClr val="bg1"/>
              </a:solidFill>
            </a:endParaRPr>
          </a:p>
        </p:txBody>
      </p:sp>
      <p:sp>
        <p:nvSpPr>
          <p:cNvPr id="72746" name="AutoShape 42"/>
          <p:cNvSpPr>
            <a:spLocks noChangeArrowheads="1"/>
          </p:cNvSpPr>
          <p:nvPr/>
        </p:nvSpPr>
        <p:spPr bwMode="auto">
          <a:xfrm>
            <a:off x="3779520" y="6400800"/>
            <a:ext cx="7071360" cy="1097280"/>
          </a:xfrm>
          <a:prstGeom prst="roundRect">
            <a:avLst>
              <a:gd name="adj" fmla="val 16667"/>
            </a:avLst>
          </a:prstGeom>
          <a:solidFill>
            <a:srgbClr val="FF0000">
              <a:alpha val="70195"/>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31417" tIns="128565" rIns="231417" bIns="128565" anchor="ctr">
            <a:prstTxWarp prst="textNoShape">
              <a:avLst/>
            </a:prstTxWarp>
          </a:bodyPr>
          <a:lstStyle/>
          <a:p>
            <a:pPr algn="ctr" eaLnBrk="0" hangingPunct="0"/>
            <a:r>
              <a:rPr lang="en-US" b="1" dirty="0" smtClean="0">
                <a:solidFill>
                  <a:schemeClr val="bg1"/>
                </a:solidFill>
              </a:rPr>
              <a:t>Management is a key control point for the next generation datacenter</a:t>
            </a:r>
            <a:endParaRPr lang="en-US" b="1" dirty="0">
              <a:solidFill>
                <a:schemeClr val="bg1"/>
              </a:solidFill>
            </a:endParaRPr>
          </a:p>
        </p:txBody>
      </p:sp>
      <p:sp>
        <p:nvSpPr>
          <p:cNvPr id="72748" name="AutoShape 44"/>
          <p:cNvSpPr>
            <a:spLocks noChangeArrowheads="1"/>
          </p:cNvSpPr>
          <p:nvPr/>
        </p:nvSpPr>
        <p:spPr bwMode="auto">
          <a:xfrm>
            <a:off x="3779520" y="4023360"/>
            <a:ext cx="7071360" cy="1005840"/>
          </a:xfrm>
          <a:prstGeom prst="roundRect">
            <a:avLst>
              <a:gd name="adj" fmla="val 16667"/>
            </a:avLst>
          </a:prstGeom>
          <a:solidFill>
            <a:srgbClr val="FF0000">
              <a:alpha val="70195"/>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31417" tIns="128565" rIns="231417" bIns="128565" anchor="ctr">
            <a:prstTxWarp prst="textNoShape">
              <a:avLst/>
            </a:prstTxWarp>
          </a:bodyPr>
          <a:lstStyle/>
          <a:p>
            <a:pPr algn="ctr" eaLnBrk="0" hangingPunct="0"/>
            <a:r>
              <a:rPr lang="en-US" b="1" dirty="0" smtClean="0">
                <a:solidFill>
                  <a:schemeClr val="bg1"/>
                </a:solidFill>
              </a:rPr>
              <a:t>As IT infrastructure becomes more flexible,  IT </a:t>
            </a:r>
            <a:r>
              <a:rPr lang="en-US" b="1" dirty="0" err="1" smtClean="0">
                <a:solidFill>
                  <a:schemeClr val="bg1"/>
                </a:solidFill>
              </a:rPr>
              <a:t>managmeent</a:t>
            </a:r>
            <a:r>
              <a:rPr lang="en-US" b="1" dirty="0" smtClean="0">
                <a:solidFill>
                  <a:schemeClr val="bg1"/>
                </a:solidFill>
              </a:rPr>
              <a:t> needs to become more dynamic </a:t>
            </a:r>
            <a:endParaRPr lang="en-US" b="1" dirty="0">
              <a:solidFill>
                <a:schemeClr val="bg1"/>
              </a:solidFill>
            </a:endParaRPr>
          </a:p>
        </p:txBody>
      </p:sp>
      <p:sp>
        <p:nvSpPr>
          <p:cNvPr id="72750" name="AutoShape 46"/>
          <p:cNvSpPr>
            <a:spLocks noChangeArrowheads="1"/>
          </p:cNvSpPr>
          <p:nvPr/>
        </p:nvSpPr>
        <p:spPr bwMode="auto">
          <a:xfrm>
            <a:off x="3779520" y="2743200"/>
            <a:ext cx="7071360" cy="1188720"/>
          </a:xfrm>
          <a:prstGeom prst="roundRect">
            <a:avLst>
              <a:gd name="adj" fmla="val 16667"/>
            </a:avLst>
          </a:prstGeom>
          <a:solidFill>
            <a:srgbClr val="FF0000">
              <a:alpha val="70195"/>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31417" tIns="128565" rIns="231417" bIns="128565" anchor="ctr">
            <a:prstTxWarp prst="textNoShape">
              <a:avLst/>
            </a:prstTxWarp>
          </a:bodyPr>
          <a:lstStyle/>
          <a:p>
            <a:pPr algn="ctr" eaLnBrk="0" hangingPunct="0"/>
            <a:r>
              <a:rPr lang="en-US" b="1" dirty="0" smtClean="0">
                <a:solidFill>
                  <a:schemeClr val="bg1"/>
                </a:solidFill>
              </a:rPr>
              <a:t>IT Organizations will have to manage both internally hosted and external services</a:t>
            </a:r>
            <a:endParaRPr lang="en-US" b="1" dirty="0">
              <a:solidFill>
                <a:schemeClr val="bg1"/>
              </a:solidFill>
            </a:endParaRPr>
          </a:p>
        </p:txBody>
      </p:sp>
      <p:sp>
        <p:nvSpPr>
          <p:cNvPr id="72752" name="AutoShape 48"/>
          <p:cNvSpPr>
            <a:spLocks noChangeArrowheads="1"/>
          </p:cNvSpPr>
          <p:nvPr/>
        </p:nvSpPr>
        <p:spPr bwMode="auto">
          <a:xfrm>
            <a:off x="3779520" y="5120640"/>
            <a:ext cx="7071360" cy="1188720"/>
          </a:xfrm>
          <a:prstGeom prst="roundRect">
            <a:avLst>
              <a:gd name="adj" fmla="val 16667"/>
            </a:avLst>
          </a:prstGeom>
          <a:solidFill>
            <a:srgbClr val="FF0000">
              <a:alpha val="70195"/>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31417" tIns="128565" rIns="231417" bIns="128565" anchor="ctr">
            <a:prstTxWarp prst="textNoShape">
              <a:avLst/>
            </a:prstTxWarp>
          </a:bodyPr>
          <a:lstStyle/>
          <a:p>
            <a:pPr algn="ctr" eaLnBrk="0" hangingPunct="0"/>
            <a:r>
              <a:rPr lang="en-US" b="1" dirty="0" smtClean="0">
                <a:solidFill>
                  <a:schemeClr val="bg1"/>
                </a:solidFill>
              </a:rPr>
              <a:t>Virtualization / Cloud computing  provides greater agility and cost effectiveness while increasing complexity</a:t>
            </a:r>
            <a:endParaRPr lang="en-US" b="1"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6" grpId="0" animBg="1"/>
      <p:bldP spid="72746" grpId="0" animBg="1"/>
      <p:bldP spid="72748" grpId="0" animBg="1"/>
      <p:bldP spid="72750" grpId="0" animBg="1"/>
      <p:bldP spid="727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erver_room_06a"/>
          <p:cNvPicPr>
            <a:picLocks noChangeAspect="1" noChangeArrowheads="1"/>
          </p:cNvPicPr>
          <p:nvPr/>
        </p:nvPicPr>
        <p:blipFill>
          <a:blip r:embed="rId3"/>
          <a:srcRect b="12883"/>
          <a:stretch>
            <a:fillRect/>
          </a:stretch>
        </p:blipFill>
        <p:spPr bwMode="auto">
          <a:xfrm>
            <a:off x="7193280" y="1299211"/>
            <a:ext cx="7437120" cy="6930390"/>
          </a:xfrm>
          <a:prstGeom prst="rect">
            <a:avLst/>
          </a:prstGeom>
          <a:noFill/>
          <a:ln w="9525">
            <a:noFill/>
            <a:miter lim="800000"/>
            <a:headEnd/>
            <a:tailEnd/>
          </a:ln>
        </p:spPr>
      </p:pic>
      <p:sp>
        <p:nvSpPr>
          <p:cNvPr id="16387" name="Rectangle 3"/>
          <p:cNvSpPr>
            <a:spLocks noGrp="1" noChangeArrowheads="1"/>
          </p:cNvSpPr>
          <p:nvPr>
            <p:ph type="title"/>
          </p:nvPr>
        </p:nvSpPr>
        <p:spPr/>
        <p:txBody>
          <a:bodyPr/>
          <a:lstStyle/>
          <a:p>
            <a:r>
              <a:rPr lang="en-US">
                <a:latin typeface="Arial" pitchFamily="-105" charset="0"/>
                <a:ea typeface="ＭＳ Ｐゴシック" pitchFamily="-105" charset="-128"/>
                <a:cs typeface="ＭＳ Ｐゴシック" pitchFamily="-105" charset="-128"/>
              </a:rPr>
              <a:t>IT Management Best Practices Are Now Embedded in Solutions</a:t>
            </a:r>
          </a:p>
        </p:txBody>
      </p:sp>
      <p:sp>
        <p:nvSpPr>
          <p:cNvPr id="16388" name="Rectangle 4"/>
          <p:cNvSpPr>
            <a:spLocks noGrp="1" noChangeArrowheads="1"/>
          </p:cNvSpPr>
          <p:nvPr>
            <p:ph type="body" idx="1"/>
          </p:nvPr>
        </p:nvSpPr>
        <p:spPr>
          <a:xfrm>
            <a:off x="243841" y="1554480"/>
            <a:ext cx="8836661" cy="6309360"/>
          </a:xfrm>
        </p:spPr>
        <p:txBody>
          <a:bodyPr/>
          <a:lstStyle/>
          <a:p>
            <a:r>
              <a:rPr lang="en-US" sz="3400" dirty="0">
                <a:ea typeface="ＭＳ Ｐゴシック" pitchFamily="-105" charset="-128"/>
                <a:cs typeface="ＭＳ Ｐゴシック" pitchFamily="-105" charset="-128"/>
              </a:rPr>
              <a:t>People</a:t>
            </a:r>
          </a:p>
          <a:p>
            <a:pPr lvl="1"/>
            <a:r>
              <a:rPr lang="en-US" sz="3400" dirty="0">
                <a:ea typeface="ＭＳ Ｐゴシック" pitchFamily="-105" charset="-128"/>
                <a:cs typeface="Arial" pitchFamily="-105" charset="0"/>
              </a:rPr>
              <a:t>Policy based roles and responsibilities</a:t>
            </a:r>
          </a:p>
          <a:p>
            <a:pPr lvl="1"/>
            <a:r>
              <a:rPr lang="en-US" sz="3400" dirty="0">
                <a:ea typeface="ＭＳ Ｐゴシック" pitchFamily="-105" charset="-128"/>
                <a:cs typeface="Arial" pitchFamily="-105" charset="0"/>
              </a:rPr>
              <a:t>Rules and monitors to ensure compliance</a:t>
            </a:r>
          </a:p>
          <a:p>
            <a:pPr lvl="1"/>
            <a:r>
              <a:rPr lang="en-US" sz="3400" dirty="0">
                <a:ea typeface="ＭＳ Ｐゴシック" pitchFamily="-105" charset="-128"/>
                <a:cs typeface="Arial" pitchFamily="-105" charset="0"/>
              </a:rPr>
              <a:t>Pre-defined escalations and approvals</a:t>
            </a:r>
          </a:p>
          <a:p>
            <a:pPr lvl="1"/>
            <a:r>
              <a:rPr lang="en-US" sz="3400" dirty="0">
                <a:ea typeface="ＭＳ Ｐゴシック" pitchFamily="-105" charset="-128"/>
                <a:cs typeface="Arial" pitchFamily="-105" charset="0"/>
              </a:rPr>
              <a:t>Process models for standardization of activities</a:t>
            </a:r>
          </a:p>
          <a:p>
            <a:r>
              <a:rPr lang="en-US" sz="3400" dirty="0">
                <a:ea typeface="ＭＳ Ｐゴシック" pitchFamily="-105" charset="-128"/>
                <a:cs typeface="ＭＳ Ｐゴシック" pitchFamily="-105" charset="-128"/>
              </a:rPr>
              <a:t>Process</a:t>
            </a:r>
          </a:p>
          <a:p>
            <a:pPr lvl="1"/>
            <a:r>
              <a:rPr lang="en-US" sz="3400" dirty="0">
                <a:ea typeface="ＭＳ Ｐゴシック" pitchFamily="-105" charset="-128"/>
                <a:cs typeface="Arial" pitchFamily="-105" charset="0"/>
              </a:rPr>
              <a:t>Pre-defined integration of processes</a:t>
            </a:r>
            <a:r>
              <a:rPr lang="en-US" sz="3400" dirty="0" smtClean="0">
                <a:ea typeface="ＭＳ Ｐゴシック" pitchFamily="-105" charset="-128"/>
                <a:cs typeface="Arial" pitchFamily="-105" charset="0"/>
              </a:rPr>
              <a:t> associated work instructions / tasks (manual, semi-automated, automated)</a:t>
            </a:r>
          </a:p>
          <a:p>
            <a:r>
              <a:rPr lang="en-US" sz="3400" dirty="0">
                <a:ea typeface="ＭＳ Ｐゴシック" pitchFamily="-105" charset="-128"/>
                <a:cs typeface="ＭＳ Ｐゴシック" pitchFamily="-105" charset="-128"/>
              </a:rPr>
              <a:t>Technology</a:t>
            </a:r>
            <a:endParaRPr lang="en-US" sz="3400" dirty="0" smtClean="0">
              <a:ea typeface="ＭＳ Ｐゴシック" pitchFamily="-105" charset="-128"/>
              <a:cs typeface="ＭＳ Ｐゴシック" pitchFamily="-105" charset="-128"/>
            </a:endParaRPr>
          </a:p>
          <a:p>
            <a:pPr lvl="1"/>
            <a:r>
              <a:rPr lang="en-US" sz="3400" dirty="0" smtClean="0">
                <a:ea typeface="ＭＳ Ｐゴシック" pitchFamily="-105" charset="-128"/>
                <a:cs typeface="Arial" pitchFamily="-105" charset="0"/>
              </a:rPr>
              <a:t>Management for the heterogeneous dynamic infrastructure and applications </a:t>
            </a:r>
            <a:endParaRPr lang="en-US" sz="3400" dirty="0">
              <a:ea typeface="ＭＳ Ｐゴシック" pitchFamily="-105" charset="-128"/>
              <a:cs typeface="Arial" pitchFamily="-105" charset="0"/>
            </a:endParaRPr>
          </a:p>
        </p:txBody>
      </p:sp>
    </p:spTree>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_level_Bkgd1.png"/>
          <p:cNvPicPr>
            <a:picLocks noChangeAspect="1"/>
          </p:cNvPicPr>
          <p:nvPr/>
        </p:nvPicPr>
        <p:blipFill>
          <a:blip r:embed="rId2"/>
          <a:stretch>
            <a:fillRect/>
          </a:stretch>
        </p:blipFill>
        <p:spPr>
          <a:xfrm>
            <a:off x="4552950" y="1720977"/>
            <a:ext cx="5184648" cy="5441823"/>
          </a:xfrm>
          <a:prstGeom prst="rect">
            <a:avLst/>
          </a:prstGeom>
        </p:spPr>
      </p:pic>
      <p:pic>
        <p:nvPicPr>
          <p:cNvPr id="3" name="Picture 2" descr="Tri_level_Req_Support.png"/>
          <p:cNvPicPr>
            <a:picLocks noChangeAspect="1"/>
          </p:cNvPicPr>
          <p:nvPr/>
        </p:nvPicPr>
        <p:blipFill>
          <a:blip r:embed="rId3"/>
          <a:stretch>
            <a:fillRect/>
          </a:stretch>
        </p:blipFill>
        <p:spPr>
          <a:xfrm>
            <a:off x="4552950" y="1720977"/>
            <a:ext cx="5184648" cy="5441823"/>
          </a:xfrm>
          <a:prstGeom prst="rect">
            <a:avLst/>
          </a:prstGeom>
        </p:spPr>
      </p:pic>
      <p:pic>
        <p:nvPicPr>
          <p:cNvPr id="4" name="Picture 3" descr="Tri_level_Prov_Config.png"/>
          <p:cNvPicPr>
            <a:picLocks noChangeAspect="1"/>
          </p:cNvPicPr>
          <p:nvPr/>
        </p:nvPicPr>
        <p:blipFill>
          <a:blip r:embed="rId4"/>
          <a:stretch>
            <a:fillRect/>
          </a:stretch>
        </p:blipFill>
        <p:spPr>
          <a:xfrm>
            <a:off x="4552950" y="1720977"/>
            <a:ext cx="5184648" cy="5441823"/>
          </a:xfrm>
          <a:prstGeom prst="rect">
            <a:avLst/>
          </a:prstGeom>
        </p:spPr>
      </p:pic>
      <p:pic>
        <p:nvPicPr>
          <p:cNvPr id="5" name="Picture 4" descr="Tri_level_Monitor_Operate.png"/>
          <p:cNvPicPr>
            <a:picLocks noChangeAspect="1"/>
          </p:cNvPicPr>
          <p:nvPr/>
        </p:nvPicPr>
        <p:blipFill>
          <a:blip r:embed="rId5"/>
          <a:stretch>
            <a:fillRect/>
          </a:stretch>
        </p:blipFill>
        <p:spPr>
          <a:xfrm>
            <a:off x="4552950" y="1720977"/>
            <a:ext cx="5184648" cy="5441823"/>
          </a:xfrm>
          <a:prstGeom prst="rect">
            <a:avLst/>
          </a:prstGeom>
        </p:spPr>
      </p:pic>
      <p:pic>
        <p:nvPicPr>
          <p:cNvPr id="6" name="Picture 5" descr="Tri_level_Integrate.png"/>
          <p:cNvPicPr>
            <a:picLocks noChangeAspect="1"/>
          </p:cNvPicPr>
          <p:nvPr/>
        </p:nvPicPr>
        <p:blipFill>
          <a:blip r:embed="rId6"/>
          <a:stretch>
            <a:fillRect/>
          </a:stretch>
        </p:blipFill>
        <p:spPr>
          <a:xfrm>
            <a:off x="4552950" y="1720977"/>
            <a:ext cx="5184648" cy="5441823"/>
          </a:xfrm>
          <a:prstGeom prst="rect">
            <a:avLst/>
          </a:prstGeom>
        </p:spPr>
      </p:pic>
      <p:pic>
        <p:nvPicPr>
          <p:cNvPr id="7" name="Picture 6" descr="Tri_level_ALL.png"/>
          <p:cNvPicPr>
            <a:picLocks noChangeAspect="1"/>
          </p:cNvPicPr>
          <p:nvPr/>
        </p:nvPicPr>
        <p:blipFill>
          <a:blip r:embed="rId7"/>
          <a:stretch>
            <a:fillRect/>
          </a:stretch>
        </p:blipFill>
        <p:spPr>
          <a:xfrm>
            <a:off x="4552950" y="1720977"/>
            <a:ext cx="5184648" cy="5441823"/>
          </a:xfrm>
          <a:prstGeom prst="rect">
            <a:avLst/>
          </a:prstGeom>
        </p:spPr>
      </p:pic>
      <p:sp>
        <p:nvSpPr>
          <p:cNvPr id="8" name="Title 48"/>
          <p:cNvSpPr txBox="1">
            <a:spLocks/>
          </p:cNvSpPr>
          <p:nvPr/>
        </p:nvSpPr>
        <p:spPr bwMode="white">
          <a:xfrm>
            <a:off x="508000" y="52388"/>
            <a:ext cx="7427912" cy="958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smtClean="0">
                <a:ln>
                  <a:noFill/>
                </a:ln>
                <a:solidFill>
                  <a:srgbClr val="FFFFFF"/>
                </a:solidFill>
                <a:effectLst/>
                <a:uLnTx/>
                <a:uFillTx/>
                <a:latin typeface="Arial" pitchFamily="34" charset="0"/>
                <a:ea typeface="ＭＳ Ｐゴシック" pitchFamily="-65" charset="-128"/>
                <a:cs typeface="ＭＳ Ｐゴシック" pitchFamily="-65" charset="-128"/>
              </a:rPr>
              <a:t>BSM simplifies and automates service management</a:t>
            </a:r>
            <a:endParaRPr kumimoji="0" lang="en-US" sz="2400" b="0" i="0" u="none" strike="noStrike" kern="0" cap="none" spc="0" normalizeH="0" baseline="0" noProof="0" dirty="0">
              <a:ln>
                <a:noFill/>
              </a:ln>
              <a:solidFill>
                <a:srgbClr val="FFFFFF"/>
              </a:solidFill>
              <a:effectLst/>
              <a:uLnTx/>
              <a:uFillTx/>
              <a:latin typeface="Arial"/>
              <a:ea typeface="ＭＳ Ｐゴシック" pitchFamily="-65" charset="-128"/>
              <a:cs typeface="ＭＳ Ｐゴシック" pitchFamily="-65" charset="-128"/>
            </a:endParaRPr>
          </a:p>
        </p:txBody>
      </p:sp>
      <p:grpSp>
        <p:nvGrpSpPr>
          <p:cNvPr id="9" name="Group 8"/>
          <p:cNvGrpSpPr/>
          <p:nvPr/>
        </p:nvGrpSpPr>
        <p:grpSpPr>
          <a:xfrm>
            <a:off x="1447801" y="5324704"/>
            <a:ext cx="4781550" cy="1306137"/>
            <a:chOff x="174625" y="4724398"/>
            <a:chExt cx="3406775" cy="1306137"/>
          </a:xfrm>
        </p:grpSpPr>
        <p:sp>
          <p:nvSpPr>
            <p:cNvPr id="10" name="Line 89"/>
            <p:cNvSpPr>
              <a:spLocks noChangeShapeType="1"/>
            </p:cNvSpPr>
            <p:nvPr/>
          </p:nvSpPr>
          <p:spPr bwMode="gray">
            <a:xfrm flipV="1">
              <a:off x="2698595" y="4724398"/>
              <a:ext cx="882805" cy="843777"/>
            </a:xfrm>
            <a:prstGeom prst="line">
              <a:avLst/>
            </a:prstGeom>
            <a:noFill/>
            <a:ln w="6350">
              <a:solidFill>
                <a:schemeClr val="tx1"/>
              </a:solidFill>
              <a:round/>
              <a:headEnd/>
              <a:tailEnd type="oval" w="med" len="med"/>
            </a:ln>
          </p:spPr>
          <p:txBody>
            <a:bodyPr/>
            <a:lstStyle/>
            <a:p>
              <a:endParaRPr lang="en-US"/>
            </a:p>
          </p:txBody>
        </p:sp>
        <p:sp>
          <p:nvSpPr>
            <p:cNvPr id="11" name="Line 115"/>
            <p:cNvSpPr>
              <a:spLocks noChangeShapeType="1"/>
            </p:cNvSpPr>
            <p:nvPr/>
          </p:nvSpPr>
          <p:spPr bwMode="gray">
            <a:xfrm flipH="1">
              <a:off x="2469260" y="5571273"/>
              <a:ext cx="228600" cy="0"/>
            </a:xfrm>
            <a:prstGeom prst="line">
              <a:avLst/>
            </a:prstGeom>
            <a:noFill/>
            <a:ln w="6350">
              <a:solidFill>
                <a:schemeClr val="tx1"/>
              </a:solidFill>
              <a:round/>
              <a:headEnd/>
              <a:tailEnd/>
            </a:ln>
          </p:spPr>
          <p:txBody>
            <a:bodyPr/>
            <a:lstStyle/>
            <a:p>
              <a:endParaRPr lang="en-US"/>
            </a:p>
          </p:txBody>
        </p:sp>
        <p:sp>
          <p:nvSpPr>
            <p:cNvPr id="12" name="TextBox 41"/>
            <p:cNvSpPr txBox="1">
              <a:spLocks noChangeArrowheads="1"/>
            </p:cNvSpPr>
            <p:nvPr/>
          </p:nvSpPr>
          <p:spPr bwMode="gray">
            <a:xfrm>
              <a:off x="174625" y="5327650"/>
              <a:ext cx="2297113" cy="702885"/>
            </a:xfrm>
            <a:prstGeom prst="rect">
              <a:avLst/>
            </a:prstGeom>
            <a:solidFill>
              <a:schemeClr val="bg1">
                <a:alpha val="70195"/>
              </a:schemeClr>
            </a:solidFill>
            <a:ln w="9525">
              <a:noFill/>
              <a:miter lim="800000"/>
              <a:headEnd/>
              <a:tailEnd/>
            </a:ln>
          </p:spPr>
          <p:txBody>
            <a:bodyPr wrap="square">
              <a:spAutoFit/>
            </a:bodyPr>
            <a:lstStyle/>
            <a:p>
              <a:pPr marL="225425" indent="-171450" algn="l">
                <a:lnSpc>
                  <a:spcPct val="85000"/>
                </a:lnSpc>
                <a:spcBef>
                  <a:spcPct val="50000"/>
                </a:spcBef>
                <a:buSzPct val="75000"/>
                <a:buFontTx/>
                <a:buBlip>
                  <a:blip r:embed="rId8"/>
                </a:buBlip>
              </a:pPr>
              <a:r>
                <a:rPr lang="en-US" dirty="0"/>
                <a:t>Proactively identify and resolve IT issues</a:t>
              </a:r>
            </a:p>
          </p:txBody>
        </p:sp>
      </p:grpSp>
      <p:grpSp>
        <p:nvGrpSpPr>
          <p:cNvPr id="13" name="Group 12"/>
          <p:cNvGrpSpPr/>
          <p:nvPr/>
        </p:nvGrpSpPr>
        <p:grpSpPr>
          <a:xfrm>
            <a:off x="8667749" y="2590800"/>
            <a:ext cx="4819651" cy="1694945"/>
            <a:chOff x="5791199" y="2351088"/>
            <a:chExt cx="3157539" cy="1694945"/>
          </a:xfrm>
        </p:grpSpPr>
        <p:sp>
          <p:nvSpPr>
            <p:cNvPr id="14" name="TextBox 49"/>
            <p:cNvSpPr txBox="1">
              <a:spLocks noChangeArrowheads="1"/>
            </p:cNvSpPr>
            <p:nvPr/>
          </p:nvSpPr>
          <p:spPr bwMode="gray">
            <a:xfrm>
              <a:off x="6891338" y="2351088"/>
              <a:ext cx="2057400" cy="1304588"/>
            </a:xfrm>
            <a:prstGeom prst="rect">
              <a:avLst/>
            </a:prstGeom>
            <a:solidFill>
              <a:schemeClr val="bg1">
                <a:alpha val="70195"/>
              </a:schemeClr>
            </a:solidFill>
            <a:ln w="9525">
              <a:noFill/>
              <a:miter lim="800000"/>
              <a:headEnd/>
              <a:tailEnd/>
            </a:ln>
          </p:spPr>
          <p:txBody>
            <a:bodyPr wrap="square">
              <a:spAutoFit/>
            </a:bodyPr>
            <a:lstStyle/>
            <a:p>
              <a:pPr marL="225425" indent="-171450" algn="l">
                <a:lnSpc>
                  <a:spcPct val="85000"/>
                </a:lnSpc>
                <a:spcBef>
                  <a:spcPct val="50000"/>
                </a:spcBef>
                <a:buSzPct val="75000"/>
                <a:buFontTx/>
                <a:buBlip>
                  <a:blip r:embed="rId8"/>
                </a:buBlip>
              </a:pPr>
              <a:r>
                <a:rPr lang="en-US" dirty="0"/>
                <a:t>Consistently deploy services across applications, servers, networks, and clients</a:t>
              </a:r>
            </a:p>
          </p:txBody>
        </p:sp>
        <p:sp>
          <p:nvSpPr>
            <p:cNvPr id="15" name="Line 91"/>
            <p:cNvSpPr>
              <a:spLocks noChangeShapeType="1"/>
            </p:cNvSpPr>
            <p:nvPr/>
          </p:nvSpPr>
          <p:spPr bwMode="gray">
            <a:xfrm flipH="1">
              <a:off x="5791199" y="2818896"/>
              <a:ext cx="944563" cy="1227137"/>
            </a:xfrm>
            <a:prstGeom prst="line">
              <a:avLst/>
            </a:prstGeom>
            <a:noFill/>
            <a:ln w="6350">
              <a:solidFill>
                <a:schemeClr val="tx1"/>
              </a:solidFill>
              <a:round/>
              <a:headEnd/>
              <a:tailEnd type="oval" w="med" len="med"/>
            </a:ln>
          </p:spPr>
          <p:txBody>
            <a:bodyPr/>
            <a:lstStyle/>
            <a:p>
              <a:endParaRPr lang="en-US"/>
            </a:p>
          </p:txBody>
        </p:sp>
        <p:sp>
          <p:nvSpPr>
            <p:cNvPr id="16" name="Line 92"/>
            <p:cNvSpPr>
              <a:spLocks noChangeShapeType="1"/>
            </p:cNvSpPr>
            <p:nvPr/>
          </p:nvSpPr>
          <p:spPr bwMode="gray">
            <a:xfrm flipH="1">
              <a:off x="6738938" y="2817310"/>
              <a:ext cx="136525" cy="0"/>
            </a:xfrm>
            <a:prstGeom prst="line">
              <a:avLst/>
            </a:prstGeom>
            <a:noFill/>
            <a:ln w="6350">
              <a:solidFill>
                <a:schemeClr val="tx1"/>
              </a:solidFill>
              <a:round/>
              <a:headEnd/>
              <a:tailEnd/>
            </a:ln>
          </p:spPr>
          <p:txBody>
            <a:bodyPr/>
            <a:lstStyle/>
            <a:p>
              <a:endParaRPr lang="en-US"/>
            </a:p>
          </p:txBody>
        </p:sp>
      </p:grpSp>
      <p:grpSp>
        <p:nvGrpSpPr>
          <p:cNvPr id="17" name="Group 16"/>
          <p:cNvGrpSpPr/>
          <p:nvPr/>
        </p:nvGrpSpPr>
        <p:grpSpPr>
          <a:xfrm>
            <a:off x="990600" y="2003502"/>
            <a:ext cx="6311900" cy="715963"/>
            <a:chOff x="171450" y="1403196"/>
            <a:chExt cx="4483100" cy="715963"/>
          </a:xfrm>
        </p:grpSpPr>
        <p:sp>
          <p:nvSpPr>
            <p:cNvPr id="18" name="TextBox 20"/>
            <p:cNvSpPr txBox="1">
              <a:spLocks noChangeArrowheads="1"/>
            </p:cNvSpPr>
            <p:nvPr/>
          </p:nvSpPr>
          <p:spPr bwMode="gray">
            <a:xfrm>
              <a:off x="171450" y="1403196"/>
              <a:ext cx="2286000" cy="715963"/>
            </a:xfrm>
            <a:prstGeom prst="rect">
              <a:avLst/>
            </a:prstGeom>
            <a:solidFill>
              <a:schemeClr val="bg1">
                <a:alpha val="70195"/>
              </a:schemeClr>
            </a:solidFill>
            <a:ln w="9525">
              <a:noFill/>
              <a:miter lim="800000"/>
              <a:headEnd/>
              <a:tailEnd/>
            </a:ln>
          </p:spPr>
          <p:txBody>
            <a:bodyPr wrap="square">
              <a:spAutoFit/>
            </a:bodyPr>
            <a:lstStyle/>
            <a:p>
              <a:pPr marL="225425" indent="-171450" algn="l" eaLnBrk="0" hangingPunct="0">
                <a:lnSpc>
                  <a:spcPct val="85000"/>
                </a:lnSpc>
                <a:spcBef>
                  <a:spcPct val="50000"/>
                </a:spcBef>
                <a:buSzPct val="75000"/>
                <a:buFontTx/>
                <a:buBlip>
                  <a:blip r:embed="rId8"/>
                </a:buBlip>
              </a:pPr>
              <a:r>
                <a:rPr lang="en-US" dirty="0"/>
                <a:t>Request, change, and support business services</a:t>
              </a:r>
            </a:p>
          </p:txBody>
        </p:sp>
        <p:sp>
          <p:nvSpPr>
            <p:cNvPr id="19" name="Line 93"/>
            <p:cNvSpPr>
              <a:spLocks noChangeShapeType="1"/>
            </p:cNvSpPr>
            <p:nvPr/>
          </p:nvSpPr>
          <p:spPr bwMode="gray">
            <a:xfrm>
              <a:off x="4419600" y="1758080"/>
              <a:ext cx="234950" cy="234234"/>
            </a:xfrm>
            <a:prstGeom prst="line">
              <a:avLst/>
            </a:prstGeom>
            <a:noFill/>
            <a:ln w="6350">
              <a:solidFill>
                <a:schemeClr val="tx1"/>
              </a:solidFill>
              <a:round/>
              <a:headEnd/>
              <a:tailEnd type="oval" w="med" len="med"/>
            </a:ln>
          </p:spPr>
          <p:txBody>
            <a:bodyPr/>
            <a:lstStyle/>
            <a:p>
              <a:endParaRPr lang="en-US"/>
            </a:p>
          </p:txBody>
        </p:sp>
        <p:sp>
          <p:nvSpPr>
            <p:cNvPr id="20" name="Line 94"/>
            <p:cNvSpPr>
              <a:spLocks noChangeShapeType="1"/>
            </p:cNvSpPr>
            <p:nvPr/>
          </p:nvSpPr>
          <p:spPr bwMode="gray">
            <a:xfrm flipH="1">
              <a:off x="2466974" y="1755195"/>
              <a:ext cx="1952625" cy="0"/>
            </a:xfrm>
            <a:prstGeom prst="line">
              <a:avLst/>
            </a:prstGeom>
            <a:noFill/>
            <a:ln w="6350">
              <a:solidFill>
                <a:schemeClr val="tx1"/>
              </a:solidFill>
              <a:round/>
              <a:headEnd/>
              <a:tailEnd/>
            </a:ln>
          </p:spPr>
          <p:txBody>
            <a:bodyPr/>
            <a:lstStyle/>
            <a:p>
              <a:endParaRPr lang="en-US"/>
            </a:p>
          </p:txBody>
        </p:sp>
      </p:grpSp>
      <p:grpSp>
        <p:nvGrpSpPr>
          <p:cNvPr id="21" name="Group 20"/>
          <p:cNvGrpSpPr/>
          <p:nvPr/>
        </p:nvGrpSpPr>
        <p:grpSpPr>
          <a:xfrm>
            <a:off x="7361237" y="4600806"/>
            <a:ext cx="6126163" cy="2903227"/>
            <a:chOff x="4713287" y="4000500"/>
            <a:chExt cx="4267201" cy="2903227"/>
          </a:xfrm>
        </p:grpSpPr>
        <p:sp>
          <p:nvSpPr>
            <p:cNvPr id="22" name="TextBox 54"/>
            <p:cNvSpPr txBox="1">
              <a:spLocks noChangeArrowheads="1"/>
            </p:cNvSpPr>
            <p:nvPr/>
          </p:nvSpPr>
          <p:spPr bwMode="gray">
            <a:xfrm>
              <a:off x="6896612" y="4519613"/>
              <a:ext cx="2083876" cy="2384114"/>
            </a:xfrm>
            <a:prstGeom prst="rect">
              <a:avLst/>
            </a:prstGeom>
            <a:solidFill>
              <a:schemeClr val="bg1">
                <a:alpha val="70195"/>
              </a:schemeClr>
            </a:solidFill>
            <a:ln w="9525">
              <a:noFill/>
              <a:miter lim="800000"/>
              <a:headEnd/>
              <a:tailEnd/>
            </a:ln>
          </p:spPr>
          <p:txBody>
            <a:bodyPr wrap="square">
              <a:spAutoFit/>
            </a:bodyPr>
            <a:lstStyle/>
            <a:p>
              <a:pPr marL="225425" indent="-171450" algn="l">
                <a:lnSpc>
                  <a:spcPct val="85000"/>
                </a:lnSpc>
                <a:spcBef>
                  <a:spcPct val="50000"/>
                </a:spcBef>
                <a:buSzPct val="75000"/>
                <a:buFontTx/>
                <a:buBlip>
                  <a:blip r:embed="rId8"/>
                </a:buBlip>
              </a:pPr>
              <a:r>
                <a:rPr lang="en-US" dirty="0"/>
                <a:t>Discover, model, and  prioritize services to improve decisions</a:t>
              </a:r>
            </a:p>
            <a:p>
              <a:pPr marL="225425" indent="-171450" algn="l">
                <a:lnSpc>
                  <a:spcPct val="85000"/>
                </a:lnSpc>
                <a:spcBef>
                  <a:spcPct val="50000"/>
                </a:spcBef>
                <a:buSzPct val="75000"/>
                <a:buFontTx/>
                <a:buBlip>
                  <a:blip r:embed="rId8"/>
                </a:buBlip>
              </a:pPr>
              <a:r>
                <a:rPr lang="en-US" dirty="0"/>
                <a:t>Federate and orchestrate data and workflow to improve efficiency</a:t>
              </a:r>
            </a:p>
          </p:txBody>
        </p:sp>
        <p:sp>
          <p:nvSpPr>
            <p:cNvPr id="23" name="Line 86"/>
            <p:cNvSpPr>
              <a:spLocks noChangeShapeType="1"/>
            </p:cNvSpPr>
            <p:nvPr/>
          </p:nvSpPr>
          <p:spPr bwMode="gray">
            <a:xfrm flipH="1" flipV="1">
              <a:off x="4713287" y="4000500"/>
              <a:ext cx="1230312" cy="1257300"/>
            </a:xfrm>
            <a:prstGeom prst="line">
              <a:avLst/>
            </a:prstGeom>
            <a:noFill/>
            <a:ln w="6350">
              <a:solidFill>
                <a:schemeClr val="tx1"/>
              </a:solidFill>
              <a:round/>
              <a:headEnd/>
              <a:tailEnd type="oval" w="med" len="med"/>
            </a:ln>
          </p:spPr>
          <p:txBody>
            <a:bodyPr/>
            <a:lstStyle/>
            <a:p>
              <a:endParaRPr lang="en-US"/>
            </a:p>
          </p:txBody>
        </p:sp>
        <p:sp>
          <p:nvSpPr>
            <p:cNvPr id="24" name="Line 90"/>
            <p:cNvSpPr>
              <a:spLocks noChangeShapeType="1"/>
            </p:cNvSpPr>
            <p:nvPr/>
          </p:nvSpPr>
          <p:spPr bwMode="gray">
            <a:xfrm flipH="1">
              <a:off x="5943599" y="5259891"/>
              <a:ext cx="946985" cy="0"/>
            </a:xfrm>
            <a:prstGeom prst="line">
              <a:avLst/>
            </a:prstGeom>
            <a:noFill/>
            <a:ln w="6350">
              <a:solidFill>
                <a:schemeClr val="tx1"/>
              </a:solidFill>
              <a:round/>
              <a:headEnd/>
              <a:tailEnd/>
            </a:ln>
          </p:spPr>
          <p:txBody>
            <a:bodyPr/>
            <a:lstStyle/>
            <a:p>
              <a:endParaRPr lang="en-US"/>
            </a:p>
          </p:txBody>
        </p:sp>
      </p:grpSp>
      <p:grpSp>
        <p:nvGrpSpPr>
          <p:cNvPr id="25" name="Group 91"/>
          <p:cNvGrpSpPr>
            <a:grpSpLocks/>
          </p:cNvGrpSpPr>
          <p:nvPr/>
        </p:nvGrpSpPr>
        <p:grpSpPr bwMode="auto">
          <a:xfrm>
            <a:off x="6359447" y="3395545"/>
            <a:ext cx="1727807" cy="1713373"/>
            <a:chOff x="2376" y="1717"/>
            <a:chExt cx="1197" cy="1187"/>
          </a:xfrm>
        </p:grpSpPr>
        <p:sp>
          <p:nvSpPr>
            <p:cNvPr id="26" name="Oval 86"/>
            <p:cNvSpPr>
              <a:spLocks noChangeArrowheads="1"/>
            </p:cNvSpPr>
            <p:nvPr/>
          </p:nvSpPr>
          <p:spPr bwMode="ltGray">
            <a:xfrm>
              <a:off x="2404" y="1764"/>
              <a:ext cx="1140" cy="1140"/>
            </a:xfrm>
            <a:prstGeom prst="ellipse">
              <a:avLst/>
            </a:prstGeom>
            <a:noFill/>
            <a:ln w="50800" algn="ctr">
              <a:solidFill>
                <a:srgbClr val="F6BA5B"/>
              </a:solidFill>
              <a:round/>
              <a:headEnd/>
              <a:tailEnd/>
            </a:ln>
          </p:spPr>
          <p:txBody>
            <a:bodyPr wrap="none" anchor="ctr"/>
            <a:lstStyle/>
            <a:p>
              <a:endParaRPr lang="en-US"/>
            </a:p>
          </p:txBody>
        </p:sp>
        <p:sp>
          <p:nvSpPr>
            <p:cNvPr id="27" name="AutoShape 87"/>
            <p:cNvSpPr>
              <a:spLocks noChangeArrowheads="1"/>
            </p:cNvSpPr>
            <p:nvPr/>
          </p:nvSpPr>
          <p:spPr bwMode="ltGray">
            <a:xfrm rot="5400000">
              <a:off x="2940" y="1724"/>
              <a:ext cx="97" cy="84"/>
            </a:xfrm>
            <a:prstGeom prst="triangle">
              <a:avLst>
                <a:gd name="adj" fmla="val 50000"/>
              </a:avLst>
            </a:prstGeom>
            <a:solidFill>
              <a:srgbClr val="F6BA5B"/>
            </a:solidFill>
            <a:ln w="38100" algn="ctr">
              <a:noFill/>
              <a:miter lim="800000"/>
              <a:headEnd/>
              <a:tailEnd/>
            </a:ln>
          </p:spPr>
          <p:txBody>
            <a:bodyPr wrap="none" anchor="ctr"/>
            <a:lstStyle/>
            <a:p>
              <a:endParaRPr lang="en-US"/>
            </a:p>
          </p:txBody>
        </p:sp>
        <p:sp>
          <p:nvSpPr>
            <p:cNvPr id="28" name="AutoShape 89"/>
            <p:cNvSpPr>
              <a:spLocks noChangeArrowheads="1"/>
            </p:cNvSpPr>
            <p:nvPr/>
          </p:nvSpPr>
          <p:spPr bwMode="ltGray">
            <a:xfrm rot="999468" flipH="1" flipV="1">
              <a:off x="3476" y="2448"/>
              <a:ext cx="97" cy="84"/>
            </a:xfrm>
            <a:prstGeom prst="triangle">
              <a:avLst>
                <a:gd name="adj" fmla="val 50000"/>
              </a:avLst>
            </a:prstGeom>
            <a:solidFill>
              <a:srgbClr val="F6BA5B"/>
            </a:solidFill>
            <a:ln w="38100" algn="ctr">
              <a:noFill/>
              <a:miter lim="800000"/>
              <a:headEnd/>
              <a:tailEnd/>
            </a:ln>
          </p:spPr>
          <p:txBody>
            <a:bodyPr rot="10800000" wrap="none" anchor="ctr"/>
            <a:lstStyle/>
            <a:p>
              <a:endParaRPr lang="en-US"/>
            </a:p>
          </p:txBody>
        </p:sp>
        <p:sp>
          <p:nvSpPr>
            <p:cNvPr id="29" name="AutoShape 90"/>
            <p:cNvSpPr>
              <a:spLocks noChangeArrowheads="1"/>
            </p:cNvSpPr>
            <p:nvPr/>
          </p:nvSpPr>
          <p:spPr bwMode="ltGray">
            <a:xfrm rot="20600532" flipH="1">
              <a:off x="2376" y="2436"/>
              <a:ext cx="97" cy="84"/>
            </a:xfrm>
            <a:prstGeom prst="triangle">
              <a:avLst>
                <a:gd name="adj" fmla="val 50000"/>
              </a:avLst>
            </a:prstGeom>
            <a:solidFill>
              <a:srgbClr val="F6BA5B"/>
            </a:solidFill>
            <a:ln w="38100" algn="ctr">
              <a:noFill/>
              <a:miter lim="800000"/>
              <a:headEnd/>
              <a:tailEnd/>
            </a:ln>
          </p:spPr>
          <p:txBody>
            <a:bodyPr wrap="none" anchor="ctr"/>
            <a:lstStyle/>
            <a:p>
              <a:endParaRPr lang="en-US"/>
            </a:p>
          </p:txBody>
        </p:sp>
      </p:grpSp>
      <p:sp>
        <p:nvSpPr>
          <p:cNvPr id="30" name="WordArt 95"/>
          <p:cNvSpPr>
            <a:spLocks noChangeArrowheads="1" noChangeShapeType="1" noTextEdit="1"/>
          </p:cNvSpPr>
          <p:nvPr/>
        </p:nvSpPr>
        <p:spPr bwMode="auto">
          <a:xfrm rot="18068905">
            <a:off x="5994476" y="3673797"/>
            <a:ext cx="1174750" cy="469900"/>
          </a:xfrm>
          <a:prstGeom prst="rect">
            <a:avLst/>
          </a:prstGeom>
        </p:spPr>
        <p:txBody>
          <a:bodyPr spcFirstLastPara="1" wrap="none" fromWordArt="1">
            <a:prstTxWarp prst="textArchUp">
              <a:avLst>
                <a:gd name="adj" fmla="val 12146564"/>
              </a:avLst>
            </a:prstTxWarp>
          </a:bodyPr>
          <a:lstStyle/>
          <a:p>
            <a:r>
              <a:rPr lang="en-US" sz="3600" b="1" kern="10" dirty="0">
                <a:ln w="3175">
                  <a:noFill/>
                  <a:round/>
                  <a:headEnd/>
                  <a:tailEnd/>
                </a:ln>
                <a:solidFill>
                  <a:srgbClr val="F6BA5B"/>
                </a:solidFill>
                <a:effectLst>
                  <a:outerShdw dist="12700" dir="5400000" algn="ctr" rotWithShape="0">
                    <a:schemeClr val="accent2"/>
                  </a:outerShdw>
                </a:effectLst>
                <a:latin typeface="Arial"/>
                <a:cs typeface="Arial"/>
              </a:rPr>
              <a:t>CHANGE</a:t>
            </a:r>
          </a:p>
        </p:txBody>
      </p:sp>
      <p:sp>
        <p:nvSpPr>
          <p:cNvPr id="31" name="WordArt 97"/>
          <p:cNvSpPr>
            <a:spLocks noChangeArrowheads="1" noChangeShapeType="1" noTextEdit="1"/>
          </p:cNvSpPr>
          <p:nvPr/>
        </p:nvSpPr>
        <p:spPr bwMode="gray">
          <a:xfrm rot="3626308">
            <a:off x="7711666" y="3775629"/>
            <a:ext cx="615950" cy="247650"/>
          </a:xfrm>
          <a:prstGeom prst="rect">
            <a:avLst/>
          </a:prstGeom>
        </p:spPr>
        <p:txBody>
          <a:bodyPr spcFirstLastPara="1" wrap="none" fromWordArt="1">
            <a:prstTxWarp prst="textArchUp">
              <a:avLst>
                <a:gd name="adj" fmla="val 12152812"/>
              </a:avLst>
            </a:prstTxWarp>
          </a:bodyPr>
          <a:lstStyle/>
          <a:p>
            <a:r>
              <a:rPr lang="en-US" sz="3600" b="1" kern="10" dirty="0">
                <a:ln w="3175">
                  <a:noFill/>
                  <a:round/>
                  <a:headEnd/>
                  <a:tailEnd/>
                </a:ln>
                <a:solidFill>
                  <a:srgbClr val="F6BA5B"/>
                </a:solidFill>
                <a:effectLst>
                  <a:outerShdw dist="12700" dir="5400000" algn="ctr" rotWithShape="0">
                    <a:schemeClr val="accent2"/>
                  </a:outerShdw>
                </a:effectLst>
                <a:latin typeface="Arial"/>
                <a:cs typeface="Arial"/>
              </a:rPr>
              <a:t>NEW</a:t>
            </a:r>
          </a:p>
        </p:txBody>
      </p:sp>
      <p:sp>
        <p:nvSpPr>
          <p:cNvPr id="32" name="WordArt 98"/>
          <p:cNvSpPr>
            <a:spLocks noChangeArrowheads="1" noChangeShapeType="1" noTextEdit="1"/>
          </p:cNvSpPr>
          <p:nvPr/>
        </p:nvSpPr>
        <p:spPr bwMode="auto">
          <a:xfrm>
            <a:off x="6927252" y="5091525"/>
            <a:ext cx="615950" cy="247650"/>
          </a:xfrm>
          <a:prstGeom prst="rect">
            <a:avLst/>
          </a:prstGeom>
        </p:spPr>
        <p:txBody>
          <a:bodyPr spcFirstLastPara="1" wrap="none" fromWordArt="1">
            <a:prstTxWarp prst="textArchDown">
              <a:avLst>
                <a:gd name="adj" fmla="val 2237061"/>
              </a:avLst>
            </a:prstTxWarp>
          </a:bodyPr>
          <a:lstStyle/>
          <a:p>
            <a:r>
              <a:rPr lang="en-US" sz="3600" b="1" kern="10" dirty="0">
                <a:ln w="3175">
                  <a:noFill/>
                  <a:round/>
                  <a:headEnd/>
                  <a:tailEnd/>
                </a:ln>
                <a:solidFill>
                  <a:srgbClr val="F6BA5B"/>
                </a:solidFill>
                <a:effectLst>
                  <a:outerShdw dist="12700" dir="5400000" algn="ctr" rotWithShape="0">
                    <a:srgbClr val="36526C"/>
                  </a:outerShdw>
                </a:effectLst>
                <a:latin typeface="Arial"/>
                <a:cs typeface="Arial"/>
              </a:rPr>
              <a:t>FIX</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1000"/>
                            </p:stCondLst>
                            <p:childTnLst>
                              <p:par>
                                <p:cTn id="40" presetID="21" presetClass="entr" presetSubtype="3"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heel(3)">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_level_ALL.png"/>
          <p:cNvPicPr>
            <a:picLocks noChangeAspect="1"/>
          </p:cNvPicPr>
          <p:nvPr/>
        </p:nvPicPr>
        <p:blipFill>
          <a:blip r:embed="rId2"/>
          <a:stretch>
            <a:fillRect/>
          </a:stretch>
        </p:blipFill>
        <p:spPr>
          <a:xfrm>
            <a:off x="4430712" y="1644777"/>
            <a:ext cx="5184648" cy="5441823"/>
          </a:xfrm>
          <a:prstGeom prst="rect">
            <a:avLst/>
          </a:prstGeom>
        </p:spPr>
      </p:pic>
      <p:pic>
        <p:nvPicPr>
          <p:cNvPr id="3" name="Picture 2" descr="High_level_Plan.png"/>
          <p:cNvPicPr>
            <a:picLocks noChangeAspect="1"/>
          </p:cNvPicPr>
          <p:nvPr/>
        </p:nvPicPr>
        <p:blipFill>
          <a:blip r:embed="rId3"/>
          <a:stretch>
            <a:fillRect/>
          </a:stretch>
        </p:blipFill>
        <p:spPr>
          <a:xfrm>
            <a:off x="4430712" y="1644777"/>
            <a:ext cx="5184648" cy="5441823"/>
          </a:xfrm>
          <a:prstGeom prst="rect">
            <a:avLst/>
          </a:prstGeom>
        </p:spPr>
      </p:pic>
      <p:pic>
        <p:nvPicPr>
          <p:cNvPr id="4" name="Picture 3" descr="High_level_ALL.png"/>
          <p:cNvPicPr>
            <a:picLocks noChangeAspect="1"/>
          </p:cNvPicPr>
          <p:nvPr/>
        </p:nvPicPr>
        <p:blipFill>
          <a:blip r:embed="rId2"/>
          <a:stretch>
            <a:fillRect/>
          </a:stretch>
        </p:blipFill>
        <p:spPr>
          <a:xfrm>
            <a:off x="4430712" y="1644777"/>
            <a:ext cx="5184648" cy="5441823"/>
          </a:xfrm>
          <a:prstGeom prst="rect">
            <a:avLst/>
          </a:prstGeom>
        </p:spPr>
      </p:pic>
      <p:sp>
        <p:nvSpPr>
          <p:cNvPr id="5" name="Rectangle 17"/>
          <p:cNvSpPr>
            <a:spLocks noChangeArrowheads="1"/>
          </p:cNvSpPr>
          <p:nvPr/>
        </p:nvSpPr>
        <p:spPr bwMode="auto">
          <a:xfrm>
            <a:off x="6518275" y="5481869"/>
            <a:ext cx="4857750" cy="762000"/>
          </a:xfrm>
          <a:prstGeom prst="rect">
            <a:avLst/>
          </a:prstGeom>
          <a:noFill/>
          <a:ln w="9525">
            <a:noFill/>
            <a:miter lim="800000"/>
            <a:headEnd/>
            <a:tailEnd/>
          </a:ln>
        </p:spPr>
        <p:txBody>
          <a:bodyPr/>
          <a:lstStyle/>
          <a:p>
            <a:pPr marL="114300" lvl="1" algn="l" eaLnBrk="0" hangingPunct="0">
              <a:lnSpc>
                <a:spcPct val="80000"/>
              </a:lnSpc>
              <a:spcBef>
                <a:spcPct val="50000"/>
              </a:spcBef>
              <a:buSzPct val="75000"/>
              <a:buFont typeface="Wingdings" pitchFamily="2" charset="2"/>
              <a:buNone/>
            </a:pPr>
            <a:endParaRPr lang="en-US" b="1"/>
          </a:p>
        </p:txBody>
      </p:sp>
      <p:sp>
        <p:nvSpPr>
          <p:cNvPr id="6" name="Rectangle 39"/>
          <p:cNvSpPr>
            <a:spLocks noChangeArrowheads="1"/>
          </p:cNvSpPr>
          <p:nvPr/>
        </p:nvSpPr>
        <p:spPr bwMode="auto">
          <a:xfrm>
            <a:off x="2906712" y="3191106"/>
            <a:ext cx="2362200" cy="1143000"/>
          </a:xfrm>
          <a:prstGeom prst="rect">
            <a:avLst/>
          </a:prstGeom>
          <a:noFill/>
          <a:ln w="9525">
            <a:noFill/>
            <a:miter lim="800000"/>
            <a:headEnd/>
            <a:tailEnd/>
          </a:ln>
        </p:spPr>
        <p:txBody>
          <a:bodyPr/>
          <a:lstStyle/>
          <a:p>
            <a:pPr marL="284163" indent="-230188" algn="l" eaLnBrk="0" hangingPunct="0">
              <a:lnSpc>
                <a:spcPct val="85000"/>
              </a:lnSpc>
              <a:spcBef>
                <a:spcPct val="50000"/>
              </a:spcBef>
              <a:buSzPct val="75000"/>
              <a:buFontTx/>
              <a:buBlip>
                <a:blip r:embed="rId4"/>
              </a:buBlip>
            </a:pPr>
            <a:endParaRPr lang="en-US"/>
          </a:p>
        </p:txBody>
      </p:sp>
      <p:grpSp>
        <p:nvGrpSpPr>
          <p:cNvPr id="7" name="Group 102"/>
          <p:cNvGrpSpPr>
            <a:grpSpLocks/>
          </p:cNvGrpSpPr>
          <p:nvPr/>
        </p:nvGrpSpPr>
        <p:grpSpPr bwMode="auto">
          <a:xfrm>
            <a:off x="609600" y="5851761"/>
            <a:ext cx="6030912" cy="703400"/>
            <a:chOff x="110" y="3356"/>
            <a:chExt cx="2866" cy="360"/>
          </a:xfrm>
        </p:grpSpPr>
        <p:sp>
          <p:nvSpPr>
            <p:cNvPr id="8" name="TextBox 41"/>
            <p:cNvSpPr txBox="1">
              <a:spLocks noChangeArrowheads="1"/>
            </p:cNvSpPr>
            <p:nvPr/>
          </p:nvSpPr>
          <p:spPr bwMode="gray">
            <a:xfrm>
              <a:off x="110" y="3356"/>
              <a:ext cx="1447" cy="360"/>
            </a:xfrm>
            <a:prstGeom prst="rect">
              <a:avLst/>
            </a:prstGeom>
            <a:solidFill>
              <a:schemeClr val="bg1">
                <a:alpha val="70195"/>
              </a:schemeClr>
            </a:solidFill>
            <a:ln w="9525">
              <a:noFill/>
              <a:miter lim="800000"/>
              <a:headEnd/>
              <a:tailEnd/>
            </a:ln>
          </p:spPr>
          <p:txBody>
            <a:bodyPr wrap="square">
              <a:spAutoFit/>
            </a:bodyPr>
            <a:lstStyle/>
            <a:p>
              <a:pPr marL="225425" indent="-171450" algn="l">
                <a:lnSpc>
                  <a:spcPct val="85000"/>
                </a:lnSpc>
                <a:spcBef>
                  <a:spcPct val="50000"/>
                </a:spcBef>
                <a:buSzPct val="75000"/>
                <a:buFontTx/>
                <a:buBlip>
                  <a:blip r:embed="rId4"/>
                </a:buBlip>
              </a:pPr>
              <a:r>
                <a:rPr lang="en-US" dirty="0"/>
                <a:t>Proactively identify and resolve IT issues</a:t>
              </a:r>
            </a:p>
          </p:txBody>
        </p:sp>
        <p:sp>
          <p:nvSpPr>
            <p:cNvPr id="9" name="Line 88"/>
            <p:cNvSpPr>
              <a:spLocks noChangeShapeType="1"/>
            </p:cNvSpPr>
            <p:nvPr/>
          </p:nvSpPr>
          <p:spPr bwMode="gray">
            <a:xfrm flipH="1">
              <a:off x="1558" y="3527"/>
              <a:ext cx="1245" cy="0"/>
            </a:xfrm>
            <a:prstGeom prst="line">
              <a:avLst/>
            </a:prstGeom>
            <a:noFill/>
            <a:ln w="6350">
              <a:solidFill>
                <a:schemeClr val="tx1"/>
              </a:solidFill>
              <a:round/>
              <a:headEnd/>
              <a:tailEnd/>
            </a:ln>
          </p:spPr>
          <p:txBody>
            <a:bodyPr/>
            <a:lstStyle/>
            <a:p>
              <a:endParaRPr lang="en-US"/>
            </a:p>
          </p:txBody>
        </p:sp>
        <p:sp>
          <p:nvSpPr>
            <p:cNvPr id="10" name="Line 89"/>
            <p:cNvSpPr>
              <a:spLocks noChangeShapeType="1"/>
            </p:cNvSpPr>
            <p:nvPr/>
          </p:nvSpPr>
          <p:spPr bwMode="gray">
            <a:xfrm flipV="1">
              <a:off x="2803" y="3384"/>
              <a:ext cx="173" cy="144"/>
            </a:xfrm>
            <a:prstGeom prst="line">
              <a:avLst/>
            </a:prstGeom>
            <a:noFill/>
            <a:ln w="6350">
              <a:solidFill>
                <a:schemeClr val="tx1"/>
              </a:solidFill>
              <a:round/>
              <a:headEnd/>
              <a:tailEnd type="oval" w="med" len="med"/>
            </a:ln>
          </p:spPr>
          <p:txBody>
            <a:bodyPr/>
            <a:lstStyle/>
            <a:p>
              <a:endParaRPr lang="en-US"/>
            </a:p>
          </p:txBody>
        </p:sp>
      </p:grpSp>
      <p:grpSp>
        <p:nvGrpSpPr>
          <p:cNvPr id="11" name="Group 103"/>
          <p:cNvGrpSpPr>
            <a:grpSpLocks/>
          </p:cNvGrpSpPr>
          <p:nvPr/>
        </p:nvGrpSpPr>
        <p:grpSpPr bwMode="auto">
          <a:xfrm>
            <a:off x="8648700" y="2875194"/>
            <a:ext cx="4914900" cy="1069975"/>
            <a:chOff x="3857" y="1481"/>
            <a:chExt cx="1780" cy="674"/>
          </a:xfrm>
        </p:grpSpPr>
        <p:sp>
          <p:nvSpPr>
            <p:cNvPr id="12" name="TextBox 49"/>
            <p:cNvSpPr txBox="1">
              <a:spLocks noChangeArrowheads="1"/>
            </p:cNvSpPr>
            <p:nvPr/>
          </p:nvSpPr>
          <p:spPr bwMode="gray">
            <a:xfrm>
              <a:off x="4341" y="1481"/>
              <a:ext cx="1296" cy="632"/>
            </a:xfrm>
            <a:prstGeom prst="rect">
              <a:avLst/>
            </a:prstGeom>
            <a:solidFill>
              <a:schemeClr val="bg1">
                <a:alpha val="70195"/>
              </a:schemeClr>
            </a:solidFill>
            <a:ln w="9525">
              <a:noFill/>
              <a:miter lim="800000"/>
              <a:headEnd/>
              <a:tailEnd/>
            </a:ln>
          </p:spPr>
          <p:txBody>
            <a:bodyPr wrap="square">
              <a:spAutoFit/>
            </a:bodyPr>
            <a:lstStyle/>
            <a:p>
              <a:pPr marL="225425" indent="-171450" algn="l">
                <a:lnSpc>
                  <a:spcPct val="85000"/>
                </a:lnSpc>
                <a:spcBef>
                  <a:spcPct val="50000"/>
                </a:spcBef>
                <a:buSzPct val="75000"/>
                <a:buFontTx/>
                <a:buBlip>
                  <a:blip r:embed="rId4"/>
                </a:buBlip>
              </a:pPr>
              <a:r>
                <a:rPr lang="en-US" dirty="0"/>
                <a:t>Consistently deploy services across applications, servers, networks, and clients</a:t>
              </a:r>
            </a:p>
          </p:txBody>
        </p:sp>
        <p:sp>
          <p:nvSpPr>
            <p:cNvPr id="13" name="Line 91"/>
            <p:cNvSpPr>
              <a:spLocks noChangeShapeType="1"/>
            </p:cNvSpPr>
            <p:nvPr/>
          </p:nvSpPr>
          <p:spPr bwMode="gray">
            <a:xfrm flipH="1">
              <a:off x="3857" y="1771"/>
              <a:ext cx="386" cy="384"/>
            </a:xfrm>
            <a:prstGeom prst="line">
              <a:avLst/>
            </a:prstGeom>
            <a:noFill/>
            <a:ln w="6350">
              <a:solidFill>
                <a:schemeClr val="tx1"/>
              </a:solidFill>
              <a:round/>
              <a:headEnd/>
              <a:tailEnd type="oval" w="med" len="med"/>
            </a:ln>
          </p:spPr>
          <p:txBody>
            <a:bodyPr/>
            <a:lstStyle/>
            <a:p>
              <a:endParaRPr lang="en-US"/>
            </a:p>
          </p:txBody>
        </p:sp>
        <p:sp>
          <p:nvSpPr>
            <p:cNvPr id="14" name="Line 92"/>
            <p:cNvSpPr>
              <a:spLocks noChangeShapeType="1"/>
            </p:cNvSpPr>
            <p:nvPr/>
          </p:nvSpPr>
          <p:spPr bwMode="gray">
            <a:xfrm flipH="1">
              <a:off x="4245" y="1770"/>
              <a:ext cx="86" cy="0"/>
            </a:xfrm>
            <a:prstGeom prst="line">
              <a:avLst/>
            </a:prstGeom>
            <a:noFill/>
            <a:ln w="6350">
              <a:solidFill>
                <a:schemeClr val="tx1"/>
              </a:solidFill>
              <a:round/>
              <a:headEnd/>
              <a:tailEnd/>
            </a:ln>
          </p:spPr>
          <p:txBody>
            <a:bodyPr/>
            <a:lstStyle/>
            <a:p>
              <a:endParaRPr lang="en-US"/>
            </a:p>
          </p:txBody>
        </p:sp>
      </p:grpSp>
      <p:grpSp>
        <p:nvGrpSpPr>
          <p:cNvPr id="15" name="Group 14"/>
          <p:cNvGrpSpPr/>
          <p:nvPr/>
        </p:nvGrpSpPr>
        <p:grpSpPr>
          <a:xfrm>
            <a:off x="457200" y="2286000"/>
            <a:ext cx="6096000" cy="1003736"/>
            <a:chOff x="171450" y="1403196"/>
            <a:chExt cx="4483100" cy="1003736"/>
          </a:xfrm>
        </p:grpSpPr>
        <p:sp>
          <p:nvSpPr>
            <p:cNvPr id="16" name="TextBox 20"/>
            <p:cNvSpPr txBox="1">
              <a:spLocks noChangeArrowheads="1"/>
            </p:cNvSpPr>
            <p:nvPr/>
          </p:nvSpPr>
          <p:spPr bwMode="gray">
            <a:xfrm>
              <a:off x="171450" y="1403196"/>
              <a:ext cx="2286000" cy="1003736"/>
            </a:xfrm>
            <a:prstGeom prst="rect">
              <a:avLst/>
            </a:prstGeom>
            <a:solidFill>
              <a:schemeClr val="bg1">
                <a:alpha val="70195"/>
              </a:schemeClr>
            </a:solidFill>
            <a:ln w="9525">
              <a:noFill/>
              <a:miter lim="800000"/>
              <a:headEnd/>
              <a:tailEnd/>
            </a:ln>
          </p:spPr>
          <p:txBody>
            <a:bodyPr wrap="square">
              <a:spAutoFit/>
            </a:bodyPr>
            <a:lstStyle/>
            <a:p>
              <a:pPr marL="225425" indent="-171450" algn="l" eaLnBrk="0" hangingPunct="0">
                <a:lnSpc>
                  <a:spcPct val="85000"/>
                </a:lnSpc>
                <a:spcBef>
                  <a:spcPct val="50000"/>
                </a:spcBef>
                <a:buSzPct val="75000"/>
                <a:buFontTx/>
                <a:buBlip>
                  <a:blip r:embed="rId4"/>
                </a:buBlip>
              </a:pPr>
              <a:r>
                <a:rPr lang="en-US" dirty="0"/>
                <a:t>Request, change, and support business services</a:t>
              </a:r>
            </a:p>
          </p:txBody>
        </p:sp>
        <p:sp>
          <p:nvSpPr>
            <p:cNvPr id="17" name="Line 93"/>
            <p:cNvSpPr>
              <a:spLocks noChangeShapeType="1"/>
            </p:cNvSpPr>
            <p:nvPr/>
          </p:nvSpPr>
          <p:spPr bwMode="gray">
            <a:xfrm>
              <a:off x="4419600" y="1758080"/>
              <a:ext cx="234950" cy="234234"/>
            </a:xfrm>
            <a:prstGeom prst="line">
              <a:avLst/>
            </a:prstGeom>
            <a:noFill/>
            <a:ln w="6350">
              <a:solidFill>
                <a:schemeClr val="tx1"/>
              </a:solidFill>
              <a:round/>
              <a:headEnd/>
              <a:tailEnd type="oval" w="med" len="med"/>
            </a:ln>
          </p:spPr>
          <p:txBody>
            <a:bodyPr/>
            <a:lstStyle/>
            <a:p>
              <a:endParaRPr lang="en-US"/>
            </a:p>
          </p:txBody>
        </p:sp>
        <p:sp>
          <p:nvSpPr>
            <p:cNvPr id="18" name="Line 94"/>
            <p:cNvSpPr>
              <a:spLocks noChangeShapeType="1"/>
            </p:cNvSpPr>
            <p:nvPr/>
          </p:nvSpPr>
          <p:spPr bwMode="gray">
            <a:xfrm flipH="1">
              <a:off x="2466974" y="1755195"/>
              <a:ext cx="1952625" cy="0"/>
            </a:xfrm>
            <a:prstGeom prst="line">
              <a:avLst/>
            </a:prstGeom>
            <a:noFill/>
            <a:ln w="6350">
              <a:solidFill>
                <a:schemeClr val="tx1"/>
              </a:solidFill>
              <a:round/>
              <a:headEnd/>
              <a:tailEnd/>
            </a:ln>
          </p:spPr>
          <p:txBody>
            <a:bodyPr/>
            <a:lstStyle/>
            <a:p>
              <a:endParaRPr lang="en-US"/>
            </a:p>
          </p:txBody>
        </p:sp>
      </p:grpSp>
      <p:grpSp>
        <p:nvGrpSpPr>
          <p:cNvPr id="19" name="Group 104"/>
          <p:cNvGrpSpPr>
            <a:grpSpLocks/>
          </p:cNvGrpSpPr>
          <p:nvPr/>
        </p:nvGrpSpPr>
        <p:grpSpPr bwMode="auto">
          <a:xfrm>
            <a:off x="457200" y="3624263"/>
            <a:ext cx="4960937" cy="1481137"/>
            <a:chOff x="108" y="1611"/>
            <a:chExt cx="1906" cy="933"/>
          </a:xfrm>
        </p:grpSpPr>
        <p:sp>
          <p:nvSpPr>
            <p:cNvPr id="20" name="TextBox 31"/>
            <p:cNvSpPr txBox="1">
              <a:spLocks noChangeArrowheads="1"/>
            </p:cNvSpPr>
            <p:nvPr/>
          </p:nvSpPr>
          <p:spPr bwMode="gray">
            <a:xfrm>
              <a:off x="108" y="1611"/>
              <a:ext cx="1440" cy="933"/>
            </a:xfrm>
            <a:prstGeom prst="rect">
              <a:avLst/>
            </a:prstGeom>
            <a:solidFill>
              <a:schemeClr val="bg1">
                <a:alpha val="70195"/>
              </a:schemeClr>
            </a:solidFill>
            <a:ln w="9525">
              <a:noFill/>
              <a:miter lim="800000"/>
              <a:headEnd/>
              <a:tailEnd/>
            </a:ln>
          </p:spPr>
          <p:txBody>
            <a:bodyPr wrap="square">
              <a:spAutoFit/>
            </a:bodyPr>
            <a:lstStyle/>
            <a:p>
              <a:pPr marL="225425" indent="-171450" algn="l" eaLnBrk="0" hangingPunct="0">
                <a:lnSpc>
                  <a:spcPct val="85000"/>
                </a:lnSpc>
                <a:spcBef>
                  <a:spcPct val="50000"/>
                </a:spcBef>
                <a:buSzPct val="75000"/>
                <a:buFontTx/>
                <a:buBlip>
                  <a:blip r:embed="rId4"/>
                </a:buBlip>
              </a:pPr>
              <a:r>
                <a:rPr lang="en-US" dirty="0"/>
                <a:t>Manage your IT supply, demand, and budget</a:t>
              </a:r>
            </a:p>
            <a:p>
              <a:pPr marL="225425" indent="-171450" algn="l" eaLnBrk="0" hangingPunct="0">
                <a:lnSpc>
                  <a:spcPct val="85000"/>
                </a:lnSpc>
                <a:spcBef>
                  <a:spcPct val="50000"/>
                </a:spcBef>
                <a:buSzPct val="75000"/>
                <a:buFontTx/>
                <a:buBlip>
                  <a:blip r:embed="rId4"/>
                </a:buBlip>
              </a:pPr>
              <a:r>
                <a:rPr lang="en-US" dirty="0"/>
                <a:t>Ensure compliance with policies and regulations</a:t>
              </a:r>
            </a:p>
          </p:txBody>
        </p:sp>
        <p:sp>
          <p:nvSpPr>
            <p:cNvPr id="21" name="Line 95"/>
            <p:cNvSpPr>
              <a:spLocks noChangeShapeType="1"/>
            </p:cNvSpPr>
            <p:nvPr/>
          </p:nvSpPr>
          <p:spPr bwMode="gray">
            <a:xfrm>
              <a:off x="1804" y="1952"/>
              <a:ext cx="210" cy="209"/>
            </a:xfrm>
            <a:prstGeom prst="line">
              <a:avLst/>
            </a:prstGeom>
            <a:noFill/>
            <a:ln w="6350">
              <a:solidFill>
                <a:schemeClr val="tx1"/>
              </a:solidFill>
              <a:round/>
              <a:headEnd/>
              <a:tailEnd type="oval" w="med" len="med"/>
            </a:ln>
          </p:spPr>
          <p:txBody>
            <a:bodyPr/>
            <a:lstStyle/>
            <a:p>
              <a:endParaRPr lang="en-US"/>
            </a:p>
          </p:txBody>
        </p:sp>
        <p:sp>
          <p:nvSpPr>
            <p:cNvPr id="22" name="Line 96"/>
            <p:cNvSpPr>
              <a:spLocks noChangeShapeType="1"/>
            </p:cNvSpPr>
            <p:nvPr/>
          </p:nvSpPr>
          <p:spPr bwMode="gray">
            <a:xfrm flipH="1">
              <a:off x="1554" y="1950"/>
              <a:ext cx="249" cy="0"/>
            </a:xfrm>
            <a:prstGeom prst="line">
              <a:avLst/>
            </a:prstGeom>
            <a:noFill/>
            <a:ln w="6350">
              <a:solidFill>
                <a:schemeClr val="tx1"/>
              </a:solidFill>
              <a:round/>
              <a:headEnd/>
              <a:tailEnd/>
            </a:ln>
          </p:spPr>
          <p:txBody>
            <a:bodyPr/>
            <a:lstStyle/>
            <a:p>
              <a:endParaRPr lang="en-US"/>
            </a:p>
          </p:txBody>
        </p:sp>
      </p:grpSp>
      <p:grpSp>
        <p:nvGrpSpPr>
          <p:cNvPr id="23" name="Group 22"/>
          <p:cNvGrpSpPr/>
          <p:nvPr/>
        </p:nvGrpSpPr>
        <p:grpSpPr>
          <a:xfrm>
            <a:off x="7238999" y="4524606"/>
            <a:ext cx="6781801" cy="2602376"/>
            <a:chOff x="4713287" y="4000500"/>
            <a:chExt cx="4267201" cy="2602376"/>
          </a:xfrm>
        </p:grpSpPr>
        <p:sp>
          <p:nvSpPr>
            <p:cNvPr id="24" name="TextBox 54"/>
            <p:cNvSpPr txBox="1">
              <a:spLocks noChangeArrowheads="1"/>
            </p:cNvSpPr>
            <p:nvPr/>
          </p:nvSpPr>
          <p:spPr bwMode="gray">
            <a:xfrm>
              <a:off x="6896612" y="4519613"/>
              <a:ext cx="2083876" cy="2083263"/>
            </a:xfrm>
            <a:prstGeom prst="rect">
              <a:avLst/>
            </a:prstGeom>
            <a:solidFill>
              <a:schemeClr val="bg1">
                <a:alpha val="70195"/>
              </a:schemeClr>
            </a:solidFill>
            <a:ln w="9525">
              <a:noFill/>
              <a:miter lim="800000"/>
              <a:headEnd/>
              <a:tailEnd/>
            </a:ln>
          </p:spPr>
          <p:txBody>
            <a:bodyPr wrap="square">
              <a:spAutoFit/>
            </a:bodyPr>
            <a:lstStyle/>
            <a:p>
              <a:pPr marL="225425" indent="-171450" algn="l">
                <a:lnSpc>
                  <a:spcPct val="85000"/>
                </a:lnSpc>
                <a:spcBef>
                  <a:spcPct val="50000"/>
                </a:spcBef>
                <a:buSzPct val="75000"/>
                <a:buFontTx/>
                <a:buBlip>
                  <a:blip r:embed="rId4"/>
                </a:buBlip>
              </a:pPr>
              <a:r>
                <a:rPr lang="en-US" dirty="0"/>
                <a:t>Discover, model, and  prioritize services to improve decisions</a:t>
              </a:r>
            </a:p>
            <a:p>
              <a:pPr marL="225425" indent="-171450" algn="l">
                <a:lnSpc>
                  <a:spcPct val="85000"/>
                </a:lnSpc>
                <a:spcBef>
                  <a:spcPct val="50000"/>
                </a:spcBef>
                <a:buSzPct val="75000"/>
                <a:buFontTx/>
                <a:buBlip>
                  <a:blip r:embed="rId4"/>
                </a:buBlip>
              </a:pPr>
              <a:r>
                <a:rPr lang="en-US" dirty="0"/>
                <a:t>Federate and orchestrate data and workflow to improve efficiency</a:t>
              </a:r>
            </a:p>
          </p:txBody>
        </p:sp>
        <p:sp>
          <p:nvSpPr>
            <p:cNvPr id="25" name="Line 86"/>
            <p:cNvSpPr>
              <a:spLocks noChangeShapeType="1"/>
            </p:cNvSpPr>
            <p:nvPr/>
          </p:nvSpPr>
          <p:spPr bwMode="gray">
            <a:xfrm flipH="1" flipV="1">
              <a:off x="4713287" y="4000500"/>
              <a:ext cx="1230312" cy="1257300"/>
            </a:xfrm>
            <a:prstGeom prst="line">
              <a:avLst/>
            </a:prstGeom>
            <a:noFill/>
            <a:ln w="6350">
              <a:solidFill>
                <a:schemeClr val="tx1"/>
              </a:solidFill>
              <a:round/>
              <a:headEnd/>
              <a:tailEnd type="oval" w="med" len="med"/>
            </a:ln>
          </p:spPr>
          <p:txBody>
            <a:bodyPr/>
            <a:lstStyle/>
            <a:p>
              <a:endParaRPr lang="en-US"/>
            </a:p>
          </p:txBody>
        </p:sp>
        <p:sp>
          <p:nvSpPr>
            <p:cNvPr id="26" name="Line 90"/>
            <p:cNvSpPr>
              <a:spLocks noChangeShapeType="1"/>
            </p:cNvSpPr>
            <p:nvPr/>
          </p:nvSpPr>
          <p:spPr bwMode="gray">
            <a:xfrm flipH="1">
              <a:off x="5943599" y="5259891"/>
              <a:ext cx="946985" cy="0"/>
            </a:xfrm>
            <a:prstGeom prst="line">
              <a:avLst/>
            </a:prstGeom>
            <a:noFill/>
            <a:ln w="6350">
              <a:solidFill>
                <a:schemeClr val="tx1"/>
              </a:solidFill>
              <a:round/>
              <a:headEnd/>
              <a:tailEnd/>
            </a:ln>
          </p:spPr>
          <p:txBody>
            <a:bodyPr/>
            <a:lstStyle/>
            <a:p>
              <a:endParaRPr lang="en-US"/>
            </a:p>
          </p:txBody>
        </p:sp>
      </p:grpSp>
      <p:sp>
        <p:nvSpPr>
          <p:cNvPr id="27" name="Title 45"/>
          <p:cNvSpPr txBox="1">
            <a:spLocks/>
          </p:cNvSpPr>
          <p:nvPr/>
        </p:nvSpPr>
        <p:spPr bwMode="white">
          <a:xfrm>
            <a:off x="420688" y="52388"/>
            <a:ext cx="7102475" cy="958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smtClean="0">
                <a:ln>
                  <a:noFill/>
                </a:ln>
                <a:solidFill>
                  <a:srgbClr val="FFFFFF"/>
                </a:solidFill>
                <a:effectLst/>
                <a:uLnTx/>
                <a:uFillTx/>
                <a:latin typeface="Arial" pitchFamily="34" charset="0"/>
                <a:ea typeface="ＭＳ Ｐゴシック" pitchFamily="-65" charset="-128"/>
                <a:cs typeface="ＭＳ Ｐゴシック" pitchFamily="-65" charset="-128"/>
              </a:rPr>
              <a:t>BSM unifies service management with IT planning and governance</a:t>
            </a:r>
            <a:endParaRPr kumimoji="0" lang="en-US" sz="2400" b="0" i="0" u="none" strike="noStrike" kern="0" cap="none" spc="0" normalizeH="0" baseline="0" noProof="0" dirty="0">
              <a:ln>
                <a:noFill/>
              </a:ln>
              <a:solidFill>
                <a:srgbClr val="FFFFFF"/>
              </a:solidFill>
              <a:effectLst/>
              <a:uLnTx/>
              <a:uFillTx/>
              <a:latin typeface="Arial"/>
              <a:ea typeface="ＭＳ Ｐゴシック" pitchFamily="-65" charset="-128"/>
              <a:cs typeface="ＭＳ Ｐゴシック" pitchFamily="-65" charset="-128"/>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4000"/>
                            </p:stCondLst>
                            <p:childTnLst>
                              <p:par>
                                <p:cTn id="17" presetID="10" presetClass="exit" presetSubtype="0" fill="hold"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MC_EBC09_Template">
  <a:themeElements>
    <a:clrScheme name="BMC_Internal_C_putty 1">
      <a:dk1>
        <a:srgbClr val="000000"/>
      </a:dk1>
      <a:lt1>
        <a:srgbClr val="FFFFFF"/>
      </a:lt1>
      <a:dk2>
        <a:srgbClr val="FFFFFF"/>
      </a:dk2>
      <a:lt2>
        <a:srgbClr val="B4B4B4"/>
      </a:lt2>
      <a:accent1>
        <a:srgbClr val="FFFFFF"/>
      </a:accent1>
      <a:accent2>
        <a:srgbClr val="36526C"/>
      </a:accent2>
      <a:accent3>
        <a:srgbClr val="FFFFFF"/>
      </a:accent3>
      <a:accent4>
        <a:srgbClr val="000000"/>
      </a:accent4>
      <a:accent5>
        <a:srgbClr val="FFFFFF"/>
      </a:accent5>
      <a:accent6>
        <a:srgbClr val="304961"/>
      </a:accent6>
      <a:hlink>
        <a:srgbClr val="0B83D3"/>
      </a:hlink>
      <a:folHlink>
        <a:srgbClr val="0B83D3"/>
      </a:folHlink>
    </a:clrScheme>
    <a:fontScheme name="BMC_Internal_C_putty">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Narrow"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Narrow" pitchFamily="-65" charset="0"/>
          </a:defRPr>
        </a:defPPr>
      </a:lstStyle>
    </a:lnDef>
  </a:objectDefaults>
  <a:extraClrSchemeLst>
    <a:extraClrScheme>
      <a:clrScheme name="BMC_Internal_C_putty 1">
        <a:dk1>
          <a:srgbClr val="000000"/>
        </a:dk1>
        <a:lt1>
          <a:srgbClr val="E8A507"/>
        </a:lt1>
        <a:dk2>
          <a:srgbClr val="FFFFFF"/>
        </a:dk2>
        <a:lt2>
          <a:srgbClr val="808080"/>
        </a:lt2>
        <a:accent1>
          <a:srgbClr val="FFFFFF"/>
        </a:accent1>
        <a:accent2>
          <a:srgbClr val="00418C"/>
        </a:accent2>
        <a:accent3>
          <a:srgbClr val="F2CFAA"/>
        </a:accent3>
        <a:accent4>
          <a:srgbClr val="000000"/>
        </a:accent4>
        <a:accent5>
          <a:srgbClr val="FFFFFF"/>
        </a:accent5>
        <a:accent6>
          <a:srgbClr val="003A7E"/>
        </a:accent6>
        <a:hlink>
          <a:srgbClr val="0000CC"/>
        </a:hlink>
        <a:folHlink>
          <a:srgbClr val="3300CC"/>
        </a:folHlink>
      </a:clrScheme>
      <a:clrMap bg1="lt1" tx1="dk1" bg2="lt2" tx2="dk2" accent1="accent1" accent2="accent2" accent3="accent3" accent4="accent4" accent5="accent5" accent6="accent6" hlink="hlink" folHlink="folHlink"/>
    </a:extraClrScheme>
    <a:extraClrScheme>
      <a:clrScheme name="BMC_Internal_C_putty 2">
        <a:dk1>
          <a:srgbClr val="000000"/>
        </a:dk1>
        <a:lt1>
          <a:srgbClr val="FFFFFF"/>
        </a:lt1>
        <a:dk2>
          <a:srgbClr val="FFFFFF"/>
        </a:dk2>
        <a:lt2>
          <a:srgbClr val="808080"/>
        </a:lt2>
        <a:accent1>
          <a:srgbClr val="FFFFFF"/>
        </a:accent1>
        <a:accent2>
          <a:srgbClr val="00418C"/>
        </a:accent2>
        <a:accent3>
          <a:srgbClr val="FFFFFF"/>
        </a:accent3>
        <a:accent4>
          <a:srgbClr val="000000"/>
        </a:accent4>
        <a:accent5>
          <a:srgbClr val="FFFFFF"/>
        </a:accent5>
        <a:accent6>
          <a:srgbClr val="003A7E"/>
        </a:accent6>
        <a:hlink>
          <a:srgbClr val="0000CC"/>
        </a:hlink>
        <a:folHlink>
          <a:srgbClr val="3300CC"/>
        </a:folHlink>
      </a:clrScheme>
      <a:clrMap bg1="lt1" tx1="dk1" bg2="lt2" tx2="dk2" accent1="accent1" accent2="accent2" accent3="accent3" accent4="accent4" accent5="accent5" accent6="accent6" hlink="hlink" folHlink="folHlink"/>
    </a:extraClrScheme>
    <a:extraClrScheme>
      <a:clrScheme name="BMC_Internal_C_putty 1">
        <a:dk1>
          <a:srgbClr val="000000"/>
        </a:dk1>
        <a:lt1>
          <a:srgbClr val="FFFFFF"/>
        </a:lt1>
        <a:dk2>
          <a:srgbClr val="FFFFFF"/>
        </a:dk2>
        <a:lt2>
          <a:srgbClr val="B4B4B4"/>
        </a:lt2>
        <a:accent1>
          <a:srgbClr val="FFFFFF"/>
        </a:accent1>
        <a:accent2>
          <a:srgbClr val="36526C"/>
        </a:accent2>
        <a:accent3>
          <a:srgbClr val="FFFFFF"/>
        </a:accent3>
        <a:accent4>
          <a:srgbClr val="000000"/>
        </a:accent4>
        <a:accent5>
          <a:srgbClr val="FFFFFF"/>
        </a:accent5>
        <a:accent6>
          <a:srgbClr val="304961"/>
        </a:accent6>
        <a:hlink>
          <a:srgbClr val="0B83D3"/>
        </a:hlink>
        <a:folHlink>
          <a:srgbClr val="0B83D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Version xmlns="http://schemas.microsoft.com/sharepoint/v3/fields" xsi:nil="true"/>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A999F790123342AD49F0950057B7D7" ma:contentTypeVersion="2" ma:contentTypeDescription="Create a new document." ma:contentTypeScope="" ma:versionID="621c8b211a5fbb65031dec3543733401">
  <xsd:schema xmlns:xsd="http://www.w3.org/2001/XMLSchema" xmlns:xs="http://www.w3.org/2001/XMLSchema" xmlns:p="http://schemas.microsoft.com/office/2006/metadata/properties" xmlns:ns2="http://schemas.microsoft.com/sharepoint/v3/fields" xmlns:ns3="http://schemas.microsoft.com/sharepoint/v4" targetNamespace="http://schemas.microsoft.com/office/2006/metadata/properties" ma:root="true" ma:fieldsID="c83fc379e58db44d34fe1f0a836a36da" ns2:_="" ns3:_="">
    <xsd:import namespace="http://schemas.microsoft.com/sharepoint/v3/fields"/>
    <xsd:import namespace="http://schemas.microsoft.com/sharepoint/v4"/>
    <xsd:element name="properties">
      <xsd:complexType>
        <xsd:sequence>
          <xsd:element name="documentManagement">
            <xsd:complexType>
              <xsd:all>
                <xsd:element ref="ns2:_Version"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8" nillable="true" ma:displayName="Version" ma:internalName="_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A445A2-7821-4481-A70F-7EDB5C3B3262}">
  <ds:schemaRefs>
    <ds:schemaRef ds:uri="http://schemas.microsoft.com/office/2006/metadata/properties"/>
    <ds:schemaRef ds:uri="http://schemas.microsoft.com/sharepoint/v3/fields"/>
    <ds:schemaRef ds:uri="http://schemas.microsoft.com/sharepoint/v4"/>
  </ds:schemaRefs>
</ds:datastoreItem>
</file>

<file path=customXml/itemProps2.xml><?xml version="1.0" encoding="utf-8"?>
<ds:datastoreItem xmlns:ds="http://schemas.openxmlformats.org/officeDocument/2006/customXml" ds:itemID="{3A8FF0F0-30A2-46DF-B1CD-F1004BBD1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04E086-4036-43BF-BBF7-19D89528A0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BMC_EBC09_Template</Template>
  <TotalTime>426</TotalTime>
  <Words>6599</Words>
  <Application>Microsoft Office PowerPoint</Application>
  <PresentationFormat>Custom</PresentationFormat>
  <Paragraphs>1160</Paragraphs>
  <Slides>59</Slides>
  <Notes>52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63" baseType="lpstr">
      <vt:lpstr>BMC_EBC09_Template</vt:lpstr>
      <vt:lpstr>Microsoft Office Excel 97-2003 Worksheet</vt:lpstr>
      <vt:lpstr>Chart</vt:lpstr>
      <vt:lpstr>Photo Editor Photo</vt:lpstr>
      <vt:lpstr>BMC’s Strategy for Management of Next Generation IT</vt:lpstr>
      <vt:lpstr>IT Organizations Under Pressure</vt:lpstr>
      <vt:lpstr>Next Generation Datacenter Tech Landscape</vt:lpstr>
      <vt:lpstr>Virtualization Decouples the Computing Stack</vt:lpstr>
      <vt:lpstr>Virtualization drives a new economic model for the datacenter, and shifts to automation tools are a requirement</vt:lpstr>
      <vt:lpstr>Slide 6</vt:lpstr>
      <vt:lpstr>IT Management Best Practices Are Now Embedded in Solutions</vt:lpstr>
      <vt:lpstr>Slide 8</vt:lpstr>
      <vt:lpstr>Slide 9</vt:lpstr>
      <vt:lpstr>Slide 10</vt:lpstr>
      <vt:lpstr>A unique offering to achieve BSM</vt:lpstr>
      <vt:lpstr>BSM Architectural Principles</vt:lpstr>
      <vt:lpstr>BMC Atrium CMDB</vt:lpstr>
      <vt:lpstr>Service Assurance: Scope of Automation and Compliance for  Virtual Environments</vt:lpstr>
      <vt:lpstr>Service Assurance: Scope of Performance and Availability for  Virtual Environments</vt:lpstr>
      <vt:lpstr>Virtualization Management </vt:lpstr>
      <vt:lpstr>Slide 17</vt:lpstr>
      <vt:lpstr>Virtualization customer maturity profile</vt:lpstr>
      <vt:lpstr>Slide 19</vt:lpstr>
      <vt:lpstr>Virtual Lifecycle Management: Defined</vt:lpstr>
      <vt:lpstr>Service Lifecycle View</vt:lpstr>
      <vt:lpstr>Slide 22</vt:lpstr>
      <vt:lpstr>BSM for Virtualization Management Today</vt:lpstr>
      <vt:lpstr>BMC BladeLogic for Cisco Unified Computing System  35% Reduction in Opex through IT Process Automation</vt:lpstr>
      <vt:lpstr>VMWorld 2009 Datacenter – San Francisco</vt:lpstr>
      <vt:lpstr>Slide 26</vt:lpstr>
      <vt:lpstr>Clouds – The Real Transformation</vt:lpstr>
      <vt:lpstr>Enterprise Clouds – Next-eneration Datacenters A tool for agility, productivity and cost effectiveness</vt:lpstr>
      <vt:lpstr>Benefits of Public Cloud Infrastructure Services ...and Challenges </vt:lpstr>
      <vt:lpstr>BMC’s role in Private Clouds</vt:lpstr>
      <vt:lpstr>BMC’s Role in Clouds</vt:lpstr>
      <vt:lpstr>BMC’s Role in Hybrid Clouds</vt:lpstr>
      <vt:lpstr>Public Cloud services: Without &amp; with BMC</vt:lpstr>
      <vt:lpstr>External Cloud Provisioning Use Case Service Request Manager</vt:lpstr>
      <vt:lpstr>Change is automatically created</vt:lpstr>
      <vt:lpstr>Orchestrator is automatically triggered</vt:lpstr>
      <vt:lpstr>Change and Task are updated</vt:lpstr>
      <vt:lpstr>Instance is available for management in BladeLogic</vt:lpstr>
      <vt:lpstr>Dynamic BSM Enables Organizations to adapt to seamlessly manage their entire environment</vt:lpstr>
      <vt:lpstr>Slide 40</vt:lpstr>
      <vt:lpstr>Where to Get Started?</vt:lpstr>
      <vt:lpstr>Slide 42</vt:lpstr>
      <vt:lpstr>Confidence in answering the tough questions…</vt:lpstr>
      <vt:lpstr>What is Required? A Single Source of Truth – ERP for IT</vt:lpstr>
      <vt:lpstr>The SRP Business Suite  Integrated IT Business Application Suite</vt:lpstr>
      <vt:lpstr>The SRP Business Suite  Integrated IT Business Application Suite</vt:lpstr>
      <vt:lpstr>The SRP Business Suite  Integrated IT Business Application Suite</vt:lpstr>
      <vt:lpstr>End State – ERP for IT</vt:lpstr>
      <vt:lpstr>BMC Solution: Financial Planning and Budgeting Comprehensive Financial Planning For IT</vt:lpstr>
      <vt:lpstr>BMC Solution: Strategic Planning &amp; Portfolio Management Top-Down, IT Portfolio Focused Approach</vt:lpstr>
      <vt:lpstr>BMC Solution: Demand &amp; Resource Management Manage supply and demand to support the highest value work</vt:lpstr>
      <vt:lpstr>BMC Solution: IT Sourcing and Supplier Management Managing the Full Vendor Lifecycle</vt:lpstr>
      <vt:lpstr>BMC Solution: IT Regulatory Compliance Accelerating Compliance in IT</vt:lpstr>
      <vt:lpstr>Customer Snapshot: Dresdner Kleinwort</vt:lpstr>
      <vt:lpstr>World Class Customer Base From Regional to Global</vt:lpstr>
      <vt:lpstr>Significantly Lower IT Costs  While Increasing Business Impact</vt:lpstr>
      <vt:lpstr>BMC Service Resource Planning Solutions</vt:lpstr>
      <vt:lpstr>BMC Service Resource Planning Solutions</vt:lpstr>
      <vt:lpstr>Slide 59</vt:lpstr>
    </vt:vector>
  </TitlesOfParts>
  <Company>BMC Software,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BMC Employee</dc:creator>
  <cp:lastModifiedBy>CP1</cp:lastModifiedBy>
  <cp:revision>65</cp:revision>
  <dcterms:created xsi:type="dcterms:W3CDTF">2009-11-16T16:38:44Z</dcterms:created>
  <dcterms:modified xsi:type="dcterms:W3CDTF">2014-12-30T03:54:36Z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0x0101009EA999F790123342AD49F0950057B7D7</vt:lpwstr>
  </property>
</Properties>
</file>