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8"/>
  </p:notesMasterIdLst>
  <p:handoutMasterIdLst>
    <p:handoutMasterId r:id="rId59"/>
  </p:handoutMasterIdLst>
  <p:sldIdLst>
    <p:sldId id="305" r:id="rId2"/>
    <p:sldId id="306" r:id="rId3"/>
    <p:sldId id="309" r:id="rId4"/>
    <p:sldId id="365" r:id="rId5"/>
    <p:sldId id="366" r:id="rId6"/>
    <p:sldId id="310" r:id="rId7"/>
    <p:sldId id="367" r:id="rId8"/>
    <p:sldId id="312" r:id="rId9"/>
    <p:sldId id="313" r:id="rId10"/>
    <p:sldId id="314" r:id="rId11"/>
    <p:sldId id="368" r:id="rId12"/>
    <p:sldId id="315" r:id="rId13"/>
    <p:sldId id="321" r:id="rId14"/>
    <p:sldId id="369" r:id="rId15"/>
    <p:sldId id="319" r:id="rId16"/>
    <p:sldId id="320" r:id="rId17"/>
    <p:sldId id="322" r:id="rId18"/>
    <p:sldId id="323" r:id="rId19"/>
    <p:sldId id="324" r:id="rId20"/>
    <p:sldId id="325" r:id="rId21"/>
    <p:sldId id="326" r:id="rId22"/>
    <p:sldId id="327" r:id="rId23"/>
    <p:sldId id="328" r:id="rId24"/>
    <p:sldId id="329" r:id="rId25"/>
    <p:sldId id="330" r:id="rId26"/>
    <p:sldId id="331" r:id="rId27"/>
    <p:sldId id="332" r:id="rId28"/>
    <p:sldId id="334" r:id="rId29"/>
    <p:sldId id="335" r:id="rId30"/>
    <p:sldId id="336" r:id="rId31"/>
    <p:sldId id="337" r:id="rId32"/>
    <p:sldId id="338" r:id="rId33"/>
    <p:sldId id="339" r:id="rId34"/>
    <p:sldId id="340" r:id="rId35"/>
    <p:sldId id="341" r:id="rId36"/>
    <p:sldId id="342" r:id="rId37"/>
    <p:sldId id="344" r:id="rId38"/>
    <p:sldId id="345" r:id="rId39"/>
    <p:sldId id="346" r:id="rId40"/>
    <p:sldId id="347" r:id="rId41"/>
    <p:sldId id="348" r:id="rId42"/>
    <p:sldId id="349"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273"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uar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D800"/>
    <a:srgbClr val="FFFFCC"/>
    <a:srgbClr val="636C89"/>
    <a:srgbClr val="1176DB"/>
    <a:srgbClr val="C4F539"/>
    <a:srgbClr val="D76E05"/>
    <a:srgbClr val="093F75"/>
    <a:srgbClr val="0F64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9" autoAdjust="0"/>
    <p:restoredTop sz="91807" autoAdjust="0"/>
  </p:normalViewPr>
  <p:slideViewPr>
    <p:cSldViewPr snapToGrid="0">
      <p:cViewPr varScale="1">
        <p:scale>
          <a:sx n="85" d="100"/>
          <a:sy n="85" d="100"/>
        </p:scale>
        <p:origin x="-1044" y="-90"/>
      </p:cViewPr>
      <p:guideLst>
        <p:guide orient="horz" pos="1447"/>
        <p:guide orient="horz" pos="242"/>
        <p:guide pos="984"/>
        <p:guide pos="5448"/>
        <p:guide pos="2040"/>
        <p:guide pos="2947"/>
        <p:guide pos="4200"/>
        <p:guide pos="51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41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a:t>Presentation Title Goes Here</a:t>
            </a:r>
          </a:p>
        </p:txBody>
      </p:sp>
      <p:sp>
        <p:nvSpPr>
          <p:cNvPr id="829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US"/>
              <a:t>Insert Version Number Here</a:t>
            </a:r>
          </a:p>
        </p:txBody>
      </p:sp>
      <p:sp>
        <p:nvSpPr>
          <p:cNvPr id="829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r>
              <a:rPr lang="en-US"/>
              <a:t>© 2003 Citrix Systems, Inc.—All rights reserved.</a:t>
            </a:r>
          </a:p>
        </p:txBody>
      </p:sp>
      <p:sp>
        <p:nvSpPr>
          <p:cNvPr id="829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751555C5-432E-44D4-85F7-0609FD44988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a:t>Presentation Title Goes Here</a:t>
            </a:r>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US"/>
              <a:t>Insert Version Number Here</a:t>
            </a:r>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chemeClr val="tx1"/>
            </a:solidFill>
            <a:miter lim="800000"/>
            <a:headEnd/>
            <a:tailEnd/>
          </a:ln>
          <a:effectLst/>
        </p:spPr>
      </p:sp>
      <p:sp>
        <p:nvSpPr>
          <p:cNvPr id="15365" name="Rectangle 5"/>
          <p:cNvSpPr>
            <a:spLocks noGrp="1" noChangeArrowheads="1"/>
          </p:cNvSpPr>
          <p:nvPr>
            <p:ph type="body" sz="quarter" idx="3"/>
          </p:nvPr>
        </p:nvSpPr>
        <p:spPr bwMode="auto">
          <a:xfrm>
            <a:off x="550863" y="4343400"/>
            <a:ext cx="5756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19431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r>
              <a:rPr lang="en-US"/>
              <a:t>© 2003 Citrix Systems, Inc.—All rights reserved.</a:t>
            </a:r>
          </a:p>
        </p:txBody>
      </p:sp>
      <p:sp>
        <p:nvSpPr>
          <p:cNvPr id="15367" name="Rectangle 7"/>
          <p:cNvSpPr>
            <a:spLocks noGrp="1" noChangeArrowheads="1"/>
          </p:cNvSpPr>
          <p:nvPr>
            <p:ph type="sldNum" sz="quarter" idx="5"/>
          </p:nvPr>
        </p:nvSpPr>
        <p:spPr bwMode="auto">
          <a:xfrm>
            <a:off x="6035675" y="8686800"/>
            <a:ext cx="8223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EF22CBEE-1515-4F05-9AA4-71C1AF6E4C22}" type="slidenum">
              <a:rPr lang="en-US"/>
              <a:pPr/>
              <a:t>‹#›</a:t>
            </a:fld>
            <a:endParaRPr lang="en-US"/>
          </a:p>
        </p:txBody>
      </p:sp>
    </p:spTree>
  </p:cSld>
  <p:clrMap bg1="lt1" tx1="dk1" bg2="lt2" tx2="dk2" accent1="accent1" accent2="accent2" accent3="accent3" accent4="accent4" accent5="accent5" accent6="accent6" hlink="hlink" folHlink="folHlink"/>
  <p:hf/>
  <p:notesStyle>
    <a:lvl1pPr marL="114300" indent="-114300" algn="l" rtl="0" fontAlgn="base">
      <a:spcBef>
        <a:spcPct val="30000"/>
      </a:spcBef>
      <a:spcAft>
        <a:spcPct val="0"/>
      </a:spcAft>
      <a:buClr>
        <a:schemeClr val="accent1"/>
      </a:buClr>
      <a:buChar char="•"/>
      <a:defRPr sz="1200" kern="1200">
        <a:solidFill>
          <a:schemeClr val="tx1"/>
        </a:solidFill>
        <a:latin typeface="Arial" charset="0"/>
        <a:ea typeface="+mn-ea"/>
        <a:cs typeface="+mn-cs"/>
      </a:defRPr>
    </a:lvl1pPr>
    <a:lvl2pPr marL="457200" indent="-114300" algn="l" rtl="0" fontAlgn="base">
      <a:spcBef>
        <a:spcPct val="30000"/>
      </a:spcBef>
      <a:spcAft>
        <a:spcPct val="0"/>
      </a:spcAft>
      <a:buClr>
        <a:schemeClr val="accent1"/>
      </a:buClr>
      <a:buFont typeface="Arial" charset="0"/>
      <a:buChar char="–"/>
      <a:defRPr sz="1200" kern="1200">
        <a:solidFill>
          <a:schemeClr val="tx1"/>
        </a:solidFill>
        <a:latin typeface="Arial" charset="0"/>
        <a:ea typeface="+mn-ea"/>
        <a:cs typeface="+mn-cs"/>
      </a:defRPr>
    </a:lvl2pPr>
    <a:lvl3pPr marL="800100" indent="-114300" algn="l" rtl="0" fontAlgn="base">
      <a:spcBef>
        <a:spcPct val="30000"/>
      </a:spcBef>
      <a:spcAft>
        <a:spcPct val="0"/>
      </a:spcAft>
      <a:buClr>
        <a:schemeClr val="accent1"/>
      </a:buClr>
      <a:buChar char="•"/>
      <a:defRPr sz="1200" kern="1200">
        <a:solidFill>
          <a:schemeClr val="tx1"/>
        </a:solidFill>
        <a:latin typeface="Arial" charset="0"/>
        <a:ea typeface="+mn-ea"/>
        <a:cs typeface="+mn-cs"/>
      </a:defRPr>
    </a:lvl3pPr>
    <a:lvl4pPr marL="1371600" algn="l" rtl="0" fontAlgn="base">
      <a:spcBef>
        <a:spcPct val="30000"/>
      </a:spcBef>
      <a:spcAft>
        <a:spcPct val="0"/>
      </a:spcAft>
      <a:buClr>
        <a:schemeClr val="accent1"/>
      </a:buClr>
      <a:defRPr sz="1200" kern="1200">
        <a:solidFill>
          <a:schemeClr val="tx1"/>
        </a:solidFill>
        <a:latin typeface="Arial" charset="0"/>
        <a:ea typeface="+mn-ea"/>
        <a:cs typeface="+mn-cs"/>
      </a:defRPr>
    </a:lvl4pPr>
    <a:lvl5pPr marL="1828800" algn="l" rtl="0" fontAlgn="base">
      <a:spcBef>
        <a:spcPct val="30000"/>
      </a:spcBef>
      <a:spcAft>
        <a:spcPct val="0"/>
      </a:spcAft>
      <a:buClr>
        <a:schemeClr val="accent1"/>
      </a:buCl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4454FF9E-11A0-46C9-B060-8FF95D0217B9}" type="slidenum">
              <a:rPr lang="en-US"/>
              <a:pPr/>
              <a:t>1</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B9D5D824-69C0-41A4-A35D-30525088C85D}" type="slidenum">
              <a:rPr lang="en-US"/>
              <a:pPr/>
              <a:t>10</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B2087F4F-7B30-496E-9D7E-A2E7D4591F46}" type="slidenum">
              <a:rPr lang="en-US"/>
              <a:pPr/>
              <a:t>13</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xfrm>
            <a:off x="685800" y="4343400"/>
            <a:ext cx="5486400" cy="4114800"/>
          </a:xfrm>
        </p:spPr>
        <p:txBody>
          <a:bodyPr/>
          <a:lstStyle/>
          <a:p>
            <a:r>
              <a:rPr lang="en-US"/>
              <a:t>This is the action slide (the do), looking from the perspective of three different access perspectives.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2C6FB0FA-2611-4416-922A-0DF3FB674BFE}" type="slidenum">
              <a:rPr lang="en-US"/>
              <a:pPr/>
              <a:t>15</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xfrm>
            <a:off x="914400" y="4343400"/>
            <a:ext cx="5029200" cy="4114800"/>
          </a:xfrm>
        </p:spPr>
        <p:txBody>
          <a:bodyPr/>
          <a:lstStyle/>
          <a:p>
            <a:pPr marL="266700" indent="-266700"/>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ACEF8143-AE4B-4891-9288-3A5554E69BE6}" type="slidenum">
              <a:rPr lang="en-US"/>
              <a:pPr/>
              <a:t>16</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p:spPr>
        <p:txBody>
          <a:bodyPr/>
          <a:lstStyle/>
          <a:p>
            <a:pPr marL="266700" indent="-266700"/>
            <a:r>
              <a:rPr lang="en-US"/>
              <a:t>Use case scenario:</a:t>
            </a:r>
          </a:p>
          <a:p>
            <a:pPr marL="266700" indent="-266700">
              <a:buFontTx/>
              <a:buChar char="-"/>
            </a:pPr>
            <a:r>
              <a:rPr lang="en-US"/>
              <a:t>User accessing from a home PC. We want to point out the device may be infected with malware, Trojans, worms, etc.</a:t>
            </a:r>
          </a:p>
          <a:p>
            <a:pPr marL="266700" indent="-266700">
              <a:buFontTx/>
              <a:buChar char="-"/>
            </a:pPr>
            <a:r>
              <a:rPr lang="en-US"/>
              <a:t>In most solutions in the market today, the user may simply be denied access. </a:t>
            </a:r>
          </a:p>
          <a:p>
            <a:pPr marL="266700" indent="-266700">
              <a:buFontTx/>
              <a:buChar char="-"/>
            </a:pPr>
            <a:r>
              <a:rPr lang="en-US"/>
              <a:t>With Access Gateway and Advanced Access Control, administrator can grant user access with action rights– he/she can view the document, but not save it, or the user can launch the document in Presentation Server mode.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5B28620F-0F88-47FD-973E-D2E22C9DA444}" type="slidenum">
              <a:rPr lang="en-US"/>
              <a:pPr/>
              <a:t>17</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94B3A21-4B0F-4D6C-BC47-DB00EDCEEDCA}" type="slidenum">
              <a:rPr lang="en-US"/>
              <a:pPr/>
              <a:t>18</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E4F9625A-D44C-4B8A-AED0-0CB334FC999B}" type="slidenum">
              <a:rPr lang="en-US"/>
              <a:pPr/>
              <a:t>19</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546ADFBD-B2B9-4FFA-86C2-4B97FDB72774}" type="slidenum">
              <a:rPr lang="en-US"/>
              <a:pPr/>
              <a:t>20</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3B09A986-4C8E-4FD9-989C-A6644940FCBC}" type="slidenum">
              <a:rPr lang="en-US"/>
              <a:pPr/>
              <a:t>21</a:t>
            </a:fld>
            <a:endParaRPr 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E0F08AB8-2346-4C7E-A728-D7714EA834F5}" type="slidenum">
              <a:rPr lang="en-US"/>
              <a:pPr/>
              <a:t>22</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188A6F38-FC72-424F-83CF-5DC8A8C828B6}" type="slidenum">
              <a:rPr lang="en-US"/>
              <a:pPr/>
              <a:t>2</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D9EC7B3-615C-4BDF-BC3A-03EE76FC9A51}" type="slidenum">
              <a:rPr lang="en-US"/>
              <a:pPr/>
              <a:t>23</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9DEDA392-3BB6-4FE0-8257-4CE575E1D71D}" type="slidenum">
              <a:rPr lang="en-US"/>
              <a:pPr/>
              <a:t>24</a:t>
            </a:fld>
            <a:endParaRPr 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a:xfrm>
            <a:off x="685800" y="4343400"/>
            <a:ext cx="5486400" cy="4114800"/>
          </a:xfrm>
        </p:spPr>
        <p:txBody>
          <a:bodyPr/>
          <a:lstStyle/>
          <a:p>
            <a:r>
              <a:rPr lang="en-US"/>
              <a:t>This technique can be used by administrators to quickly give users access to the protected network using the Access Gateway client. Policies can be created using the “Entire Network” resource which will grant access to all routable servers and ports.</a:t>
            </a:r>
          </a:p>
          <a:p>
            <a:r>
              <a:rPr lang="en-US"/>
              <a:t>Then, administrators can gradually create more detailed policies that tightly define access to corporate resources. Using a combination of these techniques, administrators can comfortably roll out a sophisticated policy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30053B99-1D44-4E9A-854D-4E0020A8D571}" type="slidenum">
              <a:rPr lang="en-US"/>
              <a:pPr/>
              <a:t>25</a:t>
            </a:fld>
            <a:endParaRPr lang="en-US"/>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a:xfrm>
            <a:off x="685800" y="4343400"/>
            <a:ext cx="5486400" cy="4114800"/>
          </a:xfrm>
        </p:spPr>
        <p:txBody>
          <a:bodyPr/>
          <a:lstStyle/>
          <a:p>
            <a:r>
              <a:rPr lang="en-US"/>
              <a:t>A well thought out access strategy will let any organization effectively connect users to information from anywhere, at anytime. This process is required to have confidence in the flow of information in and out of our organization. Fortunately, this methodology can be evolved over time and doesn’t need to be rolled out day 1. The product provides powerful mechanisms to achieve immediate usability of the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7646E70-2BA7-463F-B783-4502AC9A2B26}" type="slidenum">
              <a:rPr lang="en-US"/>
              <a:pPr/>
              <a:t>26</a:t>
            </a:fld>
            <a:endParaRPr 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a:xfrm>
            <a:off x="685800" y="4343400"/>
            <a:ext cx="5486400" cy="4114800"/>
          </a:xfrm>
        </p:spPr>
        <p:txBody>
          <a:bodyPr/>
          <a:lstStyle/>
          <a:p>
            <a:r>
              <a:rPr lang="en-US"/>
              <a:t>HTML Preview and LiveEdit are features to address inadvertent leakage of information, and are not necessarily there to prevent someone from intentionally “stealing” of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7BC9DE18-C13A-4028-84CD-EA8B037436B3}" type="slidenum">
              <a:rPr lang="en-US"/>
              <a:pPr/>
              <a:t>27</a:t>
            </a:fld>
            <a:endParaRPr 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a:xfrm>
            <a:off x="685800" y="4343400"/>
            <a:ext cx="5486400" cy="4114800"/>
          </a:xfrm>
        </p:spPr>
        <p:txBody>
          <a:bodyPr/>
          <a:lstStyle/>
          <a:p>
            <a:r>
              <a:rPr lang="en-US"/>
              <a:t>HTML Preview requires Microsoft Office installed on the server vs. LiveEdit requires Microsoft Office installed on the client.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DC367497-F566-4347-89F6-1466DB7C28A0}" type="slidenum">
              <a:rPr lang="en-US"/>
              <a:pPr/>
              <a:t>28</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E615C69-F5DD-4A81-918E-7357D75361AD}" type="slidenum">
              <a:rPr lang="en-US"/>
              <a:pPr/>
              <a:t>29</a:t>
            </a:fld>
            <a:endParaRPr lang="en-US"/>
          </a:p>
        </p:txBody>
      </p:sp>
      <p:sp>
        <p:nvSpPr>
          <p:cNvPr id="227330" name="Rectangle 2"/>
          <p:cNvSpPr>
            <a:spLocks noChangeArrowheads="1" noTextEdit="1"/>
          </p:cNvSpPr>
          <p:nvPr>
            <p:ph type="sldImg"/>
          </p:nvPr>
        </p:nvSpPr>
        <p:spPr>
          <a:ln/>
        </p:spPr>
      </p:sp>
      <p:sp>
        <p:nvSpPr>
          <p:cNvPr id="227331"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16C3E9AF-4096-4E7F-8826-954B1A293E33}" type="slidenum">
              <a:rPr lang="en-US"/>
              <a:pPr/>
              <a:t>30</a:t>
            </a:fld>
            <a:endParaRPr lang="en-US"/>
          </a:p>
        </p:txBody>
      </p:sp>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77DF731F-1A20-4295-B5A3-12BFEC262A91}" type="slidenum">
              <a:rPr lang="en-US"/>
              <a:pPr/>
              <a:t>31</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a:xfrm>
            <a:off x="685800" y="4343400"/>
            <a:ext cx="5486400" cy="4114800"/>
          </a:xfrm>
        </p:spPr>
        <p:txBody>
          <a:bodyPr/>
          <a:lstStyle/>
          <a:p>
            <a:r>
              <a:rPr lang="en-US"/>
              <a:t>Endpoint analysis is available for IE, Netscape and Mozilla browser. For browsers not supported by endpoint analysis, such as Safari, the administrator has the option to setup access policies to either only allow CPS or read only access. </a:t>
            </a:r>
          </a:p>
          <a:p>
            <a:r>
              <a:rPr lang="en-US"/>
              <a:t>Endpoint Analysis not only integrates with leading AV/Endpoint scan products, but it’s fully extensible to enable customized endpoint scans. </a:t>
            </a:r>
          </a:p>
          <a:p>
            <a:endParaRPr lang="en-US"/>
          </a:p>
          <a:p>
            <a:endParaRPr lang="en-US"/>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3A8E96E-4052-48A2-8C56-0498E4FBC2BD}" type="slidenum">
              <a:rPr lang="en-US"/>
              <a:pPr/>
              <a:t>32</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a:xfrm>
            <a:off x="685800" y="4343400"/>
            <a:ext cx="5486400" cy="4114800"/>
          </a:xfrm>
        </p:spPr>
        <p:txBody>
          <a:bodyPr/>
          <a:lstStyle/>
          <a:p>
            <a:pPr>
              <a:spcBef>
                <a:spcPct val="50000"/>
              </a:spcBef>
            </a:pPr>
            <a:r>
              <a:rPr lang="en-US"/>
              <a:t>Step by step interaction flow diagram of Citrix’s endpoint analysis.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60354A67-7F1A-456A-9740-ED0244C09684}" type="slidenum">
              <a:rPr lang="en-US"/>
              <a:pPr/>
              <a:t>3</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xfrm>
            <a:off x="685800" y="4343400"/>
            <a:ext cx="5486400" cy="4114800"/>
          </a:xfrm>
        </p:spPr>
        <p:txBody>
          <a:bodyPr/>
          <a:lstStyle/>
          <a:p>
            <a:r>
              <a:rPr lang="en-US"/>
              <a:t>This slide details various access problems from customers. </a:t>
            </a:r>
          </a:p>
          <a:p>
            <a:r>
              <a:rPr lang="en-US"/>
              <a:t>Customers wants: </a:t>
            </a:r>
          </a:p>
          <a:p>
            <a:pPr>
              <a:buFontTx/>
              <a:buChar char="-"/>
            </a:pPr>
            <a:r>
              <a:rPr lang="en-US"/>
              <a:t>Their connecting endpoints are trusted and secure</a:t>
            </a:r>
          </a:p>
          <a:p>
            <a:pPr>
              <a:buFontTx/>
              <a:buChar char="-"/>
            </a:pPr>
            <a:r>
              <a:rPr lang="en-US"/>
              <a:t>End users have a consistent access experience, regardless of if they are inside or outside the network. </a:t>
            </a:r>
          </a:p>
          <a:p>
            <a:pPr>
              <a:buFontTx/>
              <a:buChar char="-"/>
            </a:pPr>
            <a:r>
              <a:rPr lang="en-US"/>
              <a:t>Leverage a secure, hardened appliance in the DMZ</a:t>
            </a:r>
          </a:p>
          <a:p>
            <a:pPr>
              <a:buFontTx/>
              <a:buChar char="-"/>
            </a:pPr>
            <a:r>
              <a:rPr lang="en-US"/>
              <a:t>Provide a centralized management point for all of their resources</a:t>
            </a:r>
          </a:p>
          <a:p>
            <a:pPr>
              <a:buFontTx/>
              <a:buChar char="-"/>
            </a:pPr>
            <a:r>
              <a:rPr lang="en-US"/>
              <a:t>Lastly, control how information can be used or accessed.</a:t>
            </a:r>
          </a:p>
          <a:p>
            <a:pPr>
              <a:buFontTx/>
              <a:buChar char="-"/>
            </a:pPr>
            <a:endParaRPr lang="en-US"/>
          </a:p>
          <a:p>
            <a:pPr>
              <a:buFontTx/>
              <a:buChar char="-"/>
            </a:pPr>
            <a:r>
              <a:rPr lang="en-US"/>
              <a:t>Challenges customers face with solutions in the market today:</a:t>
            </a:r>
          </a:p>
          <a:p>
            <a:pPr>
              <a:buFontTx/>
              <a:buChar char="-"/>
            </a:pPr>
            <a:r>
              <a:rPr lang="en-US"/>
              <a:t>Limited access from behind the firewall (e.g. IPSec VPNs)</a:t>
            </a:r>
          </a:p>
          <a:p>
            <a:pPr>
              <a:buFontTx/>
              <a:buChar char="-"/>
            </a:pPr>
            <a:r>
              <a:rPr lang="en-US"/>
              <a:t>Increasing number of mobile users are leveraging small form factor devices</a:t>
            </a:r>
          </a:p>
          <a:p>
            <a:pPr>
              <a:buFontTx/>
              <a:buChar char="-"/>
            </a:pPr>
            <a:r>
              <a:rPr lang="en-US"/>
              <a:t>Require access to information from anywhere, anytime to stay competitive (kiosk, home, etc.)</a:t>
            </a:r>
          </a:p>
          <a:p>
            <a:pPr>
              <a:buFontTx/>
              <a:buChar char="-"/>
            </a:pPr>
            <a:r>
              <a:rPr lang="en-US"/>
              <a:t>Combination of slow bandwidth &amp; limited usability often lead to frustrated users</a:t>
            </a:r>
          </a:p>
          <a:p>
            <a:pPr>
              <a:buFontTx/>
              <a:buChar char="-"/>
            </a:pPr>
            <a:endParaRPr lang="en-US"/>
          </a:p>
          <a:p>
            <a:pPr>
              <a:buFontTx/>
              <a:buChar char="-"/>
            </a:pPr>
            <a:endParaRPr 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412DF07E-9E8A-4B76-85F5-DA3F3D2A5015}" type="slidenum">
              <a:rPr lang="en-US"/>
              <a:pPr/>
              <a:t>34</a:t>
            </a:fld>
            <a:endParaRPr lang="en-US"/>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a:xfrm>
            <a:off x="685800" y="4343400"/>
            <a:ext cx="5486400" cy="4114800"/>
          </a:xfrm>
        </p:spPr>
        <p:txBody>
          <a:bodyPr/>
          <a:lstStyle/>
          <a:p>
            <a:r>
              <a:rPr lang="en-US"/>
              <a:t>In addition to fulfilling the best access experience through full and partial Secure Access Client for managed devices access, Advanced Access Control also offers client-less access to information from anywhere, anytime by providing access to protected web sites, email, and file shares.</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6CC24177-2AE0-4BCB-B68B-56A412E82900}" type="slidenum">
              <a:rPr lang="en-US"/>
              <a:pPr/>
              <a:t>35</a:t>
            </a:fld>
            <a:endParaRPr lang="en-US"/>
          </a:p>
        </p:txBody>
      </p:sp>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a:xfrm>
            <a:off x="685800" y="4343400"/>
            <a:ext cx="5486400" cy="4114800"/>
          </a:xfrm>
        </p:spPr>
        <p:txBody>
          <a:bodyPr/>
          <a:lstStyle/>
          <a:p>
            <a:r>
              <a:rPr lang="en-US"/>
              <a:t>This slide build-out illustrates how Web Proxy works from when a regular Web page request comes in from a client browser, to when AAC sends a respond back.  </a:t>
            </a:r>
          </a:p>
          <a:p>
            <a:endParaRPr lang="en-US"/>
          </a:p>
          <a:p>
            <a:r>
              <a:rPr lang="en-US"/>
              <a:t>The URL Decoding Filter monitors incoming requests for specific URL paths.</a:t>
            </a:r>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2B1313B4-6943-472E-AFA7-6F68DAA33448}" type="slidenum">
              <a:rPr lang="en-US"/>
              <a:pPr/>
              <a:t>36</a:t>
            </a:fld>
            <a:endParaRPr lang="en-US"/>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a:xfrm>
            <a:off x="685800" y="4343400"/>
            <a:ext cx="5486400" cy="4114800"/>
          </a:xfrm>
        </p:spPr>
        <p:txBody>
          <a:bodyPr/>
          <a:lstStyle/>
          <a:p>
            <a:r>
              <a:rPr lang="en-US"/>
              <a:t>What the user sees vs. the actual URL. </a:t>
            </a:r>
          </a:p>
          <a:p>
            <a:r>
              <a:rPr lang="en-US"/>
              <a:t>The URL rewriting obfuscates the internal server name, thus minimizes the risk of server name exposure and eliminates the need to clean up URL history bar.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961052C-905A-4186-A05C-02CBADE2E7BE}" type="slidenum">
              <a:rPr lang="en-US"/>
              <a:pPr/>
              <a:t>37</a:t>
            </a:fld>
            <a:endParaRPr lang="en-US"/>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a:xfrm>
            <a:off x="685800" y="4343400"/>
            <a:ext cx="5486400" cy="4114800"/>
          </a:xfrm>
        </p:spPr>
        <p:txBody>
          <a:bodyPr/>
          <a:lstStyle/>
          <a:p>
            <a:r>
              <a:rPr lang="en-US"/>
              <a:t>This slides shows the re-written URL for the web based application access, including Sharepoint and Websphere.</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42AD6B1-7BAE-4AF0-B584-E1633C98A5E4}" type="slidenum">
              <a:rPr lang="en-US"/>
              <a:pPr/>
              <a:t>38</a:t>
            </a:fld>
            <a:endParaRPr lang="en-US"/>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a:xfrm>
            <a:off x="685800" y="4343400"/>
            <a:ext cx="5486400" cy="4114800"/>
          </a:xfrm>
        </p:spPr>
        <p:txBody>
          <a:bodyPr/>
          <a:lstStyle/>
          <a:p>
            <a:r>
              <a:rPr lang="en-US"/>
              <a:t>This slides summarizes the various AAC components available on SFF devices.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6C961EDC-3C21-404E-9EE1-98B7B1409680}" type="slidenum">
              <a:rPr lang="en-US"/>
              <a:pPr/>
              <a:t>39</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a:xfrm>
            <a:off x="685800" y="4343400"/>
            <a:ext cx="5486400" cy="4114800"/>
          </a:xfrm>
        </p:spPr>
        <p:txBody>
          <a:bodyPr/>
          <a:lstStyle/>
          <a:p>
            <a:r>
              <a:rPr lang="en-US"/>
              <a:t>Illustrates what our email interface looks like from a Pocket PC. One of the advantages of using this interface is that it will allow users to preview, send documents as attachments without downloading them to the device.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39792115-F124-4FB3-B808-2DD481249FEF}" type="slidenum">
              <a:rPr lang="en-US"/>
              <a:pPr/>
              <a:t>41</a:t>
            </a:fld>
            <a:endParaRPr lang="en-US"/>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a:xfrm>
            <a:off x="685800" y="4343400"/>
            <a:ext cx="5486400" cy="4114800"/>
          </a:xfrm>
        </p:spPr>
        <p:txBody>
          <a:bodyPr/>
          <a:lstStyle/>
          <a:p>
            <a:r>
              <a:rPr lang="en-US"/>
              <a:t>Published Applications:  Based on end-point analysis and other session evidence, the Advanced Access Control option determines which Citrix Presentation Server applications are available within a session. For example, accessing from an untrusted end-point device, the user may not get access to sensitive business-critical applications. </a:t>
            </a:r>
          </a:p>
          <a:p>
            <a:endParaRPr lang="en-US"/>
          </a:p>
          <a:p>
            <a:r>
              <a:rPr lang="en-US"/>
              <a:t>Control of ICA session channels:  The Advanced Access Control option uses policies to control which ICA channels are available. For example, local printing and drive mapping cannot be used when connecting from untrusted devices, but will be available when connecting to a corporately managed desktop. </a:t>
            </a:r>
          </a:p>
          <a:p>
            <a:endParaRPr lang="en-US"/>
          </a:p>
          <a:p>
            <a:r>
              <a:rPr lang="en-US"/>
              <a:t>When a user moves to a different end-point device, the Advanced Access Control option can reconnect the user to only the subset of Citrix Presentation Server applications to which they have access given the new evidence. For example, a sensitive financial application may be locked down to only permit access from within the financial network. As a user moves to a terminal outside of the financial network, they can be prevented from reconnecting to their disconnected session. </a:t>
            </a:r>
          </a:p>
          <a:p>
            <a:endParaRPr lang="en-US"/>
          </a:p>
          <a:p>
            <a:r>
              <a:rPr lang="en-US"/>
              <a:t>Leverage Presentation Server applications to securely view documents requested from file shares, web sites, and email servers (attachments). </a:t>
            </a:r>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CE62903F-CC44-4B0C-A7C8-36B391D9A4E8}" type="slidenum">
              <a:rPr lang="en-US"/>
              <a:pPr/>
              <a:t>42</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xfrm>
            <a:off x="685800" y="4343400"/>
            <a:ext cx="5486400" cy="4114800"/>
          </a:xfrm>
        </p:spPr>
        <p:txBody>
          <a:bodyPr/>
          <a:lstStyle/>
          <a:p>
            <a:r>
              <a:rPr lang="en-US"/>
              <a:t>Access Gateway works in conjunction with Citrix’s Web Interface to add functionality to Presentation Server farms. When first launching presentation server sessions, AG+AAC is involved to ensure the proper level of rights on published applications, virtual channels, and reconnection operations for disconnection session is applied correctly. </a:t>
            </a:r>
          </a:p>
          <a:p>
            <a:endParaRPr lang="en-US"/>
          </a:p>
          <a:p>
            <a:r>
              <a:rPr lang="en-US"/>
              <a:t>Once the ICA or CGP connection is established, AG is the only component involved in securely tunneling the traffic. Other products are available which actively modify the ICA traffic as it passes through the proxy. This mechanism introduces unnecessary latency into the connection. AG+AAC can provide the same functionality due to our propriety, patent-pending integration with CPS. However, our solution results in the best possible user experience since we are not actively modifying the connection with CPS.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91C01CC-379C-4459-B8DE-7182B8FAE7A3}" type="slidenum">
              <a:rPr lang="en-US"/>
              <a:pPr/>
              <a:t>43</a:t>
            </a:fld>
            <a:endParaRPr lang="en-US"/>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a:xfrm>
            <a:off x="914400" y="4343400"/>
            <a:ext cx="5029200" cy="4114800"/>
          </a:xfrm>
        </p:spPr>
        <p:txBody>
          <a:bodyPr/>
          <a:lstStyle/>
          <a:p>
            <a:pPr marL="266700" indent="-266700"/>
            <a:r>
              <a:rPr lang="en-US"/>
              <a:t>This slide demonstrates the upgrade scenario for an AG 4.x customer. This scenario applies to customers who are currently using AG for simple network access and/or SG replacement with Citrix Presentation Server. </a:t>
            </a:r>
          </a:p>
          <a:p>
            <a:pPr marL="266700" indent="-266700"/>
            <a:endParaRPr lang="en-US"/>
          </a:p>
          <a:p>
            <a:pPr marL="266700" indent="-266700"/>
            <a:r>
              <a:rPr lang="en-US"/>
              <a:t>The customer will need to purchase AAC licenses (upgrade) and deploy a server to run AAC inside the LAN.</a:t>
            </a:r>
          </a:p>
          <a:p>
            <a:pPr marL="266700" indent="-266700"/>
            <a:endParaRPr lang="en-US"/>
          </a:p>
          <a:p>
            <a:pPr marL="266700" indent="-266700"/>
            <a:r>
              <a:rPr lang="en-US"/>
              <a:t>Once deployed, the AAC server will assume all management and configuration operations. AAC will provide all appliance management via the Access Suite Console.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AF2277A-06E6-421B-8E0D-221F40865014}" type="slidenum">
              <a:rPr lang="en-US"/>
              <a:pPr/>
              <a:t>44</a:t>
            </a:fld>
            <a:endParaRPr lang="en-US"/>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D25468D0-7746-4EF6-91BC-F6158E20A15C}" type="slidenum">
              <a:rPr lang="en-US"/>
              <a:pPr/>
              <a:t>4</a:t>
            </a:fld>
            <a:endParaRPr lang="en-US"/>
          </a:p>
        </p:txBody>
      </p:sp>
      <p:sp>
        <p:nvSpPr>
          <p:cNvPr id="286722" name="Rectangle 2"/>
          <p:cNvSpPr>
            <a:spLocks noChangeArrowheads="1" noTextEdit="1"/>
          </p:cNvSpPr>
          <p:nvPr>
            <p:ph type="sldImg"/>
          </p:nvPr>
        </p:nvSpPr>
        <p:spPr>
          <a:ln/>
        </p:spPr>
      </p:sp>
      <p:sp>
        <p:nvSpPr>
          <p:cNvPr id="286723" name="Rectangle 3"/>
          <p:cNvSpPr>
            <a:spLocks noGrp="1" noChangeArrowheads="1"/>
          </p:cNvSpPr>
          <p:nvPr>
            <p:ph type="body" idx="1"/>
          </p:nvPr>
        </p:nvSpPr>
        <p:spPr>
          <a:xfrm>
            <a:off x="685800" y="4343400"/>
            <a:ext cx="5486400" cy="4114800"/>
          </a:xfrm>
        </p:spPr>
        <p:txBody>
          <a:bodyPr/>
          <a:lstStyle/>
          <a:p>
            <a:pPr marL="228600" indent="-228600"/>
            <a:r>
              <a:rPr lang="en-AU"/>
              <a:t>Key features and messages for the Access gateway.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EDE4EFFF-6F3F-4243-91DD-B023A331DA0F}" type="slidenum">
              <a:rPr lang="en-US"/>
              <a:pPr/>
              <a:t>45</a:t>
            </a:fld>
            <a:endParaRPr lang="en-US"/>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0DCC4C4-BA98-464D-89B9-FB833C757D4B}" type="slidenum">
              <a:rPr lang="en-US"/>
              <a:pPr/>
              <a:t>46</a:t>
            </a:fld>
            <a:endParaRPr lang="en-US"/>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C560041-D878-4578-8649-10126E6848F7}" type="slidenum">
              <a:rPr lang="en-US"/>
              <a:pPr/>
              <a:t>47</a:t>
            </a:fld>
            <a:endParaRPr lang="en-US"/>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A7FC104-071A-47F4-972F-1F2E87DF310F}" type="slidenum">
              <a:rPr lang="en-US"/>
              <a:pPr/>
              <a:t>48</a:t>
            </a:fld>
            <a:endParaRPr lang="en-US"/>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7E7916D-44C1-4452-A7B9-AC3B2093D1D0}" type="slidenum">
              <a:rPr lang="en-US"/>
              <a:pPr/>
              <a:t>49</a:t>
            </a:fld>
            <a:endParaRPr lang="en-US"/>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BD31E55-BACF-46CE-85DD-1468015D7897}" type="slidenum">
              <a:rPr lang="en-US"/>
              <a:pPr/>
              <a:t>50</a:t>
            </a:fld>
            <a:endParaRPr lang="en-US"/>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C2933596-445E-4A52-8D61-3ED9ABE6A8E3}" type="slidenum">
              <a:rPr lang="en-US"/>
              <a:pPr/>
              <a:t>51</a:t>
            </a:fld>
            <a:endParaRPr lang="en-US"/>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0533AB99-32CA-4D88-9AA1-E9F6364DCA3F}" type="slidenum">
              <a:rPr lang="en-US"/>
              <a:pPr/>
              <a:t>52</a:t>
            </a:fld>
            <a:endParaRPr lang="en-US"/>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a:xfrm>
            <a:off x="685800" y="4343400"/>
            <a:ext cx="5486400" cy="4114800"/>
          </a:xfrm>
        </p:spPr>
        <p:txBody>
          <a:bodyPr/>
          <a:lstStyle/>
          <a:p>
            <a:r>
              <a:rPr lang="en-US"/>
              <a:t>It is possible to use an external load balancer, like the NetScaler 9000 series Load Balancer, to support a full redundant deployments.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EAC1127-3C59-45ED-A589-09C019375A54}" type="slidenum">
              <a:rPr lang="en-US"/>
              <a:pPr/>
              <a:t>53</a:t>
            </a:fld>
            <a:endParaRPr lang="en-US"/>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FC41E31D-AD41-4B51-A9A2-D7223647E2FC}" type="slidenum">
              <a:rPr lang="en-US"/>
              <a:pPr/>
              <a:t>54</a:t>
            </a:fld>
            <a:endParaRPr lang="en-US"/>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a:xfrm>
            <a:off x="685800" y="4343400"/>
            <a:ext cx="5486400" cy="4114800"/>
          </a:xfrm>
        </p:spPr>
        <p:txBody>
          <a:bodyPr/>
          <a:lstStyle/>
          <a:p>
            <a:r>
              <a:rPr lang="en-US"/>
              <a:t>In September, the customers will be able to replace their Secure Gateway in the DMZ with the Access Gateway. The Advanced Access Control will continue to be deployed inside the secure LAN on a server running Windows 2000 Server or Windows Server 2003.</a:t>
            </a:r>
          </a:p>
          <a:p>
            <a:endParaRPr lang="en-US"/>
          </a:p>
          <a:p>
            <a:r>
              <a:rPr lang="en-US" b="1"/>
              <a:t>What is the advantage of deploying AAC inside the network?</a:t>
            </a:r>
          </a:p>
          <a:p>
            <a:r>
              <a:rPr lang="en-US"/>
              <a:t>The main reason Advanced Access Control is deployed in the secure network, as oppose to the DMZ, is because we believe sensitive information (user information, management configuration, access policies) should reside inside the secure network.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6C9B2C30-7D09-4481-B277-83D03A250F31}" type="slidenum">
              <a:rPr lang="en-US"/>
              <a:pPr/>
              <a:t>5</a:t>
            </a:fld>
            <a:endParaRPr lang="en-US"/>
          </a:p>
        </p:txBody>
      </p:sp>
      <p:sp>
        <p:nvSpPr>
          <p:cNvPr id="288770" name="Rectangle 2"/>
          <p:cNvSpPr>
            <a:spLocks noChangeArrowheads="1" noTextEdit="1"/>
          </p:cNvSpPr>
          <p:nvPr>
            <p:ph type="sldImg"/>
          </p:nvPr>
        </p:nvSpPr>
        <p:spPr>
          <a:ln/>
        </p:spPr>
      </p:sp>
      <p:sp>
        <p:nvSpPr>
          <p:cNvPr id="288771" name="Rectangle 3"/>
          <p:cNvSpPr>
            <a:spLocks noGrp="1" noChangeArrowheads="1"/>
          </p:cNvSpPr>
          <p:nvPr>
            <p:ph type="body" idx="1"/>
          </p:nvPr>
        </p:nvSpPr>
        <p:spPr/>
        <p:txBody>
          <a:bodyPr/>
          <a:lstStyle/>
          <a:p>
            <a:pPr marL="0" indent="0">
              <a:lnSpc>
                <a:spcPct val="90000"/>
              </a:lnSpc>
            </a:pPr>
            <a:r>
              <a:rPr lang="en-US"/>
              <a:t>The Citrix Access Gateway is a comprehensive product line of SSL VPN solutions, each one tailored to best fit any customer need.</a:t>
            </a:r>
          </a:p>
          <a:p>
            <a:pPr marL="0" indent="0">
              <a:lnSpc>
                <a:spcPct val="90000"/>
              </a:lnSpc>
            </a:pPr>
            <a:endParaRPr lang="en-US"/>
          </a:p>
          <a:p>
            <a:pPr marL="0" indent="0">
              <a:lnSpc>
                <a:spcPct val="90000"/>
              </a:lnSpc>
            </a:pPr>
            <a:r>
              <a:rPr lang="en-US" b="1"/>
              <a:t>Note: </a:t>
            </a:r>
            <a:r>
              <a:rPr lang="en-US"/>
              <a:t> The </a:t>
            </a:r>
            <a:r>
              <a:rPr lang="en-US" u="sng"/>
              <a:t>Citrix Access Gateway, Advanced Edition</a:t>
            </a:r>
            <a:r>
              <a:rPr lang="en-US"/>
              <a:t> is the one which is provided in the </a:t>
            </a:r>
            <a:r>
              <a:rPr lang="en-US" u="sng"/>
              <a:t>Citrix Access Suite</a:t>
            </a:r>
            <a:r>
              <a:rPr lang="en-US"/>
              <a:t> bundled offering with Citrix Presentation Server and Citrix Password Manager.</a:t>
            </a:r>
          </a:p>
          <a:p>
            <a:pPr marL="0" indent="0">
              <a:lnSpc>
                <a:spcPct val="90000"/>
              </a:lnSpc>
            </a:pPr>
            <a:r>
              <a:rPr lang="en-US" b="1"/>
              <a:t>Note: </a:t>
            </a:r>
            <a:r>
              <a:rPr lang="en-US"/>
              <a:t> The </a:t>
            </a:r>
            <a:r>
              <a:rPr lang="en-US" u="sng"/>
              <a:t>Citrix Access Gateway, Enterprise Edition</a:t>
            </a:r>
            <a:r>
              <a:rPr lang="en-US"/>
              <a:t> is coming soon, targeting Q3 2006.</a:t>
            </a:r>
          </a:p>
          <a:p>
            <a:pPr marL="0" indent="0">
              <a:lnSpc>
                <a:spcPct val="90000"/>
              </a:lnSpc>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2141F383-382E-4C21-8CB9-BD21451DFE50}" type="slidenum">
              <a:rPr lang="en-US"/>
              <a:pPr/>
              <a:t>55</a:t>
            </a:fld>
            <a:endParaRPr lang="en-US"/>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a:xfrm>
            <a:off x="685800" y="4343400"/>
            <a:ext cx="5486400" cy="4114800"/>
          </a:xfrm>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55EF96A7-1CE4-4159-B8A9-8718D3FB1BFD}" type="slidenum">
              <a:rPr lang="en-US"/>
              <a:pPr/>
              <a:t>56</a:t>
            </a:fld>
            <a:endParaRPr 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D3D72C5B-9B65-46F7-B41A-B51A4A78C35F}" type="slidenum">
              <a:rPr lang="en-US"/>
              <a:pPr/>
              <a:t>6</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22352A74-2580-4070-A19F-DF7103092851}" type="slidenum">
              <a:rPr lang="en-US"/>
              <a:pPr/>
              <a:t>7</a:t>
            </a:fld>
            <a:endParaRPr lang="en-US"/>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pPr marL="0" indent="0"/>
            <a:r>
              <a:rPr lang="en-US"/>
              <a:t>Sell Whats Best for the Customer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8ED0FA04-F68B-48E8-8C51-36E7BD839C80}" type="slidenum">
              <a:rPr lang="en-US"/>
              <a:pPr/>
              <a:t>8</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xfrm>
            <a:off x="685800" y="4343400"/>
            <a:ext cx="5486400" cy="4114800"/>
          </a:xfrm>
        </p:spPr>
        <p:txBody>
          <a:bodyPr/>
          <a:lstStyle/>
          <a:p>
            <a:r>
              <a:rPr lang="en-US"/>
              <a:t>In September, the customers will be able to replace their Secure Gateway in the DMZ with the Access Gateway. The Advanced Access Control will continue to be deployed inside the secure LAN on a server running Windows 2000 Server or Windows Server 2003.</a:t>
            </a:r>
          </a:p>
          <a:p>
            <a:endParaRPr lang="en-US"/>
          </a:p>
          <a:p>
            <a:r>
              <a:rPr lang="en-US" b="1"/>
              <a:t>What is the advantage of deploying AAC inside the network?</a:t>
            </a:r>
          </a:p>
          <a:p>
            <a:r>
              <a:rPr lang="en-US"/>
              <a:t>The main reason Advanced Access Control is deployed in the secure network, as oppose to the DMZ, is because we believe sensitive information (user information, management configuration, access policies) should reside inside the secure network.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Presentation Title Goes Here</a:t>
            </a:r>
          </a:p>
        </p:txBody>
      </p:sp>
      <p:sp>
        <p:nvSpPr>
          <p:cNvPr id="5" name="Rectangle 3"/>
          <p:cNvSpPr>
            <a:spLocks noGrp="1" noChangeArrowheads="1"/>
          </p:cNvSpPr>
          <p:nvPr>
            <p:ph type="dt" idx="1"/>
          </p:nvPr>
        </p:nvSpPr>
        <p:spPr>
          <a:ln/>
        </p:spPr>
        <p:txBody>
          <a:bodyPr/>
          <a:lstStyle/>
          <a:p>
            <a:r>
              <a:rPr lang="en-US"/>
              <a:t>Insert Version Number Here</a:t>
            </a:r>
          </a:p>
        </p:txBody>
      </p:sp>
      <p:sp>
        <p:nvSpPr>
          <p:cNvPr id="6" name="Rectangle 6"/>
          <p:cNvSpPr>
            <a:spLocks noGrp="1" noChangeArrowheads="1"/>
          </p:cNvSpPr>
          <p:nvPr>
            <p:ph type="ftr" sz="quarter" idx="4"/>
          </p:nvPr>
        </p:nvSpPr>
        <p:spPr>
          <a:ln/>
        </p:spPr>
        <p:txBody>
          <a:bodyPr/>
          <a:lstStyle/>
          <a:p>
            <a:r>
              <a:rPr lang="en-US"/>
              <a:t>© 2003 Citrix Systems, Inc.—All rights reserved.</a:t>
            </a:r>
          </a:p>
        </p:txBody>
      </p:sp>
      <p:sp>
        <p:nvSpPr>
          <p:cNvPr id="7" name="Rectangle 7"/>
          <p:cNvSpPr>
            <a:spLocks noGrp="1" noChangeArrowheads="1"/>
          </p:cNvSpPr>
          <p:nvPr>
            <p:ph type="sldNum" sz="quarter" idx="5"/>
          </p:nvPr>
        </p:nvSpPr>
        <p:spPr>
          <a:ln/>
        </p:spPr>
        <p:txBody>
          <a:bodyPr/>
          <a:lstStyle/>
          <a:p>
            <a:fld id="{DC7F8EB5-C935-4325-B5B7-EBCA089010C9}" type="slidenum">
              <a:rPr lang="en-US"/>
              <a:pPr/>
              <a:t>9</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9900"/>
        </a:solidFill>
        <a:effectLst/>
      </p:bgPr>
    </p:bg>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endParaRPr lang="en-US"/>
          </a:p>
        </p:txBody>
      </p:sp>
      <p:pic>
        <p:nvPicPr>
          <p:cNvPr id="294915" name="Picture 3" descr="cell_blu_hand"/>
          <p:cNvPicPr>
            <a:picLocks noChangeAspect="1" noChangeArrowheads="1"/>
          </p:cNvPicPr>
          <p:nvPr/>
        </p:nvPicPr>
        <p:blipFill>
          <a:blip r:embed="rId2" cstate="print"/>
          <a:srcRect t="15782" r="2269" b="18240"/>
          <a:stretch>
            <a:fillRect/>
          </a:stretch>
        </p:blipFill>
        <p:spPr bwMode="auto">
          <a:xfrm>
            <a:off x="7502525" y="5195888"/>
            <a:ext cx="1641475" cy="1662112"/>
          </a:xfrm>
          <a:prstGeom prst="rect">
            <a:avLst/>
          </a:prstGeom>
          <a:noFill/>
        </p:spPr>
      </p:pic>
      <p:pic>
        <p:nvPicPr>
          <p:cNvPr id="294916" name="Picture 4" descr="pda_orng_hand"/>
          <p:cNvPicPr>
            <a:picLocks noChangeAspect="1" noChangeArrowheads="1"/>
          </p:cNvPicPr>
          <p:nvPr/>
        </p:nvPicPr>
        <p:blipFill>
          <a:blip r:embed="rId3" cstate="print"/>
          <a:srcRect l="20491" r="27574" b="21025"/>
          <a:stretch>
            <a:fillRect/>
          </a:stretch>
        </p:blipFill>
        <p:spPr bwMode="auto">
          <a:xfrm>
            <a:off x="7502525" y="1814513"/>
            <a:ext cx="1641475" cy="1663700"/>
          </a:xfrm>
          <a:prstGeom prst="rect">
            <a:avLst/>
          </a:prstGeom>
          <a:noFill/>
        </p:spPr>
      </p:pic>
      <p:pic>
        <p:nvPicPr>
          <p:cNvPr id="294917" name="Picture 5" descr="ltop_grn_hand"/>
          <p:cNvPicPr>
            <a:picLocks noChangeAspect="1" noChangeArrowheads="1"/>
          </p:cNvPicPr>
          <p:nvPr/>
        </p:nvPicPr>
        <p:blipFill>
          <a:blip r:embed="rId4" cstate="print"/>
          <a:srcRect l="22478" r="16460" b="7169"/>
          <a:stretch>
            <a:fillRect/>
          </a:stretch>
        </p:blipFill>
        <p:spPr bwMode="auto">
          <a:xfrm>
            <a:off x="7500938" y="3508375"/>
            <a:ext cx="1643062" cy="1665288"/>
          </a:xfrm>
          <a:prstGeom prst="rect">
            <a:avLst/>
          </a:prstGeom>
          <a:noFill/>
        </p:spPr>
      </p:pic>
      <p:sp>
        <p:nvSpPr>
          <p:cNvPr id="294918" name="Rectangle 6"/>
          <p:cNvSpPr>
            <a:spLocks noChangeArrowheads="1"/>
          </p:cNvSpPr>
          <p:nvPr/>
        </p:nvSpPr>
        <p:spPr bwMode="auto">
          <a:xfrm>
            <a:off x="1044575" y="1814513"/>
            <a:ext cx="6437313" cy="5043487"/>
          </a:xfrm>
          <a:prstGeom prst="rect">
            <a:avLst/>
          </a:prstGeom>
          <a:solidFill>
            <a:srgbClr val="FF9900"/>
          </a:solidFill>
          <a:ln w="9525" algn="ctr">
            <a:noFill/>
            <a:miter lim="800000"/>
            <a:headEnd/>
            <a:tailEnd/>
          </a:ln>
          <a:effectLst/>
        </p:spPr>
        <p:txBody>
          <a:bodyPr wrap="none" anchor="ctr"/>
          <a:lstStyle/>
          <a:p>
            <a:endParaRPr lang="en-US"/>
          </a:p>
        </p:txBody>
      </p:sp>
      <p:sp>
        <p:nvSpPr>
          <p:cNvPr id="294919" name="Rectangle 7"/>
          <p:cNvSpPr>
            <a:spLocks noGrp="1" noChangeArrowheads="1"/>
          </p:cNvSpPr>
          <p:nvPr>
            <p:ph type="ctrTitle"/>
          </p:nvPr>
        </p:nvSpPr>
        <p:spPr>
          <a:xfrm>
            <a:off x="1473200" y="2260600"/>
            <a:ext cx="5794375" cy="1752600"/>
          </a:xfrm>
        </p:spPr>
        <p:txBody>
          <a:bodyPr anchor="b"/>
          <a:lstStyle>
            <a:lvl1pPr>
              <a:defRPr sz="3600">
                <a:solidFill>
                  <a:schemeClr val="bg1"/>
                </a:solidFill>
              </a:defRPr>
            </a:lvl1pPr>
          </a:lstStyle>
          <a:p>
            <a:r>
              <a:rPr lang="en-US"/>
              <a:t>Click to edit Master title style</a:t>
            </a:r>
          </a:p>
        </p:txBody>
      </p:sp>
      <p:sp>
        <p:nvSpPr>
          <p:cNvPr id="294920" name="Rectangle 8"/>
          <p:cNvSpPr>
            <a:spLocks noGrp="1" noChangeArrowheads="1"/>
          </p:cNvSpPr>
          <p:nvPr>
            <p:ph type="subTitle" idx="1"/>
          </p:nvPr>
        </p:nvSpPr>
        <p:spPr>
          <a:xfrm>
            <a:off x="1473200" y="4533900"/>
            <a:ext cx="5800725" cy="1752600"/>
          </a:xfrm>
        </p:spPr>
        <p:txBody>
          <a:bodyPr/>
          <a:lstStyle>
            <a:lvl1pPr marL="0" indent="0">
              <a:spcBef>
                <a:spcPct val="10000"/>
              </a:spcBef>
              <a:buFontTx/>
              <a:buNone/>
              <a:defRPr sz="2000">
                <a:solidFill>
                  <a:schemeClr val="bg1"/>
                </a:solidFill>
              </a:defRPr>
            </a:lvl1pPr>
          </a:lstStyle>
          <a:p>
            <a:r>
              <a:rPr lang="en-US"/>
              <a:t>Click to edit Master subtitle style</a:t>
            </a:r>
          </a:p>
        </p:txBody>
      </p:sp>
      <p:sp>
        <p:nvSpPr>
          <p:cNvPr id="294921" name="Rectangle 9"/>
          <p:cNvSpPr>
            <a:spLocks noChangeArrowheads="1"/>
          </p:cNvSpPr>
          <p:nvPr/>
        </p:nvSpPr>
        <p:spPr bwMode="auto">
          <a:xfrm>
            <a:off x="1044575" y="1587500"/>
            <a:ext cx="8099425" cy="204788"/>
          </a:xfrm>
          <a:prstGeom prst="rect">
            <a:avLst/>
          </a:prstGeom>
          <a:solidFill>
            <a:srgbClr val="EF7A05"/>
          </a:solidFill>
          <a:ln w="9525" algn="ctr">
            <a:noFill/>
            <a:miter lim="800000"/>
            <a:headEnd/>
            <a:tailEnd/>
          </a:ln>
          <a:effectLst/>
        </p:spPr>
        <p:txBody>
          <a:bodyPr wrap="none" anchor="ctr"/>
          <a:lstStyle/>
          <a:p>
            <a:endParaRPr lang="en-US"/>
          </a:p>
        </p:txBody>
      </p:sp>
      <p:sp>
        <p:nvSpPr>
          <p:cNvPr id="294922" name="Line 10"/>
          <p:cNvSpPr>
            <a:spLocks noChangeShapeType="1"/>
          </p:cNvSpPr>
          <p:nvPr/>
        </p:nvSpPr>
        <p:spPr bwMode="auto">
          <a:xfrm flipV="1">
            <a:off x="1003300" y="533400"/>
            <a:ext cx="0" cy="6337300"/>
          </a:xfrm>
          <a:prstGeom prst="line">
            <a:avLst/>
          </a:prstGeom>
          <a:noFill/>
          <a:ln w="9525">
            <a:solidFill>
              <a:srgbClr val="EF7A05"/>
            </a:solidFill>
            <a:round/>
            <a:headEnd/>
            <a:tailEnd/>
          </a:ln>
          <a:effectLst/>
        </p:spPr>
        <p:txBody>
          <a:bodyPr wrap="none" anchor="ctr"/>
          <a:lstStyle/>
          <a:p>
            <a:endParaRPr lang="en-US"/>
          </a:p>
        </p:txBody>
      </p:sp>
      <p:sp>
        <p:nvSpPr>
          <p:cNvPr id="294923" name="Line 11"/>
          <p:cNvSpPr>
            <a:spLocks noChangeShapeType="1"/>
          </p:cNvSpPr>
          <p:nvPr/>
        </p:nvSpPr>
        <p:spPr bwMode="auto">
          <a:xfrm>
            <a:off x="0" y="1549400"/>
            <a:ext cx="9144000" cy="0"/>
          </a:xfrm>
          <a:prstGeom prst="line">
            <a:avLst/>
          </a:prstGeom>
          <a:noFill/>
          <a:ln w="9525">
            <a:solidFill>
              <a:srgbClr val="EF7A05"/>
            </a:solidFill>
            <a:round/>
            <a:headEnd/>
            <a:tailEnd/>
          </a:ln>
          <a:effectLst/>
        </p:spPr>
        <p:txBody>
          <a:bodyPr wrap="none" anchor="ctr"/>
          <a:lstStyle/>
          <a:p>
            <a:endParaRPr lang="en-US"/>
          </a:p>
        </p:txBody>
      </p:sp>
      <p:sp>
        <p:nvSpPr>
          <p:cNvPr id="294924" name="Line 12"/>
          <p:cNvSpPr>
            <a:spLocks noChangeShapeType="1"/>
          </p:cNvSpPr>
          <p:nvPr/>
        </p:nvSpPr>
        <p:spPr bwMode="auto">
          <a:xfrm flipH="1">
            <a:off x="1628775" y="6692900"/>
            <a:ext cx="5849938" cy="0"/>
          </a:xfrm>
          <a:prstGeom prst="line">
            <a:avLst/>
          </a:prstGeom>
          <a:noFill/>
          <a:ln w="12700">
            <a:solidFill>
              <a:srgbClr val="FFDA91"/>
            </a:solidFill>
            <a:round/>
            <a:headEnd/>
            <a:tailEnd type="oval" w="med" len="med"/>
          </a:ln>
          <a:effectLst/>
        </p:spPr>
        <p:txBody>
          <a:bodyPr wrap="none" anchor="ctr"/>
          <a:lstStyle/>
          <a:p>
            <a:endParaRPr lang="en-US"/>
          </a:p>
        </p:txBody>
      </p:sp>
      <p:pic>
        <p:nvPicPr>
          <p:cNvPr id="294925" name="Picture 13" descr="logo_title"/>
          <p:cNvPicPr>
            <a:picLocks noChangeAspect="1" noChangeArrowheads="1"/>
          </p:cNvPicPr>
          <p:nvPr/>
        </p:nvPicPr>
        <p:blipFill>
          <a:blip r:embed="rId5" cstate="print"/>
          <a:srcRect/>
          <a:stretch>
            <a:fillRect/>
          </a:stretch>
        </p:blipFill>
        <p:spPr bwMode="auto">
          <a:xfrm>
            <a:off x="1552575" y="736600"/>
            <a:ext cx="1381125" cy="561975"/>
          </a:xfrm>
          <a:prstGeom prst="rect">
            <a:avLst/>
          </a:prstGeom>
          <a:noFill/>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480ABD-6D04-4BA6-9306-EA939619724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Internal and Partner Use Only</a:t>
            </a:r>
          </a:p>
          <a:p>
            <a:endParaRPr lang="en-US"/>
          </a:p>
        </p:txBody>
      </p:sp>
      <p:sp>
        <p:nvSpPr>
          <p:cNvPr id="6" name="Date Placeholder 5"/>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
            <a:ext cx="2057400" cy="6421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
            <a:ext cx="6019800" cy="6421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FD4DBAB-FE7C-4BB0-8EAA-BC8C552CCE5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Internal and Partner Use Only</a:t>
            </a:r>
          </a:p>
          <a:p>
            <a:endParaRPr lang="en-US"/>
          </a:p>
        </p:txBody>
      </p:sp>
      <p:sp>
        <p:nvSpPr>
          <p:cNvPr id="6" name="Date Placeholder 5"/>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7194550" cy="1092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40288"/>
          </a:xfrm>
        </p:spPr>
        <p:txBody>
          <a:bodyPr/>
          <a:lstStyle/>
          <a:p>
            <a:endParaRPr lang="en-US"/>
          </a:p>
        </p:txBody>
      </p:sp>
      <p:sp>
        <p:nvSpPr>
          <p:cNvPr id="4" name="Slide Number Placeholder 3"/>
          <p:cNvSpPr>
            <a:spLocks noGrp="1"/>
          </p:cNvSpPr>
          <p:nvPr>
            <p:ph type="sldNum" sz="quarter" idx="10"/>
          </p:nvPr>
        </p:nvSpPr>
        <p:spPr>
          <a:xfrm>
            <a:off x="101600" y="6594475"/>
            <a:ext cx="398463" cy="217488"/>
          </a:xfrm>
        </p:spPr>
        <p:txBody>
          <a:bodyPr/>
          <a:lstStyle>
            <a:lvl1pPr>
              <a:defRPr/>
            </a:lvl1pPr>
          </a:lstStyle>
          <a:p>
            <a:fld id="{5F130255-FD5C-49F4-9827-FB13C560B458}" type="slidenum">
              <a:rPr lang="en-US"/>
              <a:pPr/>
              <a:t>‹#›</a:t>
            </a:fld>
            <a:endParaRPr lang="en-US"/>
          </a:p>
        </p:txBody>
      </p:sp>
      <p:sp>
        <p:nvSpPr>
          <p:cNvPr id="5" name="Footer Placeholder 4"/>
          <p:cNvSpPr>
            <a:spLocks noGrp="1"/>
          </p:cNvSpPr>
          <p:nvPr>
            <p:ph type="ftr" sz="quarter" idx="11"/>
          </p:nvPr>
        </p:nvSpPr>
        <p:spPr>
          <a:xfrm>
            <a:off x="447675" y="6607175"/>
            <a:ext cx="2457450" cy="165100"/>
          </a:xfrm>
        </p:spPr>
        <p:txBody>
          <a:bodyPr/>
          <a:lstStyle>
            <a:lvl1pPr>
              <a:defRPr/>
            </a:lvl1pPr>
          </a:lstStyle>
          <a:p>
            <a:r>
              <a:rPr lang="en-US"/>
              <a:t>Internal and Partner Use Only</a:t>
            </a:r>
          </a:p>
          <a:p>
            <a:endParaRPr lang="en-US"/>
          </a:p>
        </p:txBody>
      </p:sp>
      <p:sp>
        <p:nvSpPr>
          <p:cNvPr id="6" name="Date Placeholder 5"/>
          <p:cNvSpPr>
            <a:spLocks noGrp="1"/>
          </p:cNvSpPr>
          <p:nvPr>
            <p:ph type="dt" sz="half" idx="12"/>
          </p:nvPr>
        </p:nvSpPr>
        <p:spPr>
          <a:xfrm>
            <a:off x="6191250" y="6600825"/>
            <a:ext cx="2809875" cy="171450"/>
          </a:xfrm>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7718B5-F0AC-4402-A51E-EB431B0E6B6A}"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Internal and Partner Use Only</a:t>
            </a:r>
          </a:p>
          <a:p>
            <a:endParaRPr lang="en-US"/>
          </a:p>
        </p:txBody>
      </p:sp>
      <p:sp>
        <p:nvSpPr>
          <p:cNvPr id="6" name="Date Placeholder 5"/>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160D2F3-44D6-46DC-9F23-EA161F33BDD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Internal and Partner Use Only</a:t>
            </a:r>
          </a:p>
          <a:p>
            <a:endParaRPr lang="en-US"/>
          </a:p>
        </p:txBody>
      </p:sp>
      <p:sp>
        <p:nvSpPr>
          <p:cNvPr id="6" name="Date Placeholder 5"/>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EED6950-2C6F-456A-B746-D52314E49BC9}"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Internal and Partner Use Only</a:t>
            </a:r>
          </a:p>
          <a:p>
            <a:endParaRPr lang="en-US"/>
          </a:p>
        </p:txBody>
      </p:sp>
      <p:sp>
        <p:nvSpPr>
          <p:cNvPr id="7" name="Date Placeholder 6"/>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A74ABCC-B229-496A-A853-C6D24059D5E8}"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t>Internal and Partner Use Only</a:t>
            </a:r>
          </a:p>
          <a:p>
            <a:endParaRPr lang="en-US"/>
          </a:p>
        </p:txBody>
      </p:sp>
      <p:sp>
        <p:nvSpPr>
          <p:cNvPr id="9" name="Date Placeholder 8"/>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CDE615A-DB55-40A6-B29C-C38A4056F22B}"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t>Internal and Partner Use Only</a:t>
            </a:r>
          </a:p>
          <a:p>
            <a:endParaRPr lang="en-US"/>
          </a:p>
        </p:txBody>
      </p:sp>
      <p:sp>
        <p:nvSpPr>
          <p:cNvPr id="5" name="Date Placeholder 4"/>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27BE3EB-DF6B-4BFA-9E1D-401BEDE8A8AB}"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t>Internal and Partner Use Only</a:t>
            </a:r>
          </a:p>
          <a:p>
            <a:endParaRPr lang="en-US"/>
          </a:p>
        </p:txBody>
      </p:sp>
      <p:sp>
        <p:nvSpPr>
          <p:cNvPr id="4" name="Date Placeholder 3"/>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357AC98-2203-494B-93AC-39E3D42A2223}"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Internal and Partner Use Only</a:t>
            </a:r>
          </a:p>
          <a:p>
            <a:endParaRPr lang="en-US"/>
          </a:p>
        </p:txBody>
      </p:sp>
      <p:sp>
        <p:nvSpPr>
          <p:cNvPr id="7" name="Date Placeholder 6"/>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AF1C09F-3643-46FB-ACB1-6FEC420923C4}"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Internal and Partner Use Only</a:t>
            </a:r>
          </a:p>
          <a:p>
            <a:endParaRPr lang="en-US"/>
          </a:p>
        </p:txBody>
      </p:sp>
      <p:sp>
        <p:nvSpPr>
          <p:cNvPr id="7" name="Date Placeholder 6"/>
          <p:cNvSpPr>
            <a:spLocks noGrp="1"/>
          </p:cNvSpPr>
          <p:nvPr>
            <p:ph type="dt" sz="half" idx="12"/>
          </p:nvPr>
        </p:nvSpPr>
        <p:spPr/>
        <p:txBody>
          <a:bodyPr/>
          <a:lstStyle>
            <a:lvl1pPr>
              <a:defRPr/>
            </a:lvl1pPr>
          </a:lstStyle>
          <a:p>
            <a:r>
              <a:rPr lang="en-US"/>
              <a:t>© 2005 Citrix Systems, Inc.—All rights reserved.</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93890" name="Oval 2"/>
          <p:cNvSpPr>
            <a:spLocks noChangeAspect="1" noChangeArrowheads="1"/>
          </p:cNvSpPr>
          <p:nvPr/>
        </p:nvSpPr>
        <p:spPr bwMode="hidden">
          <a:xfrm>
            <a:off x="227013" y="6624638"/>
            <a:ext cx="149225" cy="152400"/>
          </a:xfrm>
          <a:prstGeom prst="ellipse">
            <a:avLst/>
          </a:prstGeom>
          <a:solidFill>
            <a:srgbClr val="EF7A05"/>
          </a:solidFill>
          <a:ln w="9525">
            <a:noFill/>
            <a:round/>
            <a:headEnd/>
            <a:tailEnd/>
          </a:ln>
          <a:effectLst/>
        </p:spPr>
        <p:txBody>
          <a:bodyPr wrap="none" anchor="ctr"/>
          <a:lstStyle/>
          <a:p>
            <a:endParaRPr lang="en-US"/>
          </a:p>
        </p:txBody>
      </p:sp>
      <p:sp>
        <p:nvSpPr>
          <p:cNvPr id="293891" name="Rectangle 3"/>
          <p:cNvSpPr>
            <a:spLocks noGrp="1" noChangeArrowheads="1"/>
          </p:cNvSpPr>
          <p:nvPr>
            <p:ph type="title"/>
          </p:nvPr>
        </p:nvSpPr>
        <p:spPr bwMode="auto">
          <a:xfrm>
            <a:off x="457200" y="19050"/>
            <a:ext cx="7194550" cy="109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3892" name="Rectangle 4"/>
          <p:cNvSpPr>
            <a:spLocks noGrp="1" noChangeArrowheads="1"/>
          </p:cNvSpPr>
          <p:nvPr>
            <p:ph type="body" idx="1"/>
          </p:nvPr>
        </p:nvSpPr>
        <p:spPr bwMode="auto">
          <a:xfrm>
            <a:off x="457200" y="1600200"/>
            <a:ext cx="8229600" cy="4840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3893" name="Rectangle 5"/>
          <p:cNvSpPr>
            <a:spLocks noChangeArrowheads="1"/>
          </p:cNvSpPr>
          <p:nvPr/>
        </p:nvSpPr>
        <p:spPr bwMode="auto">
          <a:xfrm>
            <a:off x="0" y="6807200"/>
            <a:ext cx="9144000" cy="55563"/>
          </a:xfrm>
          <a:prstGeom prst="rect">
            <a:avLst/>
          </a:prstGeom>
          <a:solidFill>
            <a:srgbClr val="EF7A05"/>
          </a:solidFill>
          <a:ln w="9525">
            <a:noFill/>
            <a:miter lim="800000"/>
            <a:headEnd/>
            <a:tailEnd/>
          </a:ln>
          <a:effectLst/>
        </p:spPr>
        <p:txBody>
          <a:bodyPr wrap="none" anchor="ctr"/>
          <a:lstStyle/>
          <a:p>
            <a:endParaRPr lang="en-US"/>
          </a:p>
        </p:txBody>
      </p:sp>
      <p:sp>
        <p:nvSpPr>
          <p:cNvPr id="293894" name="Rectangle 6"/>
          <p:cNvSpPr>
            <a:spLocks noGrp="1" noChangeArrowheads="1"/>
          </p:cNvSpPr>
          <p:nvPr>
            <p:ph type="sldNum" sz="quarter" idx="4"/>
          </p:nvPr>
        </p:nvSpPr>
        <p:spPr bwMode="auto">
          <a:xfrm>
            <a:off x="101600" y="6594475"/>
            <a:ext cx="398463" cy="21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latin typeface="Courier New" pitchFamily="49" charset="0"/>
              </a:defRPr>
            </a:lvl1pPr>
          </a:lstStyle>
          <a:p>
            <a:fld id="{6AC50CA9-A687-4188-AFDD-BEF6EAE1C638}" type="slidenum">
              <a:rPr lang="en-US"/>
              <a:pPr/>
              <a:t>‹#›</a:t>
            </a:fld>
            <a:endParaRPr lang="en-US"/>
          </a:p>
        </p:txBody>
      </p:sp>
      <p:sp>
        <p:nvSpPr>
          <p:cNvPr id="293895" name="Rectangle 7"/>
          <p:cNvSpPr>
            <a:spLocks noChangeArrowheads="1"/>
          </p:cNvSpPr>
          <p:nvPr/>
        </p:nvSpPr>
        <p:spPr bwMode="auto">
          <a:xfrm>
            <a:off x="7689850" y="1066800"/>
            <a:ext cx="1454150" cy="161925"/>
          </a:xfrm>
          <a:prstGeom prst="rect">
            <a:avLst/>
          </a:prstGeom>
          <a:solidFill>
            <a:srgbClr val="FF9900"/>
          </a:solidFill>
          <a:ln w="9525">
            <a:noFill/>
            <a:miter lim="800000"/>
            <a:headEnd/>
            <a:tailEnd/>
          </a:ln>
          <a:effectLst/>
        </p:spPr>
        <p:txBody>
          <a:bodyPr wrap="none" anchor="ctr"/>
          <a:lstStyle/>
          <a:p>
            <a:endParaRPr lang="en-US"/>
          </a:p>
        </p:txBody>
      </p:sp>
      <p:sp>
        <p:nvSpPr>
          <p:cNvPr id="293896" name="Rectangle 8"/>
          <p:cNvSpPr>
            <a:spLocks noChangeArrowheads="1"/>
          </p:cNvSpPr>
          <p:nvPr/>
        </p:nvSpPr>
        <p:spPr bwMode="auto">
          <a:xfrm>
            <a:off x="0" y="1066800"/>
            <a:ext cx="7669213" cy="161925"/>
          </a:xfrm>
          <a:prstGeom prst="rect">
            <a:avLst/>
          </a:prstGeom>
          <a:solidFill>
            <a:srgbClr val="FF6600"/>
          </a:solidFill>
          <a:ln w="9525">
            <a:noFill/>
            <a:miter lim="800000"/>
            <a:headEnd/>
            <a:tailEnd/>
          </a:ln>
          <a:effectLst/>
        </p:spPr>
        <p:txBody>
          <a:bodyPr wrap="none" anchor="ctr"/>
          <a:lstStyle/>
          <a:p>
            <a:endParaRPr lang="en-US"/>
          </a:p>
        </p:txBody>
      </p:sp>
      <p:sp>
        <p:nvSpPr>
          <p:cNvPr id="293897" name="Rectangle 9"/>
          <p:cNvSpPr>
            <a:spLocks noChangeArrowheads="1"/>
          </p:cNvSpPr>
          <p:nvPr/>
        </p:nvSpPr>
        <p:spPr bwMode="auto">
          <a:xfrm>
            <a:off x="7699375" y="1066800"/>
            <a:ext cx="1444625" cy="161925"/>
          </a:xfrm>
          <a:prstGeom prst="rect">
            <a:avLst/>
          </a:prstGeom>
          <a:solidFill>
            <a:srgbClr val="FF9900"/>
          </a:solidFill>
          <a:ln w="9525">
            <a:noFill/>
            <a:miter lim="800000"/>
            <a:headEnd/>
            <a:tailEnd/>
          </a:ln>
          <a:effectLst/>
        </p:spPr>
        <p:txBody>
          <a:bodyPr wrap="none" anchor="ctr"/>
          <a:lstStyle/>
          <a:p>
            <a:endParaRPr lang="en-US"/>
          </a:p>
        </p:txBody>
      </p:sp>
      <p:sp>
        <p:nvSpPr>
          <p:cNvPr id="293898" name="Line 10"/>
          <p:cNvSpPr>
            <a:spLocks noChangeShapeType="1"/>
          </p:cNvSpPr>
          <p:nvPr/>
        </p:nvSpPr>
        <p:spPr bwMode="auto">
          <a:xfrm flipV="1">
            <a:off x="7670800" y="12700"/>
            <a:ext cx="0" cy="1033463"/>
          </a:xfrm>
          <a:prstGeom prst="line">
            <a:avLst/>
          </a:prstGeom>
          <a:noFill/>
          <a:ln w="9525">
            <a:solidFill>
              <a:srgbClr val="EF7A05"/>
            </a:solidFill>
            <a:round/>
            <a:headEnd/>
            <a:tailEnd/>
          </a:ln>
          <a:effectLst/>
        </p:spPr>
        <p:txBody>
          <a:bodyPr wrap="none" anchor="ctr"/>
          <a:lstStyle/>
          <a:p>
            <a:endParaRPr lang="en-US"/>
          </a:p>
        </p:txBody>
      </p:sp>
      <p:sp>
        <p:nvSpPr>
          <p:cNvPr id="293899" name="Line 11"/>
          <p:cNvSpPr>
            <a:spLocks noChangeShapeType="1"/>
          </p:cNvSpPr>
          <p:nvPr/>
        </p:nvSpPr>
        <p:spPr bwMode="auto">
          <a:xfrm flipH="1">
            <a:off x="1588" y="1041400"/>
            <a:ext cx="9131300" cy="0"/>
          </a:xfrm>
          <a:prstGeom prst="line">
            <a:avLst/>
          </a:prstGeom>
          <a:noFill/>
          <a:ln w="9525">
            <a:solidFill>
              <a:srgbClr val="EF7A05"/>
            </a:solidFill>
            <a:round/>
            <a:headEnd/>
            <a:tailEnd/>
          </a:ln>
          <a:effectLst/>
        </p:spPr>
        <p:txBody>
          <a:bodyPr wrap="none" anchor="ctr"/>
          <a:lstStyle/>
          <a:p>
            <a:endParaRPr lang="en-US"/>
          </a:p>
        </p:txBody>
      </p:sp>
      <p:sp>
        <p:nvSpPr>
          <p:cNvPr id="293900" name="Rectangle 12"/>
          <p:cNvSpPr>
            <a:spLocks noGrp="1" noChangeArrowheads="1"/>
          </p:cNvSpPr>
          <p:nvPr>
            <p:ph type="ftr" sz="quarter" idx="3"/>
          </p:nvPr>
        </p:nvSpPr>
        <p:spPr bwMode="auto">
          <a:xfrm>
            <a:off x="447675" y="6607175"/>
            <a:ext cx="2457450" cy="1651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800">
                <a:solidFill>
                  <a:schemeClr val="bg2"/>
                </a:solidFill>
              </a:defRPr>
            </a:lvl1pPr>
          </a:lstStyle>
          <a:p>
            <a:r>
              <a:rPr lang="en-US"/>
              <a:t>Internal and Partner Use Only</a:t>
            </a:r>
          </a:p>
          <a:p>
            <a:endParaRPr lang="en-US"/>
          </a:p>
        </p:txBody>
      </p:sp>
      <p:sp>
        <p:nvSpPr>
          <p:cNvPr id="293901" name="Rectangle 13"/>
          <p:cNvSpPr>
            <a:spLocks noGrp="1" noChangeArrowheads="1"/>
          </p:cNvSpPr>
          <p:nvPr>
            <p:ph type="dt" sz="half" idx="2"/>
          </p:nvPr>
        </p:nvSpPr>
        <p:spPr bwMode="auto">
          <a:xfrm>
            <a:off x="6191250" y="6600825"/>
            <a:ext cx="2809875" cy="1714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lnSpc>
                <a:spcPct val="85000"/>
              </a:lnSpc>
              <a:defRPr sz="800">
                <a:solidFill>
                  <a:schemeClr val="bg2"/>
                </a:solidFill>
              </a:defRPr>
            </a:lvl1pPr>
          </a:lstStyle>
          <a:p>
            <a:r>
              <a:rPr lang="en-US"/>
              <a:t>© 2005 Citrix Systems, Inc.—All rights reserved.</a:t>
            </a:r>
          </a:p>
        </p:txBody>
      </p:sp>
      <p:pic>
        <p:nvPicPr>
          <p:cNvPr id="293902" name="Picture 14" descr="logo_slide"/>
          <p:cNvPicPr>
            <a:picLocks noChangeAspect="1" noChangeArrowheads="1"/>
          </p:cNvPicPr>
          <p:nvPr/>
        </p:nvPicPr>
        <p:blipFill>
          <a:blip r:embed="rId14" cstate="print"/>
          <a:srcRect/>
          <a:stretch>
            <a:fillRect/>
          </a:stretch>
        </p:blipFill>
        <p:spPr bwMode="auto">
          <a:xfrm>
            <a:off x="7896225" y="369888"/>
            <a:ext cx="1028700" cy="409575"/>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wipe dir="r"/>
  </p:transition>
  <p:timing>
    <p:tnLst>
      <p:par>
        <p:cTn id="1" dur="indefinite" restart="never" nodeType="tmRoot"/>
      </p:par>
    </p:tnLst>
  </p:timing>
  <p:hf hdr="0"/>
  <p:txStyles>
    <p:titleStyle>
      <a:lvl1pPr algn="l" rtl="0" fontAlgn="base">
        <a:lnSpc>
          <a:spcPct val="85000"/>
        </a:lnSpc>
        <a:spcBef>
          <a:spcPct val="0"/>
        </a:spcBef>
        <a:spcAft>
          <a:spcPct val="0"/>
        </a:spcAft>
        <a:defRPr sz="3200" b="1">
          <a:solidFill>
            <a:schemeClr val="tx2"/>
          </a:solidFill>
          <a:latin typeface="+mj-lt"/>
          <a:ea typeface="+mj-ea"/>
          <a:cs typeface="+mj-cs"/>
        </a:defRPr>
      </a:lvl1pPr>
      <a:lvl2pPr algn="l" rtl="0" fontAlgn="base">
        <a:lnSpc>
          <a:spcPct val="85000"/>
        </a:lnSpc>
        <a:spcBef>
          <a:spcPct val="0"/>
        </a:spcBef>
        <a:spcAft>
          <a:spcPct val="0"/>
        </a:spcAft>
        <a:defRPr sz="3200" b="1">
          <a:solidFill>
            <a:schemeClr val="tx2"/>
          </a:solidFill>
          <a:latin typeface="Arial" charset="0"/>
        </a:defRPr>
      </a:lvl2pPr>
      <a:lvl3pPr algn="l" rtl="0" fontAlgn="base">
        <a:lnSpc>
          <a:spcPct val="85000"/>
        </a:lnSpc>
        <a:spcBef>
          <a:spcPct val="0"/>
        </a:spcBef>
        <a:spcAft>
          <a:spcPct val="0"/>
        </a:spcAft>
        <a:defRPr sz="3200" b="1">
          <a:solidFill>
            <a:schemeClr val="tx2"/>
          </a:solidFill>
          <a:latin typeface="Arial" charset="0"/>
        </a:defRPr>
      </a:lvl3pPr>
      <a:lvl4pPr algn="l" rtl="0" fontAlgn="base">
        <a:lnSpc>
          <a:spcPct val="85000"/>
        </a:lnSpc>
        <a:spcBef>
          <a:spcPct val="0"/>
        </a:spcBef>
        <a:spcAft>
          <a:spcPct val="0"/>
        </a:spcAft>
        <a:defRPr sz="3200" b="1">
          <a:solidFill>
            <a:schemeClr val="tx2"/>
          </a:solidFill>
          <a:latin typeface="Arial" charset="0"/>
        </a:defRPr>
      </a:lvl4pPr>
      <a:lvl5pPr algn="l" rtl="0" fontAlgn="base">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chemeClr val="tx2"/>
          </a:solidFill>
          <a:latin typeface="Arial" charset="0"/>
        </a:defRPr>
      </a:lvl6pPr>
      <a:lvl7pPr marL="914400" algn="l" rtl="0" fontAlgn="base">
        <a:lnSpc>
          <a:spcPct val="85000"/>
        </a:lnSpc>
        <a:spcBef>
          <a:spcPct val="0"/>
        </a:spcBef>
        <a:spcAft>
          <a:spcPct val="0"/>
        </a:spcAft>
        <a:defRPr sz="3200" b="1">
          <a:solidFill>
            <a:schemeClr val="tx2"/>
          </a:solidFill>
          <a:latin typeface="Arial" charset="0"/>
        </a:defRPr>
      </a:lvl7pPr>
      <a:lvl8pPr marL="1371600" algn="l" rtl="0" fontAlgn="base">
        <a:lnSpc>
          <a:spcPct val="85000"/>
        </a:lnSpc>
        <a:spcBef>
          <a:spcPct val="0"/>
        </a:spcBef>
        <a:spcAft>
          <a:spcPct val="0"/>
        </a:spcAft>
        <a:defRPr sz="3200" b="1">
          <a:solidFill>
            <a:schemeClr val="tx2"/>
          </a:solidFill>
          <a:latin typeface="Arial" charset="0"/>
        </a:defRPr>
      </a:lvl8pPr>
      <a:lvl9pPr marL="1828800" algn="l" rtl="0" fontAlgn="base">
        <a:lnSpc>
          <a:spcPct val="85000"/>
        </a:lnSpc>
        <a:spcBef>
          <a:spcPct val="0"/>
        </a:spcBef>
        <a:spcAft>
          <a:spcPct val="0"/>
        </a:spcAft>
        <a:defRPr sz="3200" b="1">
          <a:solidFill>
            <a:schemeClr val="tx2"/>
          </a:solidFill>
          <a:latin typeface="Arial" charset="0"/>
        </a:defRPr>
      </a:lvl9pPr>
    </p:titleStyle>
    <p:bodyStyle>
      <a:lvl1pPr marL="342900" indent="-342900" algn="l" rtl="0" fontAlgn="base">
        <a:lnSpc>
          <a:spcPct val="90000"/>
        </a:lnSpc>
        <a:spcBef>
          <a:spcPct val="35000"/>
        </a:spcBef>
        <a:spcAft>
          <a:spcPct val="15000"/>
        </a:spcAft>
        <a:buClr>
          <a:schemeClr val="accent2"/>
        </a:buClr>
        <a:buChar char="•"/>
        <a:defRPr sz="2600">
          <a:solidFill>
            <a:schemeClr val="tx1"/>
          </a:solidFill>
          <a:latin typeface="+mn-lt"/>
          <a:ea typeface="+mn-ea"/>
          <a:cs typeface="+mn-cs"/>
        </a:defRPr>
      </a:lvl1pPr>
      <a:lvl2pPr marL="742950" indent="-285750" algn="l" rtl="0" fontAlgn="base">
        <a:lnSpc>
          <a:spcPct val="85000"/>
        </a:lnSpc>
        <a:spcBef>
          <a:spcPct val="25000"/>
        </a:spcBef>
        <a:spcAft>
          <a:spcPct val="15000"/>
        </a:spcAft>
        <a:buClr>
          <a:schemeClr val="accent2"/>
        </a:buClr>
        <a:buFont typeface="Arial" charset="0"/>
        <a:buChar char="–"/>
        <a:defRPr sz="2200">
          <a:solidFill>
            <a:schemeClr val="tx1"/>
          </a:solidFill>
          <a:latin typeface="+mn-lt"/>
        </a:defRPr>
      </a:lvl2pPr>
      <a:lvl3pPr marL="1143000" indent="-228600" algn="l" rtl="0" fontAlgn="base">
        <a:lnSpc>
          <a:spcPct val="90000"/>
        </a:lnSpc>
        <a:spcBef>
          <a:spcPct val="20000"/>
        </a:spcBef>
        <a:spcAft>
          <a:spcPct val="0"/>
        </a:spcAft>
        <a:buClr>
          <a:schemeClr val="accent2"/>
        </a:buClr>
        <a:buChar char="•"/>
        <a:defRPr sz="2000">
          <a:solidFill>
            <a:schemeClr val="tx1"/>
          </a:solidFill>
          <a:latin typeface="+mn-lt"/>
        </a:defRPr>
      </a:lvl3pPr>
      <a:lvl4pPr marL="1600200" indent="-228600" algn="l" rtl="0" fontAlgn="base">
        <a:lnSpc>
          <a:spcPct val="90000"/>
        </a:lnSpc>
        <a:spcBef>
          <a:spcPct val="20000"/>
        </a:spcBef>
        <a:spcAft>
          <a:spcPct val="0"/>
        </a:spcAft>
        <a:buClr>
          <a:schemeClr val="accent2"/>
        </a:buClr>
        <a:buChar char="•"/>
        <a:defRPr sz="1600">
          <a:solidFill>
            <a:schemeClr val="tx1"/>
          </a:solidFill>
          <a:latin typeface="+mn-lt"/>
        </a:defRPr>
      </a:lvl4pPr>
      <a:lvl5pPr marL="2057400" indent="-228600" algn="l" rtl="0" fontAlgn="base">
        <a:lnSpc>
          <a:spcPct val="90000"/>
        </a:lnSpc>
        <a:spcBef>
          <a:spcPct val="20000"/>
        </a:spcBef>
        <a:spcAft>
          <a:spcPct val="0"/>
        </a:spcAft>
        <a:buClr>
          <a:schemeClr val="accent2"/>
        </a:buClr>
        <a:buChar char="•"/>
        <a:defRPr sz="1400">
          <a:solidFill>
            <a:schemeClr val="tx1"/>
          </a:solidFill>
          <a:latin typeface="+mn-lt"/>
        </a:defRPr>
      </a:lvl5pPr>
      <a:lvl6pPr marL="2514600" indent="-228600" algn="l" rtl="0" fontAlgn="base">
        <a:lnSpc>
          <a:spcPct val="90000"/>
        </a:lnSpc>
        <a:spcBef>
          <a:spcPct val="20000"/>
        </a:spcBef>
        <a:spcAft>
          <a:spcPct val="0"/>
        </a:spcAft>
        <a:buClr>
          <a:schemeClr val="accent2"/>
        </a:buClr>
        <a:buChar char="•"/>
        <a:defRPr sz="1400">
          <a:solidFill>
            <a:schemeClr val="tx1"/>
          </a:solidFill>
          <a:latin typeface="+mn-lt"/>
        </a:defRPr>
      </a:lvl6pPr>
      <a:lvl7pPr marL="2971800" indent="-228600" algn="l" rtl="0" fontAlgn="base">
        <a:lnSpc>
          <a:spcPct val="90000"/>
        </a:lnSpc>
        <a:spcBef>
          <a:spcPct val="20000"/>
        </a:spcBef>
        <a:spcAft>
          <a:spcPct val="0"/>
        </a:spcAft>
        <a:buClr>
          <a:schemeClr val="accent2"/>
        </a:buClr>
        <a:buChar char="•"/>
        <a:defRPr sz="1400">
          <a:solidFill>
            <a:schemeClr val="tx1"/>
          </a:solidFill>
          <a:latin typeface="+mn-lt"/>
        </a:defRPr>
      </a:lvl7pPr>
      <a:lvl8pPr marL="3429000" indent="-228600" algn="l" rtl="0" fontAlgn="base">
        <a:lnSpc>
          <a:spcPct val="90000"/>
        </a:lnSpc>
        <a:spcBef>
          <a:spcPct val="20000"/>
        </a:spcBef>
        <a:spcAft>
          <a:spcPct val="0"/>
        </a:spcAft>
        <a:buClr>
          <a:schemeClr val="accent2"/>
        </a:buClr>
        <a:buChar char="•"/>
        <a:defRPr sz="1400">
          <a:solidFill>
            <a:schemeClr val="tx1"/>
          </a:solidFill>
          <a:latin typeface="+mn-lt"/>
        </a:defRPr>
      </a:lvl8pPr>
      <a:lvl9pPr marL="3886200" indent="-228600" algn="l" rtl="0" fontAlgn="base">
        <a:lnSpc>
          <a:spcPct val="90000"/>
        </a:lnSpc>
        <a:spcBef>
          <a:spcPct val="20000"/>
        </a:spcBef>
        <a:spcAft>
          <a:spcPct val="0"/>
        </a:spcAft>
        <a:buClr>
          <a:schemeClr val="accent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hyperlink" Target="http://lonpsharep01/sites/Central_Europe/Marketing/Products/gateway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apps.citrix.com/cd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1265238" y="3211513"/>
            <a:ext cx="6129337" cy="1106487"/>
          </a:xfrm>
        </p:spPr>
        <p:txBody>
          <a:bodyPr/>
          <a:lstStyle/>
          <a:p>
            <a:r>
              <a:rPr lang="en-US" sz="3300"/>
              <a:t>Citrix Access Gateway </a:t>
            </a:r>
            <a:br>
              <a:rPr lang="en-US" sz="3300"/>
            </a:br>
            <a:r>
              <a:rPr lang="en-US" sz="3300"/>
              <a:t>Advanced Edition</a:t>
            </a:r>
            <a:br>
              <a:rPr lang="en-US" sz="3300"/>
            </a:br>
            <a:r>
              <a:rPr lang="en-US" sz="3400"/>
              <a:t/>
            </a:r>
            <a:br>
              <a:rPr lang="en-US" sz="3400"/>
            </a:br>
            <a:r>
              <a:rPr lang="en-US" sz="3000"/>
              <a:t>Technical Overview</a:t>
            </a:r>
          </a:p>
        </p:txBody>
      </p:sp>
      <p:sp>
        <p:nvSpPr>
          <p:cNvPr id="165891" name="Rectangle 3"/>
          <p:cNvSpPr>
            <a:spLocks noGrp="1" noChangeArrowheads="1"/>
          </p:cNvSpPr>
          <p:nvPr>
            <p:ph type="subTitle" idx="1"/>
          </p:nvPr>
        </p:nvSpPr>
        <p:spPr>
          <a:xfrm>
            <a:off x="1397000" y="4889500"/>
            <a:ext cx="5800725" cy="1752600"/>
          </a:xfrm>
        </p:spPr>
        <p:txBody>
          <a:bodyPr/>
          <a:lstStyle/>
          <a:p>
            <a:r>
              <a:rPr lang="de-DE" sz="2400"/>
              <a:t>Seceidos GmbH&amp;Co. KG</a:t>
            </a:r>
          </a:p>
          <a:p>
            <a:r>
              <a:rPr lang="de-DE" sz="2400"/>
              <a:t>Robert Hochrein</a:t>
            </a:r>
          </a:p>
          <a:p>
            <a:r>
              <a:rPr lang="de-DE" sz="2400"/>
              <a:t>robert.hochrein@seceidos.de</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3"/>
          <p:cNvSpPr>
            <a:spLocks noGrp="1"/>
          </p:cNvSpPr>
          <p:nvPr>
            <p:ph type="sldNum" sz="quarter" idx="10"/>
          </p:nvPr>
        </p:nvSpPr>
        <p:spPr/>
        <p:txBody>
          <a:bodyPr/>
          <a:lstStyle/>
          <a:p>
            <a:fld id="{D476D3FE-54C4-458D-B763-7C59AD15FA0B}" type="slidenum">
              <a:rPr lang="en-US"/>
              <a:pPr/>
              <a:t>10</a:t>
            </a:fld>
            <a:endParaRPr lang="en-US"/>
          </a:p>
        </p:txBody>
      </p:sp>
      <p:sp>
        <p:nvSpPr>
          <p:cNvPr id="58" name="Footer Placeholder 4"/>
          <p:cNvSpPr>
            <a:spLocks noGrp="1"/>
          </p:cNvSpPr>
          <p:nvPr>
            <p:ph type="ftr" sz="quarter" idx="11"/>
          </p:nvPr>
        </p:nvSpPr>
        <p:spPr/>
        <p:txBody>
          <a:bodyPr/>
          <a:lstStyle/>
          <a:p>
            <a:r>
              <a:rPr lang="en-US"/>
              <a:t>Internal and Partner Use Only</a:t>
            </a:r>
          </a:p>
          <a:p>
            <a:endParaRPr lang="en-US"/>
          </a:p>
        </p:txBody>
      </p:sp>
      <p:sp>
        <p:nvSpPr>
          <p:cNvPr id="59" name="Date Placeholder 5"/>
          <p:cNvSpPr>
            <a:spLocks noGrp="1"/>
          </p:cNvSpPr>
          <p:nvPr>
            <p:ph type="dt" sz="half" idx="12"/>
          </p:nvPr>
        </p:nvSpPr>
        <p:spPr/>
        <p:txBody>
          <a:bodyPr/>
          <a:lstStyle/>
          <a:p>
            <a:r>
              <a:rPr lang="en-US"/>
              <a:t>© 2005 Citrix Systems, Inc.—All rights reserved.</a:t>
            </a:r>
          </a:p>
        </p:txBody>
      </p:sp>
      <p:sp>
        <p:nvSpPr>
          <p:cNvPr id="184322" name="AutoShape 2"/>
          <p:cNvSpPr>
            <a:spLocks noChangeArrowheads="1"/>
          </p:cNvSpPr>
          <p:nvPr/>
        </p:nvSpPr>
        <p:spPr bwMode="gray">
          <a:xfrm>
            <a:off x="2689225" y="1666875"/>
            <a:ext cx="6122988" cy="4781550"/>
          </a:xfrm>
          <a:prstGeom prst="roundRect">
            <a:avLst>
              <a:gd name="adj" fmla="val 648"/>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nvGrpSpPr>
          <p:cNvPr id="184323" name="Group 3"/>
          <p:cNvGrpSpPr>
            <a:grpSpLocks/>
          </p:cNvGrpSpPr>
          <p:nvPr/>
        </p:nvGrpSpPr>
        <p:grpSpPr bwMode="auto">
          <a:xfrm>
            <a:off x="128588" y="1443038"/>
            <a:ext cx="8696325" cy="565150"/>
            <a:chOff x="84" y="889"/>
            <a:chExt cx="5407" cy="354"/>
          </a:xfrm>
        </p:grpSpPr>
        <p:sp>
          <p:nvSpPr>
            <p:cNvPr id="184324" name="AutoShape 4"/>
            <p:cNvSpPr>
              <a:spLocks noChangeArrowheads="1"/>
            </p:cNvSpPr>
            <p:nvPr/>
          </p:nvSpPr>
          <p:spPr bwMode="gray">
            <a:xfrm>
              <a:off x="231" y="960"/>
              <a:ext cx="5260" cy="250"/>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84325" name="Oval 5"/>
            <p:cNvSpPr>
              <a:spLocks noChangeArrowheads="1"/>
            </p:cNvSpPr>
            <p:nvPr/>
          </p:nvSpPr>
          <p:spPr bwMode="gray">
            <a:xfrm rot="5400000">
              <a:off x="647" y="326"/>
              <a:ext cx="354" cy="1479"/>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184326" name="Rectangle 6"/>
          <p:cNvSpPr>
            <a:spLocks noGrp="1" noChangeArrowheads="1"/>
          </p:cNvSpPr>
          <p:nvPr>
            <p:ph type="title"/>
          </p:nvPr>
        </p:nvSpPr>
        <p:spPr/>
        <p:txBody>
          <a:bodyPr/>
          <a:lstStyle/>
          <a:p>
            <a:r>
              <a:rPr lang="en-US"/>
              <a:t>Access Gateway Advanced Edition</a:t>
            </a:r>
            <a:br>
              <a:rPr lang="en-US"/>
            </a:br>
            <a:r>
              <a:rPr lang="en-US"/>
              <a:t>Features &amp; Benefits</a:t>
            </a:r>
          </a:p>
        </p:txBody>
      </p:sp>
      <p:graphicFrame>
        <p:nvGraphicFramePr>
          <p:cNvPr id="184327" name="Group 7"/>
          <p:cNvGraphicFramePr>
            <a:graphicFrameLocks noGrp="1"/>
          </p:cNvGraphicFramePr>
          <p:nvPr>
            <p:ph type="tbl" idx="1"/>
          </p:nvPr>
        </p:nvGraphicFramePr>
        <p:xfrm>
          <a:off x="312738" y="1533525"/>
          <a:ext cx="8451850" cy="4904550"/>
        </p:xfrm>
        <a:graphic>
          <a:graphicData uri="http://schemas.openxmlformats.org/drawingml/2006/table">
            <a:tbl>
              <a:tblPr/>
              <a:tblGrid>
                <a:gridCol w="2312987"/>
                <a:gridCol w="3105150"/>
                <a:gridCol w="3033713"/>
              </a:tblGrid>
              <a:tr h="355600">
                <a:tc>
                  <a:txBody>
                    <a:bodyPr/>
                    <a:lstStyle/>
                    <a:p>
                      <a:pPr marL="0" marR="0" lvl="0" indent="0" algn="l" defTabSz="914400" rtl="0" eaLnBrk="1" fontAlgn="base" latinLnBrk="0" hangingPunct="1">
                        <a:lnSpc>
                          <a:spcPct val="85000"/>
                        </a:lnSpc>
                        <a:spcBef>
                          <a:spcPct val="35000"/>
                        </a:spcBef>
                        <a:spcAft>
                          <a:spcPct val="1500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Feature</a:t>
                      </a:r>
                    </a:p>
                  </a:txBody>
                  <a:tcPr marL="137160" marR="137160" marT="91440" anchor="ctr"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35000"/>
                        </a:spcBef>
                        <a:spcAft>
                          <a:spcPct val="1500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Function</a:t>
                      </a:r>
                    </a:p>
                  </a:txBody>
                  <a:tcPr marL="137160" marR="137160" marT="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35000"/>
                        </a:spcBef>
                        <a:spcAft>
                          <a:spcPct val="1500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Benefit</a:t>
                      </a:r>
                    </a:p>
                  </a:txBody>
                  <a:tcPr marL="137160" marR="137160" marT="91440" anchor="ctr" horzOverflow="overflow">
                    <a:lnL w="1270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noFill/>
                  </a:tcPr>
                </a:tc>
              </a:tr>
              <a:tr h="574675">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Policy-based Access and Action Rights Control</a:t>
                      </a:r>
                    </a:p>
                  </a:txBody>
                  <a:tcPr marL="137160" marR="137160" marT="91440" horzOverflow="overflow">
                    <a:lnL cap="flat">
                      <a:noFill/>
                    </a:lnL>
                    <a:lnR w="12700" cap="flat" cmpd="sng" algn="ctr">
                      <a:solidFill>
                        <a:schemeClr val="bg1"/>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Detect and adapt policies based on access scenario to control the flow of the organization’s sensitive data</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Granular access controls</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Intellectual property protection</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Extend user’s access to more situations</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Enhances security without effecting the user experience</a:t>
                      </a:r>
                    </a:p>
                  </a:txBody>
                  <a:tcPr marL="137160" marR="137160" marT="91440" horzOverflow="overflow">
                    <a:lnL w="12700" cap="flat" cmpd="sng" algn="ctr">
                      <a:solidFill>
                        <a:schemeClr val="bg1"/>
                      </a:solidFill>
                      <a:prstDash val="solid"/>
                      <a:round/>
                      <a:headEnd type="none" w="med" len="med"/>
                      <a:tailEnd type="none" w="med" len="med"/>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Endpoint Analysis</a:t>
                      </a:r>
                    </a:p>
                  </a:txBody>
                  <a:tcPr marL="137160" marR="137160" marT="91440" horzOverflow="overflow">
                    <a:lnL cap="flat">
                      <a:noFill/>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Determines client device status for access policies and provides device remediation.</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Enables corporate and regulatory compliance</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Extensible with industry standard development tools to meet customer needs</a:t>
                      </a:r>
                    </a:p>
                  </a:txBody>
                  <a:tcPr marL="137160" marR="137160" marT="9144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Browser-only Access</a:t>
                      </a:r>
                    </a:p>
                  </a:txBody>
                  <a:tcPr marL="137160" marR="137160" marT="91440" horzOverflow="overflow">
                    <a:lnL cap="flat">
                      <a:noFill/>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Access with any web browser on any device to web sites, files, and email</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No additional client components</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Ubiquitous access</a:t>
                      </a:r>
                    </a:p>
                  </a:txBody>
                  <a:tcPr marL="137160" marR="137160" marT="9144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Mobile Device Awareness</a:t>
                      </a:r>
                    </a:p>
                  </a:txBody>
                  <a:tcPr marL="137160" marR="137160" marT="91440" horzOverflow="overflow">
                    <a:lnL cap="flat">
                      <a:noFill/>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Re-factored email and file interface for PDAs and small-form factor devices</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Seamless device transition</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User productivity</a:t>
                      </a:r>
                    </a:p>
                  </a:txBody>
                  <a:tcPr marL="137160" marR="137160" marT="9144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Extended Access Control for Presentation Server</a:t>
                      </a:r>
                    </a:p>
                  </a:txBody>
                  <a:tcPr marL="137160" marR="137160" marT="91440" horzOverflow="overflow">
                    <a:lnL cap="flat">
                      <a:noFill/>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Policy-based control of Presentation Server using end-point analysis and network location awareness</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Address regulatory and security concerns</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Enhances Web Interface</a:t>
                      </a:r>
                    </a:p>
                  </a:txBody>
                  <a:tcPr marL="137160" marR="137160" marT="9144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Centralized Logging and Trend Reporting</a:t>
                      </a:r>
                    </a:p>
                  </a:txBody>
                  <a:tcPr marL="137160" marR="137160" marT="91440" horzOverflow="overflow">
                    <a:lnL cap="flat">
                      <a:noFill/>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chemeClr val="accent2"/>
                        </a:buClr>
                        <a:buSzTx/>
                        <a:buFontTx/>
                        <a:buNone/>
                        <a:tabLst/>
                      </a:pPr>
                      <a:r>
                        <a:rPr kumimoji="0" lang="en-US" sz="1200" b="1" i="0" u="none" strike="noStrike" cap="none" normalizeH="0" baseline="0" smtClean="0">
                          <a:ln>
                            <a:noFill/>
                          </a:ln>
                          <a:solidFill>
                            <a:schemeClr val="tx1"/>
                          </a:solidFill>
                          <a:effectLst/>
                          <a:latin typeface="Arial" charset="0"/>
                        </a:rPr>
                        <a:t>Provide sophisticated usage data for troubleshooting and planning</a:t>
                      </a:r>
                    </a:p>
                  </a:txBody>
                  <a:tcPr marL="137160" marR="137160" marT="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Improved management</a:t>
                      </a:r>
                    </a:p>
                    <a:p>
                      <a:pPr marL="180975" marR="0" lvl="0" indent="-180975" algn="l" defTabSz="914400" rtl="0" eaLnBrk="1" fontAlgn="base" latinLnBrk="0" hangingPunct="1">
                        <a:lnSpc>
                          <a:spcPct val="85000"/>
                        </a:lnSpc>
                        <a:spcBef>
                          <a:spcPct val="20000"/>
                        </a:spcBef>
                        <a:spcAft>
                          <a:spcPct val="0"/>
                        </a:spcAft>
                        <a:buClr>
                          <a:schemeClr val="accent2"/>
                        </a:buClr>
                        <a:buSzTx/>
                        <a:buFontTx/>
                        <a:buChar char="•"/>
                        <a:tabLst/>
                      </a:pPr>
                      <a:r>
                        <a:rPr kumimoji="0" lang="en-US" sz="1200" b="1" i="0" u="none" strike="noStrike" cap="none" normalizeH="0" baseline="0" smtClean="0">
                          <a:ln>
                            <a:noFill/>
                          </a:ln>
                          <a:solidFill>
                            <a:schemeClr val="tx1"/>
                          </a:solidFill>
                          <a:effectLst/>
                          <a:latin typeface="Arial" charset="0"/>
                        </a:rPr>
                        <a:t>Easy integration with 3</a:t>
                      </a:r>
                      <a:r>
                        <a:rPr kumimoji="0" lang="en-US" sz="1200" b="1" i="0" u="none" strike="noStrike" cap="none" normalizeH="0" baseline="30000" smtClean="0">
                          <a:ln>
                            <a:noFill/>
                          </a:ln>
                          <a:solidFill>
                            <a:schemeClr val="tx1"/>
                          </a:solidFill>
                          <a:effectLst/>
                          <a:latin typeface="Arial" charset="0"/>
                        </a:rPr>
                        <a:t>rd</a:t>
                      </a:r>
                      <a:r>
                        <a:rPr kumimoji="0" lang="en-US" sz="1200" b="1" i="0" u="none" strike="noStrike" cap="none" normalizeH="0" baseline="0" smtClean="0">
                          <a:ln>
                            <a:noFill/>
                          </a:ln>
                          <a:solidFill>
                            <a:schemeClr val="tx1"/>
                          </a:solidFill>
                          <a:effectLst/>
                          <a:latin typeface="Arial" charset="0"/>
                        </a:rPr>
                        <a:t> party tools</a:t>
                      </a:r>
                    </a:p>
                  </a:txBody>
                  <a:tcPr marL="137160" marR="137160" marT="91440"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9CA2279F-E373-4383-93B5-8148E9FDC633}" type="slidenum">
              <a:rPr lang="en-US"/>
              <a:pPr/>
              <a:t>11</a:t>
            </a:fld>
            <a:endParaRPr lang="en-US"/>
          </a:p>
        </p:txBody>
      </p:sp>
      <p:sp>
        <p:nvSpPr>
          <p:cNvPr id="10" name="Footer Placeholder 4"/>
          <p:cNvSpPr>
            <a:spLocks noGrp="1"/>
          </p:cNvSpPr>
          <p:nvPr>
            <p:ph type="ftr" sz="quarter" idx="11"/>
          </p:nvPr>
        </p:nvSpPr>
        <p:spPr/>
        <p:txBody>
          <a:bodyPr/>
          <a:lstStyle/>
          <a:p>
            <a:r>
              <a:rPr lang="en-US"/>
              <a:t>Internal and Partner Use Only</a:t>
            </a:r>
          </a:p>
          <a:p>
            <a:endParaRPr lang="en-US"/>
          </a:p>
        </p:txBody>
      </p:sp>
      <p:sp>
        <p:nvSpPr>
          <p:cNvPr id="11" name="Date Placeholder 5"/>
          <p:cNvSpPr>
            <a:spLocks noGrp="1"/>
          </p:cNvSpPr>
          <p:nvPr>
            <p:ph type="dt" sz="half" idx="12"/>
          </p:nvPr>
        </p:nvSpPr>
        <p:spPr/>
        <p:txBody>
          <a:bodyPr/>
          <a:lstStyle/>
          <a:p>
            <a:r>
              <a:rPr lang="en-US"/>
              <a:t>© 2005 Citrix Systems, Inc.—All rights reserved.</a:t>
            </a:r>
          </a:p>
        </p:txBody>
      </p:sp>
      <p:sp>
        <p:nvSpPr>
          <p:cNvPr id="291842" name="Rectangle 2"/>
          <p:cNvSpPr>
            <a:spLocks noGrp="1" noChangeArrowheads="1"/>
          </p:cNvSpPr>
          <p:nvPr>
            <p:ph type="title"/>
          </p:nvPr>
        </p:nvSpPr>
        <p:spPr/>
        <p:txBody>
          <a:bodyPr/>
          <a:lstStyle/>
          <a:p>
            <a:r>
              <a:rPr lang="en-US"/>
              <a:t>Finding the Right Balance</a:t>
            </a:r>
          </a:p>
        </p:txBody>
      </p:sp>
      <p:sp>
        <p:nvSpPr>
          <p:cNvPr id="291843" name="AutoShape 3"/>
          <p:cNvSpPr>
            <a:spLocks noChangeArrowheads="1"/>
          </p:cNvSpPr>
          <p:nvPr/>
        </p:nvSpPr>
        <p:spPr bwMode="auto">
          <a:xfrm>
            <a:off x="5267325" y="1590675"/>
            <a:ext cx="3648075" cy="4600575"/>
          </a:xfrm>
          <a:prstGeom prst="roundRect">
            <a:avLst>
              <a:gd name="adj" fmla="val 16667"/>
            </a:avLst>
          </a:prstGeom>
          <a:gradFill rotWithShape="1">
            <a:gsLst>
              <a:gs pos="0">
                <a:srgbClr val="DDDDDD"/>
              </a:gs>
              <a:gs pos="100000">
                <a:srgbClr val="DDDDDD">
                  <a:gamma/>
                  <a:tint val="69804"/>
                  <a:invGamma/>
                </a:srgbClr>
              </a:gs>
            </a:gsLst>
            <a:lin ang="5400000" scaled="1"/>
          </a:gradFill>
          <a:ln w="9525">
            <a:noFill/>
            <a:round/>
            <a:headEnd/>
            <a:tailEnd/>
          </a:ln>
          <a:effectLst/>
        </p:spPr>
        <p:txBody>
          <a:bodyPr wrap="none" anchor="ctr"/>
          <a:lstStyle/>
          <a:p>
            <a:endParaRPr lang="en-US"/>
          </a:p>
        </p:txBody>
      </p:sp>
      <p:sp>
        <p:nvSpPr>
          <p:cNvPr id="291844" name="AutoShape 4"/>
          <p:cNvSpPr>
            <a:spLocks noChangeArrowheads="1"/>
          </p:cNvSpPr>
          <p:nvPr/>
        </p:nvSpPr>
        <p:spPr bwMode="auto">
          <a:xfrm>
            <a:off x="228600" y="1590675"/>
            <a:ext cx="3590925" cy="4600575"/>
          </a:xfrm>
          <a:prstGeom prst="roundRect">
            <a:avLst>
              <a:gd name="adj" fmla="val 16667"/>
            </a:avLst>
          </a:prstGeom>
          <a:gradFill rotWithShape="1">
            <a:gsLst>
              <a:gs pos="0">
                <a:srgbClr val="DDDDDD"/>
              </a:gs>
              <a:gs pos="100000">
                <a:srgbClr val="DDDDDD">
                  <a:gamma/>
                  <a:tint val="69804"/>
                  <a:invGamma/>
                </a:srgbClr>
              </a:gs>
            </a:gsLst>
            <a:lin ang="5400000" scaled="1"/>
          </a:gradFill>
          <a:ln w="9525">
            <a:noFill/>
            <a:round/>
            <a:headEnd/>
            <a:tailEnd/>
          </a:ln>
          <a:effectLst/>
        </p:spPr>
        <p:txBody>
          <a:bodyPr wrap="none" anchor="ctr"/>
          <a:lstStyle/>
          <a:p>
            <a:endParaRPr lang="en-US"/>
          </a:p>
        </p:txBody>
      </p:sp>
      <p:sp>
        <p:nvSpPr>
          <p:cNvPr id="291845" name="Rectangle 5"/>
          <p:cNvSpPr>
            <a:spLocks noGrp="1" noChangeArrowheads="1"/>
          </p:cNvSpPr>
          <p:nvPr>
            <p:ph type="body" sz="half" idx="1"/>
          </p:nvPr>
        </p:nvSpPr>
        <p:spPr>
          <a:xfrm>
            <a:off x="228600" y="1841500"/>
            <a:ext cx="3619500" cy="4640263"/>
          </a:xfrm>
          <a:noFill/>
          <a:ln/>
        </p:spPr>
        <p:txBody>
          <a:bodyPr>
            <a:spAutoFit/>
          </a:bodyPr>
          <a:lstStyle/>
          <a:p>
            <a:pPr>
              <a:buFontTx/>
              <a:buNone/>
            </a:pPr>
            <a:r>
              <a:rPr lang="en-US" sz="2200" b="1"/>
              <a:t>	</a:t>
            </a:r>
            <a:r>
              <a:rPr lang="en-US" sz="2200" b="1" u="sng"/>
              <a:t>Access</a:t>
            </a:r>
          </a:p>
          <a:p>
            <a:r>
              <a:rPr lang="en-US" sz="2200"/>
              <a:t>Anywhere, Anytime</a:t>
            </a:r>
          </a:p>
          <a:p>
            <a:pPr lvl="1"/>
            <a:r>
              <a:rPr lang="en-US" sz="2000"/>
              <a:t>After work hours</a:t>
            </a:r>
          </a:p>
          <a:p>
            <a:pPr lvl="1"/>
            <a:r>
              <a:rPr lang="en-US" sz="2000"/>
              <a:t>During office closures</a:t>
            </a:r>
          </a:p>
          <a:p>
            <a:pPr lvl="1"/>
            <a:r>
              <a:rPr lang="en-US" sz="2000"/>
              <a:t>On the road</a:t>
            </a:r>
          </a:p>
          <a:p>
            <a:r>
              <a:rPr lang="en-US" sz="2200"/>
              <a:t>Access to all applications</a:t>
            </a:r>
          </a:p>
          <a:p>
            <a:r>
              <a:rPr lang="en-US" sz="2200"/>
              <a:t>Access is transparent </a:t>
            </a:r>
          </a:p>
          <a:p>
            <a:r>
              <a:rPr lang="en-US" sz="2200"/>
              <a:t>Access from any device</a:t>
            </a:r>
          </a:p>
          <a:p>
            <a:endParaRPr lang="en-US" sz="2200"/>
          </a:p>
          <a:p>
            <a:endParaRPr lang="en-US" sz="2100"/>
          </a:p>
        </p:txBody>
      </p:sp>
      <p:sp>
        <p:nvSpPr>
          <p:cNvPr id="291846" name="Rectangle 6"/>
          <p:cNvSpPr>
            <a:spLocks noChangeArrowheads="1"/>
          </p:cNvSpPr>
          <p:nvPr/>
        </p:nvSpPr>
        <p:spPr bwMode="auto">
          <a:xfrm>
            <a:off x="5267325" y="1841500"/>
            <a:ext cx="3790950" cy="4814888"/>
          </a:xfrm>
          <a:prstGeom prst="rect">
            <a:avLst/>
          </a:prstGeom>
          <a:noFill/>
          <a:ln w="9525">
            <a:noFill/>
            <a:miter lim="800000"/>
            <a:headEnd/>
            <a:tailEnd/>
          </a:ln>
          <a:effectLst/>
        </p:spPr>
        <p:txBody>
          <a:bodyPr>
            <a:spAutoFit/>
          </a:bodyPr>
          <a:lstStyle/>
          <a:p>
            <a:pPr marL="342900" indent="-342900" algn="ctr">
              <a:lnSpc>
                <a:spcPct val="90000"/>
              </a:lnSpc>
              <a:spcBef>
                <a:spcPct val="35000"/>
              </a:spcBef>
              <a:spcAft>
                <a:spcPct val="15000"/>
              </a:spcAft>
              <a:buClr>
                <a:schemeClr val="accent2"/>
              </a:buClr>
            </a:pPr>
            <a:r>
              <a:rPr lang="en-US" sz="2200" b="1" u="sng"/>
              <a:t>Information Security</a:t>
            </a:r>
          </a:p>
          <a:p>
            <a:pPr marL="342900" indent="-342900">
              <a:lnSpc>
                <a:spcPct val="90000"/>
              </a:lnSpc>
              <a:spcBef>
                <a:spcPct val="35000"/>
              </a:spcBef>
              <a:spcAft>
                <a:spcPct val="15000"/>
              </a:spcAft>
              <a:buClr>
                <a:schemeClr val="accent2"/>
              </a:buClr>
              <a:buFontTx/>
              <a:buChar char="•"/>
            </a:pPr>
            <a:r>
              <a:rPr lang="en-US" sz="2100"/>
              <a:t>Protection of critical systems</a:t>
            </a:r>
          </a:p>
          <a:p>
            <a:pPr marL="742950" lvl="1" indent="-285750">
              <a:lnSpc>
                <a:spcPct val="85000"/>
              </a:lnSpc>
              <a:spcBef>
                <a:spcPct val="25000"/>
              </a:spcBef>
              <a:spcAft>
                <a:spcPct val="15000"/>
              </a:spcAft>
              <a:buClr>
                <a:schemeClr val="accent2"/>
              </a:buClr>
              <a:buFont typeface="Arial" charset="0"/>
              <a:buChar char="–"/>
            </a:pPr>
            <a:r>
              <a:rPr lang="en-US" sz="2000"/>
              <a:t>Denial of service </a:t>
            </a:r>
          </a:p>
          <a:p>
            <a:pPr marL="742950" lvl="1" indent="-285750">
              <a:lnSpc>
                <a:spcPct val="85000"/>
              </a:lnSpc>
              <a:spcBef>
                <a:spcPct val="25000"/>
              </a:spcBef>
              <a:spcAft>
                <a:spcPct val="15000"/>
              </a:spcAft>
              <a:buClr>
                <a:schemeClr val="accent2"/>
              </a:buClr>
              <a:buFont typeface="Arial" charset="0"/>
              <a:buChar char="–"/>
            </a:pPr>
            <a:r>
              <a:rPr lang="en-US" sz="2000"/>
              <a:t>Exposure to malware</a:t>
            </a:r>
          </a:p>
          <a:p>
            <a:pPr marL="342900" indent="-342900">
              <a:lnSpc>
                <a:spcPct val="90000"/>
              </a:lnSpc>
              <a:spcBef>
                <a:spcPct val="35000"/>
              </a:spcBef>
              <a:spcAft>
                <a:spcPct val="15000"/>
              </a:spcAft>
              <a:buClr>
                <a:schemeClr val="accent2"/>
              </a:buClr>
              <a:buFontTx/>
              <a:buChar char="•"/>
            </a:pPr>
            <a:r>
              <a:rPr lang="en-US" sz="2100"/>
              <a:t>Intellectual property control</a:t>
            </a:r>
          </a:p>
          <a:p>
            <a:pPr marL="342900" indent="-342900">
              <a:lnSpc>
                <a:spcPct val="90000"/>
              </a:lnSpc>
              <a:spcBef>
                <a:spcPct val="35000"/>
              </a:spcBef>
              <a:spcAft>
                <a:spcPct val="15000"/>
              </a:spcAft>
              <a:buClr>
                <a:schemeClr val="accent2"/>
              </a:buClr>
              <a:buFontTx/>
              <a:buChar char="•"/>
            </a:pPr>
            <a:r>
              <a:rPr lang="en-US" sz="2100"/>
              <a:t>Address regulatory compliance</a:t>
            </a:r>
          </a:p>
          <a:p>
            <a:pPr marL="342900" indent="-342900">
              <a:lnSpc>
                <a:spcPct val="90000"/>
              </a:lnSpc>
              <a:spcBef>
                <a:spcPct val="35000"/>
              </a:spcBef>
              <a:spcAft>
                <a:spcPct val="15000"/>
              </a:spcAft>
              <a:buClr>
                <a:schemeClr val="accent2"/>
              </a:buClr>
              <a:buFontTx/>
              <a:buChar char="•"/>
            </a:pPr>
            <a:r>
              <a:rPr lang="en-US" sz="2100"/>
              <a:t>Risk mitigation</a:t>
            </a:r>
          </a:p>
          <a:p>
            <a:pPr marL="342900" indent="-342900">
              <a:lnSpc>
                <a:spcPct val="90000"/>
              </a:lnSpc>
              <a:spcBef>
                <a:spcPct val="35000"/>
              </a:spcBef>
              <a:spcAft>
                <a:spcPct val="15000"/>
              </a:spcAft>
              <a:buClr>
                <a:schemeClr val="accent2"/>
              </a:buClr>
              <a:buFontTx/>
              <a:buChar char="•"/>
            </a:pPr>
            <a:r>
              <a:rPr lang="en-US" sz="2100"/>
              <a:t>Practical and cost-effective</a:t>
            </a:r>
          </a:p>
          <a:p>
            <a:pPr marL="342900" indent="-342900">
              <a:lnSpc>
                <a:spcPct val="90000"/>
              </a:lnSpc>
              <a:spcBef>
                <a:spcPct val="35000"/>
              </a:spcBef>
              <a:spcAft>
                <a:spcPct val="15000"/>
              </a:spcAft>
              <a:buClr>
                <a:schemeClr val="accent2"/>
              </a:buClr>
              <a:buFontTx/>
              <a:buChar char="•"/>
            </a:pPr>
            <a:endParaRPr lang="en-US" sz="2100"/>
          </a:p>
          <a:p>
            <a:pPr marL="742950" lvl="1" indent="-285750">
              <a:lnSpc>
                <a:spcPct val="85000"/>
              </a:lnSpc>
              <a:spcBef>
                <a:spcPct val="25000"/>
              </a:spcBef>
              <a:spcAft>
                <a:spcPct val="15000"/>
              </a:spcAft>
              <a:buClr>
                <a:schemeClr val="accent2"/>
              </a:buClr>
              <a:buFont typeface="Arial" charset="0"/>
              <a:buChar char="–"/>
            </a:pPr>
            <a:endParaRPr lang="en-US" sz="2000"/>
          </a:p>
        </p:txBody>
      </p:sp>
      <p:sp>
        <p:nvSpPr>
          <p:cNvPr id="291847" name="AutoShape 7"/>
          <p:cNvSpPr>
            <a:spLocks noChangeArrowheads="1"/>
          </p:cNvSpPr>
          <p:nvPr/>
        </p:nvSpPr>
        <p:spPr bwMode="auto">
          <a:xfrm>
            <a:off x="3819525" y="3343275"/>
            <a:ext cx="695325" cy="1114425"/>
          </a:xfrm>
          <a:prstGeom prst="rightArrow">
            <a:avLst>
              <a:gd name="adj1" fmla="val 47565"/>
              <a:gd name="adj2" fmla="val 68023"/>
            </a:avLst>
          </a:prstGeom>
          <a:solidFill>
            <a:schemeClr val="accent2"/>
          </a:solidFill>
          <a:ln w="9525">
            <a:noFill/>
            <a:miter lim="800000"/>
            <a:headEnd/>
            <a:tailEnd/>
          </a:ln>
          <a:effectLst/>
        </p:spPr>
        <p:txBody>
          <a:bodyPr wrap="none" anchor="ctr"/>
          <a:lstStyle/>
          <a:p>
            <a:endParaRPr lang="en-US"/>
          </a:p>
        </p:txBody>
      </p:sp>
      <p:sp>
        <p:nvSpPr>
          <p:cNvPr id="291848" name="AutoShape 8"/>
          <p:cNvSpPr>
            <a:spLocks noChangeArrowheads="1"/>
          </p:cNvSpPr>
          <p:nvPr/>
        </p:nvSpPr>
        <p:spPr bwMode="auto">
          <a:xfrm rot="10800000">
            <a:off x="4572000" y="3343275"/>
            <a:ext cx="695325" cy="1114425"/>
          </a:xfrm>
          <a:prstGeom prst="rightArrow">
            <a:avLst>
              <a:gd name="adj1" fmla="val 47565"/>
              <a:gd name="adj2" fmla="val 68023"/>
            </a:avLst>
          </a:prstGeom>
          <a:solidFill>
            <a:schemeClr val="accent2"/>
          </a:solidFill>
          <a:ln w="9525">
            <a:no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4D5CAFF-8E34-436C-B6AD-27E327257162}" type="slidenum">
              <a:rPr lang="en-US"/>
              <a:pPr/>
              <a:t>12</a:t>
            </a:fld>
            <a:endParaRPr lang="en-US"/>
          </a:p>
        </p:txBody>
      </p:sp>
      <p:sp>
        <p:nvSpPr>
          <p:cNvPr id="6" name="Footer Placeholder 4"/>
          <p:cNvSpPr>
            <a:spLocks noGrp="1"/>
          </p:cNvSpPr>
          <p:nvPr>
            <p:ph type="ftr" sz="quarter" idx="11"/>
          </p:nvPr>
        </p:nvSpPr>
        <p:spPr/>
        <p:txBody>
          <a:bodyPr/>
          <a:lstStyle/>
          <a:p>
            <a:r>
              <a:rPr lang="en-US"/>
              <a:t>Internal and Partner Use Only</a:t>
            </a:r>
          </a:p>
          <a:p>
            <a:endParaRPr lang="en-US"/>
          </a:p>
        </p:txBody>
      </p:sp>
      <p:sp>
        <p:nvSpPr>
          <p:cNvPr id="7" name="Date Placeholder 5"/>
          <p:cNvSpPr>
            <a:spLocks noGrp="1"/>
          </p:cNvSpPr>
          <p:nvPr>
            <p:ph type="dt" sz="half" idx="12"/>
          </p:nvPr>
        </p:nvSpPr>
        <p:spPr/>
        <p:txBody>
          <a:bodyPr/>
          <a:lstStyle/>
          <a:p>
            <a:r>
              <a:rPr lang="en-US"/>
              <a:t>© 2005 Citrix Systems, Inc.—All rights reserved.</a:t>
            </a:r>
          </a:p>
        </p:txBody>
      </p:sp>
      <p:sp>
        <p:nvSpPr>
          <p:cNvPr id="186370" name="AutoShape 2"/>
          <p:cNvSpPr>
            <a:spLocks noChangeArrowheads="1"/>
          </p:cNvSpPr>
          <p:nvPr/>
        </p:nvSpPr>
        <p:spPr bwMode="gray">
          <a:xfrm>
            <a:off x="400050" y="1560513"/>
            <a:ext cx="8455025" cy="3194050"/>
          </a:xfrm>
          <a:prstGeom prst="roundRect">
            <a:avLst>
              <a:gd name="adj" fmla="val 4718"/>
            </a:avLst>
          </a:prstGeom>
          <a:gradFill rotWithShape="1">
            <a:gsLst>
              <a:gs pos="0">
                <a:srgbClr val="D9DCE3">
                  <a:gamma/>
                  <a:tint val="44314"/>
                  <a:invGamma/>
                </a:srgbClr>
              </a:gs>
              <a:gs pos="100000">
                <a:srgbClr val="D9DCE3"/>
              </a:gs>
            </a:gsLst>
            <a:lin ang="5400000" scaled="1"/>
          </a:gradFill>
          <a:ln w="9525" algn="ctr">
            <a:noFill/>
            <a:round/>
            <a:headEnd/>
            <a:tailEnd/>
          </a:ln>
          <a:effectLst/>
        </p:spPr>
        <p:txBody>
          <a:bodyPr wrap="none" anchor="ctr"/>
          <a:lstStyle/>
          <a:p>
            <a:endParaRPr lang="en-US"/>
          </a:p>
        </p:txBody>
      </p:sp>
      <p:sp>
        <p:nvSpPr>
          <p:cNvPr id="186371" name="Rectangle 3"/>
          <p:cNvSpPr>
            <a:spLocks noGrp="1" noChangeArrowheads="1"/>
          </p:cNvSpPr>
          <p:nvPr>
            <p:ph type="title"/>
          </p:nvPr>
        </p:nvSpPr>
        <p:spPr/>
        <p:txBody>
          <a:bodyPr/>
          <a:lstStyle/>
          <a:p>
            <a:r>
              <a:rPr lang="en-US"/>
              <a:t>SmartAccess Technology</a:t>
            </a:r>
          </a:p>
        </p:txBody>
      </p:sp>
      <p:sp>
        <p:nvSpPr>
          <p:cNvPr id="186372" name="Rectangle 4"/>
          <p:cNvSpPr>
            <a:spLocks noChangeArrowheads="1"/>
          </p:cNvSpPr>
          <p:nvPr/>
        </p:nvSpPr>
        <p:spPr bwMode="auto">
          <a:xfrm>
            <a:off x="579438" y="1735138"/>
            <a:ext cx="7996237" cy="2819400"/>
          </a:xfrm>
          <a:prstGeom prst="rect">
            <a:avLst/>
          </a:prstGeom>
          <a:noFill/>
          <a:ln w="9525" algn="ctr">
            <a:noFill/>
            <a:miter lim="800000"/>
            <a:headEnd/>
            <a:tailEnd/>
          </a:ln>
          <a:effectLst/>
        </p:spPr>
        <p:txBody>
          <a:bodyPr>
            <a:spAutoFit/>
          </a:bodyPr>
          <a:lstStyle/>
          <a:p>
            <a:pPr>
              <a:lnSpc>
                <a:spcPct val="90000"/>
              </a:lnSpc>
              <a:spcBef>
                <a:spcPct val="35000"/>
              </a:spcBef>
              <a:spcAft>
                <a:spcPct val="15000"/>
              </a:spcAft>
              <a:buClr>
                <a:schemeClr val="accent2"/>
              </a:buClr>
            </a:pPr>
            <a:r>
              <a:rPr lang="en-US" sz="2400"/>
              <a:t>Extensive </a:t>
            </a:r>
            <a:r>
              <a:rPr lang="en-US" sz="2400" b="1">
                <a:solidFill>
                  <a:schemeClr val="hlink"/>
                </a:solidFill>
              </a:rPr>
              <a:t>policy-based</a:t>
            </a:r>
            <a:r>
              <a:rPr lang="en-US" sz="2400" b="1"/>
              <a:t> </a:t>
            </a:r>
            <a:r>
              <a:rPr lang="en-US" sz="2400"/>
              <a:t>sense and response                                                                      </a:t>
            </a:r>
          </a:p>
          <a:p>
            <a:pPr lvl="1">
              <a:lnSpc>
                <a:spcPct val="85000"/>
              </a:lnSpc>
              <a:spcBef>
                <a:spcPct val="25000"/>
              </a:spcBef>
              <a:spcAft>
                <a:spcPct val="15000"/>
              </a:spcAft>
              <a:buClr>
                <a:schemeClr val="accent2"/>
              </a:buClr>
              <a:buFont typeface="Arial" charset="0"/>
              <a:buChar char="–"/>
            </a:pPr>
            <a:r>
              <a:rPr lang="en-US" altLang="zh-CN" sz="2200">
                <a:ea typeface="SimSun" pitchFamily="2" charset="-122"/>
              </a:rPr>
              <a:t>Automatically reconfigures the appropriate level of access as users </a:t>
            </a:r>
            <a:r>
              <a:rPr lang="en-US" altLang="zh-CN" sz="2200" b="1">
                <a:solidFill>
                  <a:schemeClr val="hlink"/>
                </a:solidFill>
                <a:ea typeface="SimSun" pitchFamily="2" charset="-122"/>
              </a:rPr>
              <a:t>roam between devices</a:t>
            </a:r>
            <a:r>
              <a:rPr lang="en-US" altLang="zh-CN" sz="2200">
                <a:ea typeface="SimSun" pitchFamily="2" charset="-122"/>
              </a:rPr>
              <a:t>, </a:t>
            </a:r>
            <a:r>
              <a:rPr lang="en-US" altLang="zh-CN" sz="2200" b="1">
                <a:solidFill>
                  <a:schemeClr val="hlink"/>
                </a:solidFill>
                <a:ea typeface="SimSun" pitchFamily="2" charset="-122"/>
              </a:rPr>
              <a:t>locations and connections</a:t>
            </a:r>
          </a:p>
          <a:p>
            <a:pPr lvl="1">
              <a:lnSpc>
                <a:spcPct val="85000"/>
              </a:lnSpc>
              <a:spcBef>
                <a:spcPct val="25000"/>
              </a:spcBef>
              <a:spcAft>
                <a:spcPct val="15000"/>
              </a:spcAft>
              <a:buClr>
                <a:schemeClr val="accent2"/>
              </a:buClr>
              <a:buFont typeface="Arial" charset="0"/>
              <a:buChar char="–"/>
            </a:pPr>
            <a:r>
              <a:rPr lang="en-US" altLang="ja-JP" sz="2200">
                <a:ea typeface="ＭＳ Ｐゴシック" pitchFamily="34" charset="-128"/>
              </a:rPr>
              <a:t>Advanced, extensible </a:t>
            </a:r>
            <a:r>
              <a:rPr lang="en-US" altLang="ja-JP" sz="2200" b="1">
                <a:solidFill>
                  <a:schemeClr val="hlink"/>
                </a:solidFill>
                <a:ea typeface="ＭＳ Ｐゴシック" pitchFamily="34" charset="-128"/>
              </a:rPr>
              <a:t>end-point security</a:t>
            </a:r>
            <a:r>
              <a:rPr lang="en-US" altLang="ja-JP" sz="2200">
                <a:ea typeface="ＭＳ Ｐゴシック" pitchFamily="34" charset="-128"/>
              </a:rPr>
              <a:t> policies and analysis</a:t>
            </a:r>
          </a:p>
          <a:p>
            <a:pPr lvl="1">
              <a:lnSpc>
                <a:spcPct val="85000"/>
              </a:lnSpc>
              <a:spcBef>
                <a:spcPct val="25000"/>
              </a:spcBef>
              <a:spcAft>
                <a:spcPct val="15000"/>
              </a:spcAft>
              <a:buClr>
                <a:schemeClr val="accent2"/>
              </a:buClr>
              <a:buFont typeface="Arial" charset="0"/>
              <a:buChar char="–"/>
            </a:pPr>
            <a:r>
              <a:rPr lang="en-US" altLang="zh-CN" sz="2200" b="1">
                <a:solidFill>
                  <a:schemeClr val="hlink"/>
                </a:solidFill>
                <a:ea typeface="SimSun" pitchFamily="2" charset="-122"/>
              </a:rPr>
              <a:t>Action Rights Control</a:t>
            </a:r>
            <a:r>
              <a:rPr lang="en-US" altLang="zh-CN" sz="2200">
                <a:ea typeface="SimSun" pitchFamily="2" charset="-122"/>
              </a:rPr>
              <a:t> defines what the user can access, and what actions they can take</a:t>
            </a:r>
            <a:endParaRPr lang="en-US" altLang="ja-JP" sz="2200">
              <a:ea typeface="SimSun" pitchFamily="2" charset="-122"/>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3"/>
          <p:cNvSpPr>
            <a:spLocks noGrp="1"/>
          </p:cNvSpPr>
          <p:nvPr>
            <p:ph type="sldNum" sz="quarter" idx="10"/>
          </p:nvPr>
        </p:nvSpPr>
        <p:spPr/>
        <p:txBody>
          <a:bodyPr/>
          <a:lstStyle/>
          <a:p>
            <a:fld id="{1890A019-6FF4-48A6-87AB-0D9A5D3E8DEB}" type="slidenum">
              <a:rPr lang="en-US"/>
              <a:pPr/>
              <a:t>13</a:t>
            </a:fld>
            <a:endParaRPr lang="en-US"/>
          </a:p>
        </p:txBody>
      </p:sp>
      <p:sp>
        <p:nvSpPr>
          <p:cNvPr id="92" name="Footer Placeholder 4"/>
          <p:cNvSpPr>
            <a:spLocks noGrp="1"/>
          </p:cNvSpPr>
          <p:nvPr>
            <p:ph type="ftr" sz="quarter" idx="11"/>
          </p:nvPr>
        </p:nvSpPr>
        <p:spPr/>
        <p:txBody>
          <a:bodyPr/>
          <a:lstStyle/>
          <a:p>
            <a:r>
              <a:rPr lang="en-US"/>
              <a:t>Internal and Partner Use Only</a:t>
            </a:r>
          </a:p>
          <a:p>
            <a:endParaRPr lang="en-US"/>
          </a:p>
        </p:txBody>
      </p:sp>
      <p:sp>
        <p:nvSpPr>
          <p:cNvPr id="93" name="Date Placeholder 5"/>
          <p:cNvSpPr>
            <a:spLocks noGrp="1"/>
          </p:cNvSpPr>
          <p:nvPr>
            <p:ph type="dt" sz="half" idx="12"/>
          </p:nvPr>
        </p:nvSpPr>
        <p:spPr/>
        <p:txBody>
          <a:bodyPr/>
          <a:lstStyle/>
          <a:p>
            <a:r>
              <a:rPr lang="en-US"/>
              <a:t>© 2005 Citrix Systems, Inc.—All rights reserved.</a:t>
            </a:r>
          </a:p>
        </p:txBody>
      </p:sp>
      <p:sp>
        <p:nvSpPr>
          <p:cNvPr id="197634" name="Oval 2"/>
          <p:cNvSpPr>
            <a:spLocks noChangeArrowheads="1"/>
          </p:cNvSpPr>
          <p:nvPr/>
        </p:nvSpPr>
        <p:spPr bwMode="gray">
          <a:xfrm>
            <a:off x="4302125" y="6221413"/>
            <a:ext cx="2146300" cy="668337"/>
          </a:xfrm>
          <a:prstGeom prst="ellipse">
            <a:avLst/>
          </a:prstGeom>
          <a:gradFill rotWithShape="1">
            <a:gsLst>
              <a:gs pos="0">
                <a:schemeClr val="tx2">
                  <a:alpha val="75999"/>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97635" name="Picture 3" descr="pyrmid"/>
          <p:cNvPicPr>
            <a:picLocks noChangeAspect="1" noChangeArrowheads="1"/>
          </p:cNvPicPr>
          <p:nvPr>
            <p:ph idx="1"/>
          </p:nvPr>
        </p:nvPicPr>
        <p:blipFill>
          <a:blip r:embed="rId3" cstate="print"/>
          <a:srcRect/>
          <a:stretch>
            <a:fillRect/>
          </a:stretch>
        </p:blipFill>
        <p:spPr bwMode="ltGray">
          <a:xfrm>
            <a:off x="2135188" y="1316038"/>
            <a:ext cx="6413500" cy="5235575"/>
          </a:xfrm>
          <a:noFill/>
          <a:ln/>
        </p:spPr>
      </p:pic>
      <p:sp>
        <p:nvSpPr>
          <p:cNvPr id="197636" name="Line 4"/>
          <p:cNvSpPr>
            <a:spLocks noChangeShapeType="1"/>
          </p:cNvSpPr>
          <p:nvPr/>
        </p:nvSpPr>
        <p:spPr bwMode="gray">
          <a:xfrm flipH="1">
            <a:off x="246063" y="4814888"/>
            <a:ext cx="4032250" cy="0"/>
          </a:xfrm>
          <a:prstGeom prst="line">
            <a:avLst/>
          </a:prstGeom>
          <a:noFill/>
          <a:ln w="9525">
            <a:solidFill>
              <a:schemeClr val="tx1"/>
            </a:solidFill>
            <a:prstDash val="dash"/>
            <a:round/>
            <a:headEnd/>
            <a:tailEnd/>
          </a:ln>
          <a:effectLst/>
        </p:spPr>
        <p:txBody>
          <a:bodyPr wrap="none" anchor="ctr"/>
          <a:lstStyle/>
          <a:p>
            <a:endParaRPr lang="en-US"/>
          </a:p>
        </p:txBody>
      </p:sp>
      <p:sp>
        <p:nvSpPr>
          <p:cNvPr id="197637" name="Rectangle 5"/>
          <p:cNvSpPr>
            <a:spLocks noGrp="1" noChangeArrowheads="1"/>
          </p:cNvSpPr>
          <p:nvPr>
            <p:ph type="title"/>
          </p:nvPr>
        </p:nvSpPr>
        <p:spPr/>
        <p:txBody>
          <a:bodyPr/>
          <a:lstStyle/>
          <a:p>
            <a:r>
              <a:rPr lang="en-US"/>
              <a:t>Granular Controls</a:t>
            </a:r>
          </a:p>
        </p:txBody>
      </p:sp>
      <p:sp>
        <p:nvSpPr>
          <p:cNvPr id="197638" name="Text Box 6"/>
          <p:cNvSpPr txBox="1">
            <a:spLocks noChangeArrowheads="1"/>
          </p:cNvSpPr>
          <p:nvPr/>
        </p:nvSpPr>
        <p:spPr bwMode="gray">
          <a:xfrm>
            <a:off x="4841875" y="4873625"/>
            <a:ext cx="1255713" cy="1136650"/>
          </a:xfrm>
          <a:prstGeom prst="rect">
            <a:avLst/>
          </a:prstGeom>
          <a:noFill/>
          <a:ln w="9525" algn="ctr">
            <a:noFill/>
            <a:miter lim="800000"/>
            <a:headEnd/>
            <a:tailEnd/>
          </a:ln>
          <a:effectLst/>
        </p:spPr>
        <p:txBody>
          <a:bodyPr>
            <a:spAutoFit/>
          </a:bodyPr>
          <a:lstStyle/>
          <a:p>
            <a:pPr marL="122238" indent="-122238">
              <a:lnSpc>
                <a:spcPct val="85000"/>
              </a:lnSpc>
              <a:spcBef>
                <a:spcPct val="30000"/>
              </a:spcBef>
              <a:buClr>
                <a:schemeClr val="accent2"/>
              </a:buClr>
              <a:buFontTx/>
              <a:buChar char="•"/>
            </a:pPr>
            <a:r>
              <a:rPr lang="en-US" sz="1200"/>
              <a:t>File Preview</a:t>
            </a:r>
          </a:p>
          <a:p>
            <a:pPr marL="122238" indent="-122238">
              <a:lnSpc>
                <a:spcPct val="85000"/>
              </a:lnSpc>
              <a:spcBef>
                <a:spcPct val="30000"/>
              </a:spcBef>
              <a:buClr>
                <a:schemeClr val="accent2"/>
              </a:buClr>
              <a:buFontTx/>
              <a:buChar char="•"/>
            </a:pPr>
            <a:r>
              <a:rPr lang="en-US" sz="1200"/>
              <a:t>Web E-mail</a:t>
            </a:r>
          </a:p>
          <a:p>
            <a:pPr marL="122238" indent="-122238">
              <a:lnSpc>
                <a:spcPct val="85000"/>
              </a:lnSpc>
              <a:spcBef>
                <a:spcPct val="30000"/>
              </a:spcBef>
              <a:buClr>
                <a:schemeClr val="accent2"/>
              </a:buClr>
              <a:buFontTx/>
              <a:buChar char="•"/>
            </a:pPr>
            <a:r>
              <a:rPr lang="en-US" sz="1200"/>
              <a:t>Controlled Presentation Server Access</a:t>
            </a:r>
          </a:p>
        </p:txBody>
      </p:sp>
      <p:sp>
        <p:nvSpPr>
          <p:cNvPr id="197639" name="Line 7"/>
          <p:cNvSpPr>
            <a:spLocks noChangeShapeType="1"/>
          </p:cNvSpPr>
          <p:nvPr/>
        </p:nvSpPr>
        <p:spPr bwMode="gray">
          <a:xfrm flipH="1">
            <a:off x="293688" y="2984500"/>
            <a:ext cx="2798762" cy="0"/>
          </a:xfrm>
          <a:prstGeom prst="line">
            <a:avLst/>
          </a:prstGeom>
          <a:noFill/>
          <a:ln w="9525">
            <a:solidFill>
              <a:schemeClr val="tx1"/>
            </a:solidFill>
            <a:prstDash val="dash"/>
            <a:round/>
            <a:headEnd/>
            <a:tailEnd/>
          </a:ln>
          <a:effectLst/>
        </p:spPr>
        <p:txBody>
          <a:bodyPr wrap="none" anchor="ctr"/>
          <a:lstStyle/>
          <a:p>
            <a:endParaRPr lang="en-US"/>
          </a:p>
        </p:txBody>
      </p:sp>
      <p:sp>
        <p:nvSpPr>
          <p:cNvPr id="197640" name="Text Box 8"/>
          <p:cNvSpPr txBox="1">
            <a:spLocks noChangeArrowheads="1"/>
          </p:cNvSpPr>
          <p:nvPr/>
        </p:nvSpPr>
        <p:spPr bwMode="gray">
          <a:xfrm>
            <a:off x="5957888" y="1619250"/>
            <a:ext cx="2133600" cy="669925"/>
          </a:xfrm>
          <a:prstGeom prst="rect">
            <a:avLst/>
          </a:prstGeom>
          <a:noFill/>
          <a:ln w="9525" algn="ctr">
            <a:noFill/>
            <a:miter lim="800000"/>
            <a:headEnd/>
            <a:tailEnd/>
          </a:ln>
          <a:effectLst/>
        </p:spPr>
        <p:txBody>
          <a:bodyPr>
            <a:spAutoFit/>
          </a:bodyPr>
          <a:lstStyle/>
          <a:p>
            <a:pPr marL="122238" indent="-122238">
              <a:lnSpc>
                <a:spcPct val="85000"/>
              </a:lnSpc>
              <a:spcBef>
                <a:spcPct val="30000"/>
              </a:spcBef>
              <a:buClr>
                <a:schemeClr val="accent2"/>
              </a:buClr>
              <a:buFontTx/>
              <a:buChar char="•"/>
            </a:pPr>
            <a:r>
              <a:rPr lang="en-US" sz="1200"/>
              <a:t> File Download</a:t>
            </a:r>
          </a:p>
          <a:p>
            <a:pPr marL="122238" indent="-122238">
              <a:lnSpc>
                <a:spcPct val="85000"/>
              </a:lnSpc>
              <a:spcBef>
                <a:spcPct val="30000"/>
              </a:spcBef>
              <a:buClr>
                <a:schemeClr val="accent2"/>
              </a:buClr>
              <a:buFontTx/>
              <a:buChar char="•"/>
            </a:pPr>
            <a:r>
              <a:rPr lang="en-US" sz="1200"/>
              <a:t> Local Edit and Save</a:t>
            </a:r>
          </a:p>
          <a:p>
            <a:pPr marL="122238" indent="-122238">
              <a:lnSpc>
                <a:spcPct val="85000"/>
              </a:lnSpc>
              <a:spcBef>
                <a:spcPct val="30000"/>
              </a:spcBef>
              <a:buClr>
                <a:schemeClr val="accent2"/>
              </a:buClr>
              <a:buFontTx/>
              <a:buChar char="•"/>
            </a:pPr>
            <a:r>
              <a:rPr lang="en-US" sz="1200"/>
              <a:t> File Upload</a:t>
            </a:r>
          </a:p>
        </p:txBody>
      </p:sp>
      <p:sp>
        <p:nvSpPr>
          <p:cNvPr id="197641" name="Text Box 9"/>
          <p:cNvSpPr txBox="1">
            <a:spLocks noChangeArrowheads="1"/>
          </p:cNvSpPr>
          <p:nvPr/>
        </p:nvSpPr>
        <p:spPr bwMode="gray">
          <a:xfrm>
            <a:off x="2979738" y="1636713"/>
            <a:ext cx="3330575" cy="881062"/>
          </a:xfrm>
          <a:prstGeom prst="rect">
            <a:avLst/>
          </a:prstGeom>
          <a:noFill/>
          <a:ln w="9525" algn="ctr">
            <a:noFill/>
            <a:miter lim="800000"/>
            <a:headEnd/>
            <a:tailEnd/>
          </a:ln>
          <a:effectLst/>
        </p:spPr>
        <p:txBody>
          <a:bodyPr>
            <a:spAutoFit/>
          </a:bodyPr>
          <a:lstStyle/>
          <a:p>
            <a:pPr marL="122238" indent="-122238">
              <a:lnSpc>
                <a:spcPct val="85000"/>
              </a:lnSpc>
              <a:spcBef>
                <a:spcPct val="30000"/>
              </a:spcBef>
              <a:buClr>
                <a:schemeClr val="accent2"/>
              </a:buClr>
              <a:buFontTx/>
              <a:buChar char="•"/>
            </a:pPr>
            <a:r>
              <a:rPr lang="en-US" sz="1200"/>
              <a:t> E-mail Sync</a:t>
            </a:r>
          </a:p>
          <a:p>
            <a:pPr marL="122238" indent="-122238">
              <a:lnSpc>
                <a:spcPct val="85000"/>
              </a:lnSpc>
              <a:spcBef>
                <a:spcPct val="30000"/>
              </a:spcBef>
              <a:buClr>
                <a:schemeClr val="accent2"/>
              </a:buClr>
              <a:buFontTx/>
              <a:buChar char="•"/>
            </a:pPr>
            <a:r>
              <a:rPr lang="en-US" sz="1200"/>
              <a:t> Web E-mail</a:t>
            </a:r>
          </a:p>
          <a:p>
            <a:pPr marL="122238" indent="-122238">
              <a:lnSpc>
                <a:spcPct val="85000"/>
              </a:lnSpc>
              <a:spcBef>
                <a:spcPct val="30000"/>
              </a:spcBef>
              <a:buClr>
                <a:schemeClr val="accent2"/>
              </a:buClr>
              <a:buFontTx/>
              <a:buChar char="•"/>
            </a:pPr>
            <a:r>
              <a:rPr lang="en-US" sz="1200"/>
              <a:t> Full Presentation Server Access</a:t>
            </a:r>
          </a:p>
          <a:p>
            <a:pPr marL="122238" indent="-122238">
              <a:lnSpc>
                <a:spcPct val="85000"/>
              </a:lnSpc>
              <a:spcBef>
                <a:spcPct val="30000"/>
              </a:spcBef>
              <a:buClr>
                <a:schemeClr val="accent2"/>
              </a:buClr>
              <a:buFontTx/>
              <a:buChar char="•"/>
            </a:pPr>
            <a:r>
              <a:rPr lang="en-US" sz="1200"/>
              <a:t> Full Presentation Server App Set</a:t>
            </a:r>
          </a:p>
        </p:txBody>
      </p:sp>
      <p:sp>
        <p:nvSpPr>
          <p:cNvPr id="197642" name="Rectangle 10"/>
          <p:cNvSpPr>
            <a:spLocks noChangeArrowheads="1"/>
          </p:cNvSpPr>
          <p:nvPr/>
        </p:nvSpPr>
        <p:spPr bwMode="gray">
          <a:xfrm>
            <a:off x="4264025" y="3011488"/>
            <a:ext cx="2784475" cy="1825625"/>
          </a:xfrm>
          <a:prstGeom prst="rect">
            <a:avLst/>
          </a:prstGeom>
          <a:noFill/>
          <a:ln w="9525" algn="ctr">
            <a:noFill/>
            <a:miter lim="800000"/>
            <a:headEnd/>
            <a:tailEnd/>
          </a:ln>
          <a:effectLst/>
        </p:spPr>
        <p:txBody>
          <a:bodyPr>
            <a:spAutoFit/>
          </a:bodyPr>
          <a:lstStyle/>
          <a:p>
            <a:pPr marL="122238" indent="-122238">
              <a:lnSpc>
                <a:spcPct val="85000"/>
              </a:lnSpc>
              <a:spcBef>
                <a:spcPct val="30000"/>
              </a:spcBef>
              <a:buClr>
                <a:schemeClr val="accent2"/>
              </a:buClr>
              <a:buFontTx/>
              <a:buChar char="•"/>
            </a:pPr>
            <a:r>
              <a:rPr lang="en-US" sz="1200"/>
              <a:t>Edit in Memory</a:t>
            </a:r>
          </a:p>
          <a:p>
            <a:pPr marL="122238" indent="-122238">
              <a:lnSpc>
                <a:spcPct val="85000"/>
              </a:lnSpc>
              <a:spcBef>
                <a:spcPct val="30000"/>
              </a:spcBef>
              <a:buClr>
                <a:schemeClr val="accent2"/>
              </a:buClr>
              <a:buFontTx/>
              <a:buChar char="•"/>
            </a:pPr>
            <a:r>
              <a:rPr lang="en-US" sz="1200"/>
              <a:t>Limited Presentation Server access (read-only local drive mapping)</a:t>
            </a:r>
          </a:p>
          <a:p>
            <a:pPr marL="122238" indent="-122238">
              <a:lnSpc>
                <a:spcPct val="85000"/>
              </a:lnSpc>
              <a:spcBef>
                <a:spcPct val="30000"/>
              </a:spcBef>
              <a:buClr>
                <a:schemeClr val="accent2"/>
              </a:buClr>
              <a:buFontTx/>
              <a:buChar char="•"/>
            </a:pPr>
            <a:r>
              <a:rPr lang="en-US" sz="1200"/>
              <a:t>Limited Presentation Server application set</a:t>
            </a:r>
          </a:p>
          <a:p>
            <a:pPr marL="122238" indent="-122238">
              <a:lnSpc>
                <a:spcPct val="85000"/>
              </a:lnSpc>
              <a:spcBef>
                <a:spcPct val="30000"/>
              </a:spcBef>
              <a:buClr>
                <a:schemeClr val="accent2"/>
              </a:buClr>
              <a:buFontTx/>
              <a:buChar char="•"/>
            </a:pPr>
            <a:r>
              <a:rPr lang="en-US" sz="1200"/>
              <a:t>File Preview</a:t>
            </a:r>
          </a:p>
          <a:p>
            <a:pPr marL="122238" indent="-122238">
              <a:lnSpc>
                <a:spcPct val="85000"/>
              </a:lnSpc>
              <a:spcBef>
                <a:spcPct val="30000"/>
              </a:spcBef>
              <a:buClr>
                <a:schemeClr val="accent2"/>
              </a:buClr>
              <a:buFontTx/>
              <a:buChar char="•"/>
            </a:pPr>
            <a:r>
              <a:rPr lang="en-US" sz="1200"/>
              <a:t>File Upload</a:t>
            </a:r>
          </a:p>
          <a:p>
            <a:pPr marL="122238" indent="-122238">
              <a:lnSpc>
                <a:spcPct val="85000"/>
              </a:lnSpc>
              <a:spcBef>
                <a:spcPct val="30000"/>
              </a:spcBef>
              <a:buClr>
                <a:schemeClr val="accent2"/>
              </a:buClr>
              <a:buFontTx/>
              <a:buChar char="•"/>
            </a:pPr>
            <a:r>
              <a:rPr lang="en-US" sz="1200"/>
              <a:t>E-mail Sync</a:t>
            </a:r>
          </a:p>
          <a:p>
            <a:pPr marL="122238" indent="-122238">
              <a:lnSpc>
                <a:spcPct val="85000"/>
              </a:lnSpc>
              <a:spcBef>
                <a:spcPct val="30000"/>
              </a:spcBef>
              <a:buClr>
                <a:schemeClr val="accent2"/>
              </a:buClr>
              <a:buFontTx/>
              <a:buChar char="•"/>
            </a:pPr>
            <a:r>
              <a:rPr lang="en-US" sz="1200"/>
              <a:t>Web E-mail</a:t>
            </a:r>
          </a:p>
        </p:txBody>
      </p:sp>
      <p:grpSp>
        <p:nvGrpSpPr>
          <p:cNvPr id="197643" name="Group 11"/>
          <p:cNvGrpSpPr>
            <a:grpSpLocks/>
          </p:cNvGrpSpPr>
          <p:nvPr/>
        </p:nvGrpSpPr>
        <p:grpSpPr bwMode="auto">
          <a:xfrm>
            <a:off x="647700" y="1550988"/>
            <a:ext cx="1554163" cy="1228725"/>
            <a:chOff x="345" y="923"/>
            <a:chExt cx="979" cy="774"/>
          </a:xfrm>
        </p:grpSpPr>
        <p:sp>
          <p:nvSpPr>
            <p:cNvPr id="197644" name="Text Box 12"/>
            <p:cNvSpPr txBox="1">
              <a:spLocks noChangeArrowheads="1"/>
            </p:cNvSpPr>
            <p:nvPr/>
          </p:nvSpPr>
          <p:spPr bwMode="gray">
            <a:xfrm>
              <a:off x="345" y="1524"/>
              <a:ext cx="979" cy="173"/>
            </a:xfrm>
            <a:prstGeom prst="rect">
              <a:avLst/>
            </a:prstGeom>
            <a:noFill/>
            <a:ln w="9525">
              <a:noFill/>
              <a:miter lim="800000"/>
              <a:headEnd/>
              <a:tailEnd/>
            </a:ln>
            <a:effectLst/>
          </p:spPr>
          <p:txBody>
            <a:bodyPr wrap="none">
              <a:spAutoFit/>
            </a:bodyPr>
            <a:lstStyle/>
            <a:p>
              <a:pPr algn="ctr" eaLnBrk="0" hangingPunct="0"/>
              <a:r>
                <a:rPr lang="en-US" sz="1200" b="1"/>
                <a:t>Corporate Desktop</a:t>
              </a:r>
            </a:p>
          </p:txBody>
        </p:sp>
        <p:grpSp>
          <p:nvGrpSpPr>
            <p:cNvPr id="197645" name="Group 13"/>
            <p:cNvGrpSpPr>
              <a:grpSpLocks/>
            </p:cNvGrpSpPr>
            <p:nvPr/>
          </p:nvGrpSpPr>
          <p:grpSpPr bwMode="auto">
            <a:xfrm>
              <a:off x="426" y="923"/>
              <a:ext cx="667" cy="661"/>
              <a:chOff x="3192" y="827"/>
              <a:chExt cx="667" cy="661"/>
            </a:xfrm>
          </p:grpSpPr>
          <p:grpSp>
            <p:nvGrpSpPr>
              <p:cNvPr id="197646" name="Group 14"/>
              <p:cNvGrpSpPr>
                <a:grpSpLocks/>
              </p:cNvGrpSpPr>
              <p:nvPr/>
            </p:nvGrpSpPr>
            <p:grpSpPr bwMode="auto">
              <a:xfrm>
                <a:off x="3546" y="964"/>
                <a:ext cx="313" cy="260"/>
                <a:chOff x="870" y="1472"/>
                <a:chExt cx="650" cy="541"/>
              </a:xfrm>
            </p:grpSpPr>
            <p:sp>
              <p:nvSpPr>
                <p:cNvPr id="197647" name="Oval 15"/>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7648" name="Group 16"/>
                <p:cNvGrpSpPr>
                  <a:grpSpLocks/>
                </p:cNvGrpSpPr>
                <p:nvPr/>
              </p:nvGrpSpPr>
              <p:grpSpPr bwMode="auto">
                <a:xfrm>
                  <a:off x="927" y="1760"/>
                  <a:ext cx="432" cy="124"/>
                  <a:chOff x="2379" y="2738"/>
                  <a:chExt cx="348" cy="100"/>
                </a:xfrm>
              </p:grpSpPr>
              <p:sp>
                <p:nvSpPr>
                  <p:cNvPr id="197649" name="AutoShape 17"/>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97650" name="Line 18"/>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7651" name="Line 19"/>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7652" name="Line 20"/>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7653" name="Freeform 21"/>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97654" name="AutoShape 22"/>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97655" name="AutoShape 23"/>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97656" name="AutoShape 24"/>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97657" name="Group 25"/>
              <p:cNvGrpSpPr>
                <a:grpSpLocks/>
              </p:cNvGrpSpPr>
              <p:nvPr/>
            </p:nvGrpSpPr>
            <p:grpSpPr bwMode="auto">
              <a:xfrm>
                <a:off x="3331" y="1228"/>
                <a:ext cx="312" cy="260"/>
                <a:chOff x="870" y="1472"/>
                <a:chExt cx="650" cy="541"/>
              </a:xfrm>
            </p:grpSpPr>
            <p:sp>
              <p:nvSpPr>
                <p:cNvPr id="197658" name="Oval 26"/>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7659" name="Group 27"/>
                <p:cNvGrpSpPr>
                  <a:grpSpLocks/>
                </p:cNvGrpSpPr>
                <p:nvPr/>
              </p:nvGrpSpPr>
              <p:grpSpPr bwMode="auto">
                <a:xfrm>
                  <a:off x="927" y="1760"/>
                  <a:ext cx="432" cy="124"/>
                  <a:chOff x="2379" y="2738"/>
                  <a:chExt cx="348" cy="100"/>
                </a:xfrm>
              </p:grpSpPr>
              <p:sp>
                <p:nvSpPr>
                  <p:cNvPr id="197660" name="AutoShape 28"/>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97661" name="Line 29"/>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7662" name="Line 30"/>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7663" name="Line 31"/>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7664" name="Freeform 3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97665" name="AutoShape 33"/>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97666" name="AutoShape 34"/>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97667" name="AutoShape 35"/>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97668" name="Group 36"/>
              <p:cNvGrpSpPr>
                <a:grpSpLocks/>
              </p:cNvGrpSpPr>
              <p:nvPr/>
            </p:nvGrpSpPr>
            <p:grpSpPr bwMode="auto">
              <a:xfrm>
                <a:off x="3340" y="827"/>
                <a:ext cx="204" cy="376"/>
                <a:chOff x="492" y="1974"/>
                <a:chExt cx="626" cy="1154"/>
              </a:xfrm>
            </p:grpSpPr>
            <p:sp>
              <p:nvSpPr>
                <p:cNvPr id="197669" name="Oval 3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670" name="Freeform 3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97671" name="Oval 39"/>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97672" name="Oval 4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673" name="Oval 4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7674" name="Group 42"/>
              <p:cNvGrpSpPr>
                <a:grpSpLocks/>
              </p:cNvGrpSpPr>
              <p:nvPr/>
            </p:nvGrpSpPr>
            <p:grpSpPr bwMode="auto">
              <a:xfrm>
                <a:off x="3192" y="975"/>
                <a:ext cx="204" cy="376"/>
                <a:chOff x="492" y="1974"/>
                <a:chExt cx="626" cy="1154"/>
              </a:xfrm>
            </p:grpSpPr>
            <p:sp>
              <p:nvSpPr>
                <p:cNvPr id="197675" name="Oval 43"/>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676" name="Freeform 44"/>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97677" name="Oval 45"/>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97678" name="Oval 46"/>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679" name="Oval 47"/>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grpSp>
      <p:grpSp>
        <p:nvGrpSpPr>
          <p:cNvPr id="197680" name="Group 48"/>
          <p:cNvGrpSpPr>
            <a:grpSpLocks/>
          </p:cNvGrpSpPr>
          <p:nvPr/>
        </p:nvGrpSpPr>
        <p:grpSpPr bwMode="auto">
          <a:xfrm>
            <a:off x="503238" y="3409950"/>
            <a:ext cx="2043112" cy="1001713"/>
            <a:chOff x="317" y="2148"/>
            <a:chExt cx="1287" cy="631"/>
          </a:xfrm>
        </p:grpSpPr>
        <p:sp>
          <p:nvSpPr>
            <p:cNvPr id="197681" name="Text Box 49"/>
            <p:cNvSpPr txBox="1">
              <a:spLocks noChangeArrowheads="1"/>
            </p:cNvSpPr>
            <p:nvPr/>
          </p:nvSpPr>
          <p:spPr bwMode="gray">
            <a:xfrm>
              <a:off x="317" y="2606"/>
              <a:ext cx="1287" cy="173"/>
            </a:xfrm>
            <a:prstGeom prst="rect">
              <a:avLst/>
            </a:prstGeom>
            <a:noFill/>
            <a:ln w="9525">
              <a:noFill/>
              <a:miter lim="800000"/>
              <a:headEnd/>
              <a:tailEnd/>
            </a:ln>
            <a:effectLst/>
          </p:spPr>
          <p:txBody>
            <a:bodyPr wrap="none">
              <a:spAutoFit/>
            </a:bodyPr>
            <a:lstStyle/>
            <a:p>
              <a:pPr algn="ctr" eaLnBrk="0" hangingPunct="0"/>
              <a:r>
                <a:rPr lang="en-US" sz="1200" b="1"/>
                <a:t>Remote Corporate Device</a:t>
              </a:r>
            </a:p>
          </p:txBody>
        </p:sp>
        <p:grpSp>
          <p:nvGrpSpPr>
            <p:cNvPr id="197682" name="Group 50"/>
            <p:cNvGrpSpPr>
              <a:grpSpLocks/>
            </p:cNvGrpSpPr>
            <p:nvPr/>
          </p:nvGrpSpPr>
          <p:grpSpPr bwMode="auto">
            <a:xfrm>
              <a:off x="940" y="2226"/>
              <a:ext cx="239" cy="256"/>
              <a:chOff x="839" y="2630"/>
              <a:chExt cx="239" cy="256"/>
            </a:xfrm>
          </p:grpSpPr>
          <p:sp>
            <p:nvSpPr>
              <p:cNvPr id="197683" name="Oval 51"/>
              <p:cNvSpPr>
                <a:spLocks noChangeArrowheads="1"/>
              </p:cNvSpPr>
              <p:nvPr/>
            </p:nvSpPr>
            <p:spPr bwMode="gray">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684" name="AutoShape 52"/>
              <p:cNvSpPr>
                <a:spLocks noChangeArrowheads="1"/>
              </p:cNvSpPr>
              <p:nvPr/>
            </p:nvSpPr>
            <p:spPr bwMode="gray">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97685" name="AutoShape 53"/>
              <p:cNvSpPr>
                <a:spLocks noChangeArrowheads="1"/>
              </p:cNvSpPr>
              <p:nvPr/>
            </p:nvSpPr>
            <p:spPr bwMode="gray">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7686" name="AutoShape 54"/>
              <p:cNvSpPr>
                <a:spLocks noChangeArrowheads="1"/>
              </p:cNvSpPr>
              <p:nvPr/>
            </p:nvSpPr>
            <p:spPr bwMode="gray">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7687" name="AutoShape 55"/>
              <p:cNvSpPr>
                <a:spLocks noChangeArrowheads="1"/>
              </p:cNvSpPr>
              <p:nvPr/>
            </p:nvSpPr>
            <p:spPr bwMode="gray">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7688" name="Line 56"/>
              <p:cNvSpPr>
                <a:spLocks noChangeShapeType="1"/>
              </p:cNvSpPr>
              <p:nvPr/>
            </p:nvSpPr>
            <p:spPr bwMode="gray">
              <a:xfrm>
                <a:off x="896" y="2761"/>
                <a:ext cx="1" cy="45"/>
              </a:xfrm>
              <a:prstGeom prst="line">
                <a:avLst/>
              </a:prstGeom>
              <a:noFill/>
              <a:ln w="9525">
                <a:solidFill>
                  <a:schemeClr val="bg2"/>
                </a:solidFill>
                <a:round/>
                <a:headEnd/>
                <a:tailEnd/>
              </a:ln>
              <a:effectLst/>
            </p:spPr>
            <p:txBody>
              <a:bodyPr/>
              <a:lstStyle/>
              <a:p>
                <a:endParaRPr lang="en-US"/>
              </a:p>
            </p:txBody>
          </p:sp>
          <p:sp>
            <p:nvSpPr>
              <p:cNvPr id="197689" name="Line 57"/>
              <p:cNvSpPr>
                <a:spLocks noChangeShapeType="1"/>
              </p:cNvSpPr>
              <p:nvPr/>
            </p:nvSpPr>
            <p:spPr bwMode="gray">
              <a:xfrm>
                <a:off x="912" y="2764"/>
                <a:ext cx="0" cy="45"/>
              </a:xfrm>
              <a:prstGeom prst="line">
                <a:avLst/>
              </a:prstGeom>
              <a:noFill/>
              <a:ln w="9525">
                <a:solidFill>
                  <a:schemeClr val="bg2"/>
                </a:solidFill>
                <a:round/>
                <a:headEnd/>
                <a:tailEnd/>
              </a:ln>
              <a:effectLst/>
            </p:spPr>
            <p:txBody>
              <a:bodyPr/>
              <a:lstStyle/>
              <a:p>
                <a:endParaRPr lang="en-US"/>
              </a:p>
            </p:txBody>
          </p:sp>
          <p:sp>
            <p:nvSpPr>
              <p:cNvPr id="197690" name="Line 58"/>
              <p:cNvSpPr>
                <a:spLocks noChangeShapeType="1"/>
              </p:cNvSpPr>
              <p:nvPr/>
            </p:nvSpPr>
            <p:spPr bwMode="gray">
              <a:xfrm>
                <a:off x="927" y="2768"/>
                <a:ext cx="1" cy="45"/>
              </a:xfrm>
              <a:prstGeom prst="line">
                <a:avLst/>
              </a:prstGeom>
              <a:noFill/>
              <a:ln w="9525">
                <a:solidFill>
                  <a:schemeClr val="bg2"/>
                </a:solidFill>
                <a:round/>
                <a:headEnd/>
                <a:tailEnd/>
              </a:ln>
              <a:effectLst/>
            </p:spPr>
            <p:txBody>
              <a:bodyPr/>
              <a:lstStyle/>
              <a:p>
                <a:endParaRPr lang="en-US"/>
              </a:p>
            </p:txBody>
          </p:sp>
          <p:sp>
            <p:nvSpPr>
              <p:cNvPr id="197691" name="Line 59"/>
              <p:cNvSpPr>
                <a:spLocks noChangeShapeType="1"/>
              </p:cNvSpPr>
              <p:nvPr/>
            </p:nvSpPr>
            <p:spPr bwMode="gray">
              <a:xfrm>
                <a:off x="943" y="2771"/>
                <a:ext cx="0" cy="45"/>
              </a:xfrm>
              <a:prstGeom prst="line">
                <a:avLst/>
              </a:prstGeom>
              <a:noFill/>
              <a:ln w="9525">
                <a:solidFill>
                  <a:schemeClr val="bg2"/>
                </a:solidFill>
                <a:round/>
                <a:headEnd/>
                <a:tailEnd/>
              </a:ln>
              <a:effectLst/>
            </p:spPr>
            <p:txBody>
              <a:bodyPr/>
              <a:lstStyle/>
              <a:p>
                <a:endParaRPr lang="en-US"/>
              </a:p>
            </p:txBody>
          </p:sp>
          <p:sp>
            <p:nvSpPr>
              <p:cNvPr id="197692" name="Line 60"/>
              <p:cNvSpPr>
                <a:spLocks noChangeShapeType="1"/>
              </p:cNvSpPr>
              <p:nvPr/>
            </p:nvSpPr>
            <p:spPr bwMode="gray">
              <a:xfrm>
                <a:off x="958" y="2773"/>
                <a:ext cx="1" cy="45"/>
              </a:xfrm>
              <a:prstGeom prst="line">
                <a:avLst/>
              </a:prstGeom>
              <a:noFill/>
              <a:ln w="9525">
                <a:solidFill>
                  <a:schemeClr val="bg2"/>
                </a:solidFill>
                <a:round/>
                <a:headEnd/>
                <a:tailEnd/>
              </a:ln>
              <a:effectLst/>
            </p:spPr>
            <p:txBody>
              <a:bodyPr/>
              <a:lstStyle/>
              <a:p>
                <a:endParaRPr lang="en-US"/>
              </a:p>
            </p:txBody>
          </p:sp>
          <p:sp>
            <p:nvSpPr>
              <p:cNvPr id="197693" name="Line 61"/>
              <p:cNvSpPr>
                <a:spLocks noChangeShapeType="1"/>
              </p:cNvSpPr>
              <p:nvPr/>
            </p:nvSpPr>
            <p:spPr bwMode="gray">
              <a:xfrm>
                <a:off x="974" y="2776"/>
                <a:ext cx="0" cy="45"/>
              </a:xfrm>
              <a:prstGeom prst="line">
                <a:avLst/>
              </a:prstGeom>
              <a:noFill/>
              <a:ln w="9525">
                <a:solidFill>
                  <a:schemeClr val="bg2"/>
                </a:solidFill>
                <a:round/>
                <a:headEnd/>
                <a:tailEnd/>
              </a:ln>
              <a:effectLst/>
            </p:spPr>
            <p:txBody>
              <a:bodyPr/>
              <a:lstStyle/>
              <a:p>
                <a:endParaRPr lang="en-US"/>
              </a:p>
            </p:txBody>
          </p:sp>
          <p:sp>
            <p:nvSpPr>
              <p:cNvPr id="197694" name="Line 62"/>
              <p:cNvSpPr>
                <a:spLocks noChangeShapeType="1"/>
              </p:cNvSpPr>
              <p:nvPr/>
            </p:nvSpPr>
            <p:spPr bwMode="gray">
              <a:xfrm>
                <a:off x="989" y="2780"/>
                <a:ext cx="0" cy="45"/>
              </a:xfrm>
              <a:prstGeom prst="line">
                <a:avLst/>
              </a:prstGeom>
              <a:noFill/>
              <a:ln w="9525">
                <a:solidFill>
                  <a:schemeClr val="bg2"/>
                </a:solidFill>
                <a:round/>
                <a:headEnd/>
                <a:tailEnd/>
              </a:ln>
              <a:effectLst/>
            </p:spPr>
            <p:txBody>
              <a:bodyPr/>
              <a:lstStyle/>
              <a:p>
                <a:endParaRPr lang="en-US"/>
              </a:p>
            </p:txBody>
          </p:sp>
          <p:sp>
            <p:nvSpPr>
              <p:cNvPr id="197695" name="Line 63"/>
              <p:cNvSpPr>
                <a:spLocks noChangeShapeType="1"/>
              </p:cNvSpPr>
              <p:nvPr/>
            </p:nvSpPr>
            <p:spPr bwMode="gray">
              <a:xfrm>
                <a:off x="1004" y="2783"/>
                <a:ext cx="1" cy="45"/>
              </a:xfrm>
              <a:prstGeom prst="line">
                <a:avLst/>
              </a:prstGeom>
              <a:noFill/>
              <a:ln w="9525">
                <a:solidFill>
                  <a:schemeClr val="bg2"/>
                </a:solidFill>
                <a:round/>
                <a:headEnd/>
                <a:tailEnd/>
              </a:ln>
              <a:effectLst/>
            </p:spPr>
            <p:txBody>
              <a:bodyPr/>
              <a:lstStyle/>
              <a:p>
                <a:endParaRPr lang="en-US"/>
              </a:p>
            </p:txBody>
          </p:sp>
          <p:sp>
            <p:nvSpPr>
              <p:cNvPr id="197696" name="Line 64"/>
              <p:cNvSpPr>
                <a:spLocks noChangeShapeType="1"/>
              </p:cNvSpPr>
              <p:nvPr/>
            </p:nvSpPr>
            <p:spPr bwMode="gray">
              <a:xfrm>
                <a:off x="881" y="2771"/>
                <a:ext cx="142" cy="29"/>
              </a:xfrm>
              <a:prstGeom prst="line">
                <a:avLst/>
              </a:prstGeom>
              <a:noFill/>
              <a:ln w="9525">
                <a:solidFill>
                  <a:schemeClr val="bg2"/>
                </a:solidFill>
                <a:round/>
                <a:headEnd/>
                <a:tailEnd/>
              </a:ln>
              <a:effectLst/>
            </p:spPr>
            <p:txBody>
              <a:bodyPr/>
              <a:lstStyle/>
              <a:p>
                <a:endParaRPr lang="en-US"/>
              </a:p>
            </p:txBody>
          </p:sp>
          <p:sp>
            <p:nvSpPr>
              <p:cNvPr id="197697" name="Line 65"/>
              <p:cNvSpPr>
                <a:spLocks noChangeShapeType="1"/>
              </p:cNvSpPr>
              <p:nvPr/>
            </p:nvSpPr>
            <p:spPr bwMode="gray">
              <a:xfrm>
                <a:off x="879" y="2786"/>
                <a:ext cx="142" cy="29"/>
              </a:xfrm>
              <a:prstGeom prst="line">
                <a:avLst/>
              </a:prstGeom>
              <a:noFill/>
              <a:ln w="9525">
                <a:solidFill>
                  <a:schemeClr val="bg2"/>
                </a:solidFill>
                <a:round/>
                <a:headEnd/>
                <a:tailEnd/>
              </a:ln>
              <a:effectLst/>
            </p:spPr>
            <p:txBody>
              <a:bodyPr/>
              <a:lstStyle/>
              <a:p>
                <a:endParaRPr lang="en-US"/>
              </a:p>
            </p:txBody>
          </p:sp>
        </p:grpSp>
        <p:grpSp>
          <p:nvGrpSpPr>
            <p:cNvPr id="197698" name="Group 66"/>
            <p:cNvGrpSpPr>
              <a:grpSpLocks/>
            </p:cNvGrpSpPr>
            <p:nvPr/>
          </p:nvGrpSpPr>
          <p:grpSpPr bwMode="auto">
            <a:xfrm>
              <a:off x="625" y="2148"/>
              <a:ext cx="231" cy="427"/>
              <a:chOff x="492" y="1974"/>
              <a:chExt cx="626" cy="1154"/>
            </a:xfrm>
          </p:grpSpPr>
          <p:sp>
            <p:nvSpPr>
              <p:cNvPr id="197699" name="Oval 6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700" name="Freeform 6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197701" name="Oval 69"/>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197702" name="Oval 7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703" name="Oval 7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grpSp>
        <p:nvGrpSpPr>
          <p:cNvPr id="197704" name="Group 72"/>
          <p:cNvGrpSpPr>
            <a:grpSpLocks/>
          </p:cNvGrpSpPr>
          <p:nvPr/>
        </p:nvGrpSpPr>
        <p:grpSpPr bwMode="auto">
          <a:xfrm>
            <a:off x="846138" y="5226050"/>
            <a:ext cx="1416050" cy="957263"/>
            <a:chOff x="533" y="3265"/>
            <a:chExt cx="892" cy="603"/>
          </a:xfrm>
        </p:grpSpPr>
        <p:sp>
          <p:nvSpPr>
            <p:cNvPr id="197705" name="Text Box 73"/>
            <p:cNvSpPr txBox="1">
              <a:spLocks noChangeArrowheads="1"/>
            </p:cNvSpPr>
            <p:nvPr/>
          </p:nvSpPr>
          <p:spPr bwMode="gray">
            <a:xfrm>
              <a:off x="533" y="3695"/>
              <a:ext cx="892" cy="173"/>
            </a:xfrm>
            <a:prstGeom prst="rect">
              <a:avLst/>
            </a:prstGeom>
            <a:noFill/>
            <a:ln w="9525">
              <a:noFill/>
              <a:miter lim="800000"/>
              <a:headEnd/>
              <a:tailEnd/>
            </a:ln>
            <a:effectLst/>
          </p:spPr>
          <p:txBody>
            <a:bodyPr>
              <a:spAutoFit/>
            </a:bodyPr>
            <a:lstStyle/>
            <a:p>
              <a:pPr algn="ctr" eaLnBrk="0" hangingPunct="0"/>
              <a:r>
                <a:rPr lang="en-US" sz="1200" b="1"/>
                <a:t>Public Kiosk</a:t>
              </a:r>
            </a:p>
          </p:txBody>
        </p:sp>
        <p:grpSp>
          <p:nvGrpSpPr>
            <p:cNvPr id="197706" name="Group 74"/>
            <p:cNvGrpSpPr>
              <a:grpSpLocks/>
            </p:cNvGrpSpPr>
            <p:nvPr/>
          </p:nvGrpSpPr>
          <p:grpSpPr bwMode="auto">
            <a:xfrm>
              <a:off x="915" y="3265"/>
              <a:ext cx="313" cy="260"/>
              <a:chOff x="870" y="1472"/>
              <a:chExt cx="650" cy="541"/>
            </a:xfrm>
          </p:grpSpPr>
          <p:sp>
            <p:nvSpPr>
              <p:cNvPr id="197707" name="Oval 75"/>
              <p:cNvSpPr>
                <a:spLocks noChangeArrowheads="1"/>
              </p:cNvSpPr>
              <p:nvPr/>
            </p:nvSpPr>
            <p:spPr bwMode="gray">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7708" name="Group 76"/>
              <p:cNvGrpSpPr>
                <a:grpSpLocks/>
              </p:cNvGrpSpPr>
              <p:nvPr/>
            </p:nvGrpSpPr>
            <p:grpSpPr bwMode="auto">
              <a:xfrm>
                <a:off x="927" y="1760"/>
                <a:ext cx="432" cy="124"/>
                <a:chOff x="2379" y="2738"/>
                <a:chExt cx="348" cy="100"/>
              </a:xfrm>
            </p:grpSpPr>
            <p:sp>
              <p:nvSpPr>
                <p:cNvPr id="197709" name="AutoShape 77"/>
                <p:cNvSpPr>
                  <a:spLocks noChangeArrowheads="1"/>
                </p:cNvSpPr>
                <p:nvPr/>
              </p:nvSpPr>
              <p:spPr bwMode="gray">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197710" name="Line 78"/>
                <p:cNvSpPr>
                  <a:spLocks noChangeShapeType="1"/>
                </p:cNvSpPr>
                <p:nvPr/>
              </p:nvSpPr>
              <p:spPr bwMode="gray">
                <a:xfrm>
                  <a:off x="2436" y="2740"/>
                  <a:ext cx="0" cy="42"/>
                </a:xfrm>
                <a:prstGeom prst="line">
                  <a:avLst/>
                </a:prstGeom>
                <a:noFill/>
                <a:ln w="19050">
                  <a:solidFill>
                    <a:srgbClr val="567400"/>
                  </a:solidFill>
                  <a:round/>
                  <a:headEnd/>
                  <a:tailEnd/>
                </a:ln>
                <a:effectLst/>
              </p:spPr>
              <p:txBody>
                <a:bodyPr/>
                <a:lstStyle/>
                <a:p>
                  <a:endParaRPr lang="en-US"/>
                </a:p>
              </p:txBody>
            </p:sp>
            <p:sp>
              <p:nvSpPr>
                <p:cNvPr id="197711" name="Line 79"/>
                <p:cNvSpPr>
                  <a:spLocks noChangeShapeType="1"/>
                </p:cNvSpPr>
                <p:nvPr/>
              </p:nvSpPr>
              <p:spPr bwMode="gray">
                <a:xfrm>
                  <a:off x="2460" y="2746"/>
                  <a:ext cx="0" cy="42"/>
                </a:xfrm>
                <a:prstGeom prst="line">
                  <a:avLst/>
                </a:prstGeom>
                <a:noFill/>
                <a:ln w="19050">
                  <a:solidFill>
                    <a:srgbClr val="567400"/>
                  </a:solidFill>
                  <a:round/>
                  <a:headEnd/>
                  <a:tailEnd/>
                </a:ln>
                <a:effectLst/>
              </p:spPr>
              <p:txBody>
                <a:bodyPr/>
                <a:lstStyle/>
                <a:p>
                  <a:endParaRPr lang="en-US"/>
                </a:p>
              </p:txBody>
            </p:sp>
            <p:sp>
              <p:nvSpPr>
                <p:cNvPr id="197712" name="Line 80"/>
                <p:cNvSpPr>
                  <a:spLocks noChangeShapeType="1"/>
                </p:cNvSpPr>
                <p:nvPr/>
              </p:nvSpPr>
              <p:spPr bwMode="gray">
                <a:xfrm>
                  <a:off x="2484" y="2752"/>
                  <a:ext cx="0" cy="42"/>
                </a:xfrm>
                <a:prstGeom prst="line">
                  <a:avLst/>
                </a:prstGeom>
                <a:noFill/>
                <a:ln w="19050">
                  <a:solidFill>
                    <a:srgbClr val="567400"/>
                  </a:solidFill>
                  <a:round/>
                  <a:headEnd/>
                  <a:tailEnd/>
                </a:ln>
                <a:effectLst/>
              </p:spPr>
              <p:txBody>
                <a:bodyPr/>
                <a:lstStyle/>
                <a:p>
                  <a:endParaRPr lang="en-US"/>
                </a:p>
              </p:txBody>
            </p:sp>
            <p:sp>
              <p:nvSpPr>
                <p:cNvPr id="197713" name="Freeform 81"/>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197714" name="AutoShape 82"/>
              <p:cNvSpPr>
                <a:spLocks noChangeArrowheads="1"/>
              </p:cNvSpPr>
              <p:nvPr/>
            </p:nvSpPr>
            <p:spPr bwMode="gray">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197715" name="AutoShape 83"/>
              <p:cNvSpPr>
                <a:spLocks noChangeArrowheads="1"/>
              </p:cNvSpPr>
              <p:nvPr/>
            </p:nvSpPr>
            <p:spPr bwMode="gray">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197716" name="AutoShape 84"/>
              <p:cNvSpPr>
                <a:spLocks noChangeArrowheads="1"/>
              </p:cNvSpPr>
              <p:nvPr/>
            </p:nvSpPr>
            <p:spPr bwMode="gray">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97717" name="Group 85"/>
            <p:cNvGrpSpPr>
              <a:grpSpLocks/>
            </p:cNvGrpSpPr>
            <p:nvPr/>
          </p:nvGrpSpPr>
          <p:grpSpPr bwMode="auto">
            <a:xfrm>
              <a:off x="685" y="3272"/>
              <a:ext cx="231" cy="427"/>
              <a:chOff x="492" y="1974"/>
              <a:chExt cx="626" cy="1154"/>
            </a:xfrm>
          </p:grpSpPr>
          <p:sp>
            <p:nvSpPr>
              <p:cNvPr id="197718" name="Oval 86"/>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719" name="Freeform 87"/>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197720" name="Oval 88"/>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197721" name="Oval 89"/>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7722" name="Oval 90"/>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36EC956E-EA10-4AAF-97F9-24926A542834}" type="slidenum">
              <a:rPr lang="en-US"/>
              <a:pPr/>
              <a:t>14</a:t>
            </a:fld>
            <a:endParaRPr lang="en-US"/>
          </a:p>
        </p:txBody>
      </p:sp>
      <p:sp>
        <p:nvSpPr>
          <p:cNvPr id="20" name="Footer Placeholder 4"/>
          <p:cNvSpPr>
            <a:spLocks noGrp="1"/>
          </p:cNvSpPr>
          <p:nvPr>
            <p:ph type="ftr" sz="quarter" idx="11"/>
          </p:nvPr>
        </p:nvSpPr>
        <p:spPr/>
        <p:txBody>
          <a:bodyPr/>
          <a:lstStyle/>
          <a:p>
            <a:r>
              <a:rPr lang="en-US"/>
              <a:t>Internal and Partner Use Only</a:t>
            </a:r>
          </a:p>
          <a:p>
            <a:endParaRPr lang="en-US"/>
          </a:p>
        </p:txBody>
      </p:sp>
      <p:sp>
        <p:nvSpPr>
          <p:cNvPr id="21" name="Date Placeholder 5"/>
          <p:cNvSpPr>
            <a:spLocks noGrp="1"/>
          </p:cNvSpPr>
          <p:nvPr>
            <p:ph type="dt" sz="half" idx="12"/>
          </p:nvPr>
        </p:nvSpPr>
        <p:spPr/>
        <p:txBody>
          <a:bodyPr/>
          <a:lstStyle/>
          <a:p>
            <a:r>
              <a:rPr lang="en-US"/>
              <a:t>© 2005 Citrix Systems, Inc.—All rights reserved.</a:t>
            </a:r>
          </a:p>
        </p:txBody>
      </p:sp>
      <p:sp>
        <p:nvSpPr>
          <p:cNvPr id="292866" name="Rectangle 2"/>
          <p:cNvSpPr>
            <a:spLocks noGrp="1" noChangeArrowheads="1"/>
          </p:cNvSpPr>
          <p:nvPr>
            <p:ph type="title"/>
          </p:nvPr>
        </p:nvSpPr>
        <p:spPr/>
        <p:txBody>
          <a:bodyPr/>
          <a:lstStyle/>
          <a:p>
            <a:r>
              <a:rPr lang="en-US"/>
              <a:t>Elements of SmartAccess</a:t>
            </a:r>
          </a:p>
        </p:txBody>
      </p:sp>
      <p:sp>
        <p:nvSpPr>
          <p:cNvPr id="292869" name="AutoShape 5"/>
          <p:cNvSpPr>
            <a:spLocks noChangeArrowheads="1"/>
          </p:cNvSpPr>
          <p:nvPr/>
        </p:nvSpPr>
        <p:spPr bwMode="auto">
          <a:xfrm>
            <a:off x="2209800" y="3314700"/>
            <a:ext cx="1050925" cy="454025"/>
          </a:xfrm>
          <a:prstGeom prst="rightArrow">
            <a:avLst>
              <a:gd name="adj1" fmla="val 50000"/>
              <a:gd name="adj2" fmla="val 57867"/>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en-US"/>
          </a:p>
        </p:txBody>
      </p:sp>
      <p:sp>
        <p:nvSpPr>
          <p:cNvPr id="292870" name="Oval 6"/>
          <p:cNvSpPr>
            <a:spLocks noChangeArrowheads="1"/>
          </p:cNvSpPr>
          <p:nvPr/>
        </p:nvSpPr>
        <p:spPr bwMode="gray">
          <a:xfrm>
            <a:off x="3124200" y="5548313"/>
            <a:ext cx="2520950" cy="31908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92871" name="Oval 7"/>
          <p:cNvSpPr>
            <a:spLocks noChangeArrowheads="1"/>
          </p:cNvSpPr>
          <p:nvPr/>
        </p:nvSpPr>
        <p:spPr bwMode="gray">
          <a:xfrm>
            <a:off x="225425" y="5548313"/>
            <a:ext cx="2520950" cy="31908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92872" name="AutoShape 8"/>
          <p:cNvSpPr>
            <a:spLocks noChangeArrowheads="1"/>
          </p:cNvSpPr>
          <p:nvPr/>
        </p:nvSpPr>
        <p:spPr bwMode="gray">
          <a:xfrm>
            <a:off x="369888" y="2543175"/>
            <a:ext cx="2449512" cy="2971800"/>
          </a:xfrm>
          <a:prstGeom prst="roundRect">
            <a:avLst>
              <a:gd name="adj" fmla="val 4718"/>
            </a:avLst>
          </a:prstGeom>
          <a:gradFill rotWithShape="1">
            <a:gsLst>
              <a:gs pos="0">
                <a:srgbClr val="D9DCE3">
                  <a:gamma/>
                  <a:tint val="44314"/>
                  <a:invGamma/>
                </a:srgbClr>
              </a:gs>
              <a:gs pos="100000">
                <a:srgbClr val="D9DCE3"/>
              </a:gs>
            </a:gsLst>
            <a:lin ang="5400000" scaled="1"/>
          </a:gradFill>
          <a:ln w="9525" algn="ctr">
            <a:noFill/>
            <a:round/>
            <a:headEnd/>
            <a:tailEnd/>
          </a:ln>
          <a:effectLst/>
        </p:spPr>
        <p:txBody>
          <a:bodyPr wrap="none" anchor="ctr"/>
          <a:lstStyle/>
          <a:p>
            <a:endParaRPr lang="en-US"/>
          </a:p>
        </p:txBody>
      </p:sp>
      <p:sp>
        <p:nvSpPr>
          <p:cNvPr id="292873" name="Rectangle 9"/>
          <p:cNvSpPr>
            <a:spLocks noChangeArrowheads="1"/>
          </p:cNvSpPr>
          <p:nvPr/>
        </p:nvSpPr>
        <p:spPr bwMode="auto">
          <a:xfrm>
            <a:off x="333375" y="2225675"/>
            <a:ext cx="2500313" cy="274638"/>
          </a:xfrm>
          <a:prstGeom prst="rect">
            <a:avLst/>
          </a:prstGeom>
          <a:noFill/>
          <a:ln w="9525" algn="ctr">
            <a:noFill/>
            <a:miter lim="800000"/>
            <a:headEnd/>
            <a:tailEnd/>
          </a:ln>
          <a:effectLst/>
        </p:spPr>
        <p:txBody>
          <a:bodyPr wrap="none">
            <a:spAutoFit/>
          </a:bodyPr>
          <a:lstStyle/>
          <a:p>
            <a:r>
              <a:rPr lang="en-US" sz="1200" b="1">
                <a:solidFill>
                  <a:schemeClr val="hlink"/>
                </a:solidFill>
              </a:rPr>
              <a:t>Analyze Endpoint &amp; Connection</a:t>
            </a:r>
          </a:p>
        </p:txBody>
      </p:sp>
      <p:sp>
        <p:nvSpPr>
          <p:cNvPr id="292874" name="Rectangle 10"/>
          <p:cNvSpPr>
            <a:spLocks noChangeArrowheads="1"/>
          </p:cNvSpPr>
          <p:nvPr/>
        </p:nvSpPr>
        <p:spPr bwMode="auto">
          <a:xfrm>
            <a:off x="3314700" y="2225675"/>
            <a:ext cx="1766888" cy="274638"/>
          </a:xfrm>
          <a:prstGeom prst="rect">
            <a:avLst/>
          </a:prstGeom>
          <a:noFill/>
          <a:ln w="9525" algn="ctr">
            <a:noFill/>
            <a:miter lim="800000"/>
            <a:headEnd/>
            <a:tailEnd/>
          </a:ln>
          <a:effectLst/>
        </p:spPr>
        <p:txBody>
          <a:bodyPr wrap="none">
            <a:spAutoFit/>
          </a:bodyPr>
          <a:lstStyle/>
          <a:p>
            <a:r>
              <a:rPr lang="en-US" sz="1200" b="1">
                <a:solidFill>
                  <a:schemeClr val="hlink"/>
                </a:solidFill>
              </a:rPr>
              <a:t>Apply Access Control</a:t>
            </a:r>
          </a:p>
        </p:txBody>
      </p:sp>
      <p:sp>
        <p:nvSpPr>
          <p:cNvPr id="292876" name="Rectangle 12"/>
          <p:cNvSpPr>
            <a:spLocks noChangeArrowheads="1"/>
          </p:cNvSpPr>
          <p:nvPr/>
        </p:nvSpPr>
        <p:spPr bwMode="auto">
          <a:xfrm>
            <a:off x="419100" y="2597150"/>
            <a:ext cx="2209800" cy="2047875"/>
          </a:xfrm>
          <a:prstGeom prst="rect">
            <a:avLst/>
          </a:prstGeom>
          <a:noFill/>
          <a:ln w="9525">
            <a:noFill/>
            <a:miter lim="800000"/>
            <a:headEnd/>
            <a:tailEnd/>
          </a:ln>
          <a:effectLst/>
        </p:spPr>
        <p:txBody>
          <a:bodyPr wrap="none"/>
          <a:lstStyle/>
          <a:p>
            <a:pPr>
              <a:buClr>
                <a:schemeClr val="accent1"/>
              </a:buClr>
              <a:buFont typeface="Arial" charset="0"/>
              <a:buChar char="–"/>
            </a:pPr>
            <a:r>
              <a:rPr lang="en-US" sz="1300" b="1"/>
              <a:t> Machine Identity:</a:t>
            </a:r>
          </a:p>
          <a:p>
            <a:pPr marL="227013" lvl="1" indent="-109538">
              <a:buClr>
                <a:schemeClr val="accent1"/>
              </a:buClr>
              <a:buFontTx/>
              <a:buChar char="•"/>
            </a:pPr>
            <a:r>
              <a:rPr lang="en-US" sz="1300"/>
              <a:t>NetBIOS name</a:t>
            </a:r>
          </a:p>
          <a:p>
            <a:pPr marL="227013" lvl="1" indent="-109538">
              <a:buClr>
                <a:schemeClr val="accent1"/>
              </a:buClr>
              <a:buFontTx/>
              <a:buChar char="•"/>
            </a:pPr>
            <a:r>
              <a:rPr lang="en-US" sz="1300"/>
              <a:t>Domain Membership</a:t>
            </a:r>
          </a:p>
          <a:p>
            <a:pPr marL="227013" lvl="1" indent="-109538">
              <a:buClr>
                <a:schemeClr val="accent1"/>
              </a:buClr>
              <a:buFontTx/>
              <a:buChar char="•"/>
            </a:pPr>
            <a:r>
              <a:rPr lang="en-US" sz="1300"/>
              <a:t>MAC address</a:t>
            </a:r>
          </a:p>
          <a:p>
            <a:pPr>
              <a:buClr>
                <a:schemeClr val="accent1"/>
              </a:buClr>
              <a:buFont typeface="Arial" charset="0"/>
              <a:buChar char="–"/>
            </a:pPr>
            <a:r>
              <a:rPr lang="en-US" sz="1300" b="1"/>
              <a:t> Machine Configuration</a:t>
            </a:r>
          </a:p>
          <a:p>
            <a:pPr marL="227013" lvl="1" indent="-109538">
              <a:buClr>
                <a:schemeClr val="accent1"/>
              </a:buClr>
              <a:buFontTx/>
              <a:buChar char="•"/>
            </a:pPr>
            <a:r>
              <a:rPr lang="en-US" sz="1300"/>
              <a:t>Operating System</a:t>
            </a:r>
          </a:p>
          <a:p>
            <a:pPr marL="227013" lvl="1" indent="-109538">
              <a:buClr>
                <a:schemeClr val="accent1"/>
              </a:buClr>
              <a:buFontTx/>
              <a:buChar char="•"/>
            </a:pPr>
            <a:r>
              <a:rPr lang="en-US" sz="1300"/>
              <a:t>Anti-Virus System</a:t>
            </a:r>
          </a:p>
          <a:p>
            <a:pPr marL="227013" lvl="1" indent="-109538">
              <a:buClr>
                <a:schemeClr val="accent1"/>
              </a:buClr>
              <a:buFontTx/>
              <a:buChar char="•"/>
            </a:pPr>
            <a:r>
              <a:rPr lang="en-US" sz="1300"/>
              <a:t>Personal Firewall</a:t>
            </a:r>
            <a:endParaRPr lang="en-US" sz="1300" b="1"/>
          </a:p>
          <a:p>
            <a:pPr>
              <a:buClr>
                <a:schemeClr val="accent1"/>
              </a:buClr>
              <a:buFont typeface="Arial" charset="0"/>
              <a:buChar char="–"/>
            </a:pPr>
            <a:r>
              <a:rPr lang="en-US" sz="1300" b="1"/>
              <a:t> Network Zone</a:t>
            </a:r>
          </a:p>
          <a:p>
            <a:pPr>
              <a:buClr>
                <a:schemeClr val="accent1"/>
              </a:buClr>
              <a:buFont typeface="Arial" charset="0"/>
              <a:buChar char="–"/>
            </a:pPr>
            <a:r>
              <a:rPr lang="en-US" sz="1300" b="1"/>
              <a:t>Authentication Method</a:t>
            </a:r>
          </a:p>
        </p:txBody>
      </p:sp>
      <p:sp>
        <p:nvSpPr>
          <p:cNvPr id="292877" name="Oval 13"/>
          <p:cNvSpPr>
            <a:spLocks noChangeArrowheads="1"/>
          </p:cNvSpPr>
          <p:nvPr/>
        </p:nvSpPr>
        <p:spPr bwMode="gray">
          <a:xfrm>
            <a:off x="6148388" y="5576888"/>
            <a:ext cx="2520950" cy="31908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92878" name="AutoShape 14"/>
          <p:cNvSpPr>
            <a:spLocks noChangeArrowheads="1"/>
          </p:cNvSpPr>
          <p:nvPr/>
        </p:nvSpPr>
        <p:spPr bwMode="gray">
          <a:xfrm>
            <a:off x="6172200" y="2571750"/>
            <a:ext cx="2819400" cy="3019425"/>
          </a:xfrm>
          <a:prstGeom prst="roundRect">
            <a:avLst>
              <a:gd name="adj" fmla="val 4718"/>
            </a:avLst>
          </a:prstGeom>
          <a:gradFill rotWithShape="1">
            <a:gsLst>
              <a:gs pos="0">
                <a:srgbClr val="D9DCE3">
                  <a:gamma/>
                  <a:tint val="44314"/>
                  <a:invGamma/>
                </a:srgbClr>
              </a:gs>
              <a:gs pos="100000">
                <a:srgbClr val="D9DCE3"/>
              </a:gs>
            </a:gsLst>
            <a:lin ang="5400000" scaled="1"/>
          </a:gradFill>
          <a:ln w="9525" algn="ctr">
            <a:noFill/>
            <a:round/>
            <a:headEnd/>
            <a:tailEnd/>
          </a:ln>
          <a:effectLst/>
        </p:spPr>
        <p:txBody>
          <a:bodyPr wrap="none" anchor="ctr"/>
          <a:lstStyle/>
          <a:p>
            <a:endParaRPr lang="en-US"/>
          </a:p>
        </p:txBody>
      </p:sp>
      <p:sp>
        <p:nvSpPr>
          <p:cNvPr id="292879" name="Rectangle 15"/>
          <p:cNvSpPr>
            <a:spLocks noChangeArrowheads="1"/>
          </p:cNvSpPr>
          <p:nvPr/>
        </p:nvSpPr>
        <p:spPr bwMode="auto">
          <a:xfrm>
            <a:off x="6248400" y="2625725"/>
            <a:ext cx="2743200" cy="2889250"/>
          </a:xfrm>
          <a:prstGeom prst="rect">
            <a:avLst/>
          </a:prstGeom>
          <a:noFill/>
          <a:ln w="9525" algn="ctr">
            <a:noFill/>
            <a:miter lim="800000"/>
            <a:headEnd/>
            <a:tailEnd/>
          </a:ln>
          <a:effectLst/>
        </p:spPr>
        <p:txBody>
          <a:bodyPr wrap="none"/>
          <a:lstStyle/>
          <a:p>
            <a:pPr>
              <a:buClr>
                <a:schemeClr val="accent1"/>
              </a:buClr>
              <a:buFont typeface="Arial" charset="0"/>
              <a:buChar char="–"/>
            </a:pPr>
            <a:r>
              <a:rPr lang="en-US" sz="1300" b="1"/>
              <a:t> Full download of documents</a:t>
            </a:r>
          </a:p>
          <a:p>
            <a:pPr>
              <a:buClr>
                <a:schemeClr val="accent1"/>
              </a:buClr>
              <a:buFont typeface="Arial" charset="0"/>
              <a:buChar char="–"/>
            </a:pPr>
            <a:r>
              <a:rPr lang="en-US" sz="1300" b="1"/>
              <a:t> Preview documents with HTML</a:t>
            </a:r>
          </a:p>
          <a:p>
            <a:pPr marL="227013" lvl="1" indent="-109538">
              <a:buClr>
                <a:schemeClr val="accent1"/>
              </a:buClr>
              <a:buFontTx/>
              <a:buChar char="•"/>
            </a:pPr>
            <a:r>
              <a:rPr lang="en-US" sz="1300"/>
              <a:t>Access from PDAs</a:t>
            </a:r>
          </a:p>
          <a:p>
            <a:pPr marL="227013" lvl="1" indent="-109538">
              <a:buClr>
                <a:schemeClr val="accent1"/>
              </a:buClr>
              <a:buFontTx/>
              <a:buChar char="•"/>
            </a:pPr>
            <a:r>
              <a:rPr lang="en-US" sz="1300"/>
              <a:t>No viewer app on client</a:t>
            </a:r>
          </a:p>
          <a:p>
            <a:pPr>
              <a:buClr>
                <a:schemeClr val="accent1"/>
              </a:buClr>
              <a:buFont typeface="Arial" charset="0"/>
              <a:buChar char="–"/>
            </a:pPr>
            <a:r>
              <a:rPr lang="en-US" sz="1300" b="1"/>
              <a:t> Attach to email</a:t>
            </a:r>
          </a:p>
          <a:p>
            <a:pPr marL="227013" lvl="1" indent="-109538">
              <a:buClr>
                <a:schemeClr val="accent1"/>
              </a:buClr>
              <a:buFontTx/>
              <a:buChar char="•"/>
            </a:pPr>
            <a:r>
              <a:rPr lang="en-US" sz="1300"/>
              <a:t>Avoid transmission to client</a:t>
            </a:r>
          </a:p>
          <a:p>
            <a:pPr>
              <a:buClr>
                <a:schemeClr val="accent1"/>
              </a:buClr>
              <a:buFont typeface="Arial" charset="0"/>
              <a:buChar char="–"/>
            </a:pPr>
            <a:r>
              <a:rPr lang="en-US" sz="1300" b="1"/>
              <a:t> Virtualized Applications</a:t>
            </a:r>
          </a:p>
          <a:p>
            <a:pPr marL="227013" lvl="1" indent="-109538">
              <a:buClr>
                <a:schemeClr val="accent1"/>
              </a:buClr>
              <a:buFontTx/>
              <a:buChar char="•"/>
            </a:pPr>
            <a:r>
              <a:rPr lang="en-US" sz="1300"/>
              <a:t>Control applications</a:t>
            </a:r>
          </a:p>
          <a:p>
            <a:pPr marL="227013" lvl="1" indent="-109538">
              <a:buClr>
                <a:schemeClr val="accent1"/>
              </a:buClr>
              <a:buFontTx/>
              <a:buChar char="•"/>
            </a:pPr>
            <a:r>
              <a:rPr lang="en-US" sz="1300"/>
              <a:t>Limit local mapped drives</a:t>
            </a:r>
          </a:p>
        </p:txBody>
      </p:sp>
      <p:sp>
        <p:nvSpPr>
          <p:cNvPr id="292880" name="Rectangle 16"/>
          <p:cNvSpPr>
            <a:spLocks noChangeArrowheads="1"/>
          </p:cNvSpPr>
          <p:nvPr/>
        </p:nvSpPr>
        <p:spPr bwMode="auto">
          <a:xfrm>
            <a:off x="6475413" y="2263775"/>
            <a:ext cx="2228850" cy="274638"/>
          </a:xfrm>
          <a:prstGeom prst="rect">
            <a:avLst/>
          </a:prstGeom>
          <a:noFill/>
          <a:ln w="9525" algn="ctr">
            <a:noFill/>
            <a:miter lim="800000"/>
            <a:headEnd/>
            <a:tailEnd/>
          </a:ln>
          <a:effectLst/>
        </p:spPr>
        <p:txBody>
          <a:bodyPr wrap="none">
            <a:spAutoFit/>
          </a:bodyPr>
          <a:lstStyle/>
          <a:p>
            <a:r>
              <a:rPr lang="en-US" sz="1200" b="1">
                <a:solidFill>
                  <a:schemeClr val="hlink"/>
                </a:solidFill>
              </a:rPr>
              <a:t>Apply Action Rights Control</a:t>
            </a:r>
          </a:p>
        </p:txBody>
      </p:sp>
      <p:sp>
        <p:nvSpPr>
          <p:cNvPr id="292881" name="Rectangle 17"/>
          <p:cNvSpPr>
            <a:spLocks noChangeArrowheads="1"/>
          </p:cNvSpPr>
          <p:nvPr/>
        </p:nvSpPr>
        <p:spPr bwMode="auto">
          <a:xfrm>
            <a:off x="195263" y="2076450"/>
            <a:ext cx="5746750" cy="3827463"/>
          </a:xfrm>
          <a:prstGeom prst="rect">
            <a:avLst/>
          </a:prstGeom>
          <a:noFill/>
          <a:ln w="38100" algn="ctr">
            <a:solidFill>
              <a:schemeClr val="accent2"/>
            </a:solidFill>
            <a:miter lim="800000"/>
            <a:headEnd/>
            <a:tailEnd/>
          </a:ln>
          <a:effectLst/>
        </p:spPr>
        <p:txBody>
          <a:bodyPr anchor="ctr">
            <a:spAutoFit/>
          </a:bodyPr>
          <a:lstStyle/>
          <a:p>
            <a:endParaRPr lang="en-US"/>
          </a:p>
        </p:txBody>
      </p:sp>
      <p:sp>
        <p:nvSpPr>
          <p:cNvPr id="292882" name="Text Box 18"/>
          <p:cNvSpPr txBox="1">
            <a:spLocks noChangeArrowheads="1"/>
          </p:cNvSpPr>
          <p:nvPr/>
        </p:nvSpPr>
        <p:spPr bwMode="auto">
          <a:xfrm rot="-5400000">
            <a:off x="923925" y="863600"/>
            <a:ext cx="458788" cy="2065338"/>
          </a:xfrm>
          <a:prstGeom prst="rect">
            <a:avLst/>
          </a:prstGeom>
          <a:noFill/>
          <a:ln w="9525" algn="ctr">
            <a:noFill/>
            <a:miter lim="800000"/>
            <a:headEnd/>
            <a:tailEnd/>
          </a:ln>
          <a:effectLst/>
        </p:spPr>
        <p:txBody>
          <a:bodyPr vert="eaVert">
            <a:spAutoFit/>
          </a:bodyPr>
          <a:lstStyle/>
          <a:p>
            <a:r>
              <a:rPr lang="en-US" b="1">
                <a:solidFill>
                  <a:schemeClr val="accent2"/>
                </a:solidFill>
              </a:rPr>
              <a:t>SSL-VPNs</a:t>
            </a:r>
          </a:p>
        </p:txBody>
      </p:sp>
      <p:sp>
        <p:nvSpPr>
          <p:cNvPr id="292867" name="AutoShape 3"/>
          <p:cNvSpPr>
            <a:spLocks noChangeArrowheads="1"/>
          </p:cNvSpPr>
          <p:nvPr/>
        </p:nvSpPr>
        <p:spPr bwMode="auto">
          <a:xfrm>
            <a:off x="5105400" y="3343275"/>
            <a:ext cx="1050925" cy="454025"/>
          </a:xfrm>
          <a:prstGeom prst="rightArrow">
            <a:avLst>
              <a:gd name="adj1" fmla="val 50000"/>
              <a:gd name="adj2" fmla="val 57867"/>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en-US"/>
          </a:p>
        </p:txBody>
      </p:sp>
      <p:sp>
        <p:nvSpPr>
          <p:cNvPr id="292868" name="AutoShape 4"/>
          <p:cNvSpPr>
            <a:spLocks noChangeArrowheads="1"/>
          </p:cNvSpPr>
          <p:nvPr/>
        </p:nvSpPr>
        <p:spPr bwMode="gray">
          <a:xfrm>
            <a:off x="3268663" y="2543175"/>
            <a:ext cx="2446337" cy="2971800"/>
          </a:xfrm>
          <a:prstGeom prst="roundRect">
            <a:avLst>
              <a:gd name="adj" fmla="val 4718"/>
            </a:avLst>
          </a:prstGeom>
          <a:gradFill rotWithShape="1">
            <a:gsLst>
              <a:gs pos="0">
                <a:srgbClr val="D9DCE3">
                  <a:gamma/>
                  <a:tint val="44314"/>
                  <a:invGamma/>
                </a:srgbClr>
              </a:gs>
              <a:gs pos="100000">
                <a:srgbClr val="D9DCE3"/>
              </a:gs>
            </a:gsLst>
            <a:lin ang="5400000" scaled="1"/>
          </a:gradFill>
          <a:ln w="9525" algn="ctr">
            <a:noFill/>
            <a:round/>
            <a:headEnd/>
            <a:tailEnd/>
          </a:ln>
          <a:effectLst/>
        </p:spPr>
        <p:txBody>
          <a:bodyPr wrap="none" anchor="ctr"/>
          <a:lstStyle/>
          <a:p>
            <a:endParaRPr lang="en-US"/>
          </a:p>
        </p:txBody>
      </p:sp>
      <p:sp>
        <p:nvSpPr>
          <p:cNvPr id="292875" name="Rectangle 11"/>
          <p:cNvSpPr>
            <a:spLocks noChangeArrowheads="1"/>
          </p:cNvSpPr>
          <p:nvPr/>
        </p:nvSpPr>
        <p:spPr bwMode="auto">
          <a:xfrm>
            <a:off x="3352800" y="2597150"/>
            <a:ext cx="2438400" cy="2917825"/>
          </a:xfrm>
          <a:prstGeom prst="rect">
            <a:avLst/>
          </a:prstGeom>
          <a:noFill/>
          <a:ln w="9525" algn="ctr">
            <a:noFill/>
            <a:miter lim="800000"/>
            <a:headEnd/>
            <a:tailEnd/>
          </a:ln>
          <a:effectLst/>
        </p:spPr>
        <p:txBody>
          <a:bodyPr wrap="none"/>
          <a:lstStyle/>
          <a:p>
            <a:pPr marL="117475" indent="-117475">
              <a:buClr>
                <a:schemeClr val="accent1"/>
              </a:buClr>
              <a:buFont typeface="Arial" charset="0"/>
              <a:buChar char="–"/>
            </a:pPr>
            <a:r>
              <a:rPr lang="en-US" sz="1300" b="1"/>
              <a:t> CPS applications </a:t>
            </a:r>
          </a:p>
          <a:p>
            <a:pPr marL="117475" indent="-117475">
              <a:buClr>
                <a:schemeClr val="accent1"/>
              </a:buClr>
              <a:buFont typeface="Arial" charset="0"/>
              <a:buChar char="–"/>
            </a:pPr>
            <a:r>
              <a:rPr lang="en-US" sz="1300" b="1"/>
              <a:t> File &amp; network shares</a:t>
            </a:r>
          </a:p>
          <a:p>
            <a:pPr marL="117475" indent="-117475">
              <a:buClr>
                <a:schemeClr val="accent1"/>
              </a:buClr>
              <a:buFont typeface="Arial" charset="0"/>
              <a:buChar char="–"/>
            </a:pPr>
            <a:r>
              <a:rPr lang="en-US" sz="1300" b="1"/>
              <a:t> Web based email</a:t>
            </a:r>
          </a:p>
          <a:p>
            <a:pPr marL="117475" indent="-117475">
              <a:buClr>
                <a:schemeClr val="accent1"/>
              </a:buClr>
              <a:buFont typeface="Arial" charset="0"/>
              <a:buChar char="–"/>
            </a:pPr>
            <a:r>
              <a:rPr lang="en-US" sz="1300" b="1"/>
              <a:t> Web sites (URLs)</a:t>
            </a:r>
          </a:p>
          <a:p>
            <a:pPr marL="117475" indent="-117475">
              <a:buClr>
                <a:schemeClr val="accent1"/>
              </a:buClr>
              <a:buFont typeface="Arial" charset="0"/>
              <a:buChar char="–"/>
            </a:pPr>
            <a:r>
              <a:rPr lang="en-US" sz="1300" b="1"/>
              <a:t> Web applications</a:t>
            </a:r>
          </a:p>
          <a:p>
            <a:pPr marL="117475" indent="-117475">
              <a:buClr>
                <a:schemeClr val="accent1"/>
              </a:buClr>
              <a:buFont typeface="Arial" charset="0"/>
              <a:buChar char="–"/>
            </a:pPr>
            <a:r>
              <a:rPr lang="en-US" sz="1300" b="1"/>
              <a:t> Email synchronization</a:t>
            </a:r>
          </a:p>
          <a:p>
            <a:pPr marL="117475" indent="-117475">
              <a:buClr>
                <a:schemeClr val="accent1"/>
              </a:buClr>
              <a:buFont typeface="Arial" charset="0"/>
              <a:buChar char="–"/>
            </a:pPr>
            <a:r>
              <a:rPr lang="en-US" sz="1300" b="1"/>
              <a:t> Client/Server applications</a:t>
            </a:r>
          </a:p>
          <a:p>
            <a:pPr marL="117475" indent="-117475">
              <a:buClr>
                <a:schemeClr val="accent1"/>
              </a:buClr>
              <a:buFont typeface="Arial" charset="0"/>
              <a:buChar char="–"/>
            </a:pPr>
            <a:r>
              <a:rPr lang="en-US" sz="1300" b="1"/>
              <a:t> VoIP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1" grpId="0" animBg="1"/>
      <p:bldP spid="2928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lide Number Placeholder 3"/>
          <p:cNvSpPr>
            <a:spLocks noGrp="1"/>
          </p:cNvSpPr>
          <p:nvPr>
            <p:ph type="sldNum" sz="quarter" idx="10"/>
          </p:nvPr>
        </p:nvSpPr>
        <p:spPr/>
        <p:txBody>
          <a:bodyPr/>
          <a:lstStyle/>
          <a:p>
            <a:fld id="{463041B9-8944-4F93-BB2F-2A1FAA46E8F3}" type="slidenum">
              <a:rPr lang="en-US"/>
              <a:pPr/>
              <a:t>15</a:t>
            </a:fld>
            <a:endParaRPr lang="en-US"/>
          </a:p>
        </p:txBody>
      </p:sp>
      <p:sp>
        <p:nvSpPr>
          <p:cNvPr id="279" name="Footer Placeholder 4"/>
          <p:cNvSpPr>
            <a:spLocks noGrp="1"/>
          </p:cNvSpPr>
          <p:nvPr>
            <p:ph type="ftr" sz="quarter" idx="11"/>
          </p:nvPr>
        </p:nvSpPr>
        <p:spPr/>
        <p:txBody>
          <a:bodyPr/>
          <a:lstStyle/>
          <a:p>
            <a:r>
              <a:rPr lang="en-US"/>
              <a:t>Internal and Partner Use Only</a:t>
            </a:r>
          </a:p>
          <a:p>
            <a:endParaRPr lang="en-US"/>
          </a:p>
        </p:txBody>
      </p:sp>
      <p:sp>
        <p:nvSpPr>
          <p:cNvPr id="280" name="Date Placeholder 5"/>
          <p:cNvSpPr>
            <a:spLocks noGrp="1"/>
          </p:cNvSpPr>
          <p:nvPr>
            <p:ph type="dt" sz="half" idx="12"/>
          </p:nvPr>
        </p:nvSpPr>
        <p:spPr/>
        <p:txBody>
          <a:bodyPr/>
          <a:lstStyle/>
          <a:p>
            <a:r>
              <a:rPr lang="en-US"/>
              <a:t>© 2005 Citrix Systems, Inc.—All rights reserved.</a:t>
            </a:r>
          </a:p>
        </p:txBody>
      </p:sp>
      <p:grpSp>
        <p:nvGrpSpPr>
          <p:cNvPr id="193538" name="Group 2"/>
          <p:cNvGrpSpPr>
            <a:grpSpLocks/>
          </p:cNvGrpSpPr>
          <p:nvPr/>
        </p:nvGrpSpPr>
        <p:grpSpPr bwMode="auto">
          <a:xfrm>
            <a:off x="136525" y="1222375"/>
            <a:ext cx="1609725" cy="1398588"/>
            <a:chOff x="0" y="856"/>
            <a:chExt cx="994" cy="589"/>
          </a:xfrm>
        </p:grpSpPr>
        <p:sp>
          <p:nvSpPr>
            <p:cNvPr id="193539" name="Oval 3"/>
            <p:cNvSpPr>
              <a:spLocks noChangeArrowheads="1"/>
            </p:cNvSpPr>
            <p:nvPr/>
          </p:nvSpPr>
          <p:spPr bwMode="gray">
            <a:xfrm>
              <a:off x="80" y="1315"/>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40" name="Group 4"/>
            <p:cNvGrpSpPr>
              <a:grpSpLocks/>
            </p:cNvGrpSpPr>
            <p:nvPr/>
          </p:nvGrpSpPr>
          <p:grpSpPr bwMode="auto">
            <a:xfrm>
              <a:off x="0" y="856"/>
              <a:ext cx="994" cy="523"/>
              <a:chOff x="0" y="2931"/>
              <a:chExt cx="1047" cy="417"/>
            </a:xfrm>
          </p:grpSpPr>
          <p:sp>
            <p:nvSpPr>
              <p:cNvPr id="193541" name="AutoShape 5"/>
              <p:cNvSpPr>
                <a:spLocks noChangeArrowheads="1"/>
              </p:cNvSpPr>
              <p:nvPr/>
            </p:nvSpPr>
            <p:spPr bwMode="gray">
              <a:xfrm>
                <a:off x="42" y="2990"/>
                <a:ext cx="1005" cy="358"/>
              </a:xfrm>
              <a:prstGeom prst="roundRect">
                <a:avLst>
                  <a:gd name="adj" fmla="val 9148"/>
                </a:avLst>
              </a:prstGeom>
              <a:gradFill rotWithShape="1">
                <a:gsLst>
                  <a:gs pos="0">
                    <a:schemeClr val="hlink">
                      <a:gamma/>
                      <a:tint val="12549"/>
                      <a:invGamma/>
                    </a:schemeClr>
                  </a:gs>
                  <a:gs pos="100000">
                    <a:schemeClr val="hlink"/>
                  </a:gs>
                </a:gsLst>
                <a:lin ang="5400000" scaled="1"/>
              </a:gradFill>
              <a:ln w="9525" algn="ctr">
                <a:noFill/>
                <a:round/>
                <a:headEnd/>
                <a:tailEnd/>
              </a:ln>
              <a:effectLst/>
            </p:spPr>
            <p:txBody>
              <a:bodyPr wrap="none" anchor="ctr"/>
              <a:lstStyle/>
              <a:p>
                <a:endParaRPr lang="en-US"/>
              </a:p>
            </p:txBody>
          </p:sp>
          <p:sp>
            <p:nvSpPr>
              <p:cNvPr id="193542" name="Oval 6"/>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
        <p:nvSpPr>
          <p:cNvPr id="193543" name="Oval 7"/>
          <p:cNvSpPr>
            <a:spLocks noChangeArrowheads="1"/>
          </p:cNvSpPr>
          <p:nvPr/>
        </p:nvSpPr>
        <p:spPr bwMode="gray">
          <a:xfrm>
            <a:off x="3516313" y="6577013"/>
            <a:ext cx="2900362" cy="192087"/>
          </a:xfrm>
          <a:prstGeom prst="ellipse">
            <a:avLst/>
          </a:prstGeom>
          <a:gradFill rotWithShape="1">
            <a:gsLst>
              <a:gs pos="0">
                <a:schemeClr val="tx1">
                  <a:alpha val="24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193544" name="AutoShape 8"/>
          <p:cNvSpPr>
            <a:spLocks noChangeArrowheads="1"/>
          </p:cNvSpPr>
          <p:nvPr/>
        </p:nvSpPr>
        <p:spPr bwMode="gray">
          <a:xfrm>
            <a:off x="3684588" y="4535488"/>
            <a:ext cx="2562225" cy="2097087"/>
          </a:xfrm>
          <a:prstGeom prst="roundRect">
            <a:avLst>
              <a:gd name="adj" fmla="val 4718"/>
            </a:avLst>
          </a:prstGeom>
          <a:gradFill rotWithShape="1">
            <a:gsLst>
              <a:gs pos="0">
                <a:srgbClr val="F0F0F0"/>
              </a:gs>
              <a:gs pos="100000">
                <a:srgbClr val="F0F0F0">
                  <a:gamma/>
                  <a:tint val="0"/>
                  <a:invGamma/>
                </a:srgbClr>
              </a:gs>
            </a:gsLst>
            <a:lin ang="5400000" scaled="1"/>
          </a:gradFill>
          <a:ln w="9525" algn="ctr">
            <a:noFill/>
            <a:round/>
            <a:headEnd/>
            <a:tailEnd/>
          </a:ln>
          <a:effectLst/>
        </p:spPr>
        <p:txBody>
          <a:bodyPr wrap="none" anchor="ctr"/>
          <a:lstStyle/>
          <a:p>
            <a:endParaRPr lang="en-US"/>
          </a:p>
        </p:txBody>
      </p:sp>
      <p:grpSp>
        <p:nvGrpSpPr>
          <p:cNvPr id="193545" name="Group 9"/>
          <p:cNvGrpSpPr>
            <a:grpSpLocks/>
          </p:cNvGrpSpPr>
          <p:nvPr/>
        </p:nvGrpSpPr>
        <p:grpSpPr bwMode="auto">
          <a:xfrm>
            <a:off x="7524750" y="1341438"/>
            <a:ext cx="1544638" cy="1006475"/>
            <a:chOff x="4029" y="1637"/>
            <a:chExt cx="957" cy="530"/>
          </a:xfrm>
        </p:grpSpPr>
        <p:sp>
          <p:nvSpPr>
            <p:cNvPr id="193546" name="AutoShape 10"/>
            <p:cNvSpPr>
              <a:spLocks noChangeArrowheads="1"/>
            </p:cNvSpPr>
            <p:nvPr/>
          </p:nvSpPr>
          <p:spPr bwMode="auto">
            <a:xfrm>
              <a:off x="4029" y="1943"/>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47" name="Group 11"/>
            <p:cNvGrpSpPr>
              <a:grpSpLocks/>
            </p:cNvGrpSpPr>
            <p:nvPr/>
          </p:nvGrpSpPr>
          <p:grpSpPr bwMode="auto">
            <a:xfrm>
              <a:off x="4040" y="1637"/>
              <a:ext cx="946" cy="492"/>
              <a:chOff x="4040" y="1637"/>
              <a:chExt cx="946" cy="492"/>
            </a:xfrm>
          </p:grpSpPr>
          <p:sp>
            <p:nvSpPr>
              <p:cNvPr id="193548" name="AutoShape 12"/>
              <p:cNvSpPr>
                <a:spLocks noChangeArrowheads="1"/>
              </p:cNvSpPr>
              <p:nvPr/>
            </p:nvSpPr>
            <p:spPr bwMode="auto">
              <a:xfrm>
                <a:off x="4040" y="1637"/>
                <a:ext cx="946" cy="407"/>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noFill/>
                <a:round/>
                <a:headEnd/>
                <a:tailEnd/>
              </a:ln>
              <a:effectLst/>
            </p:spPr>
            <p:txBody>
              <a:bodyPr wrap="none" anchor="ctr"/>
              <a:lstStyle/>
              <a:p>
                <a:endParaRPr lang="en-US"/>
              </a:p>
            </p:txBody>
          </p:sp>
          <p:sp>
            <p:nvSpPr>
              <p:cNvPr id="193549" name="AutoShape 13"/>
              <p:cNvSpPr>
                <a:spLocks noChangeArrowheads="1"/>
              </p:cNvSpPr>
              <p:nvPr/>
            </p:nvSpPr>
            <p:spPr bwMode="auto">
              <a:xfrm>
                <a:off x="4041" y="1941"/>
                <a:ext cx="943" cy="188"/>
              </a:xfrm>
              <a:prstGeom prst="roundRect">
                <a:avLst>
                  <a:gd name="adj" fmla="val 34657"/>
                </a:avLst>
              </a:prstGeom>
              <a:gradFill rotWithShape="1">
                <a:gsLst>
                  <a:gs pos="0">
                    <a:schemeClr val="folHlink"/>
                  </a:gs>
                  <a:gs pos="50000">
                    <a:schemeClr val="folHlink">
                      <a:gamma/>
                      <a:tint val="54118"/>
                      <a:invGamma/>
                    </a:schemeClr>
                  </a:gs>
                  <a:gs pos="100000">
                    <a:schemeClr val="folHlink"/>
                  </a:gs>
                </a:gsLst>
                <a:lin ang="0" scaled="1"/>
              </a:gradFill>
              <a:ln w="9525">
                <a:noFill/>
                <a:round/>
                <a:headEnd/>
                <a:tailEnd/>
              </a:ln>
              <a:effectLst/>
            </p:spPr>
            <p:txBody>
              <a:bodyPr wrap="none" anchor="ctr"/>
              <a:lstStyle/>
              <a:p>
                <a:endParaRPr lang="en-US"/>
              </a:p>
            </p:txBody>
          </p:sp>
        </p:grpSp>
      </p:grpSp>
      <p:grpSp>
        <p:nvGrpSpPr>
          <p:cNvPr id="193550" name="Group 14"/>
          <p:cNvGrpSpPr>
            <a:grpSpLocks/>
          </p:cNvGrpSpPr>
          <p:nvPr/>
        </p:nvGrpSpPr>
        <p:grpSpPr bwMode="auto">
          <a:xfrm>
            <a:off x="7524750" y="5392738"/>
            <a:ext cx="1544638" cy="1096962"/>
            <a:chOff x="4029" y="2705"/>
            <a:chExt cx="957" cy="464"/>
          </a:xfrm>
        </p:grpSpPr>
        <p:sp>
          <p:nvSpPr>
            <p:cNvPr id="193551" name="AutoShape 15"/>
            <p:cNvSpPr>
              <a:spLocks noChangeArrowheads="1"/>
            </p:cNvSpPr>
            <p:nvPr/>
          </p:nvSpPr>
          <p:spPr bwMode="auto">
            <a:xfrm>
              <a:off x="4029" y="2945"/>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52" name="Group 16"/>
            <p:cNvGrpSpPr>
              <a:grpSpLocks/>
            </p:cNvGrpSpPr>
            <p:nvPr/>
          </p:nvGrpSpPr>
          <p:grpSpPr bwMode="auto">
            <a:xfrm>
              <a:off x="4040" y="2705"/>
              <a:ext cx="946" cy="432"/>
              <a:chOff x="1598" y="1049"/>
              <a:chExt cx="946" cy="432"/>
            </a:xfrm>
          </p:grpSpPr>
          <p:sp>
            <p:nvSpPr>
              <p:cNvPr id="193553" name="AutoShape 17"/>
              <p:cNvSpPr>
                <a:spLocks noChangeArrowheads="1"/>
              </p:cNvSpPr>
              <p:nvPr/>
            </p:nvSpPr>
            <p:spPr bwMode="auto">
              <a:xfrm>
                <a:off x="1598" y="1049"/>
                <a:ext cx="946" cy="347"/>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3554" name="AutoShape 18"/>
              <p:cNvSpPr>
                <a:spLocks noChangeArrowheads="1"/>
              </p:cNvSpPr>
              <p:nvPr/>
            </p:nvSpPr>
            <p:spPr bwMode="auto">
              <a:xfrm>
                <a:off x="1599" y="1293"/>
                <a:ext cx="943" cy="188"/>
              </a:xfrm>
              <a:prstGeom prst="roundRect">
                <a:avLst>
                  <a:gd name="adj" fmla="val 3465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grpSp>
      </p:grpSp>
      <p:grpSp>
        <p:nvGrpSpPr>
          <p:cNvPr id="193555" name="Group 19"/>
          <p:cNvGrpSpPr>
            <a:grpSpLocks/>
          </p:cNvGrpSpPr>
          <p:nvPr/>
        </p:nvGrpSpPr>
        <p:grpSpPr bwMode="auto">
          <a:xfrm>
            <a:off x="7524750" y="4365625"/>
            <a:ext cx="1544638" cy="1023938"/>
            <a:chOff x="4029" y="2705"/>
            <a:chExt cx="957" cy="464"/>
          </a:xfrm>
        </p:grpSpPr>
        <p:sp>
          <p:nvSpPr>
            <p:cNvPr id="193556" name="AutoShape 20"/>
            <p:cNvSpPr>
              <a:spLocks noChangeArrowheads="1"/>
            </p:cNvSpPr>
            <p:nvPr/>
          </p:nvSpPr>
          <p:spPr bwMode="auto">
            <a:xfrm>
              <a:off x="4029" y="2945"/>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57" name="Group 21"/>
            <p:cNvGrpSpPr>
              <a:grpSpLocks/>
            </p:cNvGrpSpPr>
            <p:nvPr/>
          </p:nvGrpSpPr>
          <p:grpSpPr bwMode="auto">
            <a:xfrm>
              <a:off x="4040" y="2705"/>
              <a:ext cx="946" cy="432"/>
              <a:chOff x="1598" y="1049"/>
              <a:chExt cx="946" cy="432"/>
            </a:xfrm>
          </p:grpSpPr>
          <p:sp>
            <p:nvSpPr>
              <p:cNvPr id="193558" name="AutoShape 22"/>
              <p:cNvSpPr>
                <a:spLocks noChangeArrowheads="1"/>
              </p:cNvSpPr>
              <p:nvPr/>
            </p:nvSpPr>
            <p:spPr bwMode="auto">
              <a:xfrm>
                <a:off x="1598" y="1049"/>
                <a:ext cx="946" cy="34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3559" name="AutoShape 23"/>
              <p:cNvSpPr>
                <a:spLocks noChangeArrowheads="1"/>
              </p:cNvSpPr>
              <p:nvPr/>
            </p:nvSpPr>
            <p:spPr bwMode="auto">
              <a:xfrm>
                <a:off x="1599" y="1293"/>
                <a:ext cx="943" cy="188"/>
              </a:xfrm>
              <a:prstGeom prst="roundRect">
                <a:avLst>
                  <a:gd name="adj" fmla="val 3465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grpSp>
      </p:grpSp>
      <p:grpSp>
        <p:nvGrpSpPr>
          <p:cNvPr id="193560" name="Group 24"/>
          <p:cNvGrpSpPr>
            <a:grpSpLocks/>
          </p:cNvGrpSpPr>
          <p:nvPr/>
        </p:nvGrpSpPr>
        <p:grpSpPr bwMode="auto">
          <a:xfrm>
            <a:off x="7524750" y="3429000"/>
            <a:ext cx="1544638" cy="936625"/>
            <a:chOff x="4029" y="2165"/>
            <a:chExt cx="957" cy="530"/>
          </a:xfrm>
        </p:grpSpPr>
        <p:sp>
          <p:nvSpPr>
            <p:cNvPr id="193561" name="AutoShape 25"/>
            <p:cNvSpPr>
              <a:spLocks noChangeArrowheads="1"/>
            </p:cNvSpPr>
            <p:nvPr/>
          </p:nvSpPr>
          <p:spPr bwMode="auto">
            <a:xfrm>
              <a:off x="4029" y="2471"/>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62" name="Group 26"/>
            <p:cNvGrpSpPr>
              <a:grpSpLocks/>
            </p:cNvGrpSpPr>
            <p:nvPr/>
          </p:nvGrpSpPr>
          <p:grpSpPr bwMode="auto">
            <a:xfrm>
              <a:off x="4040" y="2165"/>
              <a:ext cx="946" cy="492"/>
              <a:chOff x="4040" y="2165"/>
              <a:chExt cx="946" cy="492"/>
            </a:xfrm>
          </p:grpSpPr>
          <p:sp>
            <p:nvSpPr>
              <p:cNvPr id="193563" name="AutoShape 27"/>
              <p:cNvSpPr>
                <a:spLocks noChangeArrowheads="1"/>
              </p:cNvSpPr>
              <p:nvPr/>
            </p:nvSpPr>
            <p:spPr bwMode="auto">
              <a:xfrm>
                <a:off x="4040" y="2165"/>
                <a:ext cx="946" cy="40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3564" name="AutoShape 28"/>
              <p:cNvSpPr>
                <a:spLocks noChangeArrowheads="1"/>
              </p:cNvSpPr>
              <p:nvPr/>
            </p:nvSpPr>
            <p:spPr bwMode="auto">
              <a:xfrm>
                <a:off x="4041" y="2469"/>
                <a:ext cx="943" cy="188"/>
              </a:xfrm>
              <a:prstGeom prst="roundRect">
                <a:avLst>
                  <a:gd name="adj" fmla="val 3465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grpSp>
      </p:grpSp>
      <p:grpSp>
        <p:nvGrpSpPr>
          <p:cNvPr id="193565" name="Group 29"/>
          <p:cNvGrpSpPr>
            <a:grpSpLocks/>
          </p:cNvGrpSpPr>
          <p:nvPr/>
        </p:nvGrpSpPr>
        <p:grpSpPr bwMode="auto">
          <a:xfrm>
            <a:off x="7524750" y="2349500"/>
            <a:ext cx="1544638" cy="1079500"/>
            <a:chOff x="4029" y="1637"/>
            <a:chExt cx="957" cy="530"/>
          </a:xfrm>
        </p:grpSpPr>
        <p:sp>
          <p:nvSpPr>
            <p:cNvPr id="193566" name="AutoShape 30"/>
            <p:cNvSpPr>
              <a:spLocks noChangeArrowheads="1"/>
            </p:cNvSpPr>
            <p:nvPr/>
          </p:nvSpPr>
          <p:spPr bwMode="auto">
            <a:xfrm>
              <a:off x="4029" y="1943"/>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3567" name="Group 31"/>
            <p:cNvGrpSpPr>
              <a:grpSpLocks/>
            </p:cNvGrpSpPr>
            <p:nvPr/>
          </p:nvGrpSpPr>
          <p:grpSpPr bwMode="auto">
            <a:xfrm>
              <a:off x="4040" y="1637"/>
              <a:ext cx="946" cy="492"/>
              <a:chOff x="4040" y="1637"/>
              <a:chExt cx="946" cy="492"/>
            </a:xfrm>
          </p:grpSpPr>
          <p:sp>
            <p:nvSpPr>
              <p:cNvPr id="193568" name="AutoShape 32"/>
              <p:cNvSpPr>
                <a:spLocks noChangeArrowheads="1"/>
              </p:cNvSpPr>
              <p:nvPr/>
            </p:nvSpPr>
            <p:spPr bwMode="auto">
              <a:xfrm>
                <a:off x="4040" y="1637"/>
                <a:ext cx="946" cy="407"/>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noFill/>
                <a:round/>
                <a:headEnd/>
                <a:tailEnd/>
              </a:ln>
              <a:effectLst/>
            </p:spPr>
            <p:txBody>
              <a:bodyPr wrap="none" anchor="ctr"/>
              <a:lstStyle/>
              <a:p>
                <a:endParaRPr lang="en-US"/>
              </a:p>
            </p:txBody>
          </p:sp>
          <p:sp>
            <p:nvSpPr>
              <p:cNvPr id="193569" name="AutoShape 33"/>
              <p:cNvSpPr>
                <a:spLocks noChangeArrowheads="1"/>
              </p:cNvSpPr>
              <p:nvPr/>
            </p:nvSpPr>
            <p:spPr bwMode="auto">
              <a:xfrm>
                <a:off x="4041" y="1941"/>
                <a:ext cx="943" cy="188"/>
              </a:xfrm>
              <a:prstGeom prst="roundRect">
                <a:avLst>
                  <a:gd name="adj" fmla="val 34657"/>
                </a:avLst>
              </a:prstGeom>
              <a:gradFill rotWithShape="1">
                <a:gsLst>
                  <a:gs pos="0">
                    <a:schemeClr val="folHlink"/>
                  </a:gs>
                  <a:gs pos="50000">
                    <a:schemeClr val="folHlink">
                      <a:gamma/>
                      <a:tint val="54118"/>
                      <a:invGamma/>
                    </a:schemeClr>
                  </a:gs>
                  <a:gs pos="100000">
                    <a:schemeClr val="folHlink"/>
                  </a:gs>
                </a:gsLst>
                <a:lin ang="0" scaled="1"/>
              </a:gradFill>
              <a:ln w="9525">
                <a:noFill/>
                <a:round/>
                <a:headEnd/>
                <a:tailEnd/>
              </a:ln>
              <a:effectLst/>
            </p:spPr>
            <p:txBody>
              <a:bodyPr wrap="none" anchor="ctr"/>
              <a:lstStyle/>
              <a:p>
                <a:endParaRPr lang="en-US"/>
              </a:p>
            </p:txBody>
          </p:sp>
        </p:grpSp>
      </p:grpSp>
      <p:sp>
        <p:nvSpPr>
          <p:cNvPr id="193570" name="Line 34"/>
          <p:cNvSpPr>
            <a:spLocks noChangeShapeType="1"/>
          </p:cNvSpPr>
          <p:nvPr/>
        </p:nvSpPr>
        <p:spPr bwMode="auto">
          <a:xfrm>
            <a:off x="5208588" y="3832225"/>
            <a:ext cx="2160587" cy="0"/>
          </a:xfrm>
          <a:prstGeom prst="line">
            <a:avLst/>
          </a:prstGeom>
          <a:noFill/>
          <a:ln w="57150">
            <a:solidFill>
              <a:schemeClr val="tx1"/>
            </a:solidFill>
            <a:round/>
            <a:headEnd/>
            <a:tailEnd/>
          </a:ln>
          <a:effectLst/>
        </p:spPr>
        <p:txBody>
          <a:bodyPr/>
          <a:lstStyle/>
          <a:p>
            <a:endParaRPr lang="en-US"/>
          </a:p>
        </p:txBody>
      </p:sp>
      <p:sp>
        <p:nvSpPr>
          <p:cNvPr id="193571" name="Freeform 35"/>
          <p:cNvSpPr>
            <a:spLocks/>
          </p:cNvSpPr>
          <p:nvPr/>
        </p:nvSpPr>
        <p:spPr bwMode="auto">
          <a:xfrm flipV="1">
            <a:off x="1608138" y="3957638"/>
            <a:ext cx="1296987" cy="1724025"/>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3572" name="Rectangle 36"/>
          <p:cNvSpPr>
            <a:spLocks noGrp="1" noChangeArrowheads="1"/>
          </p:cNvSpPr>
          <p:nvPr>
            <p:ph type="title"/>
          </p:nvPr>
        </p:nvSpPr>
        <p:spPr/>
        <p:txBody>
          <a:bodyPr/>
          <a:lstStyle/>
          <a:p>
            <a:r>
              <a:rPr lang="en-US"/>
              <a:t>Access Scenario:</a:t>
            </a:r>
            <a:br>
              <a:rPr lang="en-US"/>
            </a:br>
            <a:r>
              <a:rPr lang="en-US"/>
              <a:t>Corporate Users from a Hotel</a:t>
            </a:r>
          </a:p>
        </p:txBody>
      </p:sp>
      <p:sp>
        <p:nvSpPr>
          <p:cNvPr id="193573" name="Text Box 37"/>
          <p:cNvSpPr txBox="1">
            <a:spLocks noChangeArrowheads="1"/>
          </p:cNvSpPr>
          <p:nvPr/>
        </p:nvSpPr>
        <p:spPr bwMode="auto">
          <a:xfrm>
            <a:off x="2257425" y="4330700"/>
            <a:ext cx="1416050" cy="274638"/>
          </a:xfrm>
          <a:prstGeom prst="rect">
            <a:avLst/>
          </a:prstGeom>
          <a:noFill/>
          <a:ln w="9525">
            <a:noFill/>
            <a:miter lim="800000"/>
            <a:headEnd/>
            <a:tailEnd/>
          </a:ln>
          <a:effectLst/>
        </p:spPr>
        <p:txBody>
          <a:bodyPr>
            <a:spAutoFit/>
          </a:bodyPr>
          <a:lstStyle/>
          <a:p>
            <a:pPr algn="ctr" eaLnBrk="0" hangingPunct="0"/>
            <a:r>
              <a:rPr lang="en-US" sz="1200" b="1"/>
              <a:t>Internet</a:t>
            </a:r>
          </a:p>
        </p:txBody>
      </p:sp>
      <p:sp>
        <p:nvSpPr>
          <p:cNvPr id="193574" name="Line 38"/>
          <p:cNvSpPr>
            <a:spLocks noChangeShapeType="1"/>
          </p:cNvSpPr>
          <p:nvPr/>
        </p:nvSpPr>
        <p:spPr bwMode="auto">
          <a:xfrm>
            <a:off x="3925888" y="3638550"/>
            <a:ext cx="0" cy="390525"/>
          </a:xfrm>
          <a:prstGeom prst="line">
            <a:avLst/>
          </a:prstGeom>
          <a:noFill/>
          <a:ln w="28575">
            <a:solidFill>
              <a:schemeClr val="tx1"/>
            </a:solidFill>
            <a:round/>
            <a:headEnd/>
            <a:tailEnd/>
          </a:ln>
          <a:effectLst/>
        </p:spPr>
        <p:txBody>
          <a:bodyPr/>
          <a:lstStyle/>
          <a:p>
            <a:endParaRPr lang="en-US"/>
          </a:p>
        </p:txBody>
      </p:sp>
      <p:sp>
        <p:nvSpPr>
          <p:cNvPr id="193575" name="Line 39"/>
          <p:cNvSpPr>
            <a:spLocks noChangeShapeType="1"/>
          </p:cNvSpPr>
          <p:nvPr/>
        </p:nvSpPr>
        <p:spPr bwMode="auto">
          <a:xfrm>
            <a:off x="5180013" y="3622675"/>
            <a:ext cx="0" cy="390525"/>
          </a:xfrm>
          <a:prstGeom prst="line">
            <a:avLst/>
          </a:prstGeom>
          <a:noFill/>
          <a:ln w="28575">
            <a:solidFill>
              <a:schemeClr val="tx1"/>
            </a:solidFill>
            <a:round/>
            <a:headEnd/>
            <a:tailEnd/>
          </a:ln>
          <a:effectLst/>
        </p:spPr>
        <p:txBody>
          <a:bodyPr/>
          <a:lstStyle/>
          <a:p>
            <a:endParaRPr lang="en-US"/>
          </a:p>
        </p:txBody>
      </p:sp>
      <p:sp>
        <p:nvSpPr>
          <p:cNvPr id="193576" name="Freeform 40"/>
          <p:cNvSpPr>
            <a:spLocks/>
          </p:cNvSpPr>
          <p:nvPr/>
        </p:nvSpPr>
        <p:spPr bwMode="auto">
          <a:xfrm>
            <a:off x="1585913" y="3871913"/>
            <a:ext cx="1390650" cy="301625"/>
          </a:xfrm>
          <a:custGeom>
            <a:avLst/>
            <a:gdLst/>
            <a:ahLst/>
            <a:cxnLst>
              <a:cxn ang="0">
                <a:pos x="876" y="0"/>
              </a:cxn>
              <a:cxn ang="0">
                <a:pos x="426" y="0"/>
              </a:cxn>
              <a:cxn ang="0">
                <a:pos x="426" y="528"/>
              </a:cxn>
              <a:cxn ang="0">
                <a:pos x="0" y="528"/>
              </a:cxn>
            </a:cxnLst>
            <a:rect l="0" t="0" r="r" b="b"/>
            <a:pathLst>
              <a:path w="876" h="528">
                <a:moveTo>
                  <a:pt x="876" y="0"/>
                </a:moveTo>
                <a:lnTo>
                  <a:pt x="426" y="0"/>
                </a:lnTo>
                <a:lnTo>
                  <a:pt x="426" y="528"/>
                </a:lnTo>
                <a:lnTo>
                  <a:pt x="0" y="528"/>
                </a:lnTo>
              </a:path>
            </a:pathLst>
          </a:custGeom>
          <a:noFill/>
          <a:ln w="28575" cap="flat" cmpd="sng">
            <a:solidFill>
              <a:schemeClr val="tx1"/>
            </a:solidFill>
            <a:prstDash val="solid"/>
            <a:round/>
            <a:headEnd/>
            <a:tailEnd/>
          </a:ln>
          <a:effectLst/>
        </p:spPr>
        <p:txBody>
          <a:bodyPr/>
          <a:lstStyle/>
          <a:p>
            <a:endParaRPr lang="en-US"/>
          </a:p>
        </p:txBody>
      </p:sp>
      <p:sp>
        <p:nvSpPr>
          <p:cNvPr id="193577" name="Freeform 41"/>
          <p:cNvSpPr>
            <a:spLocks/>
          </p:cNvSpPr>
          <p:nvPr/>
        </p:nvSpPr>
        <p:spPr bwMode="auto">
          <a:xfrm>
            <a:off x="1528763" y="3100388"/>
            <a:ext cx="1447800" cy="695325"/>
          </a:xfrm>
          <a:custGeom>
            <a:avLst/>
            <a:gdLst/>
            <a:ahLst/>
            <a:cxnLst>
              <a:cxn ang="0">
                <a:pos x="912" y="438"/>
              </a:cxn>
              <a:cxn ang="0">
                <a:pos x="462" y="438"/>
              </a:cxn>
              <a:cxn ang="0">
                <a:pos x="462" y="0"/>
              </a:cxn>
              <a:cxn ang="0">
                <a:pos x="0" y="0"/>
              </a:cxn>
            </a:cxnLst>
            <a:rect l="0" t="0" r="r" b="b"/>
            <a:pathLst>
              <a:path w="912" h="438">
                <a:moveTo>
                  <a:pt x="912" y="438"/>
                </a:moveTo>
                <a:lnTo>
                  <a:pt x="462" y="438"/>
                </a:lnTo>
                <a:lnTo>
                  <a:pt x="46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3578" name="Freeform 42"/>
          <p:cNvSpPr>
            <a:spLocks/>
          </p:cNvSpPr>
          <p:nvPr/>
        </p:nvSpPr>
        <p:spPr bwMode="auto">
          <a:xfrm>
            <a:off x="1500188" y="1654175"/>
            <a:ext cx="1476375" cy="2049463"/>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3579" name="Line 43"/>
          <p:cNvSpPr>
            <a:spLocks noChangeShapeType="1"/>
          </p:cNvSpPr>
          <p:nvPr/>
        </p:nvSpPr>
        <p:spPr bwMode="auto">
          <a:xfrm>
            <a:off x="3406775" y="3829050"/>
            <a:ext cx="322263" cy="0"/>
          </a:xfrm>
          <a:prstGeom prst="line">
            <a:avLst/>
          </a:prstGeom>
          <a:noFill/>
          <a:ln w="57150">
            <a:solidFill>
              <a:schemeClr val="tx1"/>
            </a:solidFill>
            <a:round/>
            <a:headEnd/>
            <a:tailEnd/>
          </a:ln>
          <a:effectLst/>
        </p:spPr>
        <p:txBody>
          <a:bodyPr/>
          <a:lstStyle/>
          <a:p>
            <a:endParaRPr lang="en-US"/>
          </a:p>
        </p:txBody>
      </p:sp>
      <p:grpSp>
        <p:nvGrpSpPr>
          <p:cNvPr id="193580" name="Group 44"/>
          <p:cNvGrpSpPr>
            <a:grpSpLocks/>
          </p:cNvGrpSpPr>
          <p:nvPr/>
        </p:nvGrpSpPr>
        <p:grpSpPr bwMode="auto">
          <a:xfrm>
            <a:off x="2544763" y="3294063"/>
            <a:ext cx="968375" cy="1069975"/>
            <a:chOff x="1560" y="2541"/>
            <a:chExt cx="696" cy="771"/>
          </a:xfrm>
        </p:grpSpPr>
        <p:sp>
          <p:nvSpPr>
            <p:cNvPr id="193581" name="Oval 45"/>
            <p:cNvSpPr>
              <a:spLocks noChangeArrowheads="1"/>
            </p:cNvSpPr>
            <p:nvPr/>
          </p:nvSpPr>
          <p:spPr bwMode="auto">
            <a:xfrm>
              <a:off x="1638" y="3120"/>
              <a:ext cx="540" cy="19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93582" name="Picture 46" descr="Picture1"/>
            <p:cNvPicPr>
              <a:picLocks noChangeAspect="1" noChangeArrowheads="1"/>
            </p:cNvPicPr>
            <p:nvPr/>
          </p:nvPicPr>
          <p:blipFill>
            <a:blip r:embed="rId3" cstate="print"/>
            <a:srcRect/>
            <a:stretch>
              <a:fillRect/>
            </a:stretch>
          </p:blipFill>
          <p:spPr bwMode="auto">
            <a:xfrm>
              <a:off x="1560" y="2541"/>
              <a:ext cx="696" cy="690"/>
            </a:xfrm>
            <a:prstGeom prst="rect">
              <a:avLst/>
            </a:prstGeom>
            <a:noFill/>
            <a:ln w="9525">
              <a:noFill/>
              <a:miter lim="800000"/>
              <a:headEnd/>
              <a:tailEnd/>
            </a:ln>
          </p:spPr>
        </p:pic>
      </p:grpSp>
      <p:sp>
        <p:nvSpPr>
          <p:cNvPr id="193583" name="Text Box 47"/>
          <p:cNvSpPr txBox="1">
            <a:spLocks noChangeArrowheads="1"/>
          </p:cNvSpPr>
          <p:nvPr/>
        </p:nvSpPr>
        <p:spPr bwMode="auto">
          <a:xfrm>
            <a:off x="395288" y="6213475"/>
            <a:ext cx="1416050" cy="274638"/>
          </a:xfrm>
          <a:prstGeom prst="rect">
            <a:avLst/>
          </a:prstGeom>
          <a:noFill/>
          <a:ln w="9525">
            <a:noFill/>
            <a:miter lim="800000"/>
            <a:headEnd/>
            <a:tailEnd/>
          </a:ln>
          <a:effectLst/>
        </p:spPr>
        <p:txBody>
          <a:bodyPr>
            <a:spAutoFit/>
          </a:bodyPr>
          <a:lstStyle/>
          <a:p>
            <a:pPr algn="ctr" eaLnBrk="0" hangingPunct="0"/>
            <a:r>
              <a:rPr lang="en-US" sz="1200" b="1"/>
              <a:t>Partner Machine</a:t>
            </a:r>
          </a:p>
        </p:txBody>
      </p:sp>
      <p:grpSp>
        <p:nvGrpSpPr>
          <p:cNvPr id="193584" name="Group 48"/>
          <p:cNvGrpSpPr>
            <a:grpSpLocks/>
          </p:cNvGrpSpPr>
          <p:nvPr/>
        </p:nvGrpSpPr>
        <p:grpSpPr bwMode="auto">
          <a:xfrm>
            <a:off x="673100" y="4075113"/>
            <a:ext cx="366713" cy="677862"/>
            <a:chOff x="492" y="1974"/>
            <a:chExt cx="626" cy="1154"/>
          </a:xfrm>
        </p:grpSpPr>
        <p:sp>
          <p:nvSpPr>
            <p:cNvPr id="193585" name="Oval 49"/>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586" name="Freeform 50"/>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193587" name="Oval 51"/>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193588" name="Oval 52"/>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589" name="Oval 53"/>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3590" name="Group 54"/>
          <p:cNvGrpSpPr>
            <a:grpSpLocks/>
          </p:cNvGrpSpPr>
          <p:nvPr/>
        </p:nvGrpSpPr>
        <p:grpSpPr bwMode="auto">
          <a:xfrm>
            <a:off x="673100" y="5551488"/>
            <a:ext cx="366713" cy="677862"/>
            <a:chOff x="492" y="1974"/>
            <a:chExt cx="626" cy="1154"/>
          </a:xfrm>
        </p:grpSpPr>
        <p:sp>
          <p:nvSpPr>
            <p:cNvPr id="193591" name="Oval 55"/>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592" name="Freeform 56"/>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193593" name="Oval 57"/>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193594" name="Oval 58"/>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595" name="Oval 59"/>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3596" name="Group 60"/>
          <p:cNvGrpSpPr>
            <a:grpSpLocks/>
          </p:cNvGrpSpPr>
          <p:nvPr/>
        </p:nvGrpSpPr>
        <p:grpSpPr bwMode="auto">
          <a:xfrm>
            <a:off x="1008063" y="5534025"/>
            <a:ext cx="496887" cy="412750"/>
            <a:chOff x="870" y="1472"/>
            <a:chExt cx="650" cy="541"/>
          </a:xfrm>
        </p:grpSpPr>
        <p:sp>
          <p:nvSpPr>
            <p:cNvPr id="193597" name="Oval 61"/>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598" name="Group 62"/>
            <p:cNvGrpSpPr>
              <a:grpSpLocks/>
            </p:cNvGrpSpPr>
            <p:nvPr/>
          </p:nvGrpSpPr>
          <p:grpSpPr bwMode="auto">
            <a:xfrm>
              <a:off x="927" y="1760"/>
              <a:ext cx="432" cy="124"/>
              <a:chOff x="2379" y="2738"/>
              <a:chExt cx="348" cy="100"/>
            </a:xfrm>
          </p:grpSpPr>
          <p:sp>
            <p:nvSpPr>
              <p:cNvPr id="193599" name="AutoShape 63"/>
              <p:cNvSpPr>
                <a:spLocks noChangeArrowheads="1"/>
              </p:cNvSpPr>
              <p:nvPr/>
            </p:nvSpPr>
            <p:spPr bwMode="auto">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193600" name="Line 64"/>
              <p:cNvSpPr>
                <a:spLocks noChangeShapeType="1"/>
              </p:cNvSpPr>
              <p:nvPr/>
            </p:nvSpPr>
            <p:spPr bwMode="auto">
              <a:xfrm>
                <a:off x="2436" y="2740"/>
                <a:ext cx="0" cy="42"/>
              </a:xfrm>
              <a:prstGeom prst="line">
                <a:avLst/>
              </a:prstGeom>
              <a:noFill/>
              <a:ln w="19050">
                <a:solidFill>
                  <a:srgbClr val="567400"/>
                </a:solidFill>
                <a:round/>
                <a:headEnd/>
                <a:tailEnd/>
              </a:ln>
              <a:effectLst/>
            </p:spPr>
            <p:txBody>
              <a:bodyPr/>
              <a:lstStyle/>
              <a:p>
                <a:endParaRPr lang="en-US"/>
              </a:p>
            </p:txBody>
          </p:sp>
          <p:sp>
            <p:nvSpPr>
              <p:cNvPr id="193601" name="Line 65"/>
              <p:cNvSpPr>
                <a:spLocks noChangeShapeType="1"/>
              </p:cNvSpPr>
              <p:nvPr/>
            </p:nvSpPr>
            <p:spPr bwMode="auto">
              <a:xfrm>
                <a:off x="2460" y="2746"/>
                <a:ext cx="0" cy="42"/>
              </a:xfrm>
              <a:prstGeom prst="line">
                <a:avLst/>
              </a:prstGeom>
              <a:noFill/>
              <a:ln w="19050">
                <a:solidFill>
                  <a:srgbClr val="567400"/>
                </a:solidFill>
                <a:round/>
                <a:headEnd/>
                <a:tailEnd/>
              </a:ln>
              <a:effectLst/>
            </p:spPr>
            <p:txBody>
              <a:bodyPr/>
              <a:lstStyle/>
              <a:p>
                <a:endParaRPr lang="en-US"/>
              </a:p>
            </p:txBody>
          </p:sp>
          <p:sp>
            <p:nvSpPr>
              <p:cNvPr id="193602" name="Line 66"/>
              <p:cNvSpPr>
                <a:spLocks noChangeShapeType="1"/>
              </p:cNvSpPr>
              <p:nvPr/>
            </p:nvSpPr>
            <p:spPr bwMode="auto">
              <a:xfrm>
                <a:off x="2484" y="2752"/>
                <a:ext cx="0" cy="42"/>
              </a:xfrm>
              <a:prstGeom prst="line">
                <a:avLst/>
              </a:prstGeom>
              <a:noFill/>
              <a:ln w="19050">
                <a:solidFill>
                  <a:srgbClr val="567400"/>
                </a:solidFill>
                <a:round/>
                <a:headEnd/>
                <a:tailEnd/>
              </a:ln>
              <a:effectLst/>
            </p:spPr>
            <p:txBody>
              <a:bodyPr/>
              <a:lstStyle/>
              <a:p>
                <a:endParaRPr lang="en-US"/>
              </a:p>
            </p:txBody>
          </p:sp>
          <p:sp>
            <p:nvSpPr>
              <p:cNvPr id="193603" name="Freeform 6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193604" name="AutoShape 68"/>
            <p:cNvSpPr>
              <a:spLocks noChangeArrowheads="1"/>
            </p:cNvSpPr>
            <p:nvPr/>
          </p:nvSpPr>
          <p:spPr bwMode="auto">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193605" name="AutoShape 69"/>
            <p:cNvSpPr>
              <a:spLocks noChangeArrowheads="1"/>
            </p:cNvSpPr>
            <p:nvPr/>
          </p:nvSpPr>
          <p:spPr bwMode="auto">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193606" name="AutoShape 70"/>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93607" name="Group 71"/>
          <p:cNvGrpSpPr>
            <a:grpSpLocks/>
          </p:cNvGrpSpPr>
          <p:nvPr/>
        </p:nvGrpSpPr>
        <p:grpSpPr bwMode="auto">
          <a:xfrm>
            <a:off x="673100" y="2679700"/>
            <a:ext cx="744538" cy="806450"/>
            <a:chOff x="807" y="1072"/>
            <a:chExt cx="469" cy="508"/>
          </a:xfrm>
        </p:grpSpPr>
        <p:grpSp>
          <p:nvGrpSpPr>
            <p:cNvPr id="193608" name="Group 72"/>
            <p:cNvGrpSpPr>
              <a:grpSpLocks/>
            </p:cNvGrpSpPr>
            <p:nvPr/>
          </p:nvGrpSpPr>
          <p:grpSpPr bwMode="auto">
            <a:xfrm>
              <a:off x="807" y="1153"/>
              <a:ext cx="231" cy="427"/>
              <a:chOff x="492" y="1974"/>
              <a:chExt cx="626" cy="1154"/>
            </a:xfrm>
          </p:grpSpPr>
          <p:sp>
            <p:nvSpPr>
              <p:cNvPr id="193609" name="Oval 73"/>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10" name="Freeform 74"/>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942467"/>
                  </a:gs>
                  <a:gs pos="50000">
                    <a:srgbClr val="942467">
                      <a:gamma/>
                      <a:tint val="72157"/>
                      <a:invGamma/>
                    </a:srgbClr>
                  </a:gs>
                  <a:gs pos="100000">
                    <a:srgbClr val="942467"/>
                  </a:gs>
                </a:gsLst>
                <a:lin ang="0" scaled="1"/>
              </a:gradFill>
              <a:ln w="9525" cap="flat" cmpd="sng">
                <a:noFill/>
                <a:prstDash val="solid"/>
                <a:round/>
                <a:headEnd/>
                <a:tailEnd/>
              </a:ln>
              <a:effectLst/>
            </p:spPr>
            <p:txBody>
              <a:bodyPr/>
              <a:lstStyle/>
              <a:p>
                <a:endParaRPr lang="en-US"/>
              </a:p>
            </p:txBody>
          </p:sp>
          <p:sp>
            <p:nvSpPr>
              <p:cNvPr id="193611" name="Oval 75"/>
              <p:cNvSpPr>
                <a:spLocks noChangeArrowheads="1"/>
              </p:cNvSpPr>
              <p:nvPr/>
            </p:nvSpPr>
            <p:spPr bwMode="auto">
              <a:xfrm>
                <a:off x="576" y="2268"/>
                <a:ext cx="504" cy="186"/>
              </a:xfrm>
              <a:prstGeom prst="ellipse">
                <a:avLst/>
              </a:prstGeom>
              <a:solidFill>
                <a:srgbClr val="942467"/>
              </a:solidFill>
              <a:ln w="9525">
                <a:noFill/>
                <a:round/>
                <a:headEnd/>
                <a:tailEnd/>
              </a:ln>
              <a:effectLst/>
            </p:spPr>
            <p:txBody>
              <a:bodyPr wrap="none" anchor="ctr"/>
              <a:lstStyle/>
              <a:p>
                <a:endParaRPr lang="en-US"/>
              </a:p>
            </p:txBody>
          </p:sp>
          <p:sp>
            <p:nvSpPr>
              <p:cNvPr id="193612" name="Oval 76"/>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13" name="Oval 77"/>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3614" name="Group 78"/>
            <p:cNvGrpSpPr>
              <a:grpSpLocks/>
            </p:cNvGrpSpPr>
            <p:nvPr/>
          </p:nvGrpSpPr>
          <p:grpSpPr bwMode="auto">
            <a:xfrm>
              <a:off x="1015" y="1072"/>
              <a:ext cx="261" cy="397"/>
              <a:chOff x="3364" y="1613"/>
              <a:chExt cx="255" cy="387"/>
            </a:xfrm>
          </p:grpSpPr>
          <p:grpSp>
            <p:nvGrpSpPr>
              <p:cNvPr id="193615" name="Group 79"/>
              <p:cNvGrpSpPr>
                <a:grpSpLocks/>
              </p:cNvGrpSpPr>
              <p:nvPr/>
            </p:nvGrpSpPr>
            <p:grpSpPr bwMode="auto">
              <a:xfrm rot="-1068218">
                <a:off x="3385" y="1613"/>
                <a:ext cx="234" cy="237"/>
                <a:chOff x="1466" y="2702"/>
                <a:chExt cx="390" cy="394"/>
              </a:xfrm>
            </p:grpSpPr>
            <p:sp>
              <p:nvSpPr>
                <p:cNvPr id="193616" name="Oval 80"/>
                <p:cNvSpPr>
                  <a:spLocks noChangeArrowheads="1"/>
                </p:cNvSpPr>
                <p:nvPr/>
              </p:nvSpPr>
              <p:spPr bwMode="auto">
                <a:xfrm>
                  <a:off x="1630" y="2806"/>
                  <a:ext cx="120" cy="120"/>
                </a:xfrm>
                <a:prstGeom prst="ellipse">
                  <a:avLst/>
                </a:prstGeom>
                <a:solidFill>
                  <a:schemeClr val="bg1"/>
                </a:solidFill>
                <a:ln w="19050">
                  <a:solidFill>
                    <a:srgbClr val="942467"/>
                  </a:solidFill>
                  <a:round/>
                  <a:headEnd/>
                  <a:tailEnd/>
                </a:ln>
                <a:effectLst/>
              </p:spPr>
              <p:txBody>
                <a:bodyPr wrap="none" anchor="ctr"/>
                <a:lstStyle/>
                <a:p>
                  <a:endParaRPr lang="en-US"/>
                </a:p>
              </p:txBody>
            </p:sp>
            <p:sp>
              <p:nvSpPr>
                <p:cNvPr id="193617" name="Oval 81"/>
                <p:cNvSpPr>
                  <a:spLocks noChangeArrowheads="1"/>
                </p:cNvSpPr>
                <p:nvPr/>
              </p:nvSpPr>
              <p:spPr bwMode="auto">
                <a:xfrm>
                  <a:off x="1584" y="2758"/>
                  <a:ext cx="216" cy="216"/>
                </a:xfrm>
                <a:prstGeom prst="ellipse">
                  <a:avLst/>
                </a:prstGeom>
                <a:noFill/>
                <a:ln w="19050">
                  <a:solidFill>
                    <a:srgbClr val="942467"/>
                  </a:solidFill>
                  <a:round/>
                  <a:headEnd/>
                  <a:tailEnd/>
                </a:ln>
                <a:effectLst/>
              </p:spPr>
              <p:txBody>
                <a:bodyPr wrap="none" anchor="ctr"/>
                <a:lstStyle/>
                <a:p>
                  <a:endParaRPr lang="en-US"/>
                </a:p>
              </p:txBody>
            </p:sp>
            <p:sp>
              <p:nvSpPr>
                <p:cNvPr id="193618" name="Oval 82"/>
                <p:cNvSpPr>
                  <a:spLocks noChangeArrowheads="1"/>
                </p:cNvSpPr>
                <p:nvPr/>
              </p:nvSpPr>
              <p:spPr bwMode="auto">
                <a:xfrm>
                  <a:off x="1528" y="2702"/>
                  <a:ext cx="328" cy="328"/>
                </a:xfrm>
                <a:prstGeom prst="ellipse">
                  <a:avLst/>
                </a:prstGeom>
                <a:noFill/>
                <a:ln w="19050">
                  <a:solidFill>
                    <a:srgbClr val="942467"/>
                  </a:solidFill>
                  <a:round/>
                  <a:headEnd/>
                  <a:tailEnd/>
                </a:ln>
                <a:effectLst/>
              </p:spPr>
              <p:txBody>
                <a:bodyPr wrap="none" anchor="ctr"/>
                <a:lstStyle/>
                <a:p>
                  <a:endParaRPr lang="en-US"/>
                </a:p>
              </p:txBody>
            </p:sp>
            <p:sp>
              <p:nvSpPr>
                <p:cNvPr id="193619" name="AutoShape 83"/>
                <p:cNvSpPr>
                  <a:spLocks noChangeArrowheads="1"/>
                </p:cNvSpPr>
                <p:nvPr/>
              </p:nvSpPr>
              <p:spPr bwMode="auto">
                <a:xfrm>
                  <a:off x="1466" y="2842"/>
                  <a:ext cx="254" cy="254"/>
                </a:xfrm>
                <a:prstGeom prst="roundRect">
                  <a:avLst>
                    <a:gd name="adj" fmla="val 16667"/>
                  </a:avLst>
                </a:prstGeom>
                <a:solidFill>
                  <a:schemeClr val="bg1"/>
                </a:solidFill>
                <a:ln w="9525">
                  <a:noFill/>
                  <a:round/>
                  <a:headEnd/>
                  <a:tailEnd/>
                </a:ln>
                <a:effectLst/>
              </p:spPr>
              <p:txBody>
                <a:bodyPr wrap="none" anchor="ctr"/>
                <a:lstStyle/>
                <a:p>
                  <a:endParaRPr lang="en-US"/>
                </a:p>
              </p:txBody>
            </p:sp>
          </p:grpSp>
          <p:grpSp>
            <p:nvGrpSpPr>
              <p:cNvPr id="193620" name="Group 84"/>
              <p:cNvGrpSpPr>
                <a:grpSpLocks/>
              </p:cNvGrpSpPr>
              <p:nvPr/>
            </p:nvGrpSpPr>
            <p:grpSpPr bwMode="auto">
              <a:xfrm>
                <a:off x="3364" y="1722"/>
                <a:ext cx="224" cy="278"/>
                <a:chOff x="3736" y="2346"/>
                <a:chExt cx="224" cy="278"/>
              </a:xfrm>
            </p:grpSpPr>
            <p:sp>
              <p:nvSpPr>
                <p:cNvPr id="193621" name="Oval 85"/>
                <p:cNvSpPr>
                  <a:spLocks noChangeArrowheads="1"/>
                </p:cNvSpPr>
                <p:nvPr/>
              </p:nvSpPr>
              <p:spPr bwMode="auto">
                <a:xfrm>
                  <a:off x="3736" y="2522"/>
                  <a:ext cx="224" cy="10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22" name="AutoShape 86"/>
                <p:cNvSpPr>
                  <a:spLocks noChangeArrowheads="1"/>
                </p:cNvSpPr>
                <p:nvPr/>
              </p:nvSpPr>
              <p:spPr bwMode="auto">
                <a:xfrm>
                  <a:off x="3786" y="2388"/>
                  <a:ext cx="101" cy="215"/>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sp>
              <p:nvSpPr>
                <p:cNvPr id="193623" name="AutoShape 87"/>
                <p:cNvSpPr>
                  <a:spLocks noChangeArrowheads="1"/>
                </p:cNvSpPr>
                <p:nvPr/>
              </p:nvSpPr>
              <p:spPr bwMode="auto">
                <a:xfrm>
                  <a:off x="3792" y="2402"/>
                  <a:ext cx="78" cy="99"/>
                </a:xfrm>
                <a:prstGeom prst="roundRect">
                  <a:avLst>
                    <a:gd name="adj" fmla="val 16667"/>
                  </a:avLst>
                </a:prstGeom>
                <a:solidFill>
                  <a:srgbClr val="942467"/>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942467"/>
                  </a:extrusionClr>
                </a:sp3d>
              </p:spPr>
              <p:txBody>
                <a:bodyPr wrap="none" anchor="ctr">
                  <a:flatTx/>
                </a:bodyPr>
                <a:lstStyle/>
                <a:p>
                  <a:endParaRPr lang="en-US"/>
                </a:p>
              </p:txBody>
            </p:sp>
            <p:sp>
              <p:nvSpPr>
                <p:cNvPr id="193624" name="AutoShape 88"/>
                <p:cNvSpPr>
                  <a:spLocks noChangeArrowheads="1"/>
                </p:cNvSpPr>
                <p:nvPr/>
              </p:nvSpPr>
              <p:spPr bwMode="auto">
                <a:xfrm>
                  <a:off x="3797" y="2406"/>
                  <a:ext cx="77" cy="98"/>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3625" name="Oval 89"/>
                <p:cNvSpPr>
                  <a:spLocks noChangeArrowheads="1"/>
                </p:cNvSpPr>
                <p:nvPr/>
              </p:nvSpPr>
              <p:spPr bwMode="auto">
                <a:xfrm>
                  <a:off x="3803" y="2502"/>
                  <a:ext cx="14" cy="13"/>
                </a:xfrm>
                <a:prstGeom prst="ellipse">
                  <a:avLst/>
                </a:prstGeom>
                <a:solidFill>
                  <a:srgbClr val="942467"/>
                </a:solidFill>
                <a:ln w="9525">
                  <a:noFill/>
                  <a:round/>
                  <a:headEnd/>
                  <a:tailEnd/>
                </a:ln>
                <a:effectLst/>
              </p:spPr>
              <p:txBody>
                <a:bodyPr wrap="none" anchor="ctr"/>
                <a:lstStyle/>
                <a:p>
                  <a:endParaRPr lang="en-US"/>
                </a:p>
              </p:txBody>
            </p:sp>
            <p:sp>
              <p:nvSpPr>
                <p:cNvPr id="193626" name="Oval 90"/>
                <p:cNvSpPr>
                  <a:spLocks noChangeArrowheads="1"/>
                </p:cNvSpPr>
                <p:nvPr/>
              </p:nvSpPr>
              <p:spPr bwMode="auto">
                <a:xfrm>
                  <a:off x="3826" y="2506"/>
                  <a:ext cx="14" cy="13"/>
                </a:xfrm>
                <a:prstGeom prst="ellipse">
                  <a:avLst/>
                </a:prstGeom>
                <a:solidFill>
                  <a:srgbClr val="942467"/>
                </a:solidFill>
                <a:ln w="9525">
                  <a:noFill/>
                  <a:round/>
                  <a:headEnd/>
                  <a:tailEnd/>
                </a:ln>
                <a:effectLst/>
              </p:spPr>
              <p:txBody>
                <a:bodyPr wrap="none" anchor="ctr"/>
                <a:lstStyle/>
                <a:p>
                  <a:endParaRPr lang="en-US"/>
                </a:p>
              </p:txBody>
            </p:sp>
            <p:sp>
              <p:nvSpPr>
                <p:cNvPr id="193627" name="Oval 91"/>
                <p:cNvSpPr>
                  <a:spLocks noChangeArrowheads="1"/>
                </p:cNvSpPr>
                <p:nvPr/>
              </p:nvSpPr>
              <p:spPr bwMode="auto">
                <a:xfrm>
                  <a:off x="3849" y="2509"/>
                  <a:ext cx="14" cy="13"/>
                </a:xfrm>
                <a:prstGeom prst="ellipse">
                  <a:avLst/>
                </a:prstGeom>
                <a:solidFill>
                  <a:srgbClr val="942467"/>
                </a:solidFill>
                <a:ln w="9525">
                  <a:noFill/>
                  <a:round/>
                  <a:headEnd/>
                  <a:tailEnd/>
                </a:ln>
                <a:effectLst/>
              </p:spPr>
              <p:txBody>
                <a:bodyPr wrap="none" anchor="ctr"/>
                <a:lstStyle/>
                <a:p>
                  <a:endParaRPr lang="en-US"/>
                </a:p>
              </p:txBody>
            </p:sp>
            <p:sp>
              <p:nvSpPr>
                <p:cNvPr id="193628" name="Oval 92"/>
                <p:cNvSpPr>
                  <a:spLocks noChangeArrowheads="1"/>
                </p:cNvSpPr>
                <p:nvPr/>
              </p:nvSpPr>
              <p:spPr bwMode="auto">
                <a:xfrm>
                  <a:off x="3803" y="2523"/>
                  <a:ext cx="14" cy="12"/>
                </a:xfrm>
                <a:prstGeom prst="ellipse">
                  <a:avLst/>
                </a:prstGeom>
                <a:solidFill>
                  <a:srgbClr val="942467"/>
                </a:solidFill>
                <a:ln w="9525">
                  <a:noFill/>
                  <a:round/>
                  <a:headEnd/>
                  <a:tailEnd/>
                </a:ln>
                <a:effectLst/>
              </p:spPr>
              <p:txBody>
                <a:bodyPr wrap="none" anchor="ctr"/>
                <a:lstStyle/>
                <a:p>
                  <a:endParaRPr lang="en-US"/>
                </a:p>
              </p:txBody>
            </p:sp>
            <p:sp>
              <p:nvSpPr>
                <p:cNvPr id="193629" name="Oval 93"/>
                <p:cNvSpPr>
                  <a:spLocks noChangeArrowheads="1"/>
                </p:cNvSpPr>
                <p:nvPr/>
              </p:nvSpPr>
              <p:spPr bwMode="auto">
                <a:xfrm>
                  <a:off x="3826" y="2526"/>
                  <a:ext cx="14" cy="13"/>
                </a:xfrm>
                <a:prstGeom prst="ellipse">
                  <a:avLst/>
                </a:prstGeom>
                <a:solidFill>
                  <a:srgbClr val="942467"/>
                </a:solidFill>
                <a:ln w="9525">
                  <a:noFill/>
                  <a:round/>
                  <a:headEnd/>
                  <a:tailEnd/>
                </a:ln>
                <a:effectLst/>
              </p:spPr>
              <p:txBody>
                <a:bodyPr wrap="none" anchor="ctr"/>
                <a:lstStyle/>
                <a:p>
                  <a:endParaRPr lang="en-US"/>
                </a:p>
              </p:txBody>
            </p:sp>
            <p:sp>
              <p:nvSpPr>
                <p:cNvPr id="193630" name="Oval 94"/>
                <p:cNvSpPr>
                  <a:spLocks noChangeArrowheads="1"/>
                </p:cNvSpPr>
                <p:nvPr/>
              </p:nvSpPr>
              <p:spPr bwMode="auto">
                <a:xfrm>
                  <a:off x="3849" y="2529"/>
                  <a:ext cx="14" cy="13"/>
                </a:xfrm>
                <a:prstGeom prst="ellipse">
                  <a:avLst/>
                </a:prstGeom>
                <a:solidFill>
                  <a:srgbClr val="942467"/>
                </a:solidFill>
                <a:ln w="9525">
                  <a:noFill/>
                  <a:round/>
                  <a:headEnd/>
                  <a:tailEnd/>
                </a:ln>
                <a:effectLst/>
              </p:spPr>
              <p:txBody>
                <a:bodyPr wrap="none" anchor="ctr"/>
                <a:lstStyle/>
                <a:p>
                  <a:endParaRPr lang="en-US"/>
                </a:p>
              </p:txBody>
            </p:sp>
            <p:sp>
              <p:nvSpPr>
                <p:cNvPr id="193631" name="Oval 95"/>
                <p:cNvSpPr>
                  <a:spLocks noChangeArrowheads="1"/>
                </p:cNvSpPr>
                <p:nvPr/>
              </p:nvSpPr>
              <p:spPr bwMode="auto">
                <a:xfrm>
                  <a:off x="3803" y="2543"/>
                  <a:ext cx="14" cy="13"/>
                </a:xfrm>
                <a:prstGeom prst="ellipse">
                  <a:avLst/>
                </a:prstGeom>
                <a:solidFill>
                  <a:srgbClr val="942467"/>
                </a:solidFill>
                <a:ln w="9525">
                  <a:noFill/>
                  <a:round/>
                  <a:headEnd/>
                  <a:tailEnd/>
                </a:ln>
                <a:effectLst/>
              </p:spPr>
              <p:txBody>
                <a:bodyPr wrap="none" anchor="ctr"/>
                <a:lstStyle/>
                <a:p>
                  <a:endParaRPr lang="en-US"/>
                </a:p>
              </p:txBody>
            </p:sp>
            <p:sp>
              <p:nvSpPr>
                <p:cNvPr id="193632" name="Oval 96"/>
                <p:cNvSpPr>
                  <a:spLocks noChangeArrowheads="1"/>
                </p:cNvSpPr>
                <p:nvPr/>
              </p:nvSpPr>
              <p:spPr bwMode="auto">
                <a:xfrm>
                  <a:off x="3826" y="2546"/>
                  <a:ext cx="14" cy="14"/>
                </a:xfrm>
                <a:prstGeom prst="ellipse">
                  <a:avLst/>
                </a:prstGeom>
                <a:solidFill>
                  <a:srgbClr val="942467"/>
                </a:solidFill>
                <a:ln w="9525">
                  <a:noFill/>
                  <a:round/>
                  <a:headEnd/>
                  <a:tailEnd/>
                </a:ln>
                <a:effectLst/>
              </p:spPr>
              <p:txBody>
                <a:bodyPr wrap="none" anchor="ctr"/>
                <a:lstStyle/>
                <a:p>
                  <a:endParaRPr lang="en-US"/>
                </a:p>
              </p:txBody>
            </p:sp>
            <p:sp>
              <p:nvSpPr>
                <p:cNvPr id="193633" name="Oval 97"/>
                <p:cNvSpPr>
                  <a:spLocks noChangeArrowheads="1"/>
                </p:cNvSpPr>
                <p:nvPr/>
              </p:nvSpPr>
              <p:spPr bwMode="auto">
                <a:xfrm>
                  <a:off x="3849" y="2549"/>
                  <a:ext cx="14" cy="14"/>
                </a:xfrm>
                <a:prstGeom prst="ellipse">
                  <a:avLst/>
                </a:prstGeom>
                <a:solidFill>
                  <a:srgbClr val="942467"/>
                </a:solidFill>
                <a:ln w="9525">
                  <a:noFill/>
                  <a:round/>
                  <a:headEnd/>
                  <a:tailEnd/>
                </a:ln>
                <a:effectLst/>
              </p:spPr>
              <p:txBody>
                <a:bodyPr wrap="none" anchor="ctr"/>
                <a:lstStyle/>
                <a:p>
                  <a:endParaRPr lang="en-US"/>
                </a:p>
              </p:txBody>
            </p:sp>
            <p:sp>
              <p:nvSpPr>
                <p:cNvPr id="193634" name="Oval 98"/>
                <p:cNvSpPr>
                  <a:spLocks noChangeArrowheads="1"/>
                </p:cNvSpPr>
                <p:nvPr/>
              </p:nvSpPr>
              <p:spPr bwMode="auto">
                <a:xfrm>
                  <a:off x="3803" y="2563"/>
                  <a:ext cx="14" cy="13"/>
                </a:xfrm>
                <a:prstGeom prst="ellipse">
                  <a:avLst/>
                </a:prstGeom>
                <a:solidFill>
                  <a:srgbClr val="942467"/>
                </a:solidFill>
                <a:ln w="9525">
                  <a:noFill/>
                  <a:round/>
                  <a:headEnd/>
                  <a:tailEnd/>
                </a:ln>
                <a:effectLst/>
              </p:spPr>
              <p:txBody>
                <a:bodyPr wrap="none" anchor="ctr"/>
                <a:lstStyle/>
                <a:p>
                  <a:endParaRPr lang="en-US"/>
                </a:p>
              </p:txBody>
            </p:sp>
            <p:sp>
              <p:nvSpPr>
                <p:cNvPr id="193635" name="Oval 99"/>
                <p:cNvSpPr>
                  <a:spLocks noChangeArrowheads="1"/>
                </p:cNvSpPr>
                <p:nvPr/>
              </p:nvSpPr>
              <p:spPr bwMode="auto">
                <a:xfrm>
                  <a:off x="3826" y="2567"/>
                  <a:ext cx="14" cy="13"/>
                </a:xfrm>
                <a:prstGeom prst="ellipse">
                  <a:avLst/>
                </a:prstGeom>
                <a:solidFill>
                  <a:srgbClr val="942467"/>
                </a:solidFill>
                <a:ln w="9525">
                  <a:noFill/>
                  <a:round/>
                  <a:headEnd/>
                  <a:tailEnd/>
                </a:ln>
                <a:effectLst/>
              </p:spPr>
              <p:txBody>
                <a:bodyPr wrap="none" anchor="ctr"/>
                <a:lstStyle/>
                <a:p>
                  <a:endParaRPr lang="en-US"/>
                </a:p>
              </p:txBody>
            </p:sp>
            <p:sp>
              <p:nvSpPr>
                <p:cNvPr id="193636" name="Oval 100"/>
                <p:cNvSpPr>
                  <a:spLocks noChangeArrowheads="1"/>
                </p:cNvSpPr>
                <p:nvPr/>
              </p:nvSpPr>
              <p:spPr bwMode="auto">
                <a:xfrm>
                  <a:off x="3849" y="2570"/>
                  <a:ext cx="14" cy="13"/>
                </a:xfrm>
                <a:prstGeom prst="ellipse">
                  <a:avLst/>
                </a:prstGeom>
                <a:solidFill>
                  <a:srgbClr val="942467"/>
                </a:solidFill>
                <a:ln w="9525">
                  <a:noFill/>
                  <a:round/>
                  <a:headEnd/>
                  <a:tailEnd/>
                </a:ln>
                <a:effectLst/>
              </p:spPr>
              <p:txBody>
                <a:bodyPr wrap="none" anchor="ctr"/>
                <a:lstStyle/>
                <a:p>
                  <a:endParaRPr lang="en-US"/>
                </a:p>
              </p:txBody>
            </p:sp>
            <p:sp>
              <p:nvSpPr>
                <p:cNvPr id="193637" name="AutoShape 101"/>
                <p:cNvSpPr>
                  <a:spLocks noChangeArrowheads="1"/>
                </p:cNvSpPr>
                <p:nvPr/>
              </p:nvSpPr>
              <p:spPr bwMode="auto">
                <a:xfrm>
                  <a:off x="3855" y="2346"/>
                  <a:ext cx="18" cy="61"/>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grpSp>
        </p:grpSp>
      </p:grpSp>
      <p:sp>
        <p:nvSpPr>
          <p:cNvPr id="193638" name="Text Box 102"/>
          <p:cNvSpPr txBox="1">
            <a:spLocks noChangeArrowheads="1"/>
          </p:cNvSpPr>
          <p:nvPr/>
        </p:nvSpPr>
        <p:spPr bwMode="auto">
          <a:xfrm rot="-5400000">
            <a:off x="3433763" y="371157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193639" name="Line 103"/>
          <p:cNvSpPr>
            <a:spLocks noChangeShapeType="1"/>
          </p:cNvSpPr>
          <p:nvPr/>
        </p:nvSpPr>
        <p:spPr bwMode="auto">
          <a:xfrm>
            <a:off x="3751263" y="3648075"/>
            <a:ext cx="0" cy="390525"/>
          </a:xfrm>
          <a:prstGeom prst="line">
            <a:avLst/>
          </a:prstGeom>
          <a:noFill/>
          <a:ln w="28575">
            <a:solidFill>
              <a:schemeClr val="tx1"/>
            </a:solidFill>
            <a:round/>
            <a:headEnd/>
            <a:tailEnd/>
          </a:ln>
          <a:effectLst/>
        </p:spPr>
        <p:txBody>
          <a:bodyPr/>
          <a:lstStyle/>
          <a:p>
            <a:endParaRPr lang="en-US"/>
          </a:p>
        </p:txBody>
      </p:sp>
      <p:sp>
        <p:nvSpPr>
          <p:cNvPr id="193640" name="Line 104"/>
          <p:cNvSpPr>
            <a:spLocks noChangeShapeType="1"/>
          </p:cNvSpPr>
          <p:nvPr/>
        </p:nvSpPr>
        <p:spPr bwMode="auto">
          <a:xfrm>
            <a:off x="4992688" y="3644900"/>
            <a:ext cx="0" cy="390525"/>
          </a:xfrm>
          <a:prstGeom prst="line">
            <a:avLst/>
          </a:prstGeom>
          <a:noFill/>
          <a:ln w="28575">
            <a:solidFill>
              <a:schemeClr val="tx1"/>
            </a:solidFill>
            <a:round/>
            <a:headEnd/>
            <a:tailEnd/>
          </a:ln>
          <a:effectLst/>
        </p:spPr>
        <p:txBody>
          <a:bodyPr/>
          <a:lstStyle/>
          <a:p>
            <a:endParaRPr lang="en-US"/>
          </a:p>
        </p:txBody>
      </p:sp>
      <p:sp>
        <p:nvSpPr>
          <p:cNvPr id="193641" name="Text Box 105"/>
          <p:cNvSpPr txBox="1">
            <a:spLocks noChangeArrowheads="1"/>
          </p:cNvSpPr>
          <p:nvPr/>
        </p:nvSpPr>
        <p:spPr bwMode="auto">
          <a:xfrm rot="-5400000">
            <a:off x="4742657" y="369490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193642" name="Text Box 106"/>
          <p:cNvSpPr txBox="1">
            <a:spLocks noChangeArrowheads="1"/>
          </p:cNvSpPr>
          <p:nvPr/>
        </p:nvSpPr>
        <p:spPr bwMode="auto">
          <a:xfrm>
            <a:off x="7608888" y="5121275"/>
            <a:ext cx="1403350" cy="244475"/>
          </a:xfrm>
          <a:prstGeom prst="rect">
            <a:avLst/>
          </a:prstGeom>
          <a:noFill/>
          <a:ln w="9525">
            <a:noFill/>
            <a:miter lim="800000"/>
            <a:headEnd/>
            <a:tailEnd/>
          </a:ln>
          <a:effectLst/>
        </p:spPr>
        <p:txBody>
          <a:bodyPr>
            <a:spAutoFit/>
          </a:bodyPr>
          <a:lstStyle/>
          <a:p>
            <a:pPr algn="ctr" eaLnBrk="0" hangingPunct="0"/>
            <a:r>
              <a:rPr lang="en-US" sz="1000" b="1"/>
              <a:t>File Servers</a:t>
            </a:r>
          </a:p>
        </p:txBody>
      </p:sp>
      <p:sp>
        <p:nvSpPr>
          <p:cNvPr id="193643" name="Text Box 107"/>
          <p:cNvSpPr txBox="1">
            <a:spLocks noChangeArrowheads="1"/>
          </p:cNvSpPr>
          <p:nvPr/>
        </p:nvSpPr>
        <p:spPr bwMode="auto">
          <a:xfrm>
            <a:off x="7583488" y="4078288"/>
            <a:ext cx="1482725" cy="244475"/>
          </a:xfrm>
          <a:prstGeom prst="rect">
            <a:avLst/>
          </a:prstGeom>
          <a:noFill/>
          <a:ln w="9525">
            <a:noFill/>
            <a:miter lim="800000"/>
            <a:headEnd/>
            <a:tailEnd/>
          </a:ln>
          <a:effectLst/>
        </p:spPr>
        <p:txBody>
          <a:bodyPr>
            <a:spAutoFit/>
          </a:bodyPr>
          <a:lstStyle/>
          <a:p>
            <a:pPr algn="ctr" eaLnBrk="0" hangingPunct="0"/>
            <a:r>
              <a:rPr lang="en-US" sz="1000" b="1"/>
              <a:t>Web or App Servers</a:t>
            </a:r>
            <a:endParaRPr lang="en-US" sz="1000"/>
          </a:p>
        </p:txBody>
      </p:sp>
      <p:grpSp>
        <p:nvGrpSpPr>
          <p:cNvPr id="193644" name="Group 108"/>
          <p:cNvGrpSpPr>
            <a:grpSpLocks/>
          </p:cNvGrpSpPr>
          <p:nvPr/>
        </p:nvGrpSpPr>
        <p:grpSpPr bwMode="auto">
          <a:xfrm>
            <a:off x="7931150" y="3743325"/>
            <a:ext cx="809625" cy="485775"/>
            <a:chOff x="940" y="2750"/>
            <a:chExt cx="510" cy="306"/>
          </a:xfrm>
        </p:grpSpPr>
        <p:sp>
          <p:nvSpPr>
            <p:cNvPr id="193645" name="Oval 109"/>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646" name="Group 110"/>
            <p:cNvGrpSpPr>
              <a:grpSpLocks/>
            </p:cNvGrpSpPr>
            <p:nvPr/>
          </p:nvGrpSpPr>
          <p:grpSpPr bwMode="auto">
            <a:xfrm>
              <a:off x="945" y="2864"/>
              <a:ext cx="348" cy="100"/>
              <a:chOff x="2379" y="2738"/>
              <a:chExt cx="348" cy="100"/>
            </a:xfrm>
          </p:grpSpPr>
          <p:sp>
            <p:nvSpPr>
              <p:cNvPr id="193647" name="AutoShape 11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648" name="Line 11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3649" name="Line 11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3650" name="Line 11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3651" name="Freeform 11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93652" name="Group 116"/>
            <p:cNvGrpSpPr>
              <a:grpSpLocks/>
            </p:cNvGrpSpPr>
            <p:nvPr/>
          </p:nvGrpSpPr>
          <p:grpSpPr bwMode="auto">
            <a:xfrm>
              <a:off x="945" y="2756"/>
              <a:ext cx="348" cy="100"/>
              <a:chOff x="2379" y="2738"/>
              <a:chExt cx="348" cy="100"/>
            </a:xfrm>
          </p:grpSpPr>
          <p:sp>
            <p:nvSpPr>
              <p:cNvPr id="193653" name="AutoShape 117"/>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654" name="Line 118"/>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3655" name="Line 119"/>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3656" name="Line 120"/>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3657" name="Freeform 121"/>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193658" name="Text Box 122"/>
          <p:cNvSpPr txBox="1">
            <a:spLocks noChangeArrowheads="1"/>
          </p:cNvSpPr>
          <p:nvPr/>
        </p:nvSpPr>
        <p:spPr bwMode="auto">
          <a:xfrm>
            <a:off x="7605713" y="2071688"/>
            <a:ext cx="1358900" cy="244475"/>
          </a:xfrm>
          <a:prstGeom prst="rect">
            <a:avLst/>
          </a:prstGeom>
          <a:noFill/>
          <a:ln w="9525">
            <a:noFill/>
            <a:miter lim="800000"/>
            <a:headEnd/>
            <a:tailEnd/>
          </a:ln>
          <a:effectLst/>
        </p:spPr>
        <p:txBody>
          <a:bodyPr>
            <a:spAutoFit/>
          </a:bodyPr>
          <a:lstStyle/>
          <a:p>
            <a:pPr algn="ctr" eaLnBrk="0" hangingPunct="0"/>
            <a:r>
              <a:rPr lang="en-US" sz="1000" b="1"/>
              <a:t>CPS Applications</a:t>
            </a:r>
          </a:p>
        </p:txBody>
      </p:sp>
      <p:grpSp>
        <p:nvGrpSpPr>
          <p:cNvPr id="193659" name="Group 123"/>
          <p:cNvGrpSpPr>
            <a:grpSpLocks/>
          </p:cNvGrpSpPr>
          <p:nvPr/>
        </p:nvGrpSpPr>
        <p:grpSpPr bwMode="auto">
          <a:xfrm>
            <a:off x="7874000" y="1398588"/>
            <a:ext cx="847725" cy="777875"/>
            <a:chOff x="5103" y="899"/>
            <a:chExt cx="534" cy="490"/>
          </a:xfrm>
        </p:grpSpPr>
        <p:sp>
          <p:nvSpPr>
            <p:cNvPr id="193660" name="Oval 124"/>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61" name="Oval 125"/>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662" name="Group 126"/>
            <p:cNvGrpSpPr>
              <a:grpSpLocks/>
            </p:cNvGrpSpPr>
            <p:nvPr/>
          </p:nvGrpSpPr>
          <p:grpSpPr bwMode="auto">
            <a:xfrm>
              <a:off x="5132" y="1193"/>
              <a:ext cx="348" cy="100"/>
              <a:chOff x="2379" y="2738"/>
              <a:chExt cx="348" cy="100"/>
            </a:xfrm>
          </p:grpSpPr>
          <p:sp>
            <p:nvSpPr>
              <p:cNvPr id="193663" name="AutoShape 127"/>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664" name="Line 128"/>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3665" name="Line 129"/>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3666" name="Line 130"/>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3667" name="Freeform 131"/>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93668" name="Group 132"/>
            <p:cNvGrpSpPr>
              <a:grpSpLocks/>
            </p:cNvGrpSpPr>
            <p:nvPr/>
          </p:nvGrpSpPr>
          <p:grpSpPr bwMode="auto">
            <a:xfrm>
              <a:off x="5132" y="1085"/>
              <a:ext cx="348" cy="100"/>
              <a:chOff x="2379" y="2738"/>
              <a:chExt cx="348" cy="100"/>
            </a:xfrm>
          </p:grpSpPr>
          <p:sp>
            <p:nvSpPr>
              <p:cNvPr id="193669" name="AutoShape 133"/>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670" name="Line 134"/>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3671" name="Line 135"/>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3672" name="Line 136"/>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3673" name="Freeform 13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nvGrpSpPr>
          <p:cNvPr id="193675" name="Group 139"/>
          <p:cNvGrpSpPr>
            <a:grpSpLocks/>
          </p:cNvGrpSpPr>
          <p:nvPr/>
        </p:nvGrpSpPr>
        <p:grpSpPr bwMode="auto">
          <a:xfrm>
            <a:off x="673100" y="1519238"/>
            <a:ext cx="738188" cy="649287"/>
            <a:chOff x="567" y="1026"/>
            <a:chExt cx="465" cy="409"/>
          </a:xfrm>
        </p:grpSpPr>
        <p:sp>
          <p:nvSpPr>
            <p:cNvPr id="193676" name="Oval 140"/>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77" name="AutoShape 141"/>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193678" name="AutoShape 142"/>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3679" name="AutoShape 143"/>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3680" name="AutoShape 144"/>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3681" name="Line 145"/>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193682" name="Line 146"/>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193683" name="Line 147"/>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193684" name="Line 148"/>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193685" name="Line 149"/>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193686" name="Line 150"/>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193687" name="Line 151"/>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193688" name="Line 152"/>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193689" name="Line 153"/>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193690" name="Line 154"/>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193691" name="Group 155"/>
            <p:cNvGrpSpPr>
              <a:grpSpLocks/>
            </p:cNvGrpSpPr>
            <p:nvPr/>
          </p:nvGrpSpPr>
          <p:grpSpPr bwMode="auto">
            <a:xfrm>
              <a:off x="567" y="1026"/>
              <a:ext cx="227" cy="409"/>
              <a:chOff x="492" y="1974"/>
              <a:chExt cx="626" cy="1154"/>
            </a:xfrm>
          </p:grpSpPr>
          <p:sp>
            <p:nvSpPr>
              <p:cNvPr id="193692" name="Oval 156"/>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93" name="Freeform 157"/>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93694" name="Oval 158"/>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93695" name="Oval 159"/>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696" name="Oval 160"/>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193697" name="Line 161"/>
          <p:cNvSpPr>
            <a:spLocks noChangeShapeType="1"/>
          </p:cNvSpPr>
          <p:nvPr/>
        </p:nvSpPr>
        <p:spPr bwMode="auto">
          <a:xfrm flipH="1">
            <a:off x="7369175" y="2895600"/>
            <a:ext cx="504825" cy="0"/>
          </a:xfrm>
          <a:prstGeom prst="line">
            <a:avLst/>
          </a:prstGeom>
          <a:noFill/>
          <a:ln w="28575">
            <a:solidFill>
              <a:schemeClr val="tx1"/>
            </a:solidFill>
            <a:round/>
            <a:headEnd/>
            <a:tailEnd/>
          </a:ln>
          <a:effectLst/>
        </p:spPr>
        <p:txBody>
          <a:bodyPr wrap="none" anchor="ctr"/>
          <a:lstStyle/>
          <a:p>
            <a:endParaRPr lang="en-US"/>
          </a:p>
        </p:txBody>
      </p:sp>
      <p:sp>
        <p:nvSpPr>
          <p:cNvPr id="193698" name="Line 162"/>
          <p:cNvSpPr>
            <a:spLocks noChangeShapeType="1"/>
          </p:cNvSpPr>
          <p:nvPr/>
        </p:nvSpPr>
        <p:spPr bwMode="auto">
          <a:xfrm>
            <a:off x="7369175" y="1816100"/>
            <a:ext cx="0" cy="3989388"/>
          </a:xfrm>
          <a:prstGeom prst="line">
            <a:avLst/>
          </a:prstGeom>
          <a:noFill/>
          <a:ln w="28575">
            <a:solidFill>
              <a:schemeClr val="tx1"/>
            </a:solidFill>
            <a:round/>
            <a:headEnd/>
            <a:tailEnd/>
          </a:ln>
          <a:effectLst/>
        </p:spPr>
        <p:txBody>
          <a:bodyPr wrap="none" anchor="ctr"/>
          <a:lstStyle/>
          <a:p>
            <a:endParaRPr lang="en-US"/>
          </a:p>
        </p:txBody>
      </p:sp>
      <p:sp>
        <p:nvSpPr>
          <p:cNvPr id="193699" name="Line 163"/>
          <p:cNvSpPr>
            <a:spLocks noChangeShapeType="1"/>
          </p:cNvSpPr>
          <p:nvPr/>
        </p:nvSpPr>
        <p:spPr bwMode="auto">
          <a:xfrm>
            <a:off x="7369175" y="4913313"/>
            <a:ext cx="504825" cy="0"/>
          </a:xfrm>
          <a:prstGeom prst="line">
            <a:avLst/>
          </a:prstGeom>
          <a:noFill/>
          <a:ln w="28575">
            <a:solidFill>
              <a:schemeClr val="tx1"/>
            </a:solidFill>
            <a:round/>
            <a:headEnd/>
            <a:tailEnd/>
          </a:ln>
          <a:effectLst/>
        </p:spPr>
        <p:txBody>
          <a:bodyPr wrap="none" anchor="ctr"/>
          <a:lstStyle/>
          <a:p>
            <a:endParaRPr lang="en-US"/>
          </a:p>
        </p:txBody>
      </p:sp>
      <p:sp>
        <p:nvSpPr>
          <p:cNvPr id="193700" name="Line 164"/>
          <p:cNvSpPr>
            <a:spLocks noChangeShapeType="1"/>
          </p:cNvSpPr>
          <p:nvPr/>
        </p:nvSpPr>
        <p:spPr bwMode="auto">
          <a:xfrm>
            <a:off x="7369175" y="3832225"/>
            <a:ext cx="504825" cy="0"/>
          </a:xfrm>
          <a:prstGeom prst="line">
            <a:avLst/>
          </a:prstGeom>
          <a:noFill/>
          <a:ln w="28575">
            <a:solidFill>
              <a:schemeClr val="tx1"/>
            </a:solidFill>
            <a:round/>
            <a:headEnd/>
            <a:tailEnd/>
          </a:ln>
          <a:effectLst/>
        </p:spPr>
        <p:txBody>
          <a:bodyPr wrap="none" anchor="ctr"/>
          <a:lstStyle/>
          <a:p>
            <a:endParaRPr lang="en-US"/>
          </a:p>
        </p:txBody>
      </p:sp>
      <p:sp>
        <p:nvSpPr>
          <p:cNvPr id="193701" name="Text Box 165"/>
          <p:cNvSpPr txBox="1">
            <a:spLocks noChangeArrowheads="1"/>
          </p:cNvSpPr>
          <p:nvPr/>
        </p:nvSpPr>
        <p:spPr bwMode="auto">
          <a:xfrm>
            <a:off x="7513638" y="3184525"/>
            <a:ext cx="1403350" cy="214313"/>
          </a:xfrm>
          <a:prstGeom prst="rect">
            <a:avLst/>
          </a:prstGeom>
          <a:noFill/>
          <a:ln w="9525">
            <a:noFill/>
            <a:miter lim="800000"/>
            <a:headEnd/>
            <a:tailEnd/>
          </a:ln>
          <a:effectLst/>
        </p:spPr>
        <p:txBody>
          <a:bodyPr>
            <a:spAutoFit/>
          </a:bodyPr>
          <a:lstStyle/>
          <a:p>
            <a:pPr algn="ctr">
              <a:lnSpc>
                <a:spcPct val="80000"/>
              </a:lnSpc>
            </a:pPr>
            <a:r>
              <a:rPr lang="en-US" sz="1000" b="1"/>
              <a:t>Email Servers</a:t>
            </a:r>
          </a:p>
        </p:txBody>
      </p:sp>
      <p:grpSp>
        <p:nvGrpSpPr>
          <p:cNvPr id="193702" name="Group 166"/>
          <p:cNvGrpSpPr>
            <a:grpSpLocks/>
          </p:cNvGrpSpPr>
          <p:nvPr/>
        </p:nvGrpSpPr>
        <p:grpSpPr bwMode="auto">
          <a:xfrm>
            <a:off x="1104900" y="4065588"/>
            <a:ext cx="379413" cy="406400"/>
            <a:chOff x="839" y="2630"/>
            <a:chExt cx="239" cy="256"/>
          </a:xfrm>
        </p:grpSpPr>
        <p:sp>
          <p:nvSpPr>
            <p:cNvPr id="193703" name="Oval 167"/>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704" name="AutoShape 168"/>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93705" name="AutoShape 169"/>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3706" name="AutoShape 170"/>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3707" name="AutoShape 171"/>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3708" name="Line 172"/>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193709" name="Line 173"/>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193710" name="Line 174"/>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193711" name="Line 175"/>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193712" name="Line 176"/>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193713" name="Line 177"/>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193714" name="Line 178"/>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193715" name="Line 179"/>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193716" name="Line 180"/>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193717" name="Line 181"/>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nvGrpSpPr>
          <p:cNvPr id="193718" name="Group 182"/>
          <p:cNvGrpSpPr>
            <a:grpSpLocks/>
          </p:cNvGrpSpPr>
          <p:nvPr/>
        </p:nvGrpSpPr>
        <p:grpSpPr bwMode="auto">
          <a:xfrm>
            <a:off x="7675563" y="4410075"/>
            <a:ext cx="1241425" cy="935038"/>
            <a:chOff x="4978" y="2796"/>
            <a:chExt cx="782" cy="589"/>
          </a:xfrm>
        </p:grpSpPr>
        <p:sp>
          <p:nvSpPr>
            <p:cNvPr id="193719" name="Oval 183"/>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193720" name="Oval 184"/>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3721" name="Oval 185"/>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3722" name="Arc 186"/>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23" name="Arc 187"/>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24" name="Arc 188"/>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25" name="Arc 189"/>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3726" name="Arc 190"/>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93727" name="Arc 191"/>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28" name="Arc 192"/>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29" name="Arc 193"/>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30" name="Arc 194"/>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3731" name="Arc 195"/>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93732" name="Oval 196"/>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3733" name="Arc 197"/>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34" name="Arc 198"/>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35" name="Arc 199"/>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3736" name="Arc 200"/>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3737" name="Arc 201"/>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nvGrpSpPr>
          <p:cNvPr id="193738" name="Group 202"/>
          <p:cNvGrpSpPr>
            <a:grpSpLocks/>
          </p:cNvGrpSpPr>
          <p:nvPr/>
        </p:nvGrpSpPr>
        <p:grpSpPr bwMode="auto">
          <a:xfrm>
            <a:off x="7856538" y="2608263"/>
            <a:ext cx="809625" cy="682625"/>
            <a:chOff x="5103" y="1661"/>
            <a:chExt cx="510" cy="430"/>
          </a:xfrm>
        </p:grpSpPr>
        <p:sp>
          <p:nvSpPr>
            <p:cNvPr id="193739" name="Oval 203"/>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740" name="Group 204"/>
            <p:cNvGrpSpPr>
              <a:grpSpLocks/>
            </p:cNvGrpSpPr>
            <p:nvPr/>
          </p:nvGrpSpPr>
          <p:grpSpPr bwMode="auto">
            <a:xfrm>
              <a:off x="5193" y="1661"/>
              <a:ext cx="100" cy="348"/>
              <a:chOff x="2102" y="1044"/>
              <a:chExt cx="100" cy="348"/>
            </a:xfrm>
          </p:grpSpPr>
          <p:sp>
            <p:nvSpPr>
              <p:cNvPr id="193741" name="AutoShape 205"/>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742" name="Line 206"/>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3743" name="Line 207"/>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3744" name="Line 208"/>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3745" name="Freeform 209"/>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193746" name="Group 210"/>
            <p:cNvGrpSpPr>
              <a:grpSpLocks/>
            </p:cNvGrpSpPr>
            <p:nvPr/>
          </p:nvGrpSpPr>
          <p:grpSpPr bwMode="auto">
            <a:xfrm>
              <a:off x="5311" y="1682"/>
              <a:ext cx="100" cy="348"/>
              <a:chOff x="2102" y="1044"/>
              <a:chExt cx="100" cy="348"/>
            </a:xfrm>
          </p:grpSpPr>
          <p:sp>
            <p:nvSpPr>
              <p:cNvPr id="193747" name="AutoShape 211"/>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748" name="Line 212"/>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3749" name="Line 213"/>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3750" name="Line 214"/>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3751" name="Freeform 215"/>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193752" name="Line 216"/>
          <p:cNvSpPr>
            <a:spLocks noChangeShapeType="1"/>
          </p:cNvSpPr>
          <p:nvPr/>
        </p:nvSpPr>
        <p:spPr bwMode="auto">
          <a:xfrm flipH="1">
            <a:off x="7369175" y="1816100"/>
            <a:ext cx="504825" cy="0"/>
          </a:xfrm>
          <a:prstGeom prst="line">
            <a:avLst/>
          </a:prstGeom>
          <a:noFill/>
          <a:ln w="28575">
            <a:solidFill>
              <a:schemeClr val="tx1"/>
            </a:solidFill>
            <a:round/>
            <a:headEnd/>
            <a:tailEnd/>
          </a:ln>
          <a:effectLst/>
        </p:spPr>
        <p:txBody>
          <a:bodyPr wrap="none" anchor="ctr"/>
          <a:lstStyle/>
          <a:p>
            <a:endParaRPr lang="en-US"/>
          </a:p>
        </p:txBody>
      </p:sp>
      <p:sp>
        <p:nvSpPr>
          <p:cNvPr id="193753" name="Line 217"/>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sp>
        <p:nvSpPr>
          <p:cNvPr id="193754" name="Line 218"/>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grpSp>
        <p:nvGrpSpPr>
          <p:cNvPr id="193755" name="Group 219"/>
          <p:cNvGrpSpPr>
            <a:grpSpLocks/>
          </p:cNvGrpSpPr>
          <p:nvPr/>
        </p:nvGrpSpPr>
        <p:grpSpPr bwMode="auto">
          <a:xfrm>
            <a:off x="7667625" y="5580063"/>
            <a:ext cx="855663" cy="712787"/>
            <a:chOff x="870" y="1472"/>
            <a:chExt cx="650" cy="541"/>
          </a:xfrm>
        </p:grpSpPr>
        <p:sp>
          <p:nvSpPr>
            <p:cNvPr id="193756" name="Oval 220"/>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757" name="Group 221"/>
            <p:cNvGrpSpPr>
              <a:grpSpLocks/>
            </p:cNvGrpSpPr>
            <p:nvPr/>
          </p:nvGrpSpPr>
          <p:grpSpPr bwMode="auto">
            <a:xfrm>
              <a:off x="927" y="1760"/>
              <a:ext cx="432" cy="124"/>
              <a:chOff x="2379" y="2738"/>
              <a:chExt cx="348" cy="100"/>
            </a:xfrm>
          </p:grpSpPr>
          <p:sp>
            <p:nvSpPr>
              <p:cNvPr id="193758" name="AutoShape 222"/>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93759" name="Line 223"/>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3760" name="Line 224"/>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3761" name="Line 225"/>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3762" name="Freeform 226"/>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93763" name="AutoShape 227"/>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93764" name="AutoShape 228"/>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93765" name="AutoShape 229"/>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sp>
        <p:nvSpPr>
          <p:cNvPr id="193766" name="Text Box 230"/>
          <p:cNvSpPr txBox="1">
            <a:spLocks noChangeArrowheads="1"/>
          </p:cNvSpPr>
          <p:nvPr/>
        </p:nvSpPr>
        <p:spPr bwMode="auto">
          <a:xfrm>
            <a:off x="7599363" y="6170613"/>
            <a:ext cx="1403350" cy="244475"/>
          </a:xfrm>
          <a:prstGeom prst="rect">
            <a:avLst/>
          </a:prstGeom>
          <a:noFill/>
          <a:ln w="9525">
            <a:noFill/>
            <a:miter lim="800000"/>
            <a:headEnd/>
            <a:tailEnd/>
          </a:ln>
          <a:effectLst/>
        </p:spPr>
        <p:txBody>
          <a:bodyPr>
            <a:spAutoFit/>
          </a:bodyPr>
          <a:lstStyle/>
          <a:p>
            <a:pPr algn="ctr" eaLnBrk="0" hangingPunct="0"/>
            <a:r>
              <a:rPr lang="en-US" sz="1000" b="1"/>
              <a:t>Desktops &amp; Phones</a:t>
            </a:r>
          </a:p>
        </p:txBody>
      </p:sp>
      <p:grpSp>
        <p:nvGrpSpPr>
          <p:cNvPr id="193767" name="Group 231"/>
          <p:cNvGrpSpPr>
            <a:grpSpLocks/>
          </p:cNvGrpSpPr>
          <p:nvPr/>
        </p:nvGrpSpPr>
        <p:grpSpPr bwMode="auto">
          <a:xfrm>
            <a:off x="1463675" y="1739900"/>
            <a:ext cx="538163" cy="490538"/>
            <a:chOff x="1305" y="1240"/>
            <a:chExt cx="339" cy="309"/>
          </a:xfrm>
        </p:grpSpPr>
        <p:grpSp>
          <p:nvGrpSpPr>
            <p:cNvPr id="193768" name="Group 232"/>
            <p:cNvGrpSpPr>
              <a:grpSpLocks/>
            </p:cNvGrpSpPr>
            <p:nvPr/>
          </p:nvGrpSpPr>
          <p:grpSpPr bwMode="auto">
            <a:xfrm>
              <a:off x="1336" y="1240"/>
              <a:ext cx="308" cy="309"/>
              <a:chOff x="5106" y="3062"/>
              <a:chExt cx="786" cy="790"/>
            </a:xfrm>
          </p:grpSpPr>
          <p:sp>
            <p:nvSpPr>
              <p:cNvPr id="193769" name="Oval 233"/>
              <p:cNvSpPr>
                <a:spLocks noChangeArrowheads="1"/>
              </p:cNvSpPr>
              <p:nvPr/>
            </p:nvSpPr>
            <p:spPr bwMode="auto">
              <a:xfrm>
                <a:off x="5106" y="3161"/>
                <a:ext cx="786" cy="691"/>
              </a:xfrm>
              <a:prstGeom prst="ellipse">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770" name="Oval 234"/>
              <p:cNvSpPr>
                <a:spLocks noChangeArrowheads="1"/>
              </p:cNvSpPr>
              <p:nvPr/>
            </p:nvSpPr>
            <p:spPr bwMode="auto">
              <a:xfrm>
                <a:off x="5129" y="3062"/>
                <a:ext cx="631" cy="631"/>
              </a:xfrm>
              <a:prstGeom prst="ellipse">
                <a:avLst/>
              </a:prstGeom>
              <a:gradFill rotWithShape="1">
                <a:gsLst>
                  <a:gs pos="0">
                    <a:srgbClr val="66FF33"/>
                  </a:gs>
                  <a:gs pos="100000">
                    <a:srgbClr val="66FF33">
                      <a:gamma/>
                      <a:shade val="69804"/>
                      <a:invGamma/>
                    </a:srgbClr>
                  </a:gs>
                </a:gsLst>
                <a:path path="rect">
                  <a:fillToRect r="100000" b="100000"/>
                </a:path>
              </a:gradFill>
              <a:ln w="19050" algn="ctr">
                <a:noFill/>
                <a:round/>
                <a:headEnd/>
                <a:tailEnd/>
              </a:ln>
              <a:effectLst/>
            </p:spPr>
            <p:txBody>
              <a:bodyPr anchor="ctr">
                <a:spAutoFit/>
              </a:bodyPr>
              <a:lstStyle/>
              <a:p>
                <a:endParaRPr lang="en-US"/>
              </a:p>
            </p:txBody>
          </p:sp>
          <p:sp>
            <p:nvSpPr>
              <p:cNvPr id="193771" name="Oval 235"/>
              <p:cNvSpPr>
                <a:spLocks noChangeArrowheads="1"/>
              </p:cNvSpPr>
              <p:nvPr/>
            </p:nvSpPr>
            <p:spPr bwMode="auto">
              <a:xfrm>
                <a:off x="5170" y="3120"/>
                <a:ext cx="278" cy="277"/>
              </a:xfrm>
              <a:prstGeom prst="ellipse">
                <a:avLst/>
              </a:prstGeom>
              <a:gradFill rotWithShape="1">
                <a:gsLst>
                  <a:gs pos="0">
                    <a:schemeClr val="bg1">
                      <a:alpha val="71001"/>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193772" name="Text Box 236"/>
            <p:cNvSpPr txBox="1">
              <a:spLocks noChangeArrowheads="1"/>
            </p:cNvSpPr>
            <p:nvPr/>
          </p:nvSpPr>
          <p:spPr bwMode="auto">
            <a:xfrm>
              <a:off x="1305" y="1297"/>
              <a:ext cx="329" cy="154"/>
            </a:xfrm>
            <a:prstGeom prst="rect">
              <a:avLst/>
            </a:prstGeom>
            <a:noFill/>
            <a:ln w="9525">
              <a:noFill/>
              <a:miter lim="800000"/>
              <a:headEnd/>
              <a:tailEnd/>
            </a:ln>
            <a:effectLst/>
          </p:spPr>
          <p:txBody>
            <a:bodyPr wrap="none">
              <a:spAutoFit/>
            </a:bodyPr>
            <a:lstStyle/>
            <a:p>
              <a:r>
                <a:rPr lang="en-US" sz="1000" b="1">
                  <a:sym typeface="Wingdings 2" pitchFamily="18" charset="2"/>
                </a:rPr>
                <a:t></a:t>
              </a:r>
              <a:r>
                <a:rPr lang="en-US" sz="1000" b="1"/>
                <a:t> OK</a:t>
              </a:r>
            </a:p>
          </p:txBody>
        </p:sp>
      </p:grpSp>
      <p:pic>
        <p:nvPicPr>
          <p:cNvPr id="193773" name="Picture 237" descr="mglas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00788" y="2420938"/>
            <a:ext cx="504825" cy="446087"/>
          </a:xfrm>
          <a:prstGeom prst="rect">
            <a:avLst/>
          </a:prstGeom>
          <a:noFill/>
        </p:spPr>
      </p:pic>
      <p:sp>
        <p:nvSpPr>
          <p:cNvPr id="193774" name="AutoShape 238"/>
          <p:cNvSpPr>
            <a:spLocks noChangeArrowheads="1"/>
          </p:cNvSpPr>
          <p:nvPr/>
        </p:nvSpPr>
        <p:spPr bwMode="auto">
          <a:xfrm>
            <a:off x="4284663" y="6289675"/>
            <a:ext cx="1655762" cy="138113"/>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3775" name="AutoShape 239"/>
          <p:cNvSpPr>
            <a:spLocks noChangeArrowheads="1"/>
          </p:cNvSpPr>
          <p:nvPr/>
        </p:nvSpPr>
        <p:spPr bwMode="auto">
          <a:xfrm>
            <a:off x="4284663" y="6164263"/>
            <a:ext cx="1655762" cy="12223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3776" name="AutoShape 240"/>
          <p:cNvSpPr>
            <a:spLocks noChangeArrowheads="1"/>
          </p:cNvSpPr>
          <p:nvPr/>
        </p:nvSpPr>
        <p:spPr bwMode="auto">
          <a:xfrm>
            <a:off x="4284663" y="6015038"/>
            <a:ext cx="1655762" cy="144462"/>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3777" name="AutoShape 241"/>
          <p:cNvSpPr>
            <a:spLocks noChangeArrowheads="1"/>
          </p:cNvSpPr>
          <p:nvPr/>
        </p:nvSpPr>
        <p:spPr bwMode="auto">
          <a:xfrm>
            <a:off x="4284663" y="5749925"/>
            <a:ext cx="1655762" cy="138113"/>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3778" name="AutoShape 242"/>
          <p:cNvSpPr>
            <a:spLocks noChangeArrowheads="1"/>
          </p:cNvSpPr>
          <p:nvPr/>
        </p:nvSpPr>
        <p:spPr bwMode="auto">
          <a:xfrm>
            <a:off x="4284663" y="5624513"/>
            <a:ext cx="1655762" cy="12223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3779" name="AutoShape 243"/>
          <p:cNvSpPr>
            <a:spLocks noChangeArrowheads="1"/>
          </p:cNvSpPr>
          <p:nvPr/>
        </p:nvSpPr>
        <p:spPr bwMode="auto">
          <a:xfrm>
            <a:off x="4284663" y="5475288"/>
            <a:ext cx="1655762" cy="144462"/>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3780" name="AutoShape 244"/>
          <p:cNvSpPr>
            <a:spLocks noChangeArrowheads="1"/>
          </p:cNvSpPr>
          <p:nvPr/>
        </p:nvSpPr>
        <p:spPr bwMode="auto">
          <a:xfrm>
            <a:off x="4284663" y="5067300"/>
            <a:ext cx="1655762" cy="276225"/>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3781" name="AutoShape 245"/>
          <p:cNvSpPr>
            <a:spLocks noChangeArrowheads="1"/>
          </p:cNvSpPr>
          <p:nvPr/>
        </p:nvSpPr>
        <p:spPr bwMode="auto">
          <a:xfrm>
            <a:off x="4284663" y="4930775"/>
            <a:ext cx="1655762" cy="131763"/>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3782" name="AutoShape 246"/>
          <p:cNvSpPr>
            <a:spLocks noChangeArrowheads="1"/>
          </p:cNvSpPr>
          <p:nvPr/>
        </p:nvSpPr>
        <p:spPr bwMode="auto">
          <a:xfrm>
            <a:off x="4284663" y="4781550"/>
            <a:ext cx="1655762" cy="144463"/>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3783" name="Rectangle 247"/>
          <p:cNvSpPr>
            <a:spLocks noChangeArrowheads="1"/>
          </p:cNvSpPr>
          <p:nvPr/>
        </p:nvSpPr>
        <p:spPr bwMode="auto">
          <a:xfrm>
            <a:off x="3779838" y="4597400"/>
            <a:ext cx="2438400" cy="2016125"/>
          </a:xfrm>
          <a:prstGeom prst="rect">
            <a:avLst/>
          </a:prstGeom>
          <a:noFill/>
          <a:ln w="9525" algn="ctr">
            <a:noFill/>
            <a:miter lim="800000"/>
            <a:headEnd/>
            <a:tailEnd/>
          </a:ln>
          <a:effectLst/>
        </p:spPr>
        <p:txBody>
          <a:bodyPr wrap="none"/>
          <a:lstStyle/>
          <a:p>
            <a:pPr marL="85725" indent="-85725">
              <a:buClr>
                <a:schemeClr val="accent1"/>
              </a:buClr>
              <a:buFontTx/>
              <a:buChar char="•"/>
            </a:pPr>
            <a:r>
              <a:rPr lang="en-US" sz="900" b="1"/>
              <a:t>Download and Access Information:</a:t>
            </a:r>
          </a:p>
          <a:p>
            <a:pPr marL="447675" lvl="1" indent="-182563">
              <a:buClr>
                <a:schemeClr val="accent1"/>
              </a:buClr>
              <a:buFontTx/>
              <a:buChar char="•"/>
            </a:pPr>
            <a:r>
              <a:rPr lang="en-US" sz="900" b="1"/>
              <a:t>Full download</a:t>
            </a:r>
          </a:p>
          <a:p>
            <a:pPr marL="447675" lvl="1" indent="-182563">
              <a:buClr>
                <a:schemeClr val="accent1"/>
              </a:buClr>
              <a:buFontTx/>
              <a:buChar char="•"/>
            </a:pPr>
            <a:r>
              <a:rPr lang="en-US" sz="900" b="1"/>
              <a:t>Download to memory only</a:t>
            </a:r>
          </a:p>
          <a:p>
            <a:pPr marL="447675" lvl="1" indent="-182563">
              <a:buClr>
                <a:schemeClr val="accent1"/>
              </a:buClr>
              <a:buFontTx/>
              <a:buChar char="•"/>
            </a:pPr>
            <a:r>
              <a:rPr lang="en-US" sz="900" b="1"/>
              <a:t>Access via CPS only</a:t>
            </a:r>
          </a:p>
          <a:p>
            <a:pPr marL="447675" lvl="1" indent="-182563">
              <a:buClr>
                <a:schemeClr val="accent1"/>
              </a:buClr>
              <a:buFontTx/>
              <a:buChar char="•"/>
            </a:pPr>
            <a:r>
              <a:rPr lang="en-US" sz="900" b="1"/>
              <a:t>Preview in HTML only</a:t>
            </a:r>
          </a:p>
          <a:p>
            <a:pPr marL="85725" indent="-85725">
              <a:buClr>
                <a:schemeClr val="accent1"/>
              </a:buClr>
              <a:buFontTx/>
              <a:buChar char="•"/>
            </a:pPr>
            <a:r>
              <a:rPr lang="en-US" sz="900" b="1"/>
              <a:t>Edit and Save Changes:</a:t>
            </a:r>
          </a:p>
          <a:p>
            <a:pPr marL="447675" lvl="1" indent="-182563">
              <a:buClr>
                <a:schemeClr val="accent1"/>
              </a:buClr>
              <a:buFontTx/>
              <a:buChar char="•"/>
            </a:pPr>
            <a:r>
              <a:rPr lang="en-US" sz="900" b="1"/>
              <a:t>Save locally</a:t>
            </a:r>
          </a:p>
          <a:p>
            <a:pPr marL="447675" lvl="1" indent="-182563">
              <a:buClr>
                <a:schemeClr val="accent1"/>
              </a:buClr>
              <a:buFontTx/>
              <a:buChar char="•"/>
            </a:pPr>
            <a:r>
              <a:rPr lang="en-US" sz="900" b="1"/>
              <a:t>Save only to network</a:t>
            </a:r>
          </a:p>
          <a:p>
            <a:pPr marL="447675" lvl="1" indent="-182563">
              <a:buClr>
                <a:schemeClr val="accent1"/>
              </a:buClr>
              <a:buFontTx/>
              <a:buChar char="•"/>
            </a:pPr>
            <a:r>
              <a:rPr lang="en-US" sz="900" b="1"/>
              <a:t>Save disabled</a:t>
            </a:r>
          </a:p>
          <a:p>
            <a:pPr marL="85725" indent="-85725">
              <a:buClr>
                <a:schemeClr val="accent1"/>
              </a:buClr>
              <a:buFontTx/>
              <a:buChar char="•"/>
            </a:pPr>
            <a:r>
              <a:rPr lang="en-US" sz="900" b="1"/>
              <a:t>Print</a:t>
            </a:r>
          </a:p>
          <a:p>
            <a:pPr marL="447675" lvl="1" indent="-182563">
              <a:buClr>
                <a:schemeClr val="accent1"/>
              </a:buClr>
              <a:buFontTx/>
              <a:buChar char="•"/>
            </a:pPr>
            <a:r>
              <a:rPr lang="en-US" sz="900" b="1"/>
              <a:t>Print locally</a:t>
            </a:r>
          </a:p>
          <a:p>
            <a:pPr marL="447675" lvl="1" indent="-182563">
              <a:buClr>
                <a:schemeClr val="accent1"/>
              </a:buClr>
              <a:buFontTx/>
              <a:buChar char="•"/>
            </a:pPr>
            <a:r>
              <a:rPr lang="en-US" sz="900" b="1"/>
              <a:t>Print to selected printers only</a:t>
            </a:r>
          </a:p>
          <a:p>
            <a:pPr marL="447675" lvl="1" indent="-182563">
              <a:buClr>
                <a:schemeClr val="accent1"/>
              </a:buClr>
              <a:buFontTx/>
              <a:buChar char="•"/>
            </a:pPr>
            <a:r>
              <a:rPr lang="en-US" sz="900" b="1"/>
              <a:t>Printing disabled</a:t>
            </a:r>
          </a:p>
          <a:p>
            <a:pPr marL="85725" indent="-85725">
              <a:buClr>
                <a:schemeClr val="accent1"/>
              </a:buClr>
              <a:buFontTx/>
              <a:buChar char="•"/>
            </a:pPr>
            <a:r>
              <a:rPr lang="en-US" sz="900" b="1"/>
              <a:t>CPS Applications</a:t>
            </a:r>
          </a:p>
          <a:p>
            <a:pPr marL="85725" indent="-85725">
              <a:buClr>
                <a:schemeClr val="accent1"/>
              </a:buClr>
              <a:buFontTx/>
              <a:buChar char="•"/>
            </a:pPr>
            <a:endParaRPr lang="en-US" sz="900" b="1"/>
          </a:p>
        </p:txBody>
      </p:sp>
      <p:grpSp>
        <p:nvGrpSpPr>
          <p:cNvPr id="193785" name="Group 249"/>
          <p:cNvGrpSpPr>
            <a:grpSpLocks/>
          </p:cNvGrpSpPr>
          <p:nvPr/>
        </p:nvGrpSpPr>
        <p:grpSpPr bwMode="auto">
          <a:xfrm>
            <a:off x="8204200" y="5851525"/>
            <a:ext cx="803275" cy="400050"/>
            <a:chOff x="3915" y="3704"/>
            <a:chExt cx="618" cy="309"/>
          </a:xfrm>
        </p:grpSpPr>
        <p:sp>
          <p:nvSpPr>
            <p:cNvPr id="193786" name="Oval 250"/>
            <p:cNvSpPr>
              <a:spLocks noChangeArrowheads="1"/>
            </p:cNvSpPr>
            <p:nvPr/>
          </p:nvSpPr>
          <p:spPr bwMode="gray">
            <a:xfrm>
              <a:off x="3955" y="3747"/>
              <a:ext cx="578" cy="26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3787" name="AutoShape 251"/>
            <p:cNvSpPr>
              <a:spLocks noChangeArrowheads="1"/>
            </p:cNvSpPr>
            <p:nvPr/>
          </p:nvSpPr>
          <p:spPr bwMode="gray">
            <a:xfrm>
              <a:off x="4007" y="3839"/>
              <a:ext cx="348" cy="61"/>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788" name="AutoShape 252"/>
            <p:cNvSpPr>
              <a:spLocks noChangeArrowheads="1"/>
            </p:cNvSpPr>
            <p:nvPr/>
          </p:nvSpPr>
          <p:spPr bwMode="gray">
            <a:xfrm>
              <a:off x="4073" y="3764"/>
              <a:ext cx="81" cy="43"/>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417500" prstMaterial="legacyMatte">
              <a:bevelT w="13500" h="13500" prst="angle"/>
              <a:bevelB w="13500" h="13500" prst="angle"/>
              <a:extrusionClr>
                <a:srgbClr val="67ADF3"/>
              </a:extrusionClr>
            </a:sp3d>
          </p:spPr>
          <p:txBody>
            <a:bodyPr wrap="none" anchor="ctr">
              <a:flatTx/>
            </a:bodyPr>
            <a:lstStyle/>
            <a:p>
              <a:endParaRPr lang="en-US"/>
            </a:p>
          </p:txBody>
        </p:sp>
        <p:sp>
          <p:nvSpPr>
            <p:cNvPr id="193789" name="Oval 253"/>
            <p:cNvSpPr>
              <a:spLocks noChangeArrowheads="1"/>
            </p:cNvSpPr>
            <p:nvPr/>
          </p:nvSpPr>
          <p:spPr bwMode="auto">
            <a:xfrm rot="254863">
              <a:off x="4214" y="379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0" name="Oval 254"/>
            <p:cNvSpPr>
              <a:spLocks noChangeArrowheads="1"/>
            </p:cNvSpPr>
            <p:nvPr/>
          </p:nvSpPr>
          <p:spPr bwMode="auto">
            <a:xfrm rot="254863">
              <a:off x="4258" y="3808"/>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1" name="Oval 255"/>
            <p:cNvSpPr>
              <a:spLocks noChangeArrowheads="1"/>
            </p:cNvSpPr>
            <p:nvPr/>
          </p:nvSpPr>
          <p:spPr bwMode="auto">
            <a:xfrm rot="254863">
              <a:off x="4303" y="3816"/>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2" name="Oval 256"/>
            <p:cNvSpPr>
              <a:spLocks noChangeArrowheads="1"/>
            </p:cNvSpPr>
            <p:nvPr/>
          </p:nvSpPr>
          <p:spPr bwMode="auto">
            <a:xfrm rot="254863">
              <a:off x="4240" y="377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3" name="Oval 257"/>
            <p:cNvSpPr>
              <a:spLocks noChangeArrowheads="1"/>
            </p:cNvSpPr>
            <p:nvPr/>
          </p:nvSpPr>
          <p:spPr bwMode="auto">
            <a:xfrm rot="254863">
              <a:off x="4284" y="377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4" name="Oval 258"/>
            <p:cNvSpPr>
              <a:spLocks noChangeArrowheads="1"/>
            </p:cNvSpPr>
            <p:nvPr/>
          </p:nvSpPr>
          <p:spPr bwMode="auto">
            <a:xfrm rot="254863">
              <a:off x="4329" y="378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5" name="Oval 259"/>
            <p:cNvSpPr>
              <a:spLocks noChangeArrowheads="1"/>
            </p:cNvSpPr>
            <p:nvPr/>
          </p:nvSpPr>
          <p:spPr bwMode="auto">
            <a:xfrm rot="254863">
              <a:off x="4268" y="374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6" name="Oval 260"/>
            <p:cNvSpPr>
              <a:spLocks noChangeArrowheads="1"/>
            </p:cNvSpPr>
            <p:nvPr/>
          </p:nvSpPr>
          <p:spPr bwMode="auto">
            <a:xfrm rot="254863">
              <a:off x="4312" y="374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7" name="Oval 261"/>
            <p:cNvSpPr>
              <a:spLocks noChangeArrowheads="1"/>
            </p:cNvSpPr>
            <p:nvPr/>
          </p:nvSpPr>
          <p:spPr bwMode="auto">
            <a:xfrm rot="254863">
              <a:off x="4357" y="375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3798" name="Freeform 262"/>
            <p:cNvSpPr>
              <a:spLocks/>
            </p:cNvSpPr>
            <p:nvPr/>
          </p:nvSpPr>
          <p:spPr bwMode="auto">
            <a:xfrm>
              <a:off x="4290" y="3704"/>
              <a:ext cx="141" cy="42"/>
            </a:xfrm>
            <a:custGeom>
              <a:avLst/>
              <a:gdLst/>
              <a:ahLst/>
              <a:cxnLst>
                <a:cxn ang="0">
                  <a:pos x="18" y="0"/>
                </a:cxn>
                <a:cxn ang="0">
                  <a:pos x="141" y="22"/>
                </a:cxn>
                <a:cxn ang="0">
                  <a:pos x="120" y="42"/>
                </a:cxn>
                <a:cxn ang="0">
                  <a:pos x="0" y="19"/>
                </a:cxn>
                <a:cxn ang="0">
                  <a:pos x="18" y="0"/>
                </a:cxn>
              </a:cxnLst>
              <a:rect l="0" t="0" r="r" b="b"/>
              <a:pathLst>
                <a:path w="141" h="42">
                  <a:moveTo>
                    <a:pt x="18" y="0"/>
                  </a:moveTo>
                  <a:lnTo>
                    <a:pt x="141" y="22"/>
                  </a:lnTo>
                  <a:lnTo>
                    <a:pt x="120" y="42"/>
                  </a:lnTo>
                  <a:lnTo>
                    <a:pt x="0" y="19"/>
                  </a:lnTo>
                  <a:lnTo>
                    <a:pt x="18" y="0"/>
                  </a:lnTo>
                  <a:close/>
                </a:path>
              </a:pathLst>
            </a:custGeom>
            <a:solidFill>
              <a:srgbClr val="B3C7E5"/>
            </a:solidFill>
            <a:ln w="9525" cap="flat" cmpd="sng">
              <a:solidFill>
                <a:srgbClr val="395C83"/>
              </a:solidFill>
              <a:prstDash val="solid"/>
              <a:round/>
              <a:headEnd/>
              <a:tailEnd/>
            </a:ln>
            <a:effectLst/>
          </p:spPr>
          <p:txBody>
            <a:bodyPr wrap="none" anchor="ctr"/>
            <a:lstStyle/>
            <a:p>
              <a:endParaRPr lang="en-US"/>
            </a:p>
          </p:txBody>
        </p:sp>
        <p:sp>
          <p:nvSpPr>
            <p:cNvPr id="193799" name="Freeform 263"/>
            <p:cNvSpPr>
              <a:spLocks/>
            </p:cNvSpPr>
            <p:nvPr/>
          </p:nvSpPr>
          <p:spPr bwMode="auto">
            <a:xfrm>
              <a:off x="3915" y="3780"/>
              <a:ext cx="198" cy="168"/>
            </a:xfrm>
            <a:custGeom>
              <a:avLst/>
              <a:gdLst/>
              <a:ahLst/>
              <a:cxnLst>
                <a:cxn ang="0">
                  <a:pos x="198" y="0"/>
                </a:cxn>
                <a:cxn ang="0">
                  <a:pos x="141" y="149"/>
                </a:cxn>
                <a:cxn ang="0">
                  <a:pos x="18" y="87"/>
                </a:cxn>
                <a:cxn ang="0">
                  <a:pos x="107" y="50"/>
                </a:cxn>
              </a:cxnLst>
              <a:rect l="0" t="0" r="r" b="b"/>
              <a:pathLst>
                <a:path w="198" h="168">
                  <a:moveTo>
                    <a:pt x="198" y="0"/>
                  </a:moveTo>
                  <a:cubicBezTo>
                    <a:pt x="137" y="59"/>
                    <a:pt x="193" y="130"/>
                    <a:pt x="141" y="149"/>
                  </a:cubicBezTo>
                  <a:cubicBezTo>
                    <a:pt x="89" y="168"/>
                    <a:pt x="0" y="126"/>
                    <a:pt x="18" y="87"/>
                  </a:cubicBezTo>
                  <a:cubicBezTo>
                    <a:pt x="36" y="48"/>
                    <a:pt x="62" y="45"/>
                    <a:pt x="107" y="50"/>
                  </a:cubicBezTo>
                </a:path>
              </a:pathLst>
            </a:custGeom>
            <a:noFill/>
            <a:ln w="19050" cmpd="sng">
              <a:solidFill>
                <a:srgbClr val="093B6D"/>
              </a:solidFill>
              <a:round/>
              <a:headEnd/>
              <a:tailEnd/>
            </a:ln>
            <a:effectLst/>
          </p:spPr>
          <p:txBody>
            <a:bodyPr/>
            <a:lstStyle/>
            <a:p>
              <a:endParaRPr lang="en-US"/>
            </a:p>
          </p:txBody>
        </p:sp>
      </p:grpSp>
      <p:sp>
        <p:nvSpPr>
          <p:cNvPr id="193800" name="Text Box 264"/>
          <p:cNvSpPr txBox="1">
            <a:spLocks noChangeArrowheads="1"/>
          </p:cNvSpPr>
          <p:nvPr/>
        </p:nvSpPr>
        <p:spPr bwMode="auto">
          <a:xfrm>
            <a:off x="466725" y="3482975"/>
            <a:ext cx="1031875" cy="274638"/>
          </a:xfrm>
          <a:prstGeom prst="rect">
            <a:avLst/>
          </a:prstGeom>
          <a:noFill/>
          <a:ln w="9525">
            <a:noFill/>
            <a:miter lim="800000"/>
            <a:headEnd/>
            <a:tailEnd/>
          </a:ln>
          <a:effectLst/>
        </p:spPr>
        <p:txBody>
          <a:bodyPr wrap="none">
            <a:spAutoFit/>
          </a:bodyPr>
          <a:lstStyle/>
          <a:p>
            <a:pPr algn="ctr" eaLnBrk="0" hangingPunct="0"/>
            <a:r>
              <a:rPr lang="en-US" sz="1200" b="1"/>
              <a:t>Mobile PDA</a:t>
            </a:r>
          </a:p>
        </p:txBody>
      </p:sp>
      <p:sp>
        <p:nvSpPr>
          <p:cNvPr id="193801" name="Text Box 265"/>
          <p:cNvSpPr txBox="1">
            <a:spLocks noChangeArrowheads="1"/>
          </p:cNvSpPr>
          <p:nvPr/>
        </p:nvSpPr>
        <p:spPr bwMode="auto">
          <a:xfrm>
            <a:off x="298450" y="4759325"/>
            <a:ext cx="1368425" cy="274638"/>
          </a:xfrm>
          <a:prstGeom prst="rect">
            <a:avLst/>
          </a:prstGeom>
          <a:noFill/>
          <a:ln w="9525">
            <a:noFill/>
            <a:miter lim="800000"/>
            <a:headEnd/>
            <a:tailEnd/>
          </a:ln>
          <a:effectLst/>
        </p:spPr>
        <p:txBody>
          <a:bodyPr wrap="none">
            <a:spAutoFit/>
          </a:bodyPr>
          <a:lstStyle/>
          <a:p>
            <a:pPr algn="ctr" eaLnBrk="0" hangingPunct="0"/>
            <a:r>
              <a:rPr lang="en-US" sz="1200" b="1"/>
              <a:t>Home Computer</a:t>
            </a:r>
          </a:p>
        </p:txBody>
      </p:sp>
      <p:sp>
        <p:nvSpPr>
          <p:cNvPr id="193802" name="Text Box 266"/>
          <p:cNvSpPr txBox="1">
            <a:spLocks noChangeArrowheads="1"/>
          </p:cNvSpPr>
          <p:nvPr/>
        </p:nvSpPr>
        <p:spPr bwMode="auto">
          <a:xfrm>
            <a:off x="250825" y="2166938"/>
            <a:ext cx="1463675" cy="274637"/>
          </a:xfrm>
          <a:prstGeom prst="rect">
            <a:avLst/>
          </a:prstGeom>
          <a:noFill/>
          <a:ln w="9525">
            <a:noFill/>
            <a:miter lim="800000"/>
            <a:headEnd/>
            <a:tailEnd/>
          </a:ln>
          <a:effectLst/>
        </p:spPr>
        <p:txBody>
          <a:bodyPr wrap="none">
            <a:spAutoFit/>
          </a:bodyPr>
          <a:lstStyle/>
          <a:p>
            <a:pPr algn="ctr" eaLnBrk="0" hangingPunct="0"/>
            <a:r>
              <a:rPr lang="en-US" sz="1200" b="1"/>
              <a:t>Corporate Laptop</a:t>
            </a:r>
          </a:p>
        </p:txBody>
      </p:sp>
      <p:grpSp>
        <p:nvGrpSpPr>
          <p:cNvPr id="193803" name="Group 267"/>
          <p:cNvGrpSpPr>
            <a:grpSpLocks/>
          </p:cNvGrpSpPr>
          <p:nvPr/>
        </p:nvGrpSpPr>
        <p:grpSpPr bwMode="auto">
          <a:xfrm>
            <a:off x="3968750" y="3649663"/>
            <a:ext cx="955675" cy="377825"/>
            <a:chOff x="3687" y="3053"/>
            <a:chExt cx="1654" cy="595"/>
          </a:xfrm>
        </p:grpSpPr>
        <p:pic>
          <p:nvPicPr>
            <p:cNvPr id="193804" name="Picture 268" descr="AG-black copy"/>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193805" name="Oval 269"/>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193806" name="Group 270"/>
          <p:cNvGrpSpPr>
            <a:grpSpLocks/>
          </p:cNvGrpSpPr>
          <p:nvPr/>
        </p:nvGrpSpPr>
        <p:grpSpPr bwMode="auto">
          <a:xfrm>
            <a:off x="5865813" y="3657600"/>
            <a:ext cx="809625" cy="682625"/>
            <a:chOff x="3806" y="2247"/>
            <a:chExt cx="510" cy="430"/>
          </a:xfrm>
        </p:grpSpPr>
        <p:sp>
          <p:nvSpPr>
            <p:cNvPr id="193807" name="Oval 271"/>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3808" name="Group 272"/>
            <p:cNvGrpSpPr>
              <a:grpSpLocks/>
            </p:cNvGrpSpPr>
            <p:nvPr/>
          </p:nvGrpSpPr>
          <p:grpSpPr bwMode="auto">
            <a:xfrm>
              <a:off x="3948" y="2247"/>
              <a:ext cx="190" cy="348"/>
              <a:chOff x="2102" y="1044"/>
              <a:chExt cx="100" cy="348"/>
            </a:xfrm>
          </p:grpSpPr>
          <p:sp>
            <p:nvSpPr>
              <p:cNvPr id="193809" name="AutoShape 273"/>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3810" name="Line 274"/>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3811" name="Line 275"/>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3812" name="Line 276"/>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3813" name="Freeform 277"/>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193814" name="Rectangle 278"/>
          <p:cNvSpPr>
            <a:spLocks noChangeArrowheads="1"/>
          </p:cNvSpPr>
          <p:nvPr/>
        </p:nvSpPr>
        <p:spPr bwMode="auto">
          <a:xfrm>
            <a:off x="3979863" y="2913063"/>
            <a:ext cx="1000125" cy="730250"/>
          </a:xfrm>
          <a:prstGeom prst="rect">
            <a:avLst/>
          </a:prstGeom>
          <a:noFill/>
          <a:ln w="9525">
            <a:noFill/>
            <a:miter lim="800000"/>
            <a:headEnd/>
            <a:tailEnd/>
          </a:ln>
          <a:effectLst/>
        </p:spPr>
        <p:txBody>
          <a:bodyPr wrap="none">
            <a:spAutoFit/>
          </a:bodyPr>
          <a:lstStyle/>
          <a:p>
            <a:pPr algn="ctr" eaLnBrk="0" hangingPunct="0"/>
            <a:r>
              <a:rPr lang="en-AU" sz="1400" b="1"/>
              <a:t>Access </a:t>
            </a:r>
          </a:p>
          <a:p>
            <a:pPr algn="ctr" eaLnBrk="0" hangingPunct="0"/>
            <a:r>
              <a:rPr lang="en-AU" sz="1400" b="1"/>
              <a:t>Gateway</a:t>
            </a:r>
          </a:p>
          <a:p>
            <a:pPr algn="ctr" eaLnBrk="0" hangingPunct="0"/>
            <a:r>
              <a:rPr lang="en-AU" sz="1400" b="1"/>
              <a:t>appliance</a:t>
            </a:r>
          </a:p>
        </p:txBody>
      </p:sp>
      <p:sp>
        <p:nvSpPr>
          <p:cNvPr id="193815" name="Rectangle 279"/>
          <p:cNvSpPr>
            <a:spLocks noChangeArrowheads="1"/>
          </p:cNvSpPr>
          <p:nvPr/>
        </p:nvSpPr>
        <p:spPr bwMode="auto">
          <a:xfrm>
            <a:off x="5108575" y="2968625"/>
            <a:ext cx="2428875" cy="517525"/>
          </a:xfrm>
          <a:prstGeom prst="rect">
            <a:avLst/>
          </a:prstGeom>
          <a:noFill/>
          <a:ln w="9525" algn="ctr">
            <a:noFill/>
            <a:miter lim="800000"/>
            <a:headEnd/>
            <a:tailEnd/>
          </a:ln>
          <a:effectLst/>
        </p:spPr>
        <p:txBody>
          <a:bodyPr>
            <a:spAutoFit/>
          </a:bodyPr>
          <a:lstStyle/>
          <a:p>
            <a:pPr algn="ctr" eaLnBrk="0" hangingPunct="0"/>
            <a:r>
              <a:rPr lang="en-AU" sz="1400" b="1"/>
              <a:t>Advanced Access</a:t>
            </a:r>
          </a:p>
          <a:p>
            <a:pPr algn="ctr" eaLnBrk="0" hangingPunct="0"/>
            <a:r>
              <a:rPr lang="en-AU" sz="1400" b="1"/>
              <a:t> Control server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500"/>
                                        <p:tgtEl>
                                          <p:spTgt spid="19353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3773"/>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59028 -0.14167 C -0.59323 -0.14491 -0.5967 -0.14445 -0.60174 -0.14491 C -0.60469 -0.14584 -0.60851 -0.14653 -0.61198 -0.14676 C -0.61545 -0.14792 -0.61789 -0.14792 -0.62101 -0.14653 C -0.62431 -0.14213 -0.62952 -0.13912 -0.63334 -0.13519 C -0.63629 -0.13218 -0.63594 -0.12801 -0.63889 -0.12523 C -0.63976 -0.12315 -0.64098 -0.12153 -0.64219 -0.11968 C -0.64271 -0.11713 -0.64358 -0.11528 -0.64393 -0.11273 C -0.64306 -0.10486 -0.64358 -0.10973 -0.64219 -0.09815 C -0.64098 -0.08982 -0.61754 -0.07732 -0.60695 -0.07593 C -0.60434 -0.075 -0.60313 -0.07593 -0.60052 -0.07616 C -0.59844 -0.07755 -0.59618 -0.07824 -0.5941 -0.07917 C -0.59236 -0.08079 -0.58768 -0.08357 -0.58768 -0.08334 C -0.58646 -0.08519 -0.58646 -0.08727 -0.58507 -0.08889 C -0.58438 -0.0926 -0.58212 -0.09723 -0.58004 -0.10116 C -0.57969 -0.10324 -0.57917 -0.10533 -0.57743 -0.10718 C -0.57795 -0.11389 -0.57795 -0.12593 -0.58212 -0.13218 C -0.58264 -0.13426 -0.58264 -0.13473 -0.58507 -0.13588 C -0.59028 -0.14375 -0.60261 -0.14514 -0.61285 -0.14676 C -0.61667 -0.14653 -0.62014 -0.14422 -0.62344 -0.1426 C -0.62726 -0.13797 -0.63594 -0.13102 -0.64098 -0.12639 C -0.64132 -0.12385 -0.64358 -0.1213 -0.64479 -0.11875 C -0.64393 -0.11389 -0.64306 -0.10949 -0.64132 -0.10486 C -0.64063 -0.10047 -0.63889 -0.0963 -0.63629 -0.09236 C -0.63455 -0.08658 -0.62309 -0.08079 -0.6158 -0.07986 C -0.61025 -0.07755 -0.60087 -0.07894 -0.59497 -0.07917 C -0.5915 -0.0801 -0.59028 -0.08264 -0.58768 -0.08473 C -0.58681 -0.0882 -0.58351 -0.09213 -0.58125 -0.09514 C -0.58091 -0.09792 -0.58004 -0.10047 -0.57882 -0.10301 C -0.57795 -0.10579 -0.57743 -0.10903 -0.57622 -0.11204 C -0.5757 -0.11528 -0.57535 -0.11852 -0.57709 -0.1213 C -0.57743 -0.12385 -0.57795 -0.12686 -0.57969 -0.1294 C -0.58004 -0.13287 -0.58039 -0.13426 -0.58473 -0.13611 C -0.58907 -0.14028 -0.59757 -0.14375 -0.60434 -0.14491 C -0.60695 -0.14584 -0.60903 -0.14653 -0.61164 -0.14676 C -0.61493 -0.14792 -0.61841 -0.14607 -0.62188 -0.14491 C -0.62309 -0.14422 -0.6257 -0.1426 -0.6257 -0.14213 C -0.629 -0.13843 -0.6342 -0.13542 -0.63629 -0.13102 C -0.63716 -0.12894 -0.63976 -0.12523 -0.63976 -0.12477 C -0.64011 -0.12292 -0.64132 -0.12107 -0.64219 -0.11875 C -0.64271 -0.11551 -0.64445 -0.1132 -0.64479 -0.10973 C -0.64445 -0.10556 -0.64532 -0.10139 -0.64358 -0.09746 C -0.64132 -0.0926 -0.62223 -0.08172 -0.6158 -0.07894 C -0.61372 -0.07686 -0.6125 -0.07732 -0.60938 -0.07616 C -0.60261 -0.07686 -0.59757 -0.07755 -0.5915 -0.07986 C -0.58941 -0.08264 -0.58733 -0.08565 -0.58507 -0.08843 C -0.58473 -0.09074 -0.58386 -0.09375 -0.58264 -0.09561 C -0.58091 -0.10324 -0.58212 -0.11273 -0.57743 -0.11968 C -0.57709 -0.12223 -0.57622 -0.12477 -0.5757 -0.12755 C -0.57657 -0.13056 -0.57882 -0.13264 -0.58212 -0.13426 C -0.58473 -0.13797 -0.59323 -0.1419 -0.59879 -0.14352 C -0.60087 -0.1426 -0.60348 -0.14213 -0.60556 -0.14167 C -0.60938 -0.1419 -0.61285 -0.14329 -0.61667 -0.14375 C -0.61927 -0.14491 -0.62049 -0.14375 -0.62309 -0.14352 C -0.62604 -0.1426 -0.62813 -0.14121 -0.63073 -0.14005 C -0.63542 -0.13287 -0.64219 -0.12709 -0.64601 -0.11968 C -0.64532 -0.11621 -0.64566 -0.11227 -0.64393 -0.1088 C -0.64358 -0.10648 -0.64132 -0.10209 -0.64132 -0.10162 C -0.64098 -0.09977 -0.64011 -0.09723 -0.63889 -0.09514 C -0.63716 -0.08843 -0.62657 -0.08264 -0.61789 -0.08172 C -0.61545 -0.08102 -0.6132 -0.0801 -0.61077 -0.07986 C -0.60851 -0.07894 -0.60643 -0.07894 -0.60382 -0.07824 C -0.6 -0.0794 -0.59532 -0.07986 -0.59115 -0.0801 C -0.58768 -0.08264 -0.5882 -0.08635 -0.58473 -0.08889 C -0.58299 -0.09167 -0.58264 -0.09398 -0.58004 -0.0963 C -0.57969 -0.09885 -0.5783 -0.10139 -0.57622 -0.10324 C -0.57535 -0.10579 -0.575 -0.10718 -0.5757 -0.10973 C -0.57657 -0.11574 -0.57657 -0.12431 -0.57969 -0.1301 C -0.58039 -0.13542 -0.58438 -0.13542 -0.58976 -0.13797 C -0.5915 -0.14028 -0.59375 -0.14167 -0.59757 -0.1419 C -0.60087 -0.14375 -0.60469 -0.14445 -0.60903 -0.14491 C -0.6125 -0.14584 -0.61459 -0.14584 -0.61841 -0.14537 C -0.62101 -0.14491 -0.62257 -0.14491 -0.62483 -0.14352 C -0.62778 -0.13959 -0.6316 -0.13588 -0.63455 -0.13195 C -0.63629 -0.1301 -0.63976 -0.12616 -0.63976 -0.12593 C -0.64063 -0.12315 -0.63976 -0.12523 -0.64219 -0.1213 C -0.64271 -0.12061 -0.64358 -0.11945 -0.64358 -0.11898 C -0.64393 -0.11736 -0.64532 -0.11574 -0.64601 -0.11389 C -0.64688 -0.10949 -0.6474 -0.10371 -0.64393 -0.09954 C -0.64306 -0.09584 -0.64098 -0.09213 -0.63716 -0.08982 C -0.6342 -0.08519 -0.62309 -0.08264 -0.61719 -0.08102 C -0.61493 -0.07986 -0.61198 -0.07917 -0.60938 -0.07894 C -0.60729 -0.07755 -0.60556 -0.07732 -0.60313 -0.07686 C -0.59705 -0.07454 -0.58976 -0.08056 -0.58733 -0.08403 C -0.58594 -0.08588 -0.58386 -0.08982 -0.58386 -0.08936 C -0.58351 -0.09167 -0.58264 -0.09375 -0.58125 -0.09561 C -0.58039 -0.09885 -0.57917 -0.10232 -0.57743 -0.10533 C -0.57709 -0.10787 -0.57622 -0.11065 -0.575 -0.11297 C -0.57414 -0.12014 -0.57101 -0.12801 -0.57969 -0.13334 C -0.58125 -0.13542 -0.58386 -0.1375 -0.58733 -0.13797 C -0.59063 -0.14005 -0.59618 -0.14283 -0.60052 -0.14352 C -0.60313 -0.14375 -0.60782 -0.14445 -0.60782 -0.14422 C -0.61111 -0.14375 -0.61459 -0.14329 -0.61789 -0.1426 C -0.62101 -0.14098 -0.62257 -0.13912 -0.6257 -0.13773 C -0.62657 -0.13426 -0.6342 -0.13033 -0.63716 -0.12709 C -0.63837 -0.12547 -0.64098 -0.12223 -0.64098 -0.12199 C -0.64132 -0.12037 -0.64184 -0.11898 -0.64358 -0.11736 C -0.64479 -0.11135 -0.6474 -0.10417 -0.64983 -0.09815 C -0.64861 -0.09584 -0.64688 -0.09561 -0.64393 -0.09514 C -0.64358 -0.09375 -0.63976 -0.09144 -0.63976 -0.09098 C -0.63802 -0.08912 -0.63368 -0.0875 -0.63073 -0.08681 C -0.62778 -0.08519 -0.6257 -0.08403 -0.62188 -0.08357 C -0.61632 -0.08148 -0.61077 -0.07848 -0.60434 -0.07778 C -0.59966 -0.07616 -0.59618 -0.07824 -0.59289 -0.0801 C -0.5915 -0.08079 -0.58976 -0.08311 -0.58976 -0.08264 C -0.58854 -0.08588 -0.58646 -0.08843 -0.58507 -0.09144 C -0.58473 -0.09398 -0.58386 -0.09561 -0.58212 -0.09746 C -0.58125 -0.1 -0.58004 -0.10232 -0.57882 -0.10486 C -0.57743 -0.11158 -0.57795 -0.12014 -0.58212 -0.12639 C -0.58264 -0.12871 -0.58264 -0.12963 -0.58507 -0.13102 C -0.58768 -0.13473 -0.5915 -0.13773 -0.59618 -0.14005 C -0.59844 -0.14283 -0.5967 -0.14121 -0.60261 -0.14352 C -0.60348 -0.14375 -0.60521 -0.14445 -0.60521 -0.14422 " pathEditMode="relative" rAng="0" ptsTypes="ffffffffffffffffffffffffffffffffffffffffffffffffffffffffffffffffffffffffffffffffffffffffffffffffffffffffffffffffA">
                                      <p:cBhvr>
                                        <p:cTn id="13" dur="1000" fill="hold"/>
                                        <p:tgtEl>
                                          <p:spTgt spid="193773"/>
                                        </p:tgtEl>
                                        <p:attrNameLst>
                                          <p:attrName>ppt_x</p:attrName>
                                          <p:attrName>ppt_y</p:attrName>
                                        </p:attrNameLst>
                                      </p:cBhvr>
                                      <p:rCtr x="-20" y="30"/>
                                    </p:animMotion>
                                  </p:childTnLst>
                                </p:cTn>
                              </p:par>
                            </p:childTnLst>
                          </p:cTn>
                        </p:par>
                        <p:par>
                          <p:cTn id="14" fill="hold">
                            <p:stCondLst>
                              <p:cond delay="1500"/>
                            </p:stCondLst>
                            <p:childTnLst>
                              <p:par>
                                <p:cTn id="15" presetID="1" presetClass="exit" presetSubtype="0" fill="hold" nodeType="afterEffect">
                                  <p:stCondLst>
                                    <p:cond delay="0"/>
                                  </p:stCondLst>
                                  <p:childTnLst>
                                    <p:set>
                                      <p:cBhvr>
                                        <p:cTn id="16" dur="1" fill="hold">
                                          <p:stCondLst>
                                            <p:cond delay="0"/>
                                          </p:stCondLst>
                                        </p:cTn>
                                        <p:tgtEl>
                                          <p:spTgt spid="193773"/>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93767"/>
                                        </p:tgtEl>
                                        <p:attrNameLst>
                                          <p:attrName>style.visibility</p:attrName>
                                        </p:attrNameLst>
                                      </p:cBhvr>
                                      <p:to>
                                        <p:strVal val="visible"/>
                                      </p:to>
                                    </p:set>
                                    <p:animEffect transition="in" filter="fade">
                                      <p:cBhvr>
                                        <p:cTn id="20" dur="500"/>
                                        <p:tgtEl>
                                          <p:spTgt spid="193767"/>
                                        </p:tgtEl>
                                      </p:cBhvr>
                                    </p:animEffect>
                                  </p:childTnLst>
                                </p:cTn>
                              </p:par>
                              <p:par>
                                <p:cTn id="21" presetID="22" presetClass="entr" presetSubtype="1" fill="hold" nodeType="withEffect">
                                  <p:stCondLst>
                                    <p:cond delay="0"/>
                                  </p:stCondLst>
                                  <p:childTnLst>
                                    <p:set>
                                      <p:cBhvr>
                                        <p:cTn id="22" dur="1" fill="hold">
                                          <p:stCondLst>
                                            <p:cond delay="0"/>
                                          </p:stCondLst>
                                        </p:cTn>
                                        <p:tgtEl>
                                          <p:spTgt spid="193565"/>
                                        </p:tgtEl>
                                        <p:attrNameLst>
                                          <p:attrName>style.visibility</p:attrName>
                                        </p:attrNameLst>
                                      </p:cBhvr>
                                      <p:to>
                                        <p:strVal val="visible"/>
                                      </p:to>
                                    </p:set>
                                    <p:animEffect transition="in" filter="wipe(up)">
                                      <p:cBhvr>
                                        <p:cTn id="23" dur="1000"/>
                                        <p:tgtEl>
                                          <p:spTgt spid="193565"/>
                                        </p:tgtEl>
                                      </p:cBhvr>
                                    </p:animEffect>
                                  </p:childTnLst>
                                </p:cTn>
                              </p:par>
                              <p:par>
                                <p:cTn id="24" presetID="22" presetClass="entr" presetSubtype="1" fill="hold" nodeType="withEffect">
                                  <p:stCondLst>
                                    <p:cond delay="0"/>
                                  </p:stCondLst>
                                  <p:childTnLst>
                                    <p:set>
                                      <p:cBhvr>
                                        <p:cTn id="25" dur="1" fill="hold">
                                          <p:stCondLst>
                                            <p:cond delay="0"/>
                                          </p:stCondLst>
                                        </p:cTn>
                                        <p:tgtEl>
                                          <p:spTgt spid="193560"/>
                                        </p:tgtEl>
                                        <p:attrNameLst>
                                          <p:attrName>style.visibility</p:attrName>
                                        </p:attrNameLst>
                                      </p:cBhvr>
                                      <p:to>
                                        <p:strVal val="visible"/>
                                      </p:to>
                                    </p:set>
                                    <p:animEffect transition="in" filter="wipe(up)">
                                      <p:cBhvr>
                                        <p:cTn id="26" dur="1000"/>
                                        <p:tgtEl>
                                          <p:spTgt spid="193560"/>
                                        </p:tgtEl>
                                      </p:cBhvr>
                                    </p:animEffect>
                                  </p:childTnLst>
                                </p:cTn>
                              </p:par>
                              <p:par>
                                <p:cTn id="27" presetID="22" presetClass="entr" presetSubtype="1" fill="hold" nodeType="withEffect">
                                  <p:stCondLst>
                                    <p:cond delay="0"/>
                                  </p:stCondLst>
                                  <p:childTnLst>
                                    <p:set>
                                      <p:cBhvr>
                                        <p:cTn id="28" dur="1" fill="hold">
                                          <p:stCondLst>
                                            <p:cond delay="0"/>
                                          </p:stCondLst>
                                        </p:cTn>
                                        <p:tgtEl>
                                          <p:spTgt spid="193555"/>
                                        </p:tgtEl>
                                        <p:attrNameLst>
                                          <p:attrName>style.visibility</p:attrName>
                                        </p:attrNameLst>
                                      </p:cBhvr>
                                      <p:to>
                                        <p:strVal val="visible"/>
                                      </p:to>
                                    </p:set>
                                    <p:animEffect transition="in" filter="wipe(up)">
                                      <p:cBhvr>
                                        <p:cTn id="29" dur="1000"/>
                                        <p:tgtEl>
                                          <p:spTgt spid="193555"/>
                                        </p:tgtEl>
                                      </p:cBhvr>
                                    </p:animEffect>
                                  </p:childTnLst>
                                </p:cTn>
                              </p:par>
                              <p:par>
                                <p:cTn id="30" presetID="22" presetClass="entr" presetSubtype="1" fill="hold" nodeType="withEffect">
                                  <p:stCondLst>
                                    <p:cond delay="0"/>
                                  </p:stCondLst>
                                  <p:childTnLst>
                                    <p:set>
                                      <p:cBhvr>
                                        <p:cTn id="31" dur="1" fill="hold">
                                          <p:stCondLst>
                                            <p:cond delay="0"/>
                                          </p:stCondLst>
                                        </p:cTn>
                                        <p:tgtEl>
                                          <p:spTgt spid="193550"/>
                                        </p:tgtEl>
                                        <p:attrNameLst>
                                          <p:attrName>style.visibility</p:attrName>
                                        </p:attrNameLst>
                                      </p:cBhvr>
                                      <p:to>
                                        <p:strVal val="visible"/>
                                      </p:to>
                                    </p:set>
                                    <p:animEffect transition="in" filter="wipe(up)">
                                      <p:cBhvr>
                                        <p:cTn id="32" dur="1000"/>
                                        <p:tgtEl>
                                          <p:spTgt spid="193550"/>
                                        </p:tgtEl>
                                      </p:cBhvr>
                                    </p:animEffect>
                                  </p:childTnLst>
                                </p:cTn>
                              </p:par>
                              <p:par>
                                <p:cTn id="33" presetID="22" presetClass="entr" presetSubtype="1" fill="hold" nodeType="withEffect">
                                  <p:stCondLst>
                                    <p:cond delay="0"/>
                                  </p:stCondLst>
                                  <p:childTnLst>
                                    <p:set>
                                      <p:cBhvr>
                                        <p:cTn id="34" dur="1" fill="hold">
                                          <p:stCondLst>
                                            <p:cond delay="0"/>
                                          </p:stCondLst>
                                        </p:cTn>
                                        <p:tgtEl>
                                          <p:spTgt spid="193545"/>
                                        </p:tgtEl>
                                        <p:attrNameLst>
                                          <p:attrName>style.visibility</p:attrName>
                                        </p:attrNameLst>
                                      </p:cBhvr>
                                      <p:to>
                                        <p:strVal val="visible"/>
                                      </p:to>
                                    </p:set>
                                    <p:animEffect transition="in" filter="wipe(up)">
                                      <p:cBhvr>
                                        <p:cTn id="35" dur="1000"/>
                                        <p:tgtEl>
                                          <p:spTgt spid="19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lide Number Placeholder 3"/>
          <p:cNvSpPr>
            <a:spLocks noGrp="1"/>
          </p:cNvSpPr>
          <p:nvPr>
            <p:ph type="sldNum" sz="quarter" idx="10"/>
          </p:nvPr>
        </p:nvSpPr>
        <p:spPr/>
        <p:txBody>
          <a:bodyPr/>
          <a:lstStyle/>
          <a:p>
            <a:fld id="{4F7B3108-81C2-4F10-8DBB-9A2E172F52FE}" type="slidenum">
              <a:rPr lang="en-US"/>
              <a:pPr/>
              <a:t>16</a:t>
            </a:fld>
            <a:endParaRPr lang="en-US"/>
          </a:p>
        </p:txBody>
      </p:sp>
      <p:sp>
        <p:nvSpPr>
          <p:cNvPr id="278" name="Footer Placeholder 4"/>
          <p:cNvSpPr>
            <a:spLocks noGrp="1"/>
          </p:cNvSpPr>
          <p:nvPr>
            <p:ph type="ftr" sz="quarter" idx="11"/>
          </p:nvPr>
        </p:nvSpPr>
        <p:spPr/>
        <p:txBody>
          <a:bodyPr/>
          <a:lstStyle/>
          <a:p>
            <a:r>
              <a:rPr lang="en-US"/>
              <a:t>Internal and Partner Use Only</a:t>
            </a:r>
          </a:p>
          <a:p>
            <a:endParaRPr lang="en-US"/>
          </a:p>
        </p:txBody>
      </p:sp>
      <p:sp>
        <p:nvSpPr>
          <p:cNvPr id="279" name="Date Placeholder 5"/>
          <p:cNvSpPr>
            <a:spLocks noGrp="1"/>
          </p:cNvSpPr>
          <p:nvPr>
            <p:ph type="dt" sz="half" idx="12"/>
          </p:nvPr>
        </p:nvSpPr>
        <p:spPr/>
        <p:txBody>
          <a:bodyPr/>
          <a:lstStyle/>
          <a:p>
            <a:r>
              <a:rPr lang="en-US"/>
              <a:t>© 2005 Citrix Systems, Inc.—All rights reserved.</a:t>
            </a:r>
          </a:p>
        </p:txBody>
      </p:sp>
      <p:grpSp>
        <p:nvGrpSpPr>
          <p:cNvPr id="195586" name="Group 2"/>
          <p:cNvGrpSpPr>
            <a:grpSpLocks/>
          </p:cNvGrpSpPr>
          <p:nvPr/>
        </p:nvGrpSpPr>
        <p:grpSpPr bwMode="auto">
          <a:xfrm>
            <a:off x="136525" y="3790950"/>
            <a:ext cx="1609725" cy="1398588"/>
            <a:chOff x="0" y="856"/>
            <a:chExt cx="994" cy="589"/>
          </a:xfrm>
        </p:grpSpPr>
        <p:sp>
          <p:nvSpPr>
            <p:cNvPr id="195587" name="Oval 3"/>
            <p:cNvSpPr>
              <a:spLocks noChangeArrowheads="1"/>
            </p:cNvSpPr>
            <p:nvPr/>
          </p:nvSpPr>
          <p:spPr bwMode="gray">
            <a:xfrm>
              <a:off x="80" y="1315"/>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588" name="Group 4"/>
            <p:cNvGrpSpPr>
              <a:grpSpLocks/>
            </p:cNvGrpSpPr>
            <p:nvPr/>
          </p:nvGrpSpPr>
          <p:grpSpPr bwMode="auto">
            <a:xfrm>
              <a:off x="0" y="856"/>
              <a:ext cx="994" cy="523"/>
              <a:chOff x="0" y="2931"/>
              <a:chExt cx="1047" cy="417"/>
            </a:xfrm>
          </p:grpSpPr>
          <p:sp>
            <p:nvSpPr>
              <p:cNvPr id="195589" name="AutoShape 5"/>
              <p:cNvSpPr>
                <a:spLocks noChangeArrowheads="1"/>
              </p:cNvSpPr>
              <p:nvPr/>
            </p:nvSpPr>
            <p:spPr bwMode="gray">
              <a:xfrm>
                <a:off x="42" y="2990"/>
                <a:ext cx="1005" cy="358"/>
              </a:xfrm>
              <a:prstGeom prst="roundRect">
                <a:avLst>
                  <a:gd name="adj" fmla="val 9148"/>
                </a:avLst>
              </a:prstGeom>
              <a:gradFill rotWithShape="1">
                <a:gsLst>
                  <a:gs pos="0">
                    <a:schemeClr val="hlink">
                      <a:gamma/>
                      <a:tint val="12549"/>
                      <a:invGamma/>
                    </a:schemeClr>
                  </a:gs>
                  <a:gs pos="100000">
                    <a:schemeClr val="hlink"/>
                  </a:gs>
                </a:gsLst>
                <a:lin ang="5400000" scaled="1"/>
              </a:gradFill>
              <a:ln w="9525" algn="ctr">
                <a:noFill/>
                <a:round/>
                <a:headEnd/>
                <a:tailEnd/>
              </a:ln>
              <a:effectLst/>
            </p:spPr>
            <p:txBody>
              <a:bodyPr wrap="none" anchor="ctr"/>
              <a:lstStyle/>
              <a:p>
                <a:endParaRPr lang="en-US"/>
              </a:p>
            </p:txBody>
          </p:sp>
          <p:sp>
            <p:nvSpPr>
              <p:cNvPr id="195590" name="Oval 6"/>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95591" name="Group 7"/>
          <p:cNvGrpSpPr>
            <a:grpSpLocks/>
          </p:cNvGrpSpPr>
          <p:nvPr/>
        </p:nvGrpSpPr>
        <p:grpSpPr bwMode="auto">
          <a:xfrm>
            <a:off x="7524750" y="1341438"/>
            <a:ext cx="1544638" cy="1006475"/>
            <a:chOff x="4029" y="1637"/>
            <a:chExt cx="957" cy="530"/>
          </a:xfrm>
        </p:grpSpPr>
        <p:sp>
          <p:nvSpPr>
            <p:cNvPr id="195592" name="AutoShape 8"/>
            <p:cNvSpPr>
              <a:spLocks noChangeArrowheads="1"/>
            </p:cNvSpPr>
            <p:nvPr/>
          </p:nvSpPr>
          <p:spPr bwMode="auto">
            <a:xfrm>
              <a:off x="4029" y="1943"/>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593" name="Group 9"/>
            <p:cNvGrpSpPr>
              <a:grpSpLocks/>
            </p:cNvGrpSpPr>
            <p:nvPr/>
          </p:nvGrpSpPr>
          <p:grpSpPr bwMode="auto">
            <a:xfrm>
              <a:off x="4040" y="1637"/>
              <a:ext cx="946" cy="492"/>
              <a:chOff x="4040" y="1637"/>
              <a:chExt cx="946" cy="492"/>
            </a:xfrm>
          </p:grpSpPr>
          <p:sp>
            <p:nvSpPr>
              <p:cNvPr id="195594" name="AutoShape 10"/>
              <p:cNvSpPr>
                <a:spLocks noChangeArrowheads="1"/>
              </p:cNvSpPr>
              <p:nvPr/>
            </p:nvSpPr>
            <p:spPr bwMode="auto">
              <a:xfrm>
                <a:off x="4040" y="1637"/>
                <a:ext cx="946" cy="40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noFill/>
                <a:round/>
                <a:headEnd/>
                <a:tailEnd/>
              </a:ln>
              <a:effectLst/>
            </p:spPr>
            <p:txBody>
              <a:bodyPr wrap="none" anchor="ctr"/>
              <a:lstStyle/>
              <a:p>
                <a:endParaRPr lang="en-US"/>
              </a:p>
            </p:txBody>
          </p:sp>
          <p:sp>
            <p:nvSpPr>
              <p:cNvPr id="195595" name="AutoShape 11"/>
              <p:cNvSpPr>
                <a:spLocks noChangeArrowheads="1"/>
              </p:cNvSpPr>
              <p:nvPr/>
            </p:nvSpPr>
            <p:spPr bwMode="auto">
              <a:xfrm>
                <a:off x="4041" y="1941"/>
                <a:ext cx="943" cy="188"/>
              </a:xfrm>
              <a:prstGeom prst="roundRect">
                <a:avLst>
                  <a:gd name="adj" fmla="val 34657"/>
                </a:avLst>
              </a:prstGeom>
              <a:gradFill rotWithShape="1">
                <a:gsLst>
                  <a:gs pos="0">
                    <a:schemeClr val="accent1"/>
                  </a:gs>
                  <a:gs pos="50000">
                    <a:schemeClr val="accent1">
                      <a:gamma/>
                      <a:tint val="54118"/>
                      <a:invGamma/>
                    </a:schemeClr>
                  </a:gs>
                  <a:gs pos="100000">
                    <a:schemeClr val="accent1"/>
                  </a:gs>
                </a:gsLst>
                <a:lin ang="0" scaled="1"/>
              </a:gradFill>
              <a:ln w="9525">
                <a:noFill/>
                <a:round/>
                <a:headEnd/>
                <a:tailEnd/>
              </a:ln>
              <a:effectLst/>
            </p:spPr>
            <p:txBody>
              <a:bodyPr wrap="none" anchor="ctr"/>
              <a:lstStyle/>
              <a:p>
                <a:endParaRPr lang="en-US"/>
              </a:p>
            </p:txBody>
          </p:sp>
        </p:grpSp>
      </p:grpSp>
      <p:grpSp>
        <p:nvGrpSpPr>
          <p:cNvPr id="195596" name="Group 12"/>
          <p:cNvGrpSpPr>
            <a:grpSpLocks/>
          </p:cNvGrpSpPr>
          <p:nvPr/>
        </p:nvGrpSpPr>
        <p:grpSpPr bwMode="auto">
          <a:xfrm>
            <a:off x="7524750" y="5392738"/>
            <a:ext cx="1544638" cy="1096962"/>
            <a:chOff x="4029" y="2705"/>
            <a:chExt cx="957" cy="464"/>
          </a:xfrm>
        </p:grpSpPr>
        <p:sp>
          <p:nvSpPr>
            <p:cNvPr id="195597" name="AutoShape 13"/>
            <p:cNvSpPr>
              <a:spLocks noChangeArrowheads="1"/>
            </p:cNvSpPr>
            <p:nvPr/>
          </p:nvSpPr>
          <p:spPr bwMode="auto">
            <a:xfrm>
              <a:off x="4029" y="2945"/>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598" name="Group 14"/>
            <p:cNvGrpSpPr>
              <a:grpSpLocks/>
            </p:cNvGrpSpPr>
            <p:nvPr/>
          </p:nvGrpSpPr>
          <p:grpSpPr bwMode="auto">
            <a:xfrm>
              <a:off x="4040" y="2705"/>
              <a:ext cx="946" cy="432"/>
              <a:chOff x="1598" y="1049"/>
              <a:chExt cx="946" cy="432"/>
            </a:xfrm>
          </p:grpSpPr>
          <p:sp>
            <p:nvSpPr>
              <p:cNvPr id="195599" name="AutoShape 15"/>
              <p:cNvSpPr>
                <a:spLocks noChangeArrowheads="1"/>
              </p:cNvSpPr>
              <p:nvPr/>
            </p:nvSpPr>
            <p:spPr bwMode="auto">
              <a:xfrm>
                <a:off x="1598" y="1049"/>
                <a:ext cx="946" cy="34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600" name="AutoShape 16"/>
              <p:cNvSpPr>
                <a:spLocks noChangeArrowheads="1"/>
              </p:cNvSpPr>
              <p:nvPr/>
            </p:nvSpPr>
            <p:spPr bwMode="auto">
              <a:xfrm>
                <a:off x="1599" y="1293"/>
                <a:ext cx="943" cy="188"/>
              </a:xfrm>
              <a:prstGeom prst="roundRect">
                <a:avLst>
                  <a:gd name="adj" fmla="val 3465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grpSp>
      </p:grpSp>
      <p:grpSp>
        <p:nvGrpSpPr>
          <p:cNvPr id="195601" name="Group 17"/>
          <p:cNvGrpSpPr>
            <a:grpSpLocks/>
          </p:cNvGrpSpPr>
          <p:nvPr/>
        </p:nvGrpSpPr>
        <p:grpSpPr bwMode="auto">
          <a:xfrm>
            <a:off x="7524750" y="4365625"/>
            <a:ext cx="1544638" cy="1023938"/>
            <a:chOff x="4029" y="2705"/>
            <a:chExt cx="957" cy="464"/>
          </a:xfrm>
        </p:grpSpPr>
        <p:sp>
          <p:nvSpPr>
            <p:cNvPr id="195602" name="AutoShape 18"/>
            <p:cNvSpPr>
              <a:spLocks noChangeArrowheads="1"/>
            </p:cNvSpPr>
            <p:nvPr/>
          </p:nvSpPr>
          <p:spPr bwMode="auto">
            <a:xfrm>
              <a:off x="4029" y="2945"/>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603" name="Group 19"/>
            <p:cNvGrpSpPr>
              <a:grpSpLocks/>
            </p:cNvGrpSpPr>
            <p:nvPr/>
          </p:nvGrpSpPr>
          <p:grpSpPr bwMode="auto">
            <a:xfrm>
              <a:off x="4040" y="2705"/>
              <a:ext cx="946" cy="432"/>
              <a:chOff x="1598" y="1049"/>
              <a:chExt cx="946" cy="432"/>
            </a:xfrm>
          </p:grpSpPr>
          <p:sp>
            <p:nvSpPr>
              <p:cNvPr id="195604" name="AutoShape 20"/>
              <p:cNvSpPr>
                <a:spLocks noChangeArrowheads="1"/>
              </p:cNvSpPr>
              <p:nvPr/>
            </p:nvSpPr>
            <p:spPr bwMode="auto">
              <a:xfrm>
                <a:off x="1598" y="1049"/>
                <a:ext cx="946" cy="34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605" name="AutoShape 21"/>
              <p:cNvSpPr>
                <a:spLocks noChangeArrowheads="1"/>
              </p:cNvSpPr>
              <p:nvPr/>
            </p:nvSpPr>
            <p:spPr bwMode="auto">
              <a:xfrm>
                <a:off x="1599" y="1293"/>
                <a:ext cx="943" cy="188"/>
              </a:xfrm>
              <a:prstGeom prst="roundRect">
                <a:avLst>
                  <a:gd name="adj" fmla="val 3465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grpSp>
      </p:grpSp>
      <p:grpSp>
        <p:nvGrpSpPr>
          <p:cNvPr id="195606" name="Group 22"/>
          <p:cNvGrpSpPr>
            <a:grpSpLocks/>
          </p:cNvGrpSpPr>
          <p:nvPr/>
        </p:nvGrpSpPr>
        <p:grpSpPr bwMode="auto">
          <a:xfrm>
            <a:off x="7524750" y="3429000"/>
            <a:ext cx="1544638" cy="936625"/>
            <a:chOff x="4029" y="2165"/>
            <a:chExt cx="957" cy="530"/>
          </a:xfrm>
        </p:grpSpPr>
        <p:sp>
          <p:nvSpPr>
            <p:cNvPr id="195607" name="AutoShape 23"/>
            <p:cNvSpPr>
              <a:spLocks noChangeArrowheads="1"/>
            </p:cNvSpPr>
            <p:nvPr/>
          </p:nvSpPr>
          <p:spPr bwMode="auto">
            <a:xfrm>
              <a:off x="4029" y="2471"/>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608" name="Group 24"/>
            <p:cNvGrpSpPr>
              <a:grpSpLocks/>
            </p:cNvGrpSpPr>
            <p:nvPr/>
          </p:nvGrpSpPr>
          <p:grpSpPr bwMode="auto">
            <a:xfrm>
              <a:off x="4040" y="2165"/>
              <a:ext cx="946" cy="492"/>
              <a:chOff x="4040" y="2165"/>
              <a:chExt cx="946" cy="492"/>
            </a:xfrm>
          </p:grpSpPr>
          <p:sp>
            <p:nvSpPr>
              <p:cNvPr id="195609" name="AutoShape 25"/>
              <p:cNvSpPr>
                <a:spLocks noChangeArrowheads="1"/>
              </p:cNvSpPr>
              <p:nvPr/>
            </p:nvSpPr>
            <p:spPr bwMode="auto">
              <a:xfrm>
                <a:off x="4040" y="2165"/>
                <a:ext cx="946" cy="40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610" name="AutoShape 26"/>
              <p:cNvSpPr>
                <a:spLocks noChangeArrowheads="1"/>
              </p:cNvSpPr>
              <p:nvPr/>
            </p:nvSpPr>
            <p:spPr bwMode="auto">
              <a:xfrm>
                <a:off x="4041" y="2469"/>
                <a:ext cx="943" cy="188"/>
              </a:xfrm>
              <a:prstGeom prst="roundRect">
                <a:avLst>
                  <a:gd name="adj" fmla="val 3465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grpSp>
      </p:grpSp>
      <p:grpSp>
        <p:nvGrpSpPr>
          <p:cNvPr id="195611" name="Group 27"/>
          <p:cNvGrpSpPr>
            <a:grpSpLocks/>
          </p:cNvGrpSpPr>
          <p:nvPr/>
        </p:nvGrpSpPr>
        <p:grpSpPr bwMode="auto">
          <a:xfrm>
            <a:off x="7524750" y="2349500"/>
            <a:ext cx="1544638" cy="1079500"/>
            <a:chOff x="4029" y="1637"/>
            <a:chExt cx="957" cy="530"/>
          </a:xfrm>
        </p:grpSpPr>
        <p:sp>
          <p:nvSpPr>
            <p:cNvPr id="195612" name="AutoShape 28"/>
            <p:cNvSpPr>
              <a:spLocks noChangeArrowheads="1"/>
            </p:cNvSpPr>
            <p:nvPr/>
          </p:nvSpPr>
          <p:spPr bwMode="auto">
            <a:xfrm>
              <a:off x="4029" y="1943"/>
              <a:ext cx="952" cy="224"/>
            </a:xfrm>
            <a:prstGeom prst="roundRect">
              <a:avLst>
                <a:gd name="adj" fmla="val 9278"/>
              </a:avLst>
            </a:prstGeom>
            <a:gradFill rotWithShape="1">
              <a:gsLst>
                <a:gs pos="0">
                  <a:schemeClr val="tx1"/>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95613" name="Group 29"/>
            <p:cNvGrpSpPr>
              <a:grpSpLocks/>
            </p:cNvGrpSpPr>
            <p:nvPr/>
          </p:nvGrpSpPr>
          <p:grpSpPr bwMode="auto">
            <a:xfrm>
              <a:off x="4040" y="1637"/>
              <a:ext cx="946" cy="492"/>
              <a:chOff x="4040" y="1637"/>
              <a:chExt cx="946" cy="492"/>
            </a:xfrm>
          </p:grpSpPr>
          <p:sp>
            <p:nvSpPr>
              <p:cNvPr id="195614" name="AutoShape 30"/>
              <p:cNvSpPr>
                <a:spLocks noChangeArrowheads="1"/>
              </p:cNvSpPr>
              <p:nvPr/>
            </p:nvSpPr>
            <p:spPr bwMode="auto">
              <a:xfrm>
                <a:off x="4040" y="1637"/>
                <a:ext cx="946" cy="40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noFill/>
                <a:round/>
                <a:headEnd/>
                <a:tailEnd/>
              </a:ln>
              <a:effectLst/>
            </p:spPr>
            <p:txBody>
              <a:bodyPr wrap="none" anchor="ctr"/>
              <a:lstStyle/>
              <a:p>
                <a:endParaRPr lang="en-US"/>
              </a:p>
            </p:txBody>
          </p:sp>
          <p:sp>
            <p:nvSpPr>
              <p:cNvPr id="195615" name="AutoShape 31"/>
              <p:cNvSpPr>
                <a:spLocks noChangeArrowheads="1"/>
              </p:cNvSpPr>
              <p:nvPr/>
            </p:nvSpPr>
            <p:spPr bwMode="auto">
              <a:xfrm>
                <a:off x="4041" y="1941"/>
                <a:ext cx="943" cy="188"/>
              </a:xfrm>
              <a:prstGeom prst="roundRect">
                <a:avLst>
                  <a:gd name="adj" fmla="val 34657"/>
                </a:avLst>
              </a:prstGeom>
              <a:gradFill rotWithShape="1">
                <a:gsLst>
                  <a:gs pos="0">
                    <a:schemeClr val="accent1"/>
                  </a:gs>
                  <a:gs pos="50000">
                    <a:schemeClr val="accent1">
                      <a:gamma/>
                      <a:tint val="54118"/>
                      <a:invGamma/>
                    </a:schemeClr>
                  </a:gs>
                  <a:gs pos="100000">
                    <a:schemeClr val="accent1"/>
                  </a:gs>
                </a:gsLst>
                <a:lin ang="0" scaled="1"/>
              </a:gradFill>
              <a:ln w="9525">
                <a:noFill/>
                <a:round/>
                <a:headEnd/>
                <a:tailEnd/>
              </a:ln>
              <a:effectLst/>
            </p:spPr>
            <p:txBody>
              <a:bodyPr wrap="none" anchor="ctr"/>
              <a:lstStyle/>
              <a:p>
                <a:endParaRPr lang="en-US"/>
              </a:p>
            </p:txBody>
          </p:sp>
        </p:grpSp>
      </p:grpSp>
      <p:sp>
        <p:nvSpPr>
          <p:cNvPr id="195616" name="Line 32"/>
          <p:cNvSpPr>
            <a:spLocks noChangeShapeType="1"/>
          </p:cNvSpPr>
          <p:nvPr/>
        </p:nvSpPr>
        <p:spPr bwMode="auto">
          <a:xfrm>
            <a:off x="5208588" y="3832225"/>
            <a:ext cx="2160587" cy="0"/>
          </a:xfrm>
          <a:prstGeom prst="line">
            <a:avLst/>
          </a:prstGeom>
          <a:noFill/>
          <a:ln w="57150">
            <a:solidFill>
              <a:schemeClr val="tx1"/>
            </a:solidFill>
            <a:round/>
            <a:headEnd/>
            <a:tailEnd/>
          </a:ln>
          <a:effectLst/>
        </p:spPr>
        <p:txBody>
          <a:bodyPr/>
          <a:lstStyle/>
          <a:p>
            <a:endParaRPr lang="en-US"/>
          </a:p>
        </p:txBody>
      </p:sp>
      <p:sp>
        <p:nvSpPr>
          <p:cNvPr id="195617" name="Freeform 33"/>
          <p:cNvSpPr>
            <a:spLocks/>
          </p:cNvSpPr>
          <p:nvPr/>
        </p:nvSpPr>
        <p:spPr bwMode="auto">
          <a:xfrm flipV="1">
            <a:off x="1608138" y="3957638"/>
            <a:ext cx="1296987" cy="1724025"/>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5618" name="Rectangle 34"/>
          <p:cNvSpPr>
            <a:spLocks noGrp="1" noChangeArrowheads="1"/>
          </p:cNvSpPr>
          <p:nvPr>
            <p:ph type="title"/>
          </p:nvPr>
        </p:nvSpPr>
        <p:spPr/>
        <p:txBody>
          <a:bodyPr/>
          <a:lstStyle/>
          <a:p>
            <a:r>
              <a:rPr lang="en-US"/>
              <a:t>Access Scenario:</a:t>
            </a:r>
            <a:br>
              <a:rPr lang="en-US"/>
            </a:br>
            <a:r>
              <a:rPr lang="en-US"/>
              <a:t>Corporate Users from Home</a:t>
            </a:r>
          </a:p>
        </p:txBody>
      </p:sp>
      <p:sp>
        <p:nvSpPr>
          <p:cNvPr id="195619" name="Text Box 35"/>
          <p:cNvSpPr txBox="1">
            <a:spLocks noChangeArrowheads="1"/>
          </p:cNvSpPr>
          <p:nvPr/>
        </p:nvSpPr>
        <p:spPr bwMode="auto">
          <a:xfrm>
            <a:off x="2257425" y="4330700"/>
            <a:ext cx="1416050" cy="274638"/>
          </a:xfrm>
          <a:prstGeom prst="rect">
            <a:avLst/>
          </a:prstGeom>
          <a:noFill/>
          <a:ln w="9525">
            <a:noFill/>
            <a:miter lim="800000"/>
            <a:headEnd/>
            <a:tailEnd/>
          </a:ln>
          <a:effectLst/>
        </p:spPr>
        <p:txBody>
          <a:bodyPr>
            <a:spAutoFit/>
          </a:bodyPr>
          <a:lstStyle/>
          <a:p>
            <a:pPr algn="ctr" eaLnBrk="0" hangingPunct="0"/>
            <a:r>
              <a:rPr lang="en-US" sz="1200" b="1"/>
              <a:t>Internet</a:t>
            </a:r>
          </a:p>
        </p:txBody>
      </p:sp>
      <p:sp>
        <p:nvSpPr>
          <p:cNvPr id="195620" name="Line 36"/>
          <p:cNvSpPr>
            <a:spLocks noChangeShapeType="1"/>
          </p:cNvSpPr>
          <p:nvPr/>
        </p:nvSpPr>
        <p:spPr bwMode="auto">
          <a:xfrm>
            <a:off x="3925888" y="3638550"/>
            <a:ext cx="0" cy="390525"/>
          </a:xfrm>
          <a:prstGeom prst="line">
            <a:avLst/>
          </a:prstGeom>
          <a:noFill/>
          <a:ln w="28575">
            <a:solidFill>
              <a:schemeClr val="tx1"/>
            </a:solidFill>
            <a:round/>
            <a:headEnd/>
            <a:tailEnd/>
          </a:ln>
          <a:effectLst/>
        </p:spPr>
        <p:txBody>
          <a:bodyPr/>
          <a:lstStyle/>
          <a:p>
            <a:endParaRPr lang="en-US"/>
          </a:p>
        </p:txBody>
      </p:sp>
      <p:sp>
        <p:nvSpPr>
          <p:cNvPr id="195621" name="Line 37"/>
          <p:cNvSpPr>
            <a:spLocks noChangeShapeType="1"/>
          </p:cNvSpPr>
          <p:nvPr/>
        </p:nvSpPr>
        <p:spPr bwMode="auto">
          <a:xfrm>
            <a:off x="5180013" y="3622675"/>
            <a:ext cx="0" cy="390525"/>
          </a:xfrm>
          <a:prstGeom prst="line">
            <a:avLst/>
          </a:prstGeom>
          <a:noFill/>
          <a:ln w="28575">
            <a:solidFill>
              <a:schemeClr val="tx1"/>
            </a:solidFill>
            <a:round/>
            <a:headEnd/>
            <a:tailEnd/>
          </a:ln>
          <a:effectLst/>
        </p:spPr>
        <p:txBody>
          <a:bodyPr/>
          <a:lstStyle/>
          <a:p>
            <a:endParaRPr lang="en-US"/>
          </a:p>
        </p:txBody>
      </p:sp>
      <p:sp>
        <p:nvSpPr>
          <p:cNvPr id="195622" name="Freeform 38"/>
          <p:cNvSpPr>
            <a:spLocks/>
          </p:cNvSpPr>
          <p:nvPr/>
        </p:nvSpPr>
        <p:spPr bwMode="auto">
          <a:xfrm>
            <a:off x="1585913" y="3871913"/>
            <a:ext cx="1390650" cy="301625"/>
          </a:xfrm>
          <a:custGeom>
            <a:avLst/>
            <a:gdLst/>
            <a:ahLst/>
            <a:cxnLst>
              <a:cxn ang="0">
                <a:pos x="876" y="0"/>
              </a:cxn>
              <a:cxn ang="0">
                <a:pos x="426" y="0"/>
              </a:cxn>
              <a:cxn ang="0">
                <a:pos x="426" y="528"/>
              </a:cxn>
              <a:cxn ang="0">
                <a:pos x="0" y="528"/>
              </a:cxn>
            </a:cxnLst>
            <a:rect l="0" t="0" r="r" b="b"/>
            <a:pathLst>
              <a:path w="876" h="528">
                <a:moveTo>
                  <a:pt x="876" y="0"/>
                </a:moveTo>
                <a:lnTo>
                  <a:pt x="426" y="0"/>
                </a:lnTo>
                <a:lnTo>
                  <a:pt x="426" y="528"/>
                </a:lnTo>
                <a:lnTo>
                  <a:pt x="0" y="528"/>
                </a:lnTo>
              </a:path>
            </a:pathLst>
          </a:custGeom>
          <a:noFill/>
          <a:ln w="28575" cap="flat" cmpd="sng">
            <a:solidFill>
              <a:schemeClr val="tx1"/>
            </a:solidFill>
            <a:prstDash val="solid"/>
            <a:round/>
            <a:headEnd/>
            <a:tailEnd/>
          </a:ln>
          <a:effectLst/>
        </p:spPr>
        <p:txBody>
          <a:bodyPr/>
          <a:lstStyle/>
          <a:p>
            <a:endParaRPr lang="en-US"/>
          </a:p>
        </p:txBody>
      </p:sp>
      <p:sp>
        <p:nvSpPr>
          <p:cNvPr id="195623" name="Freeform 39"/>
          <p:cNvSpPr>
            <a:spLocks/>
          </p:cNvSpPr>
          <p:nvPr/>
        </p:nvSpPr>
        <p:spPr bwMode="auto">
          <a:xfrm>
            <a:off x="1528763" y="3100388"/>
            <a:ext cx="1447800" cy="695325"/>
          </a:xfrm>
          <a:custGeom>
            <a:avLst/>
            <a:gdLst/>
            <a:ahLst/>
            <a:cxnLst>
              <a:cxn ang="0">
                <a:pos x="912" y="438"/>
              </a:cxn>
              <a:cxn ang="0">
                <a:pos x="462" y="438"/>
              </a:cxn>
              <a:cxn ang="0">
                <a:pos x="462" y="0"/>
              </a:cxn>
              <a:cxn ang="0">
                <a:pos x="0" y="0"/>
              </a:cxn>
            </a:cxnLst>
            <a:rect l="0" t="0" r="r" b="b"/>
            <a:pathLst>
              <a:path w="912" h="438">
                <a:moveTo>
                  <a:pt x="912" y="438"/>
                </a:moveTo>
                <a:lnTo>
                  <a:pt x="462" y="438"/>
                </a:lnTo>
                <a:lnTo>
                  <a:pt x="46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5624" name="Freeform 40"/>
          <p:cNvSpPr>
            <a:spLocks/>
          </p:cNvSpPr>
          <p:nvPr/>
        </p:nvSpPr>
        <p:spPr bwMode="auto">
          <a:xfrm>
            <a:off x="1500188" y="1654175"/>
            <a:ext cx="1476375" cy="2049463"/>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95625" name="Line 41"/>
          <p:cNvSpPr>
            <a:spLocks noChangeShapeType="1"/>
          </p:cNvSpPr>
          <p:nvPr/>
        </p:nvSpPr>
        <p:spPr bwMode="auto">
          <a:xfrm>
            <a:off x="3406775" y="3829050"/>
            <a:ext cx="322263" cy="0"/>
          </a:xfrm>
          <a:prstGeom prst="line">
            <a:avLst/>
          </a:prstGeom>
          <a:noFill/>
          <a:ln w="57150">
            <a:solidFill>
              <a:schemeClr val="tx1"/>
            </a:solidFill>
            <a:round/>
            <a:headEnd/>
            <a:tailEnd/>
          </a:ln>
          <a:effectLst/>
        </p:spPr>
        <p:txBody>
          <a:bodyPr/>
          <a:lstStyle/>
          <a:p>
            <a:endParaRPr lang="en-US"/>
          </a:p>
        </p:txBody>
      </p:sp>
      <p:grpSp>
        <p:nvGrpSpPr>
          <p:cNvPr id="195626" name="Group 42"/>
          <p:cNvGrpSpPr>
            <a:grpSpLocks/>
          </p:cNvGrpSpPr>
          <p:nvPr/>
        </p:nvGrpSpPr>
        <p:grpSpPr bwMode="auto">
          <a:xfrm>
            <a:off x="2544763" y="3294063"/>
            <a:ext cx="968375" cy="1069975"/>
            <a:chOff x="1560" y="2541"/>
            <a:chExt cx="696" cy="771"/>
          </a:xfrm>
        </p:grpSpPr>
        <p:sp>
          <p:nvSpPr>
            <p:cNvPr id="195627" name="Oval 43"/>
            <p:cNvSpPr>
              <a:spLocks noChangeArrowheads="1"/>
            </p:cNvSpPr>
            <p:nvPr/>
          </p:nvSpPr>
          <p:spPr bwMode="auto">
            <a:xfrm>
              <a:off x="1638" y="3120"/>
              <a:ext cx="540" cy="19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95628" name="Picture 44" descr="Picture1"/>
            <p:cNvPicPr>
              <a:picLocks noChangeAspect="1" noChangeArrowheads="1"/>
            </p:cNvPicPr>
            <p:nvPr/>
          </p:nvPicPr>
          <p:blipFill>
            <a:blip r:embed="rId3" cstate="print"/>
            <a:srcRect/>
            <a:stretch>
              <a:fillRect/>
            </a:stretch>
          </p:blipFill>
          <p:spPr bwMode="auto">
            <a:xfrm>
              <a:off x="1560" y="2541"/>
              <a:ext cx="696" cy="690"/>
            </a:xfrm>
            <a:prstGeom prst="rect">
              <a:avLst/>
            </a:prstGeom>
            <a:noFill/>
            <a:ln w="9525">
              <a:noFill/>
              <a:miter lim="800000"/>
              <a:headEnd/>
              <a:tailEnd/>
            </a:ln>
          </p:spPr>
        </p:pic>
      </p:grpSp>
      <p:sp>
        <p:nvSpPr>
          <p:cNvPr id="195629" name="Text Box 45"/>
          <p:cNvSpPr txBox="1">
            <a:spLocks noChangeArrowheads="1"/>
          </p:cNvSpPr>
          <p:nvPr/>
        </p:nvSpPr>
        <p:spPr bwMode="auto">
          <a:xfrm>
            <a:off x="466725" y="3482975"/>
            <a:ext cx="1031875" cy="274638"/>
          </a:xfrm>
          <a:prstGeom prst="rect">
            <a:avLst/>
          </a:prstGeom>
          <a:noFill/>
          <a:ln w="9525">
            <a:noFill/>
            <a:miter lim="800000"/>
            <a:headEnd/>
            <a:tailEnd/>
          </a:ln>
          <a:effectLst/>
        </p:spPr>
        <p:txBody>
          <a:bodyPr wrap="none">
            <a:spAutoFit/>
          </a:bodyPr>
          <a:lstStyle/>
          <a:p>
            <a:pPr algn="ctr" eaLnBrk="0" hangingPunct="0"/>
            <a:r>
              <a:rPr lang="en-US" sz="1200" b="1"/>
              <a:t>Mobile PDA</a:t>
            </a:r>
          </a:p>
        </p:txBody>
      </p:sp>
      <p:sp>
        <p:nvSpPr>
          <p:cNvPr id="195630" name="Text Box 46"/>
          <p:cNvSpPr txBox="1">
            <a:spLocks noChangeArrowheads="1"/>
          </p:cNvSpPr>
          <p:nvPr/>
        </p:nvSpPr>
        <p:spPr bwMode="auto">
          <a:xfrm>
            <a:off x="298450" y="4759325"/>
            <a:ext cx="1368425" cy="274638"/>
          </a:xfrm>
          <a:prstGeom prst="rect">
            <a:avLst/>
          </a:prstGeom>
          <a:noFill/>
          <a:ln w="9525">
            <a:noFill/>
            <a:miter lim="800000"/>
            <a:headEnd/>
            <a:tailEnd/>
          </a:ln>
          <a:effectLst/>
        </p:spPr>
        <p:txBody>
          <a:bodyPr wrap="none">
            <a:spAutoFit/>
          </a:bodyPr>
          <a:lstStyle/>
          <a:p>
            <a:pPr algn="ctr" eaLnBrk="0" hangingPunct="0"/>
            <a:r>
              <a:rPr lang="en-US" sz="1200" b="1"/>
              <a:t>Home Computer</a:t>
            </a:r>
          </a:p>
        </p:txBody>
      </p:sp>
      <p:sp>
        <p:nvSpPr>
          <p:cNvPr id="195631" name="Text Box 47"/>
          <p:cNvSpPr txBox="1">
            <a:spLocks noChangeArrowheads="1"/>
          </p:cNvSpPr>
          <p:nvPr/>
        </p:nvSpPr>
        <p:spPr bwMode="auto">
          <a:xfrm>
            <a:off x="395288" y="6213475"/>
            <a:ext cx="1416050" cy="274638"/>
          </a:xfrm>
          <a:prstGeom prst="rect">
            <a:avLst/>
          </a:prstGeom>
          <a:noFill/>
          <a:ln w="9525">
            <a:noFill/>
            <a:miter lim="800000"/>
            <a:headEnd/>
            <a:tailEnd/>
          </a:ln>
          <a:effectLst/>
        </p:spPr>
        <p:txBody>
          <a:bodyPr>
            <a:spAutoFit/>
          </a:bodyPr>
          <a:lstStyle/>
          <a:p>
            <a:pPr algn="ctr" eaLnBrk="0" hangingPunct="0"/>
            <a:r>
              <a:rPr lang="en-US" sz="1200" b="1"/>
              <a:t>Partner Machine</a:t>
            </a:r>
          </a:p>
        </p:txBody>
      </p:sp>
      <p:grpSp>
        <p:nvGrpSpPr>
          <p:cNvPr id="195632" name="Group 48"/>
          <p:cNvGrpSpPr>
            <a:grpSpLocks/>
          </p:cNvGrpSpPr>
          <p:nvPr/>
        </p:nvGrpSpPr>
        <p:grpSpPr bwMode="auto">
          <a:xfrm>
            <a:off x="673100" y="4075113"/>
            <a:ext cx="366713" cy="677862"/>
            <a:chOff x="492" y="1974"/>
            <a:chExt cx="626" cy="1154"/>
          </a:xfrm>
        </p:grpSpPr>
        <p:sp>
          <p:nvSpPr>
            <p:cNvPr id="195633" name="Oval 49"/>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34" name="Freeform 50"/>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195635" name="Oval 51"/>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195636" name="Oval 52"/>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37" name="Oval 53"/>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5638" name="Group 54"/>
          <p:cNvGrpSpPr>
            <a:grpSpLocks/>
          </p:cNvGrpSpPr>
          <p:nvPr/>
        </p:nvGrpSpPr>
        <p:grpSpPr bwMode="auto">
          <a:xfrm>
            <a:off x="673100" y="5551488"/>
            <a:ext cx="366713" cy="677862"/>
            <a:chOff x="492" y="1974"/>
            <a:chExt cx="626" cy="1154"/>
          </a:xfrm>
        </p:grpSpPr>
        <p:sp>
          <p:nvSpPr>
            <p:cNvPr id="195639" name="Oval 55"/>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40" name="Freeform 56"/>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195641" name="Oval 57"/>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195642" name="Oval 58"/>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43" name="Oval 59"/>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5644" name="Group 60"/>
          <p:cNvGrpSpPr>
            <a:grpSpLocks/>
          </p:cNvGrpSpPr>
          <p:nvPr/>
        </p:nvGrpSpPr>
        <p:grpSpPr bwMode="auto">
          <a:xfrm>
            <a:off x="1008063" y="5534025"/>
            <a:ext cx="496887" cy="412750"/>
            <a:chOff x="870" y="1472"/>
            <a:chExt cx="650" cy="541"/>
          </a:xfrm>
        </p:grpSpPr>
        <p:sp>
          <p:nvSpPr>
            <p:cNvPr id="195645" name="Oval 61"/>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646" name="Group 62"/>
            <p:cNvGrpSpPr>
              <a:grpSpLocks/>
            </p:cNvGrpSpPr>
            <p:nvPr/>
          </p:nvGrpSpPr>
          <p:grpSpPr bwMode="auto">
            <a:xfrm>
              <a:off x="927" y="1760"/>
              <a:ext cx="432" cy="124"/>
              <a:chOff x="2379" y="2738"/>
              <a:chExt cx="348" cy="100"/>
            </a:xfrm>
          </p:grpSpPr>
          <p:sp>
            <p:nvSpPr>
              <p:cNvPr id="195647" name="AutoShape 63"/>
              <p:cNvSpPr>
                <a:spLocks noChangeArrowheads="1"/>
              </p:cNvSpPr>
              <p:nvPr/>
            </p:nvSpPr>
            <p:spPr bwMode="auto">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195648" name="Line 64"/>
              <p:cNvSpPr>
                <a:spLocks noChangeShapeType="1"/>
              </p:cNvSpPr>
              <p:nvPr/>
            </p:nvSpPr>
            <p:spPr bwMode="auto">
              <a:xfrm>
                <a:off x="2436" y="2740"/>
                <a:ext cx="0" cy="42"/>
              </a:xfrm>
              <a:prstGeom prst="line">
                <a:avLst/>
              </a:prstGeom>
              <a:noFill/>
              <a:ln w="19050">
                <a:solidFill>
                  <a:srgbClr val="567400"/>
                </a:solidFill>
                <a:round/>
                <a:headEnd/>
                <a:tailEnd/>
              </a:ln>
              <a:effectLst/>
            </p:spPr>
            <p:txBody>
              <a:bodyPr/>
              <a:lstStyle/>
              <a:p>
                <a:endParaRPr lang="en-US"/>
              </a:p>
            </p:txBody>
          </p:sp>
          <p:sp>
            <p:nvSpPr>
              <p:cNvPr id="195649" name="Line 65"/>
              <p:cNvSpPr>
                <a:spLocks noChangeShapeType="1"/>
              </p:cNvSpPr>
              <p:nvPr/>
            </p:nvSpPr>
            <p:spPr bwMode="auto">
              <a:xfrm>
                <a:off x="2460" y="2746"/>
                <a:ext cx="0" cy="42"/>
              </a:xfrm>
              <a:prstGeom prst="line">
                <a:avLst/>
              </a:prstGeom>
              <a:noFill/>
              <a:ln w="19050">
                <a:solidFill>
                  <a:srgbClr val="567400"/>
                </a:solidFill>
                <a:round/>
                <a:headEnd/>
                <a:tailEnd/>
              </a:ln>
              <a:effectLst/>
            </p:spPr>
            <p:txBody>
              <a:bodyPr/>
              <a:lstStyle/>
              <a:p>
                <a:endParaRPr lang="en-US"/>
              </a:p>
            </p:txBody>
          </p:sp>
          <p:sp>
            <p:nvSpPr>
              <p:cNvPr id="195650" name="Line 66"/>
              <p:cNvSpPr>
                <a:spLocks noChangeShapeType="1"/>
              </p:cNvSpPr>
              <p:nvPr/>
            </p:nvSpPr>
            <p:spPr bwMode="auto">
              <a:xfrm>
                <a:off x="2484" y="2752"/>
                <a:ext cx="0" cy="42"/>
              </a:xfrm>
              <a:prstGeom prst="line">
                <a:avLst/>
              </a:prstGeom>
              <a:noFill/>
              <a:ln w="19050">
                <a:solidFill>
                  <a:srgbClr val="567400"/>
                </a:solidFill>
                <a:round/>
                <a:headEnd/>
                <a:tailEnd/>
              </a:ln>
              <a:effectLst/>
            </p:spPr>
            <p:txBody>
              <a:bodyPr/>
              <a:lstStyle/>
              <a:p>
                <a:endParaRPr lang="en-US"/>
              </a:p>
            </p:txBody>
          </p:sp>
          <p:sp>
            <p:nvSpPr>
              <p:cNvPr id="195651" name="Freeform 6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195652" name="AutoShape 68"/>
            <p:cNvSpPr>
              <a:spLocks noChangeArrowheads="1"/>
            </p:cNvSpPr>
            <p:nvPr/>
          </p:nvSpPr>
          <p:spPr bwMode="auto">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195653" name="AutoShape 69"/>
            <p:cNvSpPr>
              <a:spLocks noChangeArrowheads="1"/>
            </p:cNvSpPr>
            <p:nvPr/>
          </p:nvSpPr>
          <p:spPr bwMode="auto">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195654" name="AutoShape 70"/>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95655" name="Group 71"/>
          <p:cNvGrpSpPr>
            <a:grpSpLocks/>
          </p:cNvGrpSpPr>
          <p:nvPr/>
        </p:nvGrpSpPr>
        <p:grpSpPr bwMode="auto">
          <a:xfrm>
            <a:off x="673100" y="2679700"/>
            <a:ext cx="744538" cy="806450"/>
            <a:chOff x="807" y="1072"/>
            <a:chExt cx="469" cy="508"/>
          </a:xfrm>
        </p:grpSpPr>
        <p:grpSp>
          <p:nvGrpSpPr>
            <p:cNvPr id="195656" name="Group 72"/>
            <p:cNvGrpSpPr>
              <a:grpSpLocks/>
            </p:cNvGrpSpPr>
            <p:nvPr/>
          </p:nvGrpSpPr>
          <p:grpSpPr bwMode="auto">
            <a:xfrm>
              <a:off x="807" y="1153"/>
              <a:ext cx="231" cy="427"/>
              <a:chOff x="492" y="1974"/>
              <a:chExt cx="626" cy="1154"/>
            </a:xfrm>
          </p:grpSpPr>
          <p:sp>
            <p:nvSpPr>
              <p:cNvPr id="195657" name="Oval 73"/>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58" name="Freeform 74"/>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942467"/>
                  </a:gs>
                  <a:gs pos="50000">
                    <a:srgbClr val="942467">
                      <a:gamma/>
                      <a:tint val="72157"/>
                      <a:invGamma/>
                    </a:srgbClr>
                  </a:gs>
                  <a:gs pos="100000">
                    <a:srgbClr val="942467"/>
                  </a:gs>
                </a:gsLst>
                <a:lin ang="0" scaled="1"/>
              </a:gradFill>
              <a:ln w="9525" cap="flat" cmpd="sng">
                <a:noFill/>
                <a:prstDash val="solid"/>
                <a:round/>
                <a:headEnd/>
                <a:tailEnd/>
              </a:ln>
              <a:effectLst/>
            </p:spPr>
            <p:txBody>
              <a:bodyPr/>
              <a:lstStyle/>
              <a:p>
                <a:endParaRPr lang="en-US"/>
              </a:p>
            </p:txBody>
          </p:sp>
          <p:sp>
            <p:nvSpPr>
              <p:cNvPr id="195659" name="Oval 75"/>
              <p:cNvSpPr>
                <a:spLocks noChangeArrowheads="1"/>
              </p:cNvSpPr>
              <p:nvPr/>
            </p:nvSpPr>
            <p:spPr bwMode="auto">
              <a:xfrm>
                <a:off x="576" y="2268"/>
                <a:ext cx="504" cy="186"/>
              </a:xfrm>
              <a:prstGeom prst="ellipse">
                <a:avLst/>
              </a:prstGeom>
              <a:solidFill>
                <a:srgbClr val="942467"/>
              </a:solidFill>
              <a:ln w="9525">
                <a:noFill/>
                <a:round/>
                <a:headEnd/>
                <a:tailEnd/>
              </a:ln>
              <a:effectLst/>
            </p:spPr>
            <p:txBody>
              <a:bodyPr wrap="none" anchor="ctr"/>
              <a:lstStyle/>
              <a:p>
                <a:endParaRPr lang="en-US"/>
              </a:p>
            </p:txBody>
          </p:sp>
          <p:sp>
            <p:nvSpPr>
              <p:cNvPr id="195660" name="Oval 76"/>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61" name="Oval 77"/>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95662" name="Group 78"/>
            <p:cNvGrpSpPr>
              <a:grpSpLocks/>
            </p:cNvGrpSpPr>
            <p:nvPr/>
          </p:nvGrpSpPr>
          <p:grpSpPr bwMode="auto">
            <a:xfrm>
              <a:off x="1015" y="1072"/>
              <a:ext cx="261" cy="397"/>
              <a:chOff x="3364" y="1613"/>
              <a:chExt cx="255" cy="387"/>
            </a:xfrm>
          </p:grpSpPr>
          <p:grpSp>
            <p:nvGrpSpPr>
              <p:cNvPr id="195663" name="Group 79"/>
              <p:cNvGrpSpPr>
                <a:grpSpLocks/>
              </p:cNvGrpSpPr>
              <p:nvPr/>
            </p:nvGrpSpPr>
            <p:grpSpPr bwMode="auto">
              <a:xfrm rot="-1068218">
                <a:off x="3385" y="1613"/>
                <a:ext cx="234" cy="237"/>
                <a:chOff x="1466" y="2702"/>
                <a:chExt cx="390" cy="394"/>
              </a:xfrm>
            </p:grpSpPr>
            <p:sp>
              <p:nvSpPr>
                <p:cNvPr id="195664" name="Oval 80"/>
                <p:cNvSpPr>
                  <a:spLocks noChangeArrowheads="1"/>
                </p:cNvSpPr>
                <p:nvPr/>
              </p:nvSpPr>
              <p:spPr bwMode="auto">
                <a:xfrm>
                  <a:off x="1630" y="2806"/>
                  <a:ext cx="120" cy="120"/>
                </a:xfrm>
                <a:prstGeom prst="ellipse">
                  <a:avLst/>
                </a:prstGeom>
                <a:solidFill>
                  <a:schemeClr val="bg1"/>
                </a:solidFill>
                <a:ln w="19050">
                  <a:solidFill>
                    <a:srgbClr val="942467"/>
                  </a:solidFill>
                  <a:round/>
                  <a:headEnd/>
                  <a:tailEnd/>
                </a:ln>
                <a:effectLst/>
              </p:spPr>
              <p:txBody>
                <a:bodyPr wrap="none" anchor="ctr"/>
                <a:lstStyle/>
                <a:p>
                  <a:endParaRPr lang="en-US"/>
                </a:p>
              </p:txBody>
            </p:sp>
            <p:sp>
              <p:nvSpPr>
                <p:cNvPr id="195665" name="Oval 81"/>
                <p:cNvSpPr>
                  <a:spLocks noChangeArrowheads="1"/>
                </p:cNvSpPr>
                <p:nvPr/>
              </p:nvSpPr>
              <p:spPr bwMode="auto">
                <a:xfrm>
                  <a:off x="1584" y="2758"/>
                  <a:ext cx="216" cy="216"/>
                </a:xfrm>
                <a:prstGeom prst="ellipse">
                  <a:avLst/>
                </a:prstGeom>
                <a:noFill/>
                <a:ln w="19050">
                  <a:solidFill>
                    <a:srgbClr val="942467"/>
                  </a:solidFill>
                  <a:round/>
                  <a:headEnd/>
                  <a:tailEnd/>
                </a:ln>
                <a:effectLst/>
              </p:spPr>
              <p:txBody>
                <a:bodyPr wrap="none" anchor="ctr"/>
                <a:lstStyle/>
                <a:p>
                  <a:endParaRPr lang="en-US"/>
                </a:p>
              </p:txBody>
            </p:sp>
            <p:sp>
              <p:nvSpPr>
                <p:cNvPr id="195666" name="Oval 82"/>
                <p:cNvSpPr>
                  <a:spLocks noChangeArrowheads="1"/>
                </p:cNvSpPr>
                <p:nvPr/>
              </p:nvSpPr>
              <p:spPr bwMode="auto">
                <a:xfrm>
                  <a:off x="1528" y="2702"/>
                  <a:ext cx="328" cy="328"/>
                </a:xfrm>
                <a:prstGeom prst="ellipse">
                  <a:avLst/>
                </a:prstGeom>
                <a:noFill/>
                <a:ln w="19050">
                  <a:solidFill>
                    <a:srgbClr val="942467"/>
                  </a:solidFill>
                  <a:round/>
                  <a:headEnd/>
                  <a:tailEnd/>
                </a:ln>
                <a:effectLst/>
              </p:spPr>
              <p:txBody>
                <a:bodyPr wrap="none" anchor="ctr"/>
                <a:lstStyle/>
                <a:p>
                  <a:endParaRPr lang="en-US"/>
                </a:p>
              </p:txBody>
            </p:sp>
            <p:sp>
              <p:nvSpPr>
                <p:cNvPr id="195667" name="AutoShape 83"/>
                <p:cNvSpPr>
                  <a:spLocks noChangeArrowheads="1"/>
                </p:cNvSpPr>
                <p:nvPr/>
              </p:nvSpPr>
              <p:spPr bwMode="auto">
                <a:xfrm>
                  <a:off x="1466" y="2842"/>
                  <a:ext cx="254" cy="254"/>
                </a:xfrm>
                <a:prstGeom prst="roundRect">
                  <a:avLst>
                    <a:gd name="adj" fmla="val 16667"/>
                  </a:avLst>
                </a:prstGeom>
                <a:solidFill>
                  <a:schemeClr val="bg1"/>
                </a:solidFill>
                <a:ln w="9525">
                  <a:noFill/>
                  <a:round/>
                  <a:headEnd/>
                  <a:tailEnd/>
                </a:ln>
                <a:effectLst/>
              </p:spPr>
              <p:txBody>
                <a:bodyPr wrap="none" anchor="ctr"/>
                <a:lstStyle/>
                <a:p>
                  <a:endParaRPr lang="en-US"/>
                </a:p>
              </p:txBody>
            </p:sp>
          </p:grpSp>
          <p:grpSp>
            <p:nvGrpSpPr>
              <p:cNvPr id="195668" name="Group 84"/>
              <p:cNvGrpSpPr>
                <a:grpSpLocks/>
              </p:cNvGrpSpPr>
              <p:nvPr/>
            </p:nvGrpSpPr>
            <p:grpSpPr bwMode="auto">
              <a:xfrm>
                <a:off x="3364" y="1722"/>
                <a:ext cx="224" cy="278"/>
                <a:chOff x="3736" y="2346"/>
                <a:chExt cx="224" cy="278"/>
              </a:xfrm>
            </p:grpSpPr>
            <p:sp>
              <p:nvSpPr>
                <p:cNvPr id="195669" name="Oval 85"/>
                <p:cNvSpPr>
                  <a:spLocks noChangeArrowheads="1"/>
                </p:cNvSpPr>
                <p:nvPr/>
              </p:nvSpPr>
              <p:spPr bwMode="auto">
                <a:xfrm>
                  <a:off x="3736" y="2522"/>
                  <a:ext cx="224" cy="10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670" name="AutoShape 86"/>
                <p:cNvSpPr>
                  <a:spLocks noChangeArrowheads="1"/>
                </p:cNvSpPr>
                <p:nvPr/>
              </p:nvSpPr>
              <p:spPr bwMode="auto">
                <a:xfrm>
                  <a:off x="3786" y="2388"/>
                  <a:ext cx="101" cy="215"/>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sp>
              <p:nvSpPr>
                <p:cNvPr id="195671" name="AutoShape 87"/>
                <p:cNvSpPr>
                  <a:spLocks noChangeArrowheads="1"/>
                </p:cNvSpPr>
                <p:nvPr/>
              </p:nvSpPr>
              <p:spPr bwMode="auto">
                <a:xfrm>
                  <a:off x="3792" y="2402"/>
                  <a:ext cx="78" cy="99"/>
                </a:xfrm>
                <a:prstGeom prst="roundRect">
                  <a:avLst>
                    <a:gd name="adj" fmla="val 16667"/>
                  </a:avLst>
                </a:prstGeom>
                <a:solidFill>
                  <a:srgbClr val="942467"/>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942467"/>
                  </a:extrusionClr>
                </a:sp3d>
              </p:spPr>
              <p:txBody>
                <a:bodyPr wrap="none" anchor="ctr">
                  <a:flatTx/>
                </a:bodyPr>
                <a:lstStyle/>
                <a:p>
                  <a:endParaRPr lang="en-US"/>
                </a:p>
              </p:txBody>
            </p:sp>
            <p:sp>
              <p:nvSpPr>
                <p:cNvPr id="195672" name="AutoShape 88"/>
                <p:cNvSpPr>
                  <a:spLocks noChangeArrowheads="1"/>
                </p:cNvSpPr>
                <p:nvPr/>
              </p:nvSpPr>
              <p:spPr bwMode="auto">
                <a:xfrm>
                  <a:off x="3797" y="2406"/>
                  <a:ext cx="77" cy="98"/>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5673" name="Oval 89"/>
                <p:cNvSpPr>
                  <a:spLocks noChangeArrowheads="1"/>
                </p:cNvSpPr>
                <p:nvPr/>
              </p:nvSpPr>
              <p:spPr bwMode="auto">
                <a:xfrm>
                  <a:off x="3803" y="2502"/>
                  <a:ext cx="14" cy="13"/>
                </a:xfrm>
                <a:prstGeom prst="ellipse">
                  <a:avLst/>
                </a:prstGeom>
                <a:solidFill>
                  <a:srgbClr val="942467"/>
                </a:solidFill>
                <a:ln w="9525">
                  <a:noFill/>
                  <a:round/>
                  <a:headEnd/>
                  <a:tailEnd/>
                </a:ln>
                <a:effectLst/>
              </p:spPr>
              <p:txBody>
                <a:bodyPr wrap="none" anchor="ctr"/>
                <a:lstStyle/>
                <a:p>
                  <a:endParaRPr lang="en-US"/>
                </a:p>
              </p:txBody>
            </p:sp>
            <p:sp>
              <p:nvSpPr>
                <p:cNvPr id="195674" name="Oval 90"/>
                <p:cNvSpPr>
                  <a:spLocks noChangeArrowheads="1"/>
                </p:cNvSpPr>
                <p:nvPr/>
              </p:nvSpPr>
              <p:spPr bwMode="auto">
                <a:xfrm>
                  <a:off x="3826" y="2506"/>
                  <a:ext cx="14" cy="13"/>
                </a:xfrm>
                <a:prstGeom prst="ellipse">
                  <a:avLst/>
                </a:prstGeom>
                <a:solidFill>
                  <a:srgbClr val="942467"/>
                </a:solidFill>
                <a:ln w="9525">
                  <a:noFill/>
                  <a:round/>
                  <a:headEnd/>
                  <a:tailEnd/>
                </a:ln>
                <a:effectLst/>
              </p:spPr>
              <p:txBody>
                <a:bodyPr wrap="none" anchor="ctr"/>
                <a:lstStyle/>
                <a:p>
                  <a:endParaRPr lang="en-US"/>
                </a:p>
              </p:txBody>
            </p:sp>
            <p:sp>
              <p:nvSpPr>
                <p:cNvPr id="195675" name="Oval 91"/>
                <p:cNvSpPr>
                  <a:spLocks noChangeArrowheads="1"/>
                </p:cNvSpPr>
                <p:nvPr/>
              </p:nvSpPr>
              <p:spPr bwMode="auto">
                <a:xfrm>
                  <a:off x="3849" y="2509"/>
                  <a:ext cx="14" cy="13"/>
                </a:xfrm>
                <a:prstGeom prst="ellipse">
                  <a:avLst/>
                </a:prstGeom>
                <a:solidFill>
                  <a:srgbClr val="942467"/>
                </a:solidFill>
                <a:ln w="9525">
                  <a:noFill/>
                  <a:round/>
                  <a:headEnd/>
                  <a:tailEnd/>
                </a:ln>
                <a:effectLst/>
              </p:spPr>
              <p:txBody>
                <a:bodyPr wrap="none" anchor="ctr"/>
                <a:lstStyle/>
                <a:p>
                  <a:endParaRPr lang="en-US"/>
                </a:p>
              </p:txBody>
            </p:sp>
            <p:sp>
              <p:nvSpPr>
                <p:cNvPr id="195676" name="Oval 92"/>
                <p:cNvSpPr>
                  <a:spLocks noChangeArrowheads="1"/>
                </p:cNvSpPr>
                <p:nvPr/>
              </p:nvSpPr>
              <p:spPr bwMode="auto">
                <a:xfrm>
                  <a:off x="3803" y="2523"/>
                  <a:ext cx="14" cy="12"/>
                </a:xfrm>
                <a:prstGeom prst="ellipse">
                  <a:avLst/>
                </a:prstGeom>
                <a:solidFill>
                  <a:srgbClr val="942467"/>
                </a:solidFill>
                <a:ln w="9525">
                  <a:noFill/>
                  <a:round/>
                  <a:headEnd/>
                  <a:tailEnd/>
                </a:ln>
                <a:effectLst/>
              </p:spPr>
              <p:txBody>
                <a:bodyPr wrap="none" anchor="ctr"/>
                <a:lstStyle/>
                <a:p>
                  <a:endParaRPr lang="en-US"/>
                </a:p>
              </p:txBody>
            </p:sp>
            <p:sp>
              <p:nvSpPr>
                <p:cNvPr id="195677" name="Oval 93"/>
                <p:cNvSpPr>
                  <a:spLocks noChangeArrowheads="1"/>
                </p:cNvSpPr>
                <p:nvPr/>
              </p:nvSpPr>
              <p:spPr bwMode="auto">
                <a:xfrm>
                  <a:off x="3826" y="2526"/>
                  <a:ext cx="14" cy="13"/>
                </a:xfrm>
                <a:prstGeom prst="ellipse">
                  <a:avLst/>
                </a:prstGeom>
                <a:solidFill>
                  <a:srgbClr val="942467"/>
                </a:solidFill>
                <a:ln w="9525">
                  <a:noFill/>
                  <a:round/>
                  <a:headEnd/>
                  <a:tailEnd/>
                </a:ln>
                <a:effectLst/>
              </p:spPr>
              <p:txBody>
                <a:bodyPr wrap="none" anchor="ctr"/>
                <a:lstStyle/>
                <a:p>
                  <a:endParaRPr lang="en-US"/>
                </a:p>
              </p:txBody>
            </p:sp>
            <p:sp>
              <p:nvSpPr>
                <p:cNvPr id="195678" name="Oval 94"/>
                <p:cNvSpPr>
                  <a:spLocks noChangeArrowheads="1"/>
                </p:cNvSpPr>
                <p:nvPr/>
              </p:nvSpPr>
              <p:spPr bwMode="auto">
                <a:xfrm>
                  <a:off x="3849" y="2529"/>
                  <a:ext cx="14" cy="13"/>
                </a:xfrm>
                <a:prstGeom prst="ellipse">
                  <a:avLst/>
                </a:prstGeom>
                <a:solidFill>
                  <a:srgbClr val="942467"/>
                </a:solidFill>
                <a:ln w="9525">
                  <a:noFill/>
                  <a:round/>
                  <a:headEnd/>
                  <a:tailEnd/>
                </a:ln>
                <a:effectLst/>
              </p:spPr>
              <p:txBody>
                <a:bodyPr wrap="none" anchor="ctr"/>
                <a:lstStyle/>
                <a:p>
                  <a:endParaRPr lang="en-US"/>
                </a:p>
              </p:txBody>
            </p:sp>
            <p:sp>
              <p:nvSpPr>
                <p:cNvPr id="195679" name="Oval 95"/>
                <p:cNvSpPr>
                  <a:spLocks noChangeArrowheads="1"/>
                </p:cNvSpPr>
                <p:nvPr/>
              </p:nvSpPr>
              <p:spPr bwMode="auto">
                <a:xfrm>
                  <a:off x="3803" y="2543"/>
                  <a:ext cx="14" cy="13"/>
                </a:xfrm>
                <a:prstGeom prst="ellipse">
                  <a:avLst/>
                </a:prstGeom>
                <a:solidFill>
                  <a:srgbClr val="942467"/>
                </a:solidFill>
                <a:ln w="9525">
                  <a:noFill/>
                  <a:round/>
                  <a:headEnd/>
                  <a:tailEnd/>
                </a:ln>
                <a:effectLst/>
              </p:spPr>
              <p:txBody>
                <a:bodyPr wrap="none" anchor="ctr"/>
                <a:lstStyle/>
                <a:p>
                  <a:endParaRPr lang="en-US"/>
                </a:p>
              </p:txBody>
            </p:sp>
            <p:sp>
              <p:nvSpPr>
                <p:cNvPr id="195680" name="Oval 96"/>
                <p:cNvSpPr>
                  <a:spLocks noChangeArrowheads="1"/>
                </p:cNvSpPr>
                <p:nvPr/>
              </p:nvSpPr>
              <p:spPr bwMode="auto">
                <a:xfrm>
                  <a:off x="3826" y="2546"/>
                  <a:ext cx="14" cy="14"/>
                </a:xfrm>
                <a:prstGeom prst="ellipse">
                  <a:avLst/>
                </a:prstGeom>
                <a:solidFill>
                  <a:srgbClr val="942467"/>
                </a:solidFill>
                <a:ln w="9525">
                  <a:noFill/>
                  <a:round/>
                  <a:headEnd/>
                  <a:tailEnd/>
                </a:ln>
                <a:effectLst/>
              </p:spPr>
              <p:txBody>
                <a:bodyPr wrap="none" anchor="ctr"/>
                <a:lstStyle/>
                <a:p>
                  <a:endParaRPr lang="en-US"/>
                </a:p>
              </p:txBody>
            </p:sp>
            <p:sp>
              <p:nvSpPr>
                <p:cNvPr id="195681" name="Oval 97"/>
                <p:cNvSpPr>
                  <a:spLocks noChangeArrowheads="1"/>
                </p:cNvSpPr>
                <p:nvPr/>
              </p:nvSpPr>
              <p:spPr bwMode="auto">
                <a:xfrm>
                  <a:off x="3849" y="2549"/>
                  <a:ext cx="14" cy="14"/>
                </a:xfrm>
                <a:prstGeom prst="ellipse">
                  <a:avLst/>
                </a:prstGeom>
                <a:solidFill>
                  <a:srgbClr val="942467"/>
                </a:solidFill>
                <a:ln w="9525">
                  <a:noFill/>
                  <a:round/>
                  <a:headEnd/>
                  <a:tailEnd/>
                </a:ln>
                <a:effectLst/>
              </p:spPr>
              <p:txBody>
                <a:bodyPr wrap="none" anchor="ctr"/>
                <a:lstStyle/>
                <a:p>
                  <a:endParaRPr lang="en-US"/>
                </a:p>
              </p:txBody>
            </p:sp>
            <p:sp>
              <p:nvSpPr>
                <p:cNvPr id="195682" name="Oval 98"/>
                <p:cNvSpPr>
                  <a:spLocks noChangeArrowheads="1"/>
                </p:cNvSpPr>
                <p:nvPr/>
              </p:nvSpPr>
              <p:spPr bwMode="auto">
                <a:xfrm>
                  <a:off x="3803" y="2563"/>
                  <a:ext cx="14" cy="13"/>
                </a:xfrm>
                <a:prstGeom prst="ellipse">
                  <a:avLst/>
                </a:prstGeom>
                <a:solidFill>
                  <a:srgbClr val="942467"/>
                </a:solidFill>
                <a:ln w="9525">
                  <a:noFill/>
                  <a:round/>
                  <a:headEnd/>
                  <a:tailEnd/>
                </a:ln>
                <a:effectLst/>
              </p:spPr>
              <p:txBody>
                <a:bodyPr wrap="none" anchor="ctr"/>
                <a:lstStyle/>
                <a:p>
                  <a:endParaRPr lang="en-US"/>
                </a:p>
              </p:txBody>
            </p:sp>
            <p:sp>
              <p:nvSpPr>
                <p:cNvPr id="195683" name="Oval 99"/>
                <p:cNvSpPr>
                  <a:spLocks noChangeArrowheads="1"/>
                </p:cNvSpPr>
                <p:nvPr/>
              </p:nvSpPr>
              <p:spPr bwMode="auto">
                <a:xfrm>
                  <a:off x="3826" y="2567"/>
                  <a:ext cx="14" cy="13"/>
                </a:xfrm>
                <a:prstGeom prst="ellipse">
                  <a:avLst/>
                </a:prstGeom>
                <a:solidFill>
                  <a:srgbClr val="942467"/>
                </a:solidFill>
                <a:ln w="9525">
                  <a:noFill/>
                  <a:round/>
                  <a:headEnd/>
                  <a:tailEnd/>
                </a:ln>
                <a:effectLst/>
              </p:spPr>
              <p:txBody>
                <a:bodyPr wrap="none" anchor="ctr"/>
                <a:lstStyle/>
                <a:p>
                  <a:endParaRPr lang="en-US"/>
                </a:p>
              </p:txBody>
            </p:sp>
            <p:sp>
              <p:nvSpPr>
                <p:cNvPr id="195684" name="Oval 100"/>
                <p:cNvSpPr>
                  <a:spLocks noChangeArrowheads="1"/>
                </p:cNvSpPr>
                <p:nvPr/>
              </p:nvSpPr>
              <p:spPr bwMode="auto">
                <a:xfrm>
                  <a:off x="3849" y="2570"/>
                  <a:ext cx="14" cy="13"/>
                </a:xfrm>
                <a:prstGeom prst="ellipse">
                  <a:avLst/>
                </a:prstGeom>
                <a:solidFill>
                  <a:srgbClr val="942467"/>
                </a:solidFill>
                <a:ln w="9525">
                  <a:noFill/>
                  <a:round/>
                  <a:headEnd/>
                  <a:tailEnd/>
                </a:ln>
                <a:effectLst/>
              </p:spPr>
              <p:txBody>
                <a:bodyPr wrap="none" anchor="ctr"/>
                <a:lstStyle/>
                <a:p>
                  <a:endParaRPr lang="en-US"/>
                </a:p>
              </p:txBody>
            </p:sp>
            <p:sp>
              <p:nvSpPr>
                <p:cNvPr id="195685" name="AutoShape 101"/>
                <p:cNvSpPr>
                  <a:spLocks noChangeArrowheads="1"/>
                </p:cNvSpPr>
                <p:nvPr/>
              </p:nvSpPr>
              <p:spPr bwMode="auto">
                <a:xfrm>
                  <a:off x="3855" y="2346"/>
                  <a:ext cx="18" cy="61"/>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grpSp>
        </p:grpSp>
      </p:grpSp>
      <p:sp>
        <p:nvSpPr>
          <p:cNvPr id="195686" name="Text Box 102"/>
          <p:cNvSpPr txBox="1">
            <a:spLocks noChangeArrowheads="1"/>
          </p:cNvSpPr>
          <p:nvPr/>
        </p:nvSpPr>
        <p:spPr bwMode="auto">
          <a:xfrm rot="-5400000">
            <a:off x="3433763" y="371157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195687" name="Line 103"/>
          <p:cNvSpPr>
            <a:spLocks noChangeShapeType="1"/>
          </p:cNvSpPr>
          <p:nvPr/>
        </p:nvSpPr>
        <p:spPr bwMode="auto">
          <a:xfrm>
            <a:off x="3751263" y="3648075"/>
            <a:ext cx="0" cy="390525"/>
          </a:xfrm>
          <a:prstGeom prst="line">
            <a:avLst/>
          </a:prstGeom>
          <a:noFill/>
          <a:ln w="28575">
            <a:solidFill>
              <a:schemeClr val="tx1"/>
            </a:solidFill>
            <a:round/>
            <a:headEnd/>
            <a:tailEnd/>
          </a:ln>
          <a:effectLst/>
        </p:spPr>
        <p:txBody>
          <a:bodyPr/>
          <a:lstStyle/>
          <a:p>
            <a:endParaRPr lang="en-US"/>
          </a:p>
        </p:txBody>
      </p:sp>
      <p:sp>
        <p:nvSpPr>
          <p:cNvPr id="195688" name="Line 104"/>
          <p:cNvSpPr>
            <a:spLocks noChangeShapeType="1"/>
          </p:cNvSpPr>
          <p:nvPr/>
        </p:nvSpPr>
        <p:spPr bwMode="auto">
          <a:xfrm>
            <a:off x="4992688" y="3644900"/>
            <a:ext cx="0" cy="390525"/>
          </a:xfrm>
          <a:prstGeom prst="line">
            <a:avLst/>
          </a:prstGeom>
          <a:noFill/>
          <a:ln w="28575">
            <a:solidFill>
              <a:schemeClr val="tx1"/>
            </a:solidFill>
            <a:round/>
            <a:headEnd/>
            <a:tailEnd/>
          </a:ln>
          <a:effectLst/>
        </p:spPr>
        <p:txBody>
          <a:bodyPr/>
          <a:lstStyle/>
          <a:p>
            <a:endParaRPr lang="en-US"/>
          </a:p>
        </p:txBody>
      </p:sp>
      <p:sp>
        <p:nvSpPr>
          <p:cNvPr id="195689" name="Text Box 105"/>
          <p:cNvSpPr txBox="1">
            <a:spLocks noChangeArrowheads="1"/>
          </p:cNvSpPr>
          <p:nvPr/>
        </p:nvSpPr>
        <p:spPr bwMode="auto">
          <a:xfrm rot="-5400000">
            <a:off x="4742657" y="369490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195690" name="Text Box 106"/>
          <p:cNvSpPr txBox="1">
            <a:spLocks noChangeArrowheads="1"/>
          </p:cNvSpPr>
          <p:nvPr/>
        </p:nvSpPr>
        <p:spPr bwMode="auto">
          <a:xfrm>
            <a:off x="7608888" y="5121275"/>
            <a:ext cx="1403350" cy="244475"/>
          </a:xfrm>
          <a:prstGeom prst="rect">
            <a:avLst/>
          </a:prstGeom>
          <a:noFill/>
          <a:ln w="9525">
            <a:noFill/>
            <a:miter lim="800000"/>
            <a:headEnd/>
            <a:tailEnd/>
          </a:ln>
          <a:effectLst/>
        </p:spPr>
        <p:txBody>
          <a:bodyPr>
            <a:spAutoFit/>
          </a:bodyPr>
          <a:lstStyle/>
          <a:p>
            <a:pPr algn="ctr" eaLnBrk="0" hangingPunct="0"/>
            <a:r>
              <a:rPr lang="en-US" sz="1000" b="1"/>
              <a:t>File Servers</a:t>
            </a:r>
          </a:p>
        </p:txBody>
      </p:sp>
      <p:sp>
        <p:nvSpPr>
          <p:cNvPr id="195691" name="Text Box 107"/>
          <p:cNvSpPr txBox="1">
            <a:spLocks noChangeArrowheads="1"/>
          </p:cNvSpPr>
          <p:nvPr/>
        </p:nvSpPr>
        <p:spPr bwMode="auto">
          <a:xfrm>
            <a:off x="7583488" y="4078288"/>
            <a:ext cx="1482725" cy="244475"/>
          </a:xfrm>
          <a:prstGeom prst="rect">
            <a:avLst/>
          </a:prstGeom>
          <a:noFill/>
          <a:ln w="9525">
            <a:noFill/>
            <a:miter lim="800000"/>
            <a:headEnd/>
            <a:tailEnd/>
          </a:ln>
          <a:effectLst/>
        </p:spPr>
        <p:txBody>
          <a:bodyPr>
            <a:spAutoFit/>
          </a:bodyPr>
          <a:lstStyle/>
          <a:p>
            <a:pPr algn="ctr" eaLnBrk="0" hangingPunct="0"/>
            <a:r>
              <a:rPr lang="en-US" sz="1000" b="1"/>
              <a:t>Web or App Servers</a:t>
            </a:r>
            <a:endParaRPr lang="en-US" sz="1000"/>
          </a:p>
        </p:txBody>
      </p:sp>
      <p:grpSp>
        <p:nvGrpSpPr>
          <p:cNvPr id="195692" name="Group 108"/>
          <p:cNvGrpSpPr>
            <a:grpSpLocks/>
          </p:cNvGrpSpPr>
          <p:nvPr/>
        </p:nvGrpSpPr>
        <p:grpSpPr bwMode="auto">
          <a:xfrm>
            <a:off x="7931150" y="3743325"/>
            <a:ext cx="809625" cy="485775"/>
            <a:chOff x="940" y="2750"/>
            <a:chExt cx="510" cy="306"/>
          </a:xfrm>
        </p:grpSpPr>
        <p:sp>
          <p:nvSpPr>
            <p:cNvPr id="195693" name="Oval 109"/>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694" name="Group 110"/>
            <p:cNvGrpSpPr>
              <a:grpSpLocks/>
            </p:cNvGrpSpPr>
            <p:nvPr/>
          </p:nvGrpSpPr>
          <p:grpSpPr bwMode="auto">
            <a:xfrm>
              <a:off x="945" y="2864"/>
              <a:ext cx="348" cy="100"/>
              <a:chOff x="2379" y="2738"/>
              <a:chExt cx="348" cy="100"/>
            </a:xfrm>
          </p:grpSpPr>
          <p:sp>
            <p:nvSpPr>
              <p:cNvPr id="195695" name="AutoShape 11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696" name="Line 11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5697" name="Line 11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5698" name="Line 11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5699" name="Freeform 11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95700" name="Group 116"/>
            <p:cNvGrpSpPr>
              <a:grpSpLocks/>
            </p:cNvGrpSpPr>
            <p:nvPr/>
          </p:nvGrpSpPr>
          <p:grpSpPr bwMode="auto">
            <a:xfrm>
              <a:off x="945" y="2756"/>
              <a:ext cx="348" cy="100"/>
              <a:chOff x="2379" y="2738"/>
              <a:chExt cx="348" cy="100"/>
            </a:xfrm>
          </p:grpSpPr>
          <p:sp>
            <p:nvSpPr>
              <p:cNvPr id="195701" name="AutoShape 117"/>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702" name="Line 118"/>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5703" name="Line 119"/>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5704" name="Line 120"/>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5705" name="Freeform 121"/>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195706" name="Text Box 122"/>
          <p:cNvSpPr txBox="1">
            <a:spLocks noChangeArrowheads="1"/>
          </p:cNvSpPr>
          <p:nvPr/>
        </p:nvSpPr>
        <p:spPr bwMode="auto">
          <a:xfrm>
            <a:off x="7605713" y="2071688"/>
            <a:ext cx="1358900" cy="244475"/>
          </a:xfrm>
          <a:prstGeom prst="rect">
            <a:avLst/>
          </a:prstGeom>
          <a:noFill/>
          <a:ln w="9525">
            <a:noFill/>
            <a:miter lim="800000"/>
            <a:headEnd/>
            <a:tailEnd/>
          </a:ln>
          <a:effectLst/>
        </p:spPr>
        <p:txBody>
          <a:bodyPr>
            <a:spAutoFit/>
          </a:bodyPr>
          <a:lstStyle/>
          <a:p>
            <a:pPr algn="ctr" eaLnBrk="0" hangingPunct="0"/>
            <a:r>
              <a:rPr lang="en-US" sz="1000" b="1"/>
              <a:t>CPS Applications</a:t>
            </a:r>
          </a:p>
        </p:txBody>
      </p:sp>
      <p:grpSp>
        <p:nvGrpSpPr>
          <p:cNvPr id="195707" name="Group 123"/>
          <p:cNvGrpSpPr>
            <a:grpSpLocks/>
          </p:cNvGrpSpPr>
          <p:nvPr/>
        </p:nvGrpSpPr>
        <p:grpSpPr bwMode="auto">
          <a:xfrm>
            <a:off x="7874000" y="1398588"/>
            <a:ext cx="847725" cy="777875"/>
            <a:chOff x="5103" y="899"/>
            <a:chExt cx="534" cy="490"/>
          </a:xfrm>
        </p:grpSpPr>
        <p:sp>
          <p:nvSpPr>
            <p:cNvPr id="195708" name="Oval 124"/>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709" name="Oval 125"/>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710" name="Group 126"/>
            <p:cNvGrpSpPr>
              <a:grpSpLocks/>
            </p:cNvGrpSpPr>
            <p:nvPr/>
          </p:nvGrpSpPr>
          <p:grpSpPr bwMode="auto">
            <a:xfrm>
              <a:off x="5132" y="1193"/>
              <a:ext cx="348" cy="100"/>
              <a:chOff x="2379" y="2738"/>
              <a:chExt cx="348" cy="100"/>
            </a:xfrm>
          </p:grpSpPr>
          <p:sp>
            <p:nvSpPr>
              <p:cNvPr id="195711" name="AutoShape 127"/>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712" name="Line 128"/>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5713" name="Line 129"/>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5714" name="Line 130"/>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5715" name="Freeform 131"/>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95716" name="Group 132"/>
            <p:cNvGrpSpPr>
              <a:grpSpLocks/>
            </p:cNvGrpSpPr>
            <p:nvPr/>
          </p:nvGrpSpPr>
          <p:grpSpPr bwMode="auto">
            <a:xfrm>
              <a:off x="5132" y="1085"/>
              <a:ext cx="348" cy="100"/>
              <a:chOff x="2379" y="2738"/>
              <a:chExt cx="348" cy="100"/>
            </a:xfrm>
          </p:grpSpPr>
          <p:sp>
            <p:nvSpPr>
              <p:cNvPr id="195717" name="AutoShape 133"/>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718" name="Line 134"/>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5719" name="Line 135"/>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5720" name="Line 136"/>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5721" name="Freeform 13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195722" name="Rectangle 138"/>
          <p:cNvSpPr>
            <a:spLocks noChangeArrowheads="1"/>
          </p:cNvSpPr>
          <p:nvPr/>
        </p:nvSpPr>
        <p:spPr bwMode="auto">
          <a:xfrm>
            <a:off x="3979863" y="2913063"/>
            <a:ext cx="1000125" cy="730250"/>
          </a:xfrm>
          <a:prstGeom prst="rect">
            <a:avLst/>
          </a:prstGeom>
          <a:noFill/>
          <a:ln w="9525">
            <a:noFill/>
            <a:miter lim="800000"/>
            <a:headEnd/>
            <a:tailEnd/>
          </a:ln>
          <a:effectLst/>
        </p:spPr>
        <p:txBody>
          <a:bodyPr wrap="none">
            <a:spAutoFit/>
          </a:bodyPr>
          <a:lstStyle/>
          <a:p>
            <a:pPr algn="ctr" eaLnBrk="0" hangingPunct="0"/>
            <a:r>
              <a:rPr lang="en-AU" sz="1400" b="1"/>
              <a:t>Access </a:t>
            </a:r>
          </a:p>
          <a:p>
            <a:pPr algn="ctr" eaLnBrk="0" hangingPunct="0"/>
            <a:r>
              <a:rPr lang="en-AU" sz="1400" b="1"/>
              <a:t>Gateway</a:t>
            </a:r>
          </a:p>
          <a:p>
            <a:pPr algn="ctr" eaLnBrk="0" hangingPunct="0"/>
            <a:r>
              <a:rPr lang="en-AU" sz="1400" b="1"/>
              <a:t>appliance</a:t>
            </a:r>
          </a:p>
        </p:txBody>
      </p:sp>
      <p:grpSp>
        <p:nvGrpSpPr>
          <p:cNvPr id="195723" name="Group 139"/>
          <p:cNvGrpSpPr>
            <a:grpSpLocks/>
          </p:cNvGrpSpPr>
          <p:nvPr/>
        </p:nvGrpSpPr>
        <p:grpSpPr bwMode="auto">
          <a:xfrm>
            <a:off x="673100" y="1519238"/>
            <a:ext cx="738188" cy="649287"/>
            <a:chOff x="567" y="1026"/>
            <a:chExt cx="465" cy="409"/>
          </a:xfrm>
        </p:grpSpPr>
        <p:sp>
          <p:nvSpPr>
            <p:cNvPr id="195724" name="Oval 140"/>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725" name="AutoShape 141"/>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195726" name="AutoShape 142"/>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5727" name="AutoShape 143"/>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5728" name="AutoShape 144"/>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5729" name="Line 145"/>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195730" name="Line 146"/>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195731" name="Line 147"/>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195732" name="Line 148"/>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195733" name="Line 149"/>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195734" name="Line 150"/>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195735" name="Line 151"/>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195736" name="Line 152"/>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195737" name="Line 153"/>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195738" name="Line 154"/>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195739" name="Group 155"/>
            <p:cNvGrpSpPr>
              <a:grpSpLocks/>
            </p:cNvGrpSpPr>
            <p:nvPr/>
          </p:nvGrpSpPr>
          <p:grpSpPr bwMode="auto">
            <a:xfrm>
              <a:off x="567" y="1026"/>
              <a:ext cx="227" cy="409"/>
              <a:chOff x="492" y="1974"/>
              <a:chExt cx="626" cy="1154"/>
            </a:xfrm>
          </p:grpSpPr>
          <p:sp>
            <p:nvSpPr>
              <p:cNvPr id="195740" name="Oval 156"/>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741" name="Freeform 157"/>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95742" name="Oval 158"/>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95743" name="Oval 159"/>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744" name="Oval 160"/>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195745" name="Text Box 161"/>
          <p:cNvSpPr txBox="1">
            <a:spLocks noChangeArrowheads="1"/>
          </p:cNvSpPr>
          <p:nvPr/>
        </p:nvSpPr>
        <p:spPr bwMode="auto">
          <a:xfrm>
            <a:off x="250825" y="2166938"/>
            <a:ext cx="1463675" cy="274637"/>
          </a:xfrm>
          <a:prstGeom prst="rect">
            <a:avLst/>
          </a:prstGeom>
          <a:noFill/>
          <a:ln w="9525">
            <a:noFill/>
            <a:miter lim="800000"/>
            <a:headEnd/>
            <a:tailEnd/>
          </a:ln>
          <a:effectLst/>
        </p:spPr>
        <p:txBody>
          <a:bodyPr wrap="none">
            <a:spAutoFit/>
          </a:bodyPr>
          <a:lstStyle/>
          <a:p>
            <a:pPr algn="ctr" eaLnBrk="0" hangingPunct="0"/>
            <a:r>
              <a:rPr lang="en-US" sz="1200" b="1"/>
              <a:t>Corporate Laptop</a:t>
            </a:r>
          </a:p>
        </p:txBody>
      </p:sp>
      <p:sp>
        <p:nvSpPr>
          <p:cNvPr id="195746" name="Line 162"/>
          <p:cNvSpPr>
            <a:spLocks noChangeShapeType="1"/>
          </p:cNvSpPr>
          <p:nvPr/>
        </p:nvSpPr>
        <p:spPr bwMode="auto">
          <a:xfrm flipH="1">
            <a:off x="7369175" y="2895600"/>
            <a:ext cx="504825" cy="0"/>
          </a:xfrm>
          <a:prstGeom prst="line">
            <a:avLst/>
          </a:prstGeom>
          <a:noFill/>
          <a:ln w="28575">
            <a:solidFill>
              <a:schemeClr val="tx1"/>
            </a:solidFill>
            <a:round/>
            <a:headEnd/>
            <a:tailEnd/>
          </a:ln>
          <a:effectLst/>
        </p:spPr>
        <p:txBody>
          <a:bodyPr wrap="none" anchor="ctr"/>
          <a:lstStyle/>
          <a:p>
            <a:endParaRPr lang="en-US"/>
          </a:p>
        </p:txBody>
      </p:sp>
      <p:sp>
        <p:nvSpPr>
          <p:cNvPr id="195747" name="Line 163"/>
          <p:cNvSpPr>
            <a:spLocks noChangeShapeType="1"/>
          </p:cNvSpPr>
          <p:nvPr/>
        </p:nvSpPr>
        <p:spPr bwMode="auto">
          <a:xfrm>
            <a:off x="7369175" y="1816100"/>
            <a:ext cx="0" cy="3989388"/>
          </a:xfrm>
          <a:prstGeom prst="line">
            <a:avLst/>
          </a:prstGeom>
          <a:noFill/>
          <a:ln w="28575">
            <a:solidFill>
              <a:schemeClr val="tx1"/>
            </a:solidFill>
            <a:round/>
            <a:headEnd/>
            <a:tailEnd/>
          </a:ln>
          <a:effectLst/>
        </p:spPr>
        <p:txBody>
          <a:bodyPr wrap="none" anchor="ctr"/>
          <a:lstStyle/>
          <a:p>
            <a:endParaRPr lang="en-US"/>
          </a:p>
        </p:txBody>
      </p:sp>
      <p:sp>
        <p:nvSpPr>
          <p:cNvPr id="195748" name="Line 164"/>
          <p:cNvSpPr>
            <a:spLocks noChangeShapeType="1"/>
          </p:cNvSpPr>
          <p:nvPr/>
        </p:nvSpPr>
        <p:spPr bwMode="auto">
          <a:xfrm>
            <a:off x="7369175" y="4913313"/>
            <a:ext cx="504825" cy="0"/>
          </a:xfrm>
          <a:prstGeom prst="line">
            <a:avLst/>
          </a:prstGeom>
          <a:noFill/>
          <a:ln w="28575">
            <a:solidFill>
              <a:schemeClr val="tx1"/>
            </a:solidFill>
            <a:round/>
            <a:headEnd/>
            <a:tailEnd/>
          </a:ln>
          <a:effectLst/>
        </p:spPr>
        <p:txBody>
          <a:bodyPr wrap="none" anchor="ctr"/>
          <a:lstStyle/>
          <a:p>
            <a:endParaRPr lang="en-US"/>
          </a:p>
        </p:txBody>
      </p:sp>
      <p:sp>
        <p:nvSpPr>
          <p:cNvPr id="195749" name="Line 165"/>
          <p:cNvSpPr>
            <a:spLocks noChangeShapeType="1"/>
          </p:cNvSpPr>
          <p:nvPr/>
        </p:nvSpPr>
        <p:spPr bwMode="auto">
          <a:xfrm>
            <a:off x="7369175" y="3832225"/>
            <a:ext cx="504825" cy="0"/>
          </a:xfrm>
          <a:prstGeom prst="line">
            <a:avLst/>
          </a:prstGeom>
          <a:noFill/>
          <a:ln w="28575">
            <a:solidFill>
              <a:schemeClr val="tx1"/>
            </a:solidFill>
            <a:round/>
            <a:headEnd/>
            <a:tailEnd/>
          </a:ln>
          <a:effectLst/>
        </p:spPr>
        <p:txBody>
          <a:bodyPr wrap="none" anchor="ctr"/>
          <a:lstStyle/>
          <a:p>
            <a:endParaRPr lang="en-US"/>
          </a:p>
        </p:txBody>
      </p:sp>
      <p:sp>
        <p:nvSpPr>
          <p:cNvPr id="195750" name="Text Box 166"/>
          <p:cNvSpPr txBox="1">
            <a:spLocks noChangeArrowheads="1"/>
          </p:cNvSpPr>
          <p:nvPr/>
        </p:nvSpPr>
        <p:spPr bwMode="auto">
          <a:xfrm>
            <a:off x="7513638" y="3184525"/>
            <a:ext cx="1403350" cy="214313"/>
          </a:xfrm>
          <a:prstGeom prst="rect">
            <a:avLst/>
          </a:prstGeom>
          <a:noFill/>
          <a:ln w="9525">
            <a:noFill/>
            <a:miter lim="800000"/>
            <a:headEnd/>
            <a:tailEnd/>
          </a:ln>
          <a:effectLst/>
        </p:spPr>
        <p:txBody>
          <a:bodyPr>
            <a:spAutoFit/>
          </a:bodyPr>
          <a:lstStyle/>
          <a:p>
            <a:pPr algn="ctr">
              <a:lnSpc>
                <a:spcPct val="80000"/>
              </a:lnSpc>
            </a:pPr>
            <a:r>
              <a:rPr lang="en-US" sz="1000" b="1"/>
              <a:t>Email Servers</a:t>
            </a:r>
          </a:p>
        </p:txBody>
      </p:sp>
      <p:grpSp>
        <p:nvGrpSpPr>
          <p:cNvPr id="195751" name="Group 167"/>
          <p:cNvGrpSpPr>
            <a:grpSpLocks/>
          </p:cNvGrpSpPr>
          <p:nvPr/>
        </p:nvGrpSpPr>
        <p:grpSpPr bwMode="auto">
          <a:xfrm>
            <a:off x="1104900" y="4065588"/>
            <a:ext cx="379413" cy="406400"/>
            <a:chOff x="839" y="2630"/>
            <a:chExt cx="239" cy="256"/>
          </a:xfrm>
        </p:grpSpPr>
        <p:sp>
          <p:nvSpPr>
            <p:cNvPr id="195752" name="Oval 168"/>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753" name="AutoShape 169"/>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95754" name="AutoShape 170"/>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5755" name="AutoShape 171"/>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95756" name="AutoShape 172"/>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95757" name="Line 173"/>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195758" name="Line 174"/>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195759" name="Line 175"/>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195760" name="Line 176"/>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195761" name="Line 177"/>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195762" name="Line 178"/>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195763" name="Line 179"/>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195764" name="Line 180"/>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195765" name="Line 181"/>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195766" name="Line 182"/>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nvGrpSpPr>
          <p:cNvPr id="195767" name="Group 183"/>
          <p:cNvGrpSpPr>
            <a:grpSpLocks/>
          </p:cNvGrpSpPr>
          <p:nvPr/>
        </p:nvGrpSpPr>
        <p:grpSpPr bwMode="auto">
          <a:xfrm>
            <a:off x="7675563" y="4410075"/>
            <a:ext cx="1241425" cy="935038"/>
            <a:chOff x="4978" y="2796"/>
            <a:chExt cx="782" cy="589"/>
          </a:xfrm>
        </p:grpSpPr>
        <p:sp>
          <p:nvSpPr>
            <p:cNvPr id="195768" name="Oval 184"/>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195769" name="Oval 185"/>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5770" name="Oval 186"/>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5771" name="Arc 187"/>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2" name="Arc 188"/>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3" name="Arc 189"/>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4" name="Arc 190"/>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5775" name="Arc 191"/>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95776" name="Arc 192"/>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7" name="Arc 193"/>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8" name="Arc 194"/>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79" name="Arc 195"/>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5780" name="Arc 196"/>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95781" name="Oval 197"/>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95782" name="Arc 198"/>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83" name="Arc 199"/>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84" name="Arc 200"/>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95785" name="Arc 201"/>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95786" name="Arc 202"/>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nvGrpSpPr>
          <p:cNvPr id="195787" name="Group 203"/>
          <p:cNvGrpSpPr>
            <a:grpSpLocks/>
          </p:cNvGrpSpPr>
          <p:nvPr/>
        </p:nvGrpSpPr>
        <p:grpSpPr bwMode="auto">
          <a:xfrm>
            <a:off x="7856538" y="2608263"/>
            <a:ext cx="809625" cy="682625"/>
            <a:chOff x="5103" y="1661"/>
            <a:chExt cx="510" cy="430"/>
          </a:xfrm>
        </p:grpSpPr>
        <p:sp>
          <p:nvSpPr>
            <p:cNvPr id="195788" name="Oval 204"/>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789" name="Group 205"/>
            <p:cNvGrpSpPr>
              <a:grpSpLocks/>
            </p:cNvGrpSpPr>
            <p:nvPr/>
          </p:nvGrpSpPr>
          <p:grpSpPr bwMode="auto">
            <a:xfrm>
              <a:off x="5193" y="1661"/>
              <a:ext cx="100" cy="348"/>
              <a:chOff x="2102" y="1044"/>
              <a:chExt cx="100" cy="348"/>
            </a:xfrm>
          </p:grpSpPr>
          <p:sp>
            <p:nvSpPr>
              <p:cNvPr id="195790" name="AutoShape 206"/>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791" name="Line 207"/>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5792" name="Line 208"/>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5793" name="Line 209"/>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5794" name="Freeform 210"/>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195795" name="Group 211"/>
            <p:cNvGrpSpPr>
              <a:grpSpLocks/>
            </p:cNvGrpSpPr>
            <p:nvPr/>
          </p:nvGrpSpPr>
          <p:grpSpPr bwMode="auto">
            <a:xfrm>
              <a:off x="5311" y="1682"/>
              <a:ext cx="100" cy="348"/>
              <a:chOff x="2102" y="1044"/>
              <a:chExt cx="100" cy="348"/>
            </a:xfrm>
          </p:grpSpPr>
          <p:sp>
            <p:nvSpPr>
              <p:cNvPr id="195796" name="AutoShape 212"/>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797" name="Line 213"/>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5798" name="Line 214"/>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5799" name="Line 215"/>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5800" name="Freeform 216"/>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195801" name="Line 217"/>
          <p:cNvSpPr>
            <a:spLocks noChangeShapeType="1"/>
          </p:cNvSpPr>
          <p:nvPr/>
        </p:nvSpPr>
        <p:spPr bwMode="auto">
          <a:xfrm flipH="1">
            <a:off x="7369175" y="1816100"/>
            <a:ext cx="504825" cy="0"/>
          </a:xfrm>
          <a:prstGeom prst="line">
            <a:avLst/>
          </a:prstGeom>
          <a:noFill/>
          <a:ln w="28575">
            <a:solidFill>
              <a:schemeClr val="tx1"/>
            </a:solidFill>
            <a:round/>
            <a:headEnd/>
            <a:tailEnd/>
          </a:ln>
          <a:effectLst/>
        </p:spPr>
        <p:txBody>
          <a:bodyPr wrap="none" anchor="ctr"/>
          <a:lstStyle/>
          <a:p>
            <a:endParaRPr lang="en-US"/>
          </a:p>
        </p:txBody>
      </p:sp>
      <p:sp>
        <p:nvSpPr>
          <p:cNvPr id="195802" name="Line 218"/>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sp>
        <p:nvSpPr>
          <p:cNvPr id="195803" name="Line 219"/>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grpSp>
        <p:nvGrpSpPr>
          <p:cNvPr id="195804" name="Group 220"/>
          <p:cNvGrpSpPr>
            <a:grpSpLocks/>
          </p:cNvGrpSpPr>
          <p:nvPr/>
        </p:nvGrpSpPr>
        <p:grpSpPr bwMode="auto">
          <a:xfrm>
            <a:off x="7667625" y="5580063"/>
            <a:ext cx="855663" cy="712787"/>
            <a:chOff x="870" y="1472"/>
            <a:chExt cx="650" cy="541"/>
          </a:xfrm>
        </p:grpSpPr>
        <p:sp>
          <p:nvSpPr>
            <p:cNvPr id="195805" name="Oval 221"/>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806" name="Group 222"/>
            <p:cNvGrpSpPr>
              <a:grpSpLocks/>
            </p:cNvGrpSpPr>
            <p:nvPr/>
          </p:nvGrpSpPr>
          <p:grpSpPr bwMode="auto">
            <a:xfrm>
              <a:off x="927" y="1760"/>
              <a:ext cx="432" cy="124"/>
              <a:chOff x="2379" y="2738"/>
              <a:chExt cx="348" cy="100"/>
            </a:xfrm>
          </p:grpSpPr>
          <p:sp>
            <p:nvSpPr>
              <p:cNvPr id="195807" name="AutoShape 223"/>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95808" name="Line 224"/>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95809" name="Line 225"/>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95810" name="Line 226"/>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95811" name="Freeform 22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95812" name="AutoShape 228"/>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95813" name="AutoShape 229"/>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95814" name="AutoShape 230"/>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sp>
        <p:nvSpPr>
          <p:cNvPr id="195815" name="Text Box 231"/>
          <p:cNvSpPr txBox="1">
            <a:spLocks noChangeArrowheads="1"/>
          </p:cNvSpPr>
          <p:nvPr/>
        </p:nvSpPr>
        <p:spPr bwMode="auto">
          <a:xfrm>
            <a:off x="7599363" y="6170613"/>
            <a:ext cx="1403350" cy="244475"/>
          </a:xfrm>
          <a:prstGeom prst="rect">
            <a:avLst/>
          </a:prstGeom>
          <a:noFill/>
          <a:ln w="9525">
            <a:noFill/>
            <a:miter lim="800000"/>
            <a:headEnd/>
            <a:tailEnd/>
          </a:ln>
          <a:effectLst/>
        </p:spPr>
        <p:txBody>
          <a:bodyPr>
            <a:spAutoFit/>
          </a:bodyPr>
          <a:lstStyle/>
          <a:p>
            <a:pPr algn="ctr" eaLnBrk="0" hangingPunct="0"/>
            <a:r>
              <a:rPr lang="en-US" sz="1000" b="1"/>
              <a:t>Desktops &amp; Phones</a:t>
            </a:r>
          </a:p>
        </p:txBody>
      </p:sp>
      <p:grpSp>
        <p:nvGrpSpPr>
          <p:cNvPr id="195816" name="Group 232"/>
          <p:cNvGrpSpPr>
            <a:grpSpLocks/>
          </p:cNvGrpSpPr>
          <p:nvPr/>
        </p:nvGrpSpPr>
        <p:grpSpPr bwMode="auto">
          <a:xfrm>
            <a:off x="1692275" y="4306888"/>
            <a:ext cx="538163" cy="490537"/>
            <a:chOff x="1305" y="1240"/>
            <a:chExt cx="339" cy="309"/>
          </a:xfrm>
        </p:grpSpPr>
        <p:grpSp>
          <p:nvGrpSpPr>
            <p:cNvPr id="195817" name="Group 233"/>
            <p:cNvGrpSpPr>
              <a:grpSpLocks/>
            </p:cNvGrpSpPr>
            <p:nvPr/>
          </p:nvGrpSpPr>
          <p:grpSpPr bwMode="auto">
            <a:xfrm>
              <a:off x="1336" y="1240"/>
              <a:ext cx="308" cy="309"/>
              <a:chOff x="5106" y="3062"/>
              <a:chExt cx="786" cy="790"/>
            </a:xfrm>
          </p:grpSpPr>
          <p:sp>
            <p:nvSpPr>
              <p:cNvPr id="195818" name="Oval 234"/>
              <p:cNvSpPr>
                <a:spLocks noChangeArrowheads="1"/>
              </p:cNvSpPr>
              <p:nvPr/>
            </p:nvSpPr>
            <p:spPr bwMode="auto">
              <a:xfrm>
                <a:off x="5106" y="3161"/>
                <a:ext cx="786" cy="691"/>
              </a:xfrm>
              <a:prstGeom prst="ellipse">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819" name="Oval 235"/>
              <p:cNvSpPr>
                <a:spLocks noChangeArrowheads="1"/>
              </p:cNvSpPr>
              <p:nvPr/>
            </p:nvSpPr>
            <p:spPr bwMode="auto">
              <a:xfrm>
                <a:off x="5129" y="3062"/>
                <a:ext cx="631" cy="631"/>
              </a:xfrm>
              <a:prstGeom prst="ellipse">
                <a:avLst/>
              </a:prstGeom>
              <a:gradFill rotWithShape="1">
                <a:gsLst>
                  <a:gs pos="0">
                    <a:srgbClr val="66FF33"/>
                  </a:gs>
                  <a:gs pos="100000">
                    <a:srgbClr val="66FF33">
                      <a:gamma/>
                      <a:shade val="69804"/>
                      <a:invGamma/>
                    </a:srgbClr>
                  </a:gs>
                </a:gsLst>
                <a:path path="rect">
                  <a:fillToRect r="100000" b="100000"/>
                </a:path>
              </a:gradFill>
              <a:ln w="19050" algn="ctr">
                <a:noFill/>
                <a:round/>
                <a:headEnd/>
                <a:tailEnd/>
              </a:ln>
              <a:effectLst/>
            </p:spPr>
            <p:txBody>
              <a:bodyPr anchor="ctr">
                <a:spAutoFit/>
              </a:bodyPr>
              <a:lstStyle/>
              <a:p>
                <a:endParaRPr lang="en-US"/>
              </a:p>
            </p:txBody>
          </p:sp>
          <p:sp>
            <p:nvSpPr>
              <p:cNvPr id="195820" name="Oval 236"/>
              <p:cNvSpPr>
                <a:spLocks noChangeArrowheads="1"/>
              </p:cNvSpPr>
              <p:nvPr/>
            </p:nvSpPr>
            <p:spPr bwMode="auto">
              <a:xfrm>
                <a:off x="5170" y="3120"/>
                <a:ext cx="278" cy="277"/>
              </a:xfrm>
              <a:prstGeom prst="ellipse">
                <a:avLst/>
              </a:prstGeom>
              <a:gradFill rotWithShape="1">
                <a:gsLst>
                  <a:gs pos="0">
                    <a:schemeClr val="bg1">
                      <a:alpha val="71001"/>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195821" name="Text Box 237"/>
            <p:cNvSpPr txBox="1">
              <a:spLocks noChangeArrowheads="1"/>
            </p:cNvSpPr>
            <p:nvPr/>
          </p:nvSpPr>
          <p:spPr bwMode="auto">
            <a:xfrm>
              <a:off x="1305" y="1297"/>
              <a:ext cx="329" cy="154"/>
            </a:xfrm>
            <a:prstGeom prst="rect">
              <a:avLst/>
            </a:prstGeom>
            <a:noFill/>
            <a:ln w="9525">
              <a:noFill/>
              <a:miter lim="800000"/>
              <a:headEnd/>
              <a:tailEnd/>
            </a:ln>
            <a:effectLst/>
          </p:spPr>
          <p:txBody>
            <a:bodyPr wrap="none">
              <a:spAutoFit/>
            </a:bodyPr>
            <a:lstStyle/>
            <a:p>
              <a:r>
                <a:rPr lang="en-US" sz="1000" b="1">
                  <a:sym typeface="Wingdings 2" pitchFamily="18" charset="2"/>
                </a:rPr>
                <a:t></a:t>
              </a:r>
              <a:r>
                <a:rPr lang="en-US" sz="1000" b="1"/>
                <a:t> OK</a:t>
              </a:r>
            </a:p>
          </p:txBody>
        </p:sp>
      </p:grpSp>
      <p:pic>
        <p:nvPicPr>
          <p:cNvPr id="195822" name="Picture 238" descr="mglas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00788" y="2420938"/>
            <a:ext cx="504825" cy="446087"/>
          </a:xfrm>
          <a:prstGeom prst="rect">
            <a:avLst/>
          </a:prstGeom>
          <a:noFill/>
        </p:spPr>
      </p:pic>
      <p:sp>
        <p:nvSpPr>
          <p:cNvPr id="195823" name="Rectangle 239"/>
          <p:cNvSpPr>
            <a:spLocks noChangeArrowheads="1"/>
          </p:cNvSpPr>
          <p:nvPr/>
        </p:nvSpPr>
        <p:spPr bwMode="auto">
          <a:xfrm>
            <a:off x="5108575" y="2968625"/>
            <a:ext cx="2428875" cy="517525"/>
          </a:xfrm>
          <a:prstGeom prst="rect">
            <a:avLst/>
          </a:prstGeom>
          <a:noFill/>
          <a:ln w="9525" algn="ctr">
            <a:noFill/>
            <a:miter lim="800000"/>
            <a:headEnd/>
            <a:tailEnd/>
          </a:ln>
          <a:effectLst/>
        </p:spPr>
        <p:txBody>
          <a:bodyPr>
            <a:spAutoFit/>
          </a:bodyPr>
          <a:lstStyle/>
          <a:p>
            <a:pPr algn="ctr" eaLnBrk="0" hangingPunct="0"/>
            <a:r>
              <a:rPr lang="en-AU" sz="1400" b="1"/>
              <a:t>Advanced Access</a:t>
            </a:r>
          </a:p>
          <a:p>
            <a:pPr algn="ctr" eaLnBrk="0" hangingPunct="0"/>
            <a:r>
              <a:rPr lang="en-AU" sz="1400" b="1"/>
              <a:t> Control server</a:t>
            </a:r>
          </a:p>
        </p:txBody>
      </p:sp>
      <p:grpSp>
        <p:nvGrpSpPr>
          <p:cNvPr id="195824" name="Group 240"/>
          <p:cNvGrpSpPr>
            <a:grpSpLocks/>
          </p:cNvGrpSpPr>
          <p:nvPr/>
        </p:nvGrpSpPr>
        <p:grpSpPr bwMode="auto">
          <a:xfrm>
            <a:off x="8204200" y="5851525"/>
            <a:ext cx="803275" cy="400050"/>
            <a:chOff x="3915" y="3704"/>
            <a:chExt cx="618" cy="309"/>
          </a:xfrm>
        </p:grpSpPr>
        <p:sp>
          <p:nvSpPr>
            <p:cNvPr id="195825" name="Oval 241"/>
            <p:cNvSpPr>
              <a:spLocks noChangeArrowheads="1"/>
            </p:cNvSpPr>
            <p:nvPr/>
          </p:nvSpPr>
          <p:spPr bwMode="gray">
            <a:xfrm>
              <a:off x="3955" y="3747"/>
              <a:ext cx="578" cy="26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95826" name="AutoShape 242"/>
            <p:cNvSpPr>
              <a:spLocks noChangeArrowheads="1"/>
            </p:cNvSpPr>
            <p:nvPr/>
          </p:nvSpPr>
          <p:spPr bwMode="gray">
            <a:xfrm>
              <a:off x="4007" y="3839"/>
              <a:ext cx="348" cy="61"/>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827" name="AutoShape 243"/>
            <p:cNvSpPr>
              <a:spLocks noChangeArrowheads="1"/>
            </p:cNvSpPr>
            <p:nvPr/>
          </p:nvSpPr>
          <p:spPr bwMode="gray">
            <a:xfrm>
              <a:off x="4073" y="3764"/>
              <a:ext cx="81" cy="43"/>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417500" prstMaterial="legacyMatte">
              <a:bevelT w="13500" h="13500" prst="angle"/>
              <a:bevelB w="13500" h="13500" prst="angle"/>
              <a:extrusionClr>
                <a:srgbClr val="67ADF3"/>
              </a:extrusionClr>
            </a:sp3d>
          </p:spPr>
          <p:txBody>
            <a:bodyPr wrap="none" anchor="ctr">
              <a:flatTx/>
            </a:bodyPr>
            <a:lstStyle/>
            <a:p>
              <a:endParaRPr lang="en-US"/>
            </a:p>
          </p:txBody>
        </p:sp>
        <p:sp>
          <p:nvSpPr>
            <p:cNvPr id="195828" name="Oval 244"/>
            <p:cNvSpPr>
              <a:spLocks noChangeArrowheads="1"/>
            </p:cNvSpPr>
            <p:nvPr/>
          </p:nvSpPr>
          <p:spPr bwMode="auto">
            <a:xfrm rot="254863">
              <a:off x="4214" y="379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29" name="Oval 245"/>
            <p:cNvSpPr>
              <a:spLocks noChangeArrowheads="1"/>
            </p:cNvSpPr>
            <p:nvPr/>
          </p:nvSpPr>
          <p:spPr bwMode="auto">
            <a:xfrm rot="254863">
              <a:off x="4258" y="3808"/>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0" name="Oval 246"/>
            <p:cNvSpPr>
              <a:spLocks noChangeArrowheads="1"/>
            </p:cNvSpPr>
            <p:nvPr/>
          </p:nvSpPr>
          <p:spPr bwMode="auto">
            <a:xfrm rot="254863">
              <a:off x="4303" y="3816"/>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1" name="Oval 247"/>
            <p:cNvSpPr>
              <a:spLocks noChangeArrowheads="1"/>
            </p:cNvSpPr>
            <p:nvPr/>
          </p:nvSpPr>
          <p:spPr bwMode="auto">
            <a:xfrm rot="254863">
              <a:off x="4240" y="377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2" name="Oval 248"/>
            <p:cNvSpPr>
              <a:spLocks noChangeArrowheads="1"/>
            </p:cNvSpPr>
            <p:nvPr/>
          </p:nvSpPr>
          <p:spPr bwMode="auto">
            <a:xfrm rot="254863">
              <a:off x="4284" y="377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3" name="Oval 249"/>
            <p:cNvSpPr>
              <a:spLocks noChangeArrowheads="1"/>
            </p:cNvSpPr>
            <p:nvPr/>
          </p:nvSpPr>
          <p:spPr bwMode="auto">
            <a:xfrm rot="254863">
              <a:off x="4329" y="378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4" name="Oval 250"/>
            <p:cNvSpPr>
              <a:spLocks noChangeArrowheads="1"/>
            </p:cNvSpPr>
            <p:nvPr/>
          </p:nvSpPr>
          <p:spPr bwMode="auto">
            <a:xfrm rot="254863">
              <a:off x="4268" y="374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5" name="Oval 251"/>
            <p:cNvSpPr>
              <a:spLocks noChangeArrowheads="1"/>
            </p:cNvSpPr>
            <p:nvPr/>
          </p:nvSpPr>
          <p:spPr bwMode="auto">
            <a:xfrm rot="254863">
              <a:off x="4312" y="374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6" name="Oval 252"/>
            <p:cNvSpPr>
              <a:spLocks noChangeArrowheads="1"/>
            </p:cNvSpPr>
            <p:nvPr/>
          </p:nvSpPr>
          <p:spPr bwMode="auto">
            <a:xfrm rot="254863">
              <a:off x="4357" y="375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95837" name="Freeform 253"/>
            <p:cNvSpPr>
              <a:spLocks/>
            </p:cNvSpPr>
            <p:nvPr/>
          </p:nvSpPr>
          <p:spPr bwMode="auto">
            <a:xfrm>
              <a:off x="4290" y="3704"/>
              <a:ext cx="141" cy="42"/>
            </a:xfrm>
            <a:custGeom>
              <a:avLst/>
              <a:gdLst/>
              <a:ahLst/>
              <a:cxnLst>
                <a:cxn ang="0">
                  <a:pos x="18" y="0"/>
                </a:cxn>
                <a:cxn ang="0">
                  <a:pos x="141" y="22"/>
                </a:cxn>
                <a:cxn ang="0">
                  <a:pos x="120" y="42"/>
                </a:cxn>
                <a:cxn ang="0">
                  <a:pos x="0" y="19"/>
                </a:cxn>
                <a:cxn ang="0">
                  <a:pos x="18" y="0"/>
                </a:cxn>
              </a:cxnLst>
              <a:rect l="0" t="0" r="r" b="b"/>
              <a:pathLst>
                <a:path w="141" h="42">
                  <a:moveTo>
                    <a:pt x="18" y="0"/>
                  </a:moveTo>
                  <a:lnTo>
                    <a:pt x="141" y="22"/>
                  </a:lnTo>
                  <a:lnTo>
                    <a:pt x="120" y="42"/>
                  </a:lnTo>
                  <a:lnTo>
                    <a:pt x="0" y="19"/>
                  </a:lnTo>
                  <a:lnTo>
                    <a:pt x="18" y="0"/>
                  </a:lnTo>
                  <a:close/>
                </a:path>
              </a:pathLst>
            </a:custGeom>
            <a:solidFill>
              <a:srgbClr val="B3C7E5"/>
            </a:solidFill>
            <a:ln w="9525" cap="flat" cmpd="sng">
              <a:solidFill>
                <a:srgbClr val="395C83"/>
              </a:solidFill>
              <a:prstDash val="solid"/>
              <a:round/>
              <a:headEnd/>
              <a:tailEnd/>
            </a:ln>
            <a:effectLst/>
          </p:spPr>
          <p:txBody>
            <a:bodyPr wrap="none" anchor="ctr"/>
            <a:lstStyle/>
            <a:p>
              <a:endParaRPr lang="en-US"/>
            </a:p>
          </p:txBody>
        </p:sp>
        <p:sp>
          <p:nvSpPr>
            <p:cNvPr id="195838" name="Freeform 254"/>
            <p:cNvSpPr>
              <a:spLocks/>
            </p:cNvSpPr>
            <p:nvPr/>
          </p:nvSpPr>
          <p:spPr bwMode="auto">
            <a:xfrm>
              <a:off x="3915" y="3780"/>
              <a:ext cx="198" cy="168"/>
            </a:xfrm>
            <a:custGeom>
              <a:avLst/>
              <a:gdLst/>
              <a:ahLst/>
              <a:cxnLst>
                <a:cxn ang="0">
                  <a:pos x="198" y="0"/>
                </a:cxn>
                <a:cxn ang="0">
                  <a:pos x="141" y="149"/>
                </a:cxn>
                <a:cxn ang="0">
                  <a:pos x="18" y="87"/>
                </a:cxn>
                <a:cxn ang="0">
                  <a:pos x="107" y="50"/>
                </a:cxn>
              </a:cxnLst>
              <a:rect l="0" t="0" r="r" b="b"/>
              <a:pathLst>
                <a:path w="198" h="168">
                  <a:moveTo>
                    <a:pt x="198" y="0"/>
                  </a:moveTo>
                  <a:cubicBezTo>
                    <a:pt x="137" y="59"/>
                    <a:pt x="193" y="130"/>
                    <a:pt x="141" y="149"/>
                  </a:cubicBezTo>
                  <a:cubicBezTo>
                    <a:pt x="89" y="168"/>
                    <a:pt x="0" y="126"/>
                    <a:pt x="18" y="87"/>
                  </a:cubicBezTo>
                  <a:cubicBezTo>
                    <a:pt x="36" y="48"/>
                    <a:pt x="62" y="45"/>
                    <a:pt x="107" y="50"/>
                  </a:cubicBezTo>
                </a:path>
              </a:pathLst>
            </a:custGeom>
            <a:noFill/>
            <a:ln w="19050" cmpd="sng">
              <a:solidFill>
                <a:srgbClr val="093B6D"/>
              </a:solidFill>
              <a:round/>
              <a:headEnd/>
              <a:tailEnd/>
            </a:ln>
            <a:effectLst/>
          </p:spPr>
          <p:txBody>
            <a:bodyPr/>
            <a:lstStyle/>
            <a:p>
              <a:endParaRPr lang="en-US"/>
            </a:p>
          </p:txBody>
        </p:sp>
      </p:grpSp>
      <p:sp>
        <p:nvSpPr>
          <p:cNvPr id="195839" name="AutoShape 255"/>
          <p:cNvSpPr>
            <a:spLocks noChangeArrowheads="1"/>
          </p:cNvSpPr>
          <p:nvPr/>
        </p:nvSpPr>
        <p:spPr bwMode="gray">
          <a:xfrm>
            <a:off x="3684588" y="4535488"/>
            <a:ext cx="2562225" cy="2097087"/>
          </a:xfrm>
          <a:prstGeom prst="roundRect">
            <a:avLst>
              <a:gd name="adj" fmla="val 4718"/>
            </a:avLst>
          </a:prstGeom>
          <a:gradFill rotWithShape="1">
            <a:gsLst>
              <a:gs pos="0">
                <a:srgbClr val="F0F0F0"/>
              </a:gs>
              <a:gs pos="100000">
                <a:srgbClr val="F0F0F0">
                  <a:gamma/>
                  <a:tint val="0"/>
                  <a:invGamma/>
                </a:srgbClr>
              </a:gs>
            </a:gsLst>
            <a:lin ang="5400000" scaled="1"/>
          </a:gradFill>
          <a:ln w="9525" algn="ctr">
            <a:noFill/>
            <a:round/>
            <a:headEnd/>
            <a:tailEnd/>
          </a:ln>
          <a:effectLst/>
        </p:spPr>
        <p:txBody>
          <a:bodyPr wrap="none" anchor="ctr"/>
          <a:lstStyle/>
          <a:p>
            <a:endParaRPr lang="en-US"/>
          </a:p>
        </p:txBody>
      </p:sp>
      <p:sp>
        <p:nvSpPr>
          <p:cNvPr id="195840" name="AutoShape 256"/>
          <p:cNvSpPr>
            <a:spLocks noChangeArrowheads="1"/>
          </p:cNvSpPr>
          <p:nvPr/>
        </p:nvSpPr>
        <p:spPr bwMode="auto">
          <a:xfrm>
            <a:off x="4284663" y="6289675"/>
            <a:ext cx="1655762" cy="138113"/>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841" name="AutoShape 257"/>
          <p:cNvSpPr>
            <a:spLocks noChangeArrowheads="1"/>
          </p:cNvSpPr>
          <p:nvPr/>
        </p:nvSpPr>
        <p:spPr bwMode="auto">
          <a:xfrm>
            <a:off x="4284663" y="6164263"/>
            <a:ext cx="1655762" cy="12223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5842" name="AutoShape 258"/>
          <p:cNvSpPr>
            <a:spLocks noChangeArrowheads="1"/>
          </p:cNvSpPr>
          <p:nvPr/>
        </p:nvSpPr>
        <p:spPr bwMode="auto">
          <a:xfrm>
            <a:off x="4284663" y="6015038"/>
            <a:ext cx="1655762" cy="144462"/>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5843" name="AutoShape 259"/>
          <p:cNvSpPr>
            <a:spLocks noChangeArrowheads="1"/>
          </p:cNvSpPr>
          <p:nvPr/>
        </p:nvSpPr>
        <p:spPr bwMode="auto">
          <a:xfrm>
            <a:off x="4284663" y="5749925"/>
            <a:ext cx="1655762" cy="138113"/>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844" name="AutoShape 260"/>
          <p:cNvSpPr>
            <a:spLocks noChangeArrowheads="1"/>
          </p:cNvSpPr>
          <p:nvPr/>
        </p:nvSpPr>
        <p:spPr bwMode="auto">
          <a:xfrm>
            <a:off x="4284663" y="5624513"/>
            <a:ext cx="1655762" cy="12223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5845" name="AutoShape 261"/>
          <p:cNvSpPr>
            <a:spLocks noChangeArrowheads="1"/>
          </p:cNvSpPr>
          <p:nvPr/>
        </p:nvSpPr>
        <p:spPr bwMode="auto">
          <a:xfrm>
            <a:off x="4284663" y="5475288"/>
            <a:ext cx="1655762" cy="144462"/>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5846" name="AutoShape 262"/>
          <p:cNvSpPr>
            <a:spLocks noChangeArrowheads="1"/>
          </p:cNvSpPr>
          <p:nvPr/>
        </p:nvSpPr>
        <p:spPr bwMode="auto">
          <a:xfrm>
            <a:off x="4284663" y="5067300"/>
            <a:ext cx="1655762" cy="276225"/>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195847" name="AutoShape 263"/>
          <p:cNvSpPr>
            <a:spLocks noChangeArrowheads="1"/>
          </p:cNvSpPr>
          <p:nvPr/>
        </p:nvSpPr>
        <p:spPr bwMode="auto">
          <a:xfrm>
            <a:off x="4284663" y="4930775"/>
            <a:ext cx="1655762" cy="131763"/>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195848" name="AutoShape 264"/>
          <p:cNvSpPr>
            <a:spLocks noChangeArrowheads="1"/>
          </p:cNvSpPr>
          <p:nvPr/>
        </p:nvSpPr>
        <p:spPr bwMode="auto">
          <a:xfrm>
            <a:off x="4284663" y="4781550"/>
            <a:ext cx="1655762" cy="144463"/>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195849" name="Rectangle 265"/>
          <p:cNvSpPr>
            <a:spLocks noChangeArrowheads="1"/>
          </p:cNvSpPr>
          <p:nvPr/>
        </p:nvSpPr>
        <p:spPr bwMode="auto">
          <a:xfrm>
            <a:off x="3779838" y="4597400"/>
            <a:ext cx="2438400" cy="2016125"/>
          </a:xfrm>
          <a:prstGeom prst="rect">
            <a:avLst/>
          </a:prstGeom>
          <a:noFill/>
          <a:ln w="9525" algn="ctr">
            <a:noFill/>
            <a:miter lim="800000"/>
            <a:headEnd/>
            <a:tailEnd/>
          </a:ln>
          <a:effectLst/>
        </p:spPr>
        <p:txBody>
          <a:bodyPr wrap="none"/>
          <a:lstStyle/>
          <a:p>
            <a:pPr marL="85725" indent="-85725">
              <a:buClr>
                <a:schemeClr val="accent1"/>
              </a:buClr>
              <a:buFontTx/>
              <a:buChar char="•"/>
            </a:pPr>
            <a:r>
              <a:rPr lang="en-US" sz="900" b="1"/>
              <a:t>Download and Access Information:</a:t>
            </a:r>
          </a:p>
          <a:p>
            <a:pPr marL="447675" lvl="1" indent="-182563">
              <a:buClr>
                <a:schemeClr val="accent1"/>
              </a:buClr>
              <a:buFontTx/>
              <a:buChar char="•"/>
            </a:pPr>
            <a:r>
              <a:rPr lang="en-US" sz="900" b="1"/>
              <a:t>Full download</a:t>
            </a:r>
          </a:p>
          <a:p>
            <a:pPr marL="447675" lvl="1" indent="-182563">
              <a:buClr>
                <a:schemeClr val="accent1"/>
              </a:buClr>
              <a:buFontTx/>
              <a:buChar char="•"/>
            </a:pPr>
            <a:r>
              <a:rPr lang="en-US" sz="900" b="1"/>
              <a:t>Download to memory only</a:t>
            </a:r>
          </a:p>
          <a:p>
            <a:pPr marL="447675" lvl="1" indent="-182563">
              <a:buClr>
                <a:schemeClr val="accent1"/>
              </a:buClr>
              <a:buFontTx/>
              <a:buChar char="•"/>
            </a:pPr>
            <a:r>
              <a:rPr lang="en-US" sz="900" b="1"/>
              <a:t>Access via CPS only</a:t>
            </a:r>
          </a:p>
          <a:p>
            <a:pPr marL="447675" lvl="1" indent="-182563">
              <a:buClr>
                <a:schemeClr val="accent1"/>
              </a:buClr>
              <a:buFontTx/>
              <a:buChar char="•"/>
            </a:pPr>
            <a:r>
              <a:rPr lang="en-US" sz="900" b="1"/>
              <a:t>Preview in HTML only</a:t>
            </a:r>
          </a:p>
          <a:p>
            <a:pPr marL="85725" indent="-85725">
              <a:buClr>
                <a:schemeClr val="accent1"/>
              </a:buClr>
              <a:buFontTx/>
              <a:buChar char="•"/>
            </a:pPr>
            <a:r>
              <a:rPr lang="en-US" sz="900" b="1"/>
              <a:t>Edit and Save Changes:</a:t>
            </a:r>
          </a:p>
          <a:p>
            <a:pPr marL="447675" lvl="1" indent="-182563">
              <a:buClr>
                <a:schemeClr val="accent1"/>
              </a:buClr>
              <a:buFontTx/>
              <a:buChar char="•"/>
            </a:pPr>
            <a:r>
              <a:rPr lang="en-US" sz="900" b="1"/>
              <a:t>Save locally</a:t>
            </a:r>
          </a:p>
          <a:p>
            <a:pPr marL="447675" lvl="1" indent="-182563">
              <a:buClr>
                <a:schemeClr val="accent1"/>
              </a:buClr>
              <a:buFontTx/>
              <a:buChar char="•"/>
            </a:pPr>
            <a:r>
              <a:rPr lang="en-US" sz="900" b="1"/>
              <a:t>Save only to network</a:t>
            </a:r>
          </a:p>
          <a:p>
            <a:pPr marL="447675" lvl="1" indent="-182563">
              <a:buClr>
                <a:schemeClr val="accent1"/>
              </a:buClr>
              <a:buFontTx/>
              <a:buChar char="•"/>
            </a:pPr>
            <a:r>
              <a:rPr lang="en-US" sz="900" b="1"/>
              <a:t>Save disabled</a:t>
            </a:r>
          </a:p>
          <a:p>
            <a:pPr marL="85725" indent="-85725">
              <a:buClr>
                <a:schemeClr val="accent1"/>
              </a:buClr>
              <a:buFontTx/>
              <a:buChar char="•"/>
            </a:pPr>
            <a:r>
              <a:rPr lang="en-US" sz="900" b="1"/>
              <a:t>Print</a:t>
            </a:r>
          </a:p>
          <a:p>
            <a:pPr marL="447675" lvl="1" indent="-182563">
              <a:buClr>
                <a:schemeClr val="accent1"/>
              </a:buClr>
              <a:buFontTx/>
              <a:buChar char="•"/>
            </a:pPr>
            <a:r>
              <a:rPr lang="en-US" sz="900" b="1"/>
              <a:t>Print locally</a:t>
            </a:r>
          </a:p>
          <a:p>
            <a:pPr marL="447675" lvl="1" indent="-182563">
              <a:buClr>
                <a:schemeClr val="accent1"/>
              </a:buClr>
              <a:buFontTx/>
              <a:buChar char="•"/>
            </a:pPr>
            <a:r>
              <a:rPr lang="en-US" sz="900" b="1"/>
              <a:t>Print to selected printers only</a:t>
            </a:r>
          </a:p>
          <a:p>
            <a:pPr marL="447675" lvl="1" indent="-182563">
              <a:buClr>
                <a:schemeClr val="accent1"/>
              </a:buClr>
              <a:buFontTx/>
              <a:buChar char="•"/>
            </a:pPr>
            <a:r>
              <a:rPr lang="en-US" sz="900" b="1"/>
              <a:t>Printing disabled</a:t>
            </a:r>
          </a:p>
          <a:p>
            <a:pPr marL="85725" indent="-85725">
              <a:buClr>
                <a:schemeClr val="accent1"/>
              </a:buClr>
              <a:buFontTx/>
              <a:buChar char="•"/>
            </a:pPr>
            <a:r>
              <a:rPr lang="en-US" sz="900" b="1"/>
              <a:t>CPS Applications</a:t>
            </a:r>
          </a:p>
          <a:p>
            <a:pPr marL="85725" indent="-85725">
              <a:buClr>
                <a:schemeClr val="accent1"/>
              </a:buClr>
              <a:buFontTx/>
              <a:buChar char="•"/>
            </a:pPr>
            <a:endParaRPr lang="en-US" sz="900" b="1"/>
          </a:p>
        </p:txBody>
      </p:sp>
      <p:grpSp>
        <p:nvGrpSpPr>
          <p:cNvPr id="195850" name="Group 266"/>
          <p:cNvGrpSpPr>
            <a:grpSpLocks/>
          </p:cNvGrpSpPr>
          <p:nvPr/>
        </p:nvGrpSpPr>
        <p:grpSpPr bwMode="auto">
          <a:xfrm>
            <a:off x="3968750" y="3649663"/>
            <a:ext cx="955675" cy="377825"/>
            <a:chOff x="3687" y="3053"/>
            <a:chExt cx="1654" cy="595"/>
          </a:xfrm>
        </p:grpSpPr>
        <p:pic>
          <p:nvPicPr>
            <p:cNvPr id="195851" name="Picture 267" descr="AG-black copy"/>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195852" name="Oval 268"/>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195853" name="Group 269"/>
          <p:cNvGrpSpPr>
            <a:grpSpLocks/>
          </p:cNvGrpSpPr>
          <p:nvPr/>
        </p:nvGrpSpPr>
        <p:grpSpPr bwMode="auto">
          <a:xfrm>
            <a:off x="5865813" y="3657600"/>
            <a:ext cx="809625" cy="682625"/>
            <a:chOff x="3806" y="2247"/>
            <a:chExt cx="510" cy="430"/>
          </a:xfrm>
        </p:grpSpPr>
        <p:sp>
          <p:nvSpPr>
            <p:cNvPr id="195854" name="Oval 270"/>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95855" name="Group 271"/>
            <p:cNvGrpSpPr>
              <a:grpSpLocks/>
            </p:cNvGrpSpPr>
            <p:nvPr/>
          </p:nvGrpSpPr>
          <p:grpSpPr bwMode="auto">
            <a:xfrm>
              <a:off x="3948" y="2247"/>
              <a:ext cx="190" cy="348"/>
              <a:chOff x="2102" y="1044"/>
              <a:chExt cx="100" cy="348"/>
            </a:xfrm>
          </p:grpSpPr>
          <p:sp>
            <p:nvSpPr>
              <p:cNvPr id="195856" name="AutoShape 272"/>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95857" name="Line 273"/>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95858" name="Line 274"/>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95859" name="Line 275"/>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95860" name="Freeform 276"/>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500"/>
                                        <p:tgtEl>
                                          <p:spTgt spid="19558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5822"/>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59028 0.22592 C -0.59323 0.22268 -0.5967 0.22314 -0.60174 0.22268 C -0.60469 0.22176 -0.60851 0.22106 -0.61198 0.22083 C -0.61545 0.21967 -0.61789 0.21967 -0.62101 0.22106 C -0.62431 0.22546 -0.62952 0.22847 -0.63334 0.2324 C -0.63629 0.23541 -0.63594 0.23958 -0.63889 0.24236 C -0.63976 0.24444 -0.64098 0.24606 -0.64219 0.24791 C -0.64271 0.25046 -0.64358 0.25231 -0.64393 0.25486 C -0.64306 0.26273 -0.64358 0.25787 -0.64219 0.26944 C -0.64098 0.27777 -0.61754 0.29027 -0.60695 0.29166 C -0.60434 0.29259 -0.60313 0.29166 -0.60052 0.29143 C -0.59844 0.29004 -0.59618 0.28935 -0.5941 0.28842 C -0.59236 0.2868 -0.58768 0.28402 -0.58768 0.28426 C -0.58646 0.2824 -0.58646 0.28032 -0.58507 0.2787 C -0.58438 0.275 -0.58212 0.27037 -0.58004 0.26643 C -0.57969 0.26435 -0.57917 0.26227 -0.57743 0.26041 C -0.57795 0.2537 -0.57795 0.24166 -0.58212 0.23541 C -0.58264 0.23333 -0.58264 0.23287 -0.58507 0.23171 C -0.59028 0.22384 -0.60261 0.22245 -0.61285 0.22083 C -0.61667 0.22106 -0.62014 0.22338 -0.62344 0.225 C -0.62726 0.22963 -0.63594 0.23657 -0.64098 0.2412 C -0.64132 0.24375 -0.64358 0.24629 -0.64479 0.24884 C -0.64393 0.2537 -0.64306 0.2581 -0.64132 0.26273 C -0.64063 0.26713 -0.63889 0.27129 -0.63629 0.27523 C -0.63455 0.28102 -0.62309 0.2868 -0.6158 0.28773 C -0.61025 0.29004 -0.60087 0.28865 -0.59497 0.28842 C -0.5915 0.2875 -0.59028 0.28495 -0.58768 0.28287 C -0.58681 0.27939 -0.58351 0.27546 -0.58125 0.27245 C -0.58091 0.26967 -0.58004 0.26713 -0.57882 0.26458 C -0.57795 0.2618 -0.57743 0.25856 -0.57622 0.25555 C -0.5757 0.25231 -0.57535 0.24907 -0.57709 0.24629 C -0.57743 0.24375 -0.57795 0.24074 -0.57969 0.23819 C -0.58004 0.23472 -0.58039 0.23333 -0.58473 0.23148 C -0.58907 0.22731 -0.59757 0.22384 -0.60434 0.22268 C -0.60695 0.22176 -0.60903 0.22106 -0.61164 0.22083 C -0.61493 0.21967 -0.61841 0.22152 -0.62188 0.22268 C -0.62309 0.22338 -0.6257 0.225 -0.6257 0.22546 C -0.629 0.22916 -0.6342 0.23217 -0.63629 0.23657 C -0.63716 0.23865 -0.63976 0.24236 -0.63976 0.24282 C -0.64011 0.24467 -0.64132 0.24652 -0.64219 0.24884 C -0.64271 0.25208 -0.64445 0.25439 -0.64479 0.25787 C -0.64445 0.26203 -0.64532 0.2662 -0.64358 0.27014 C -0.64132 0.275 -0.62223 0.28588 -0.6158 0.28865 C -0.61372 0.29074 -0.6125 0.29027 -0.60938 0.29143 C -0.60261 0.29074 -0.59757 0.29004 -0.5915 0.28773 C -0.58941 0.28495 -0.58733 0.28194 -0.58507 0.27916 C -0.58473 0.27685 -0.58386 0.27384 -0.58264 0.27199 C -0.58091 0.26435 -0.58212 0.25486 -0.57743 0.24791 C -0.57709 0.24537 -0.57622 0.24282 -0.5757 0.24004 C -0.57657 0.23703 -0.57882 0.23495 -0.58212 0.23333 C -0.58473 0.22963 -0.59323 0.22569 -0.59879 0.22407 C -0.60087 0.225 -0.60348 0.22546 -0.60556 0.22592 C -0.60938 0.22569 -0.61285 0.2243 -0.61667 0.22384 C -0.61927 0.22268 -0.62049 0.22384 -0.62309 0.22407 C -0.62604 0.225 -0.62813 0.22639 -0.63073 0.22754 C -0.63542 0.23472 -0.64219 0.24051 -0.64601 0.24791 C -0.64532 0.25139 -0.64566 0.25532 -0.64393 0.25879 C -0.64358 0.26111 -0.64132 0.26551 -0.64132 0.26597 C -0.64098 0.26782 -0.64011 0.27037 -0.63889 0.27245 C -0.63716 0.27916 -0.62657 0.28495 -0.61789 0.28588 C -0.61545 0.28657 -0.6132 0.2875 -0.61077 0.28773 C -0.60851 0.28865 -0.60643 0.28865 -0.60382 0.28935 C -0.6 0.28819 -0.59532 0.28773 -0.59115 0.2875 C -0.58768 0.28495 -0.5882 0.28125 -0.58473 0.2787 C -0.58299 0.27592 -0.58264 0.27361 -0.58004 0.27129 C -0.57969 0.26875 -0.5783 0.2662 -0.57622 0.26435 C -0.57535 0.2618 -0.575 0.26041 -0.5757 0.25787 C -0.57657 0.25185 -0.57657 0.24328 -0.57969 0.2375 C -0.58039 0.23217 -0.58438 0.23217 -0.58976 0.22963 C -0.5915 0.22731 -0.59375 0.22592 -0.59757 0.22569 C -0.60087 0.22384 -0.60469 0.22314 -0.60903 0.22268 C -0.6125 0.22176 -0.61459 0.22176 -0.61841 0.22222 C -0.62101 0.22268 -0.62257 0.22268 -0.62483 0.22407 C -0.62778 0.22801 -0.6316 0.23171 -0.63455 0.23564 C -0.63629 0.2375 -0.63976 0.24143 -0.63976 0.24166 C -0.64063 0.24444 -0.63976 0.24236 -0.64219 0.24629 C -0.64271 0.24699 -0.64358 0.24814 -0.64358 0.24861 C -0.64393 0.25023 -0.64532 0.25185 -0.64601 0.2537 C -0.64688 0.2581 -0.6474 0.26389 -0.64393 0.26805 C -0.64306 0.27176 -0.64098 0.27546 -0.63716 0.27777 C -0.6342 0.2824 -0.62309 0.28495 -0.61719 0.28657 C -0.61493 0.28773 -0.61198 0.28842 -0.60938 0.28865 C -0.60729 0.29004 -0.60556 0.29027 -0.60313 0.29074 C -0.59705 0.29305 -0.58976 0.28703 -0.58733 0.28356 C -0.58594 0.28171 -0.58386 0.27777 -0.58386 0.27824 C -0.58351 0.27592 -0.58264 0.27384 -0.58125 0.27199 C -0.58039 0.26875 -0.57917 0.26527 -0.57743 0.26227 C -0.57709 0.25972 -0.57622 0.25694 -0.575 0.25463 C -0.57414 0.24745 -0.57101 0.23958 -0.57969 0.23426 C -0.58125 0.23217 -0.58386 0.23009 -0.58733 0.22963 C -0.59063 0.22754 -0.59618 0.22477 -0.60052 0.22407 C -0.60313 0.22384 -0.60782 0.22314 -0.60782 0.22338 C -0.61111 0.22384 -0.61459 0.2243 -0.61789 0.225 C -0.62101 0.22662 -0.62257 0.22847 -0.6257 0.22986 C -0.62657 0.23333 -0.6342 0.23727 -0.63716 0.24051 C -0.63837 0.24213 -0.64098 0.24537 -0.64098 0.2456 C -0.64132 0.24722 -0.64184 0.24861 -0.64358 0.25023 C -0.64479 0.25625 -0.6474 0.26342 -0.64983 0.26944 C -0.64861 0.27176 -0.64688 0.27199 -0.64393 0.27245 C -0.64358 0.27384 -0.63976 0.27615 -0.63976 0.27662 C -0.63802 0.27847 -0.63368 0.28009 -0.63073 0.28078 C -0.62778 0.2824 -0.6257 0.28356 -0.62188 0.28402 C -0.61632 0.28611 -0.61077 0.28912 -0.60434 0.28981 C -0.59966 0.29143 -0.59618 0.28935 -0.59289 0.2875 C -0.5915 0.2868 -0.58976 0.28449 -0.58976 0.28495 C -0.58854 0.28171 -0.58646 0.27916 -0.58507 0.27615 C -0.58473 0.27361 -0.58386 0.27199 -0.58212 0.27014 C -0.58125 0.26759 -0.58004 0.26527 -0.57882 0.26273 C -0.57743 0.25602 -0.57795 0.24745 -0.58212 0.2412 C -0.58264 0.23889 -0.58264 0.23796 -0.58507 0.23657 C -0.58768 0.23287 -0.5915 0.22986 -0.59618 0.22754 C -0.59844 0.22477 -0.5967 0.22639 -0.60261 0.22407 C -0.60348 0.22384 -0.60521 0.22314 -0.60521 0.22338 " pathEditMode="relative" rAng="0" ptsTypes="ffffffffffffffffffffffffffffffffffffffffffffffffffffffffffffffffffffffffffffffffffffffffffffffffffffffffffffffffA">
                                      <p:cBhvr>
                                        <p:cTn id="13" dur="1000" fill="hold"/>
                                        <p:tgtEl>
                                          <p:spTgt spid="195822"/>
                                        </p:tgtEl>
                                        <p:attrNameLst>
                                          <p:attrName>ppt_x</p:attrName>
                                          <p:attrName>ppt_y</p:attrName>
                                        </p:attrNameLst>
                                      </p:cBhvr>
                                      <p:rCtr x="-20" y="30"/>
                                    </p:animMotion>
                                  </p:childTnLst>
                                </p:cTn>
                              </p:par>
                            </p:childTnLst>
                          </p:cTn>
                        </p:par>
                        <p:par>
                          <p:cTn id="14" fill="hold">
                            <p:stCondLst>
                              <p:cond delay="1500"/>
                            </p:stCondLst>
                            <p:childTnLst>
                              <p:par>
                                <p:cTn id="15" presetID="1" presetClass="exit" presetSubtype="0" fill="hold" nodeType="afterEffect">
                                  <p:stCondLst>
                                    <p:cond delay="0"/>
                                  </p:stCondLst>
                                  <p:childTnLst>
                                    <p:set>
                                      <p:cBhvr>
                                        <p:cTn id="16" dur="1" fill="hold">
                                          <p:stCondLst>
                                            <p:cond delay="0"/>
                                          </p:stCondLst>
                                        </p:cTn>
                                        <p:tgtEl>
                                          <p:spTgt spid="195822"/>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95816"/>
                                        </p:tgtEl>
                                        <p:attrNameLst>
                                          <p:attrName>style.visibility</p:attrName>
                                        </p:attrNameLst>
                                      </p:cBhvr>
                                      <p:to>
                                        <p:strVal val="visible"/>
                                      </p:to>
                                    </p:set>
                                    <p:animEffect transition="in" filter="fade">
                                      <p:cBhvr>
                                        <p:cTn id="20" dur="500"/>
                                        <p:tgtEl>
                                          <p:spTgt spid="195816"/>
                                        </p:tgtEl>
                                      </p:cBhvr>
                                    </p:animEffect>
                                  </p:childTnLst>
                                </p:cTn>
                              </p:par>
                              <p:par>
                                <p:cTn id="21" presetID="22" presetClass="entr" presetSubtype="1" fill="hold" nodeType="withEffect">
                                  <p:stCondLst>
                                    <p:cond delay="0"/>
                                  </p:stCondLst>
                                  <p:childTnLst>
                                    <p:set>
                                      <p:cBhvr>
                                        <p:cTn id="22" dur="1" fill="hold">
                                          <p:stCondLst>
                                            <p:cond delay="0"/>
                                          </p:stCondLst>
                                        </p:cTn>
                                        <p:tgtEl>
                                          <p:spTgt spid="195611"/>
                                        </p:tgtEl>
                                        <p:attrNameLst>
                                          <p:attrName>style.visibility</p:attrName>
                                        </p:attrNameLst>
                                      </p:cBhvr>
                                      <p:to>
                                        <p:strVal val="visible"/>
                                      </p:to>
                                    </p:set>
                                    <p:animEffect transition="in" filter="wipe(up)">
                                      <p:cBhvr>
                                        <p:cTn id="23" dur="1000"/>
                                        <p:tgtEl>
                                          <p:spTgt spid="195611"/>
                                        </p:tgtEl>
                                      </p:cBhvr>
                                    </p:animEffect>
                                  </p:childTnLst>
                                </p:cTn>
                              </p:par>
                              <p:par>
                                <p:cTn id="24" presetID="22" presetClass="entr" presetSubtype="1" fill="hold" nodeType="withEffect">
                                  <p:stCondLst>
                                    <p:cond delay="0"/>
                                  </p:stCondLst>
                                  <p:childTnLst>
                                    <p:set>
                                      <p:cBhvr>
                                        <p:cTn id="25" dur="1" fill="hold">
                                          <p:stCondLst>
                                            <p:cond delay="0"/>
                                          </p:stCondLst>
                                        </p:cTn>
                                        <p:tgtEl>
                                          <p:spTgt spid="195606"/>
                                        </p:tgtEl>
                                        <p:attrNameLst>
                                          <p:attrName>style.visibility</p:attrName>
                                        </p:attrNameLst>
                                      </p:cBhvr>
                                      <p:to>
                                        <p:strVal val="visible"/>
                                      </p:to>
                                    </p:set>
                                    <p:animEffect transition="in" filter="wipe(up)">
                                      <p:cBhvr>
                                        <p:cTn id="26" dur="1000"/>
                                        <p:tgtEl>
                                          <p:spTgt spid="195606"/>
                                        </p:tgtEl>
                                      </p:cBhvr>
                                    </p:animEffect>
                                  </p:childTnLst>
                                </p:cTn>
                              </p:par>
                              <p:par>
                                <p:cTn id="27" presetID="22" presetClass="entr" presetSubtype="1" fill="hold" nodeType="withEffect">
                                  <p:stCondLst>
                                    <p:cond delay="0"/>
                                  </p:stCondLst>
                                  <p:childTnLst>
                                    <p:set>
                                      <p:cBhvr>
                                        <p:cTn id="28" dur="1" fill="hold">
                                          <p:stCondLst>
                                            <p:cond delay="0"/>
                                          </p:stCondLst>
                                        </p:cTn>
                                        <p:tgtEl>
                                          <p:spTgt spid="195601"/>
                                        </p:tgtEl>
                                        <p:attrNameLst>
                                          <p:attrName>style.visibility</p:attrName>
                                        </p:attrNameLst>
                                      </p:cBhvr>
                                      <p:to>
                                        <p:strVal val="visible"/>
                                      </p:to>
                                    </p:set>
                                    <p:animEffect transition="in" filter="wipe(up)">
                                      <p:cBhvr>
                                        <p:cTn id="29" dur="1000"/>
                                        <p:tgtEl>
                                          <p:spTgt spid="195601"/>
                                        </p:tgtEl>
                                      </p:cBhvr>
                                    </p:animEffect>
                                  </p:childTnLst>
                                </p:cTn>
                              </p:par>
                              <p:par>
                                <p:cTn id="30" presetID="22" presetClass="entr" presetSubtype="1" fill="hold" nodeType="withEffect">
                                  <p:stCondLst>
                                    <p:cond delay="0"/>
                                  </p:stCondLst>
                                  <p:childTnLst>
                                    <p:set>
                                      <p:cBhvr>
                                        <p:cTn id="31" dur="1" fill="hold">
                                          <p:stCondLst>
                                            <p:cond delay="0"/>
                                          </p:stCondLst>
                                        </p:cTn>
                                        <p:tgtEl>
                                          <p:spTgt spid="195596"/>
                                        </p:tgtEl>
                                        <p:attrNameLst>
                                          <p:attrName>style.visibility</p:attrName>
                                        </p:attrNameLst>
                                      </p:cBhvr>
                                      <p:to>
                                        <p:strVal val="visible"/>
                                      </p:to>
                                    </p:set>
                                    <p:animEffect transition="in" filter="wipe(up)">
                                      <p:cBhvr>
                                        <p:cTn id="32" dur="1000"/>
                                        <p:tgtEl>
                                          <p:spTgt spid="195596"/>
                                        </p:tgtEl>
                                      </p:cBhvr>
                                    </p:animEffect>
                                  </p:childTnLst>
                                </p:cTn>
                              </p:par>
                              <p:par>
                                <p:cTn id="33" presetID="22" presetClass="entr" presetSubtype="1" fill="hold" nodeType="withEffect">
                                  <p:stCondLst>
                                    <p:cond delay="0"/>
                                  </p:stCondLst>
                                  <p:childTnLst>
                                    <p:set>
                                      <p:cBhvr>
                                        <p:cTn id="34" dur="1" fill="hold">
                                          <p:stCondLst>
                                            <p:cond delay="0"/>
                                          </p:stCondLst>
                                        </p:cTn>
                                        <p:tgtEl>
                                          <p:spTgt spid="195591"/>
                                        </p:tgtEl>
                                        <p:attrNameLst>
                                          <p:attrName>style.visibility</p:attrName>
                                        </p:attrNameLst>
                                      </p:cBhvr>
                                      <p:to>
                                        <p:strVal val="visible"/>
                                      </p:to>
                                    </p:set>
                                    <p:animEffect transition="in" filter="wipe(up)">
                                      <p:cBhvr>
                                        <p:cTn id="35" dur="1000"/>
                                        <p:tgtEl>
                                          <p:spTgt spid="19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2938E3E-5599-491A-A7A5-58DDCCB48DF6}" type="slidenum">
              <a:rPr lang="en-US"/>
              <a:pPr/>
              <a:t>17</a:t>
            </a:fld>
            <a:endParaRPr lang="en-US"/>
          </a:p>
        </p:txBody>
      </p:sp>
      <p:sp>
        <p:nvSpPr>
          <p:cNvPr id="6" name="Footer Placeholder 5"/>
          <p:cNvSpPr>
            <a:spLocks noGrp="1"/>
          </p:cNvSpPr>
          <p:nvPr>
            <p:ph type="ftr" sz="quarter" idx="11"/>
          </p:nvPr>
        </p:nvSpPr>
        <p:spPr/>
        <p:txBody>
          <a:bodyPr/>
          <a:lstStyle/>
          <a:p>
            <a:r>
              <a:rPr lang="en-US"/>
              <a:t>Internal and Partner Use Only</a:t>
            </a:r>
          </a:p>
          <a:p>
            <a:endParaRPr lang="en-US"/>
          </a:p>
        </p:txBody>
      </p:sp>
      <p:sp>
        <p:nvSpPr>
          <p:cNvPr id="7" name="Date Placeholder 6"/>
          <p:cNvSpPr>
            <a:spLocks noGrp="1"/>
          </p:cNvSpPr>
          <p:nvPr>
            <p:ph type="dt" sz="half" idx="12"/>
          </p:nvPr>
        </p:nvSpPr>
        <p:spPr/>
        <p:txBody>
          <a:bodyPr/>
          <a:lstStyle/>
          <a:p>
            <a:r>
              <a:rPr lang="en-US"/>
              <a:t>© 2005 Citrix Systems, Inc.—All rights reserved.</a:t>
            </a:r>
          </a:p>
        </p:txBody>
      </p:sp>
      <p:sp>
        <p:nvSpPr>
          <p:cNvPr id="199682" name="Rectangle 2"/>
          <p:cNvSpPr>
            <a:spLocks noGrp="1" noChangeArrowheads="1"/>
          </p:cNvSpPr>
          <p:nvPr>
            <p:ph type="title"/>
          </p:nvPr>
        </p:nvSpPr>
        <p:spPr/>
        <p:txBody>
          <a:bodyPr/>
          <a:lstStyle/>
          <a:p>
            <a:r>
              <a:rPr lang="en-US"/>
              <a:t>Policy Configuration</a:t>
            </a:r>
          </a:p>
        </p:txBody>
      </p:sp>
      <p:sp>
        <p:nvSpPr>
          <p:cNvPr id="199683" name="Rectangle 3"/>
          <p:cNvSpPr>
            <a:spLocks noGrp="1" noChangeArrowheads="1"/>
          </p:cNvSpPr>
          <p:nvPr>
            <p:ph type="body" sz="half" idx="1"/>
          </p:nvPr>
        </p:nvSpPr>
        <p:spPr>
          <a:xfrm>
            <a:off x="457200" y="1600200"/>
            <a:ext cx="8686800" cy="4840288"/>
          </a:xfrm>
        </p:spPr>
        <p:txBody>
          <a:bodyPr/>
          <a:lstStyle/>
          <a:p>
            <a:r>
              <a:rPr lang="en-US" sz="2200"/>
              <a:t>Define resources which can be accessed and viewed by users</a:t>
            </a:r>
          </a:p>
          <a:p>
            <a:r>
              <a:rPr lang="en-US" sz="2200"/>
              <a:t>Supported resource types:</a:t>
            </a:r>
          </a:p>
          <a:p>
            <a:pPr lvl="1"/>
            <a:r>
              <a:rPr lang="en-US" sz="2000"/>
              <a:t>File shares</a:t>
            </a:r>
          </a:p>
          <a:p>
            <a:pPr lvl="1"/>
            <a:r>
              <a:rPr lang="en-US" sz="2000"/>
              <a:t>Web sites</a:t>
            </a:r>
          </a:p>
          <a:p>
            <a:pPr lvl="1"/>
            <a:r>
              <a:rPr lang="en-US" sz="2000"/>
              <a:t>VPN network access</a:t>
            </a:r>
          </a:p>
          <a:p>
            <a:pPr lvl="1"/>
            <a:r>
              <a:rPr lang="en-US" sz="2000"/>
              <a:t>Email sync</a:t>
            </a:r>
          </a:p>
          <a:p>
            <a:pPr lvl="1"/>
            <a:r>
              <a:rPr lang="en-US" sz="2000"/>
              <a:t>Web-based email</a:t>
            </a:r>
          </a:p>
        </p:txBody>
      </p:sp>
      <p:pic>
        <p:nvPicPr>
          <p:cNvPr id="199684" name="Picture 4" descr="aac_resourcelist"/>
          <p:cNvPicPr>
            <a:picLocks noChangeAspect="1" noChangeArrowheads="1"/>
          </p:cNvPicPr>
          <p:nvPr/>
        </p:nvPicPr>
        <p:blipFill>
          <a:blip r:embed="rId3" cstate="print"/>
          <a:srcRect/>
          <a:stretch>
            <a:fillRect/>
          </a:stretch>
        </p:blipFill>
        <p:spPr bwMode="auto">
          <a:xfrm>
            <a:off x="4462463" y="2527300"/>
            <a:ext cx="4152900" cy="3117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D45389C-49CE-41D0-8700-960F4E1ABD21}" type="slidenum">
              <a:rPr lang="en-US"/>
              <a:pPr/>
              <a:t>18</a:t>
            </a:fld>
            <a:endParaRPr lang="en-US"/>
          </a:p>
        </p:txBody>
      </p:sp>
      <p:sp>
        <p:nvSpPr>
          <p:cNvPr id="6" name="Footer Placeholder 5"/>
          <p:cNvSpPr>
            <a:spLocks noGrp="1"/>
          </p:cNvSpPr>
          <p:nvPr>
            <p:ph type="ftr" sz="quarter" idx="11"/>
          </p:nvPr>
        </p:nvSpPr>
        <p:spPr/>
        <p:txBody>
          <a:bodyPr/>
          <a:lstStyle/>
          <a:p>
            <a:r>
              <a:rPr lang="en-US"/>
              <a:t>Internal and Partner Use Only</a:t>
            </a:r>
          </a:p>
          <a:p>
            <a:endParaRPr lang="en-US"/>
          </a:p>
        </p:txBody>
      </p:sp>
      <p:sp>
        <p:nvSpPr>
          <p:cNvPr id="7" name="Date Placeholder 6"/>
          <p:cNvSpPr>
            <a:spLocks noGrp="1"/>
          </p:cNvSpPr>
          <p:nvPr>
            <p:ph type="dt" sz="half" idx="12"/>
          </p:nvPr>
        </p:nvSpPr>
        <p:spPr/>
        <p:txBody>
          <a:bodyPr/>
          <a:lstStyle/>
          <a:p>
            <a:r>
              <a:rPr lang="en-US"/>
              <a:t>© 2005 Citrix Systems, Inc.—All rights reserved.</a:t>
            </a:r>
          </a:p>
        </p:txBody>
      </p:sp>
      <p:sp>
        <p:nvSpPr>
          <p:cNvPr id="201730" name="Rectangle 2"/>
          <p:cNvSpPr>
            <a:spLocks noGrp="1" noChangeArrowheads="1"/>
          </p:cNvSpPr>
          <p:nvPr>
            <p:ph type="title"/>
          </p:nvPr>
        </p:nvSpPr>
        <p:spPr/>
        <p:txBody>
          <a:bodyPr/>
          <a:lstStyle/>
          <a:p>
            <a:r>
              <a:rPr lang="en-US"/>
              <a:t>Policy Configuration</a:t>
            </a:r>
          </a:p>
        </p:txBody>
      </p:sp>
      <p:sp>
        <p:nvSpPr>
          <p:cNvPr id="201731" name="Rectangle 3"/>
          <p:cNvSpPr>
            <a:spLocks noGrp="1" noChangeArrowheads="1"/>
          </p:cNvSpPr>
          <p:nvPr>
            <p:ph type="body" sz="half" idx="1"/>
          </p:nvPr>
        </p:nvSpPr>
        <p:spPr>
          <a:xfrm>
            <a:off x="457200" y="1600200"/>
            <a:ext cx="8504238" cy="4840288"/>
          </a:xfrm>
        </p:spPr>
        <p:txBody>
          <a:bodyPr/>
          <a:lstStyle/>
          <a:p>
            <a:r>
              <a:rPr lang="en-US" sz="2200"/>
              <a:t>Policies are first defined by the resources which they effect</a:t>
            </a:r>
          </a:p>
          <a:p>
            <a:r>
              <a:rPr lang="en-US" sz="2200"/>
              <a:t>Administrators may multi-select resources</a:t>
            </a:r>
          </a:p>
          <a:p>
            <a:endParaRPr lang="en-US" sz="2200"/>
          </a:p>
        </p:txBody>
      </p:sp>
      <p:pic>
        <p:nvPicPr>
          <p:cNvPr id="201732" name="Picture 4" descr="aac_policy_resource_select"/>
          <p:cNvPicPr>
            <a:picLocks noChangeAspect="1" noChangeArrowheads="1"/>
          </p:cNvPicPr>
          <p:nvPr/>
        </p:nvPicPr>
        <p:blipFill>
          <a:blip r:embed="rId3" cstate="print"/>
          <a:srcRect l="606"/>
          <a:stretch>
            <a:fillRect/>
          </a:stretch>
        </p:blipFill>
        <p:spPr bwMode="auto">
          <a:xfrm>
            <a:off x="3297238" y="2619375"/>
            <a:ext cx="5149850" cy="3797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C81D53A-2783-4C71-9157-A2741ECFF846}" type="slidenum">
              <a:rPr lang="en-US"/>
              <a:pPr/>
              <a:t>19</a:t>
            </a:fld>
            <a:endParaRPr lang="en-US"/>
          </a:p>
        </p:txBody>
      </p:sp>
      <p:sp>
        <p:nvSpPr>
          <p:cNvPr id="6" name="Footer Placeholder 4"/>
          <p:cNvSpPr>
            <a:spLocks noGrp="1"/>
          </p:cNvSpPr>
          <p:nvPr>
            <p:ph type="ftr" sz="quarter" idx="11"/>
          </p:nvPr>
        </p:nvSpPr>
        <p:spPr/>
        <p:txBody>
          <a:bodyPr/>
          <a:lstStyle/>
          <a:p>
            <a:r>
              <a:rPr lang="en-US"/>
              <a:t>Internal and Partner Use Only</a:t>
            </a:r>
          </a:p>
          <a:p>
            <a:endParaRPr lang="en-US"/>
          </a:p>
        </p:txBody>
      </p:sp>
      <p:sp>
        <p:nvSpPr>
          <p:cNvPr id="7" name="Date Placeholder 5"/>
          <p:cNvSpPr>
            <a:spLocks noGrp="1"/>
          </p:cNvSpPr>
          <p:nvPr>
            <p:ph type="dt" sz="half" idx="12"/>
          </p:nvPr>
        </p:nvSpPr>
        <p:spPr/>
        <p:txBody>
          <a:bodyPr/>
          <a:lstStyle/>
          <a:p>
            <a:r>
              <a:rPr lang="en-US"/>
              <a:t>© 2005 Citrix Systems, Inc.—All rights reserved.</a:t>
            </a:r>
          </a:p>
        </p:txBody>
      </p:sp>
      <p:sp>
        <p:nvSpPr>
          <p:cNvPr id="203778" name="Rectangle 2"/>
          <p:cNvSpPr>
            <a:spLocks noGrp="1" noChangeArrowheads="1"/>
          </p:cNvSpPr>
          <p:nvPr>
            <p:ph type="title"/>
          </p:nvPr>
        </p:nvSpPr>
        <p:spPr/>
        <p:txBody>
          <a:bodyPr/>
          <a:lstStyle/>
          <a:p>
            <a:r>
              <a:rPr lang="en-US"/>
              <a:t>Policy Configuration</a:t>
            </a:r>
          </a:p>
        </p:txBody>
      </p:sp>
      <p:sp>
        <p:nvSpPr>
          <p:cNvPr id="203779" name="Rectangle 3"/>
          <p:cNvSpPr>
            <a:spLocks noGrp="1" noChangeArrowheads="1"/>
          </p:cNvSpPr>
          <p:nvPr>
            <p:ph type="body" idx="1"/>
          </p:nvPr>
        </p:nvSpPr>
        <p:spPr/>
        <p:txBody>
          <a:bodyPr/>
          <a:lstStyle/>
          <a:p>
            <a:pPr>
              <a:lnSpc>
                <a:spcPct val="85000"/>
              </a:lnSpc>
            </a:pPr>
            <a:r>
              <a:rPr lang="en-US" sz="2200"/>
              <a:t>Policies define the permissions which apply to the selected resources</a:t>
            </a:r>
          </a:p>
          <a:p>
            <a:pPr>
              <a:lnSpc>
                <a:spcPct val="85000"/>
              </a:lnSpc>
            </a:pPr>
            <a:r>
              <a:rPr lang="en-US" sz="2200"/>
              <a:t>Administrators set permissions based on resource type</a:t>
            </a:r>
          </a:p>
          <a:p>
            <a:pPr>
              <a:lnSpc>
                <a:spcPct val="85000"/>
              </a:lnSpc>
            </a:pPr>
            <a:r>
              <a:rPr lang="en-US" sz="2200"/>
              <a:t>Policies can:</a:t>
            </a:r>
          </a:p>
          <a:p>
            <a:pPr lvl="1"/>
            <a:r>
              <a:rPr lang="en-US" sz="1800"/>
              <a:t>Grant Access</a:t>
            </a:r>
          </a:p>
          <a:p>
            <a:pPr lvl="1"/>
            <a:r>
              <a:rPr lang="en-US" sz="1800"/>
              <a:t>Deny</a:t>
            </a:r>
          </a:p>
          <a:p>
            <a:pPr lvl="1"/>
            <a:r>
              <a:rPr lang="en-US" sz="1800"/>
              <a:t>Specify how a user</a:t>
            </a:r>
            <a:br>
              <a:rPr lang="en-US" sz="1800"/>
            </a:br>
            <a:r>
              <a:rPr lang="en-US" sz="1800"/>
              <a:t>can access a resource</a:t>
            </a:r>
          </a:p>
          <a:p>
            <a:pPr>
              <a:lnSpc>
                <a:spcPct val="85000"/>
              </a:lnSpc>
            </a:pPr>
            <a:endParaRPr lang="en-US" sz="1800"/>
          </a:p>
        </p:txBody>
      </p:sp>
      <p:pic>
        <p:nvPicPr>
          <p:cNvPr id="203780" name="Picture 4" descr="aac_policy_settings_config"/>
          <p:cNvPicPr>
            <a:picLocks noChangeAspect="1" noChangeArrowheads="1"/>
          </p:cNvPicPr>
          <p:nvPr/>
        </p:nvPicPr>
        <p:blipFill>
          <a:blip r:embed="rId3" cstate="print"/>
          <a:srcRect l="659" r="659"/>
          <a:stretch>
            <a:fillRect/>
          </a:stretch>
        </p:blipFill>
        <p:spPr bwMode="auto">
          <a:xfrm>
            <a:off x="3929063" y="2867025"/>
            <a:ext cx="4756150" cy="35718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502FC202-E8C5-48C7-BAAE-F09B9CD84FF9}" type="slidenum">
              <a:rPr lang="en-US"/>
              <a:pPr/>
              <a:t>2</a:t>
            </a:fld>
            <a:endParaRPr lang="en-US"/>
          </a:p>
        </p:txBody>
      </p:sp>
      <p:sp>
        <p:nvSpPr>
          <p:cNvPr id="23" name="Footer Placeholder 4"/>
          <p:cNvSpPr>
            <a:spLocks noGrp="1"/>
          </p:cNvSpPr>
          <p:nvPr>
            <p:ph type="ftr" sz="quarter" idx="11"/>
          </p:nvPr>
        </p:nvSpPr>
        <p:spPr/>
        <p:txBody>
          <a:bodyPr/>
          <a:lstStyle/>
          <a:p>
            <a:r>
              <a:rPr lang="en-US"/>
              <a:t>Internal and Partner Use Only</a:t>
            </a:r>
          </a:p>
          <a:p>
            <a:endParaRPr lang="en-US"/>
          </a:p>
        </p:txBody>
      </p:sp>
      <p:sp>
        <p:nvSpPr>
          <p:cNvPr id="24" name="Date Placeholder 5"/>
          <p:cNvSpPr>
            <a:spLocks noGrp="1"/>
          </p:cNvSpPr>
          <p:nvPr>
            <p:ph type="dt" sz="half" idx="12"/>
          </p:nvPr>
        </p:nvSpPr>
        <p:spPr/>
        <p:txBody>
          <a:bodyPr/>
          <a:lstStyle/>
          <a:p>
            <a:r>
              <a:rPr lang="en-US"/>
              <a:t>© 2005 Citrix Systems, Inc.—All rights reserved.</a:t>
            </a:r>
          </a:p>
        </p:txBody>
      </p:sp>
      <p:sp>
        <p:nvSpPr>
          <p:cNvPr id="167938" name="Rectangle 2"/>
          <p:cNvSpPr>
            <a:spLocks noChangeArrowheads="1"/>
          </p:cNvSpPr>
          <p:nvPr/>
        </p:nvSpPr>
        <p:spPr bwMode="auto">
          <a:xfrm>
            <a:off x="0" y="2771775"/>
            <a:ext cx="9144000" cy="814388"/>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67939" name="Rectangle 3"/>
          <p:cNvSpPr>
            <a:spLocks noChangeArrowheads="1"/>
          </p:cNvSpPr>
          <p:nvPr/>
        </p:nvSpPr>
        <p:spPr bwMode="auto">
          <a:xfrm>
            <a:off x="0" y="4395788"/>
            <a:ext cx="9144000" cy="814387"/>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67940" name="Rectangle 4"/>
          <p:cNvSpPr>
            <a:spLocks noGrp="1" noChangeArrowheads="1"/>
          </p:cNvSpPr>
          <p:nvPr>
            <p:ph type="title"/>
          </p:nvPr>
        </p:nvSpPr>
        <p:spPr/>
        <p:txBody>
          <a:bodyPr/>
          <a:lstStyle/>
          <a:p>
            <a:r>
              <a:rPr lang="en-US"/>
              <a:t>Agenda</a:t>
            </a:r>
          </a:p>
        </p:txBody>
      </p:sp>
      <p:graphicFrame>
        <p:nvGraphicFramePr>
          <p:cNvPr id="167941" name="Group 5"/>
          <p:cNvGraphicFramePr>
            <a:graphicFrameLocks noGrp="1"/>
          </p:cNvGraphicFramePr>
          <p:nvPr/>
        </p:nvGraphicFramePr>
        <p:xfrm>
          <a:off x="466725" y="1938338"/>
          <a:ext cx="8677275" cy="3282950"/>
        </p:xfrm>
        <a:graphic>
          <a:graphicData uri="http://schemas.openxmlformats.org/drawingml/2006/table">
            <a:tbl>
              <a:tblPr/>
              <a:tblGrid>
                <a:gridCol w="8677275"/>
              </a:tblGrid>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Overview</a:t>
                      </a:r>
                    </a:p>
                  </a:txBody>
                  <a:tcPr anchor="ctr" horzOverflow="overflow">
                    <a:lnL cap="flat">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Citrix Access Gateway Advanced Edition</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Feature &amp; Benefits</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Architecture</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67957" name="Freeform 21"/>
          <p:cNvSpPr>
            <a:spLocks/>
          </p:cNvSpPr>
          <p:nvPr/>
        </p:nvSpPr>
        <p:spPr bwMode="auto">
          <a:xfrm>
            <a:off x="179388" y="2176463"/>
            <a:ext cx="288925" cy="358775"/>
          </a:xfrm>
          <a:custGeom>
            <a:avLst/>
            <a:gdLst/>
            <a:ahLst/>
            <a:cxnLst>
              <a:cxn ang="0">
                <a:pos x="0" y="0"/>
              </a:cxn>
              <a:cxn ang="0">
                <a:pos x="182" y="182"/>
              </a:cxn>
              <a:cxn ang="0">
                <a:pos x="0" y="363"/>
              </a:cxn>
              <a:cxn ang="0">
                <a:pos x="0" y="0"/>
              </a:cxn>
            </a:cxnLst>
            <a:rect l="0" t="0" r="r" b="b"/>
            <a:pathLst>
              <a:path w="182" h="363">
                <a:moveTo>
                  <a:pt x="0" y="0"/>
                </a:moveTo>
                <a:lnTo>
                  <a:pt x="182" y="182"/>
                </a:lnTo>
                <a:lnTo>
                  <a:pt x="0" y="363"/>
                </a:lnTo>
                <a:lnTo>
                  <a:pt x="0" y="0"/>
                </a:lnTo>
                <a:close/>
              </a:path>
            </a:pathLst>
          </a:custGeom>
          <a:solidFill>
            <a:schemeClr val="accent1"/>
          </a:solidFill>
          <a:ln w="9525" cap="flat" cmpd="sng">
            <a:noFill/>
            <a:prstDash val="solid"/>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F8DD0E6-D252-4B23-A8AB-7B25E1DECCDF}" type="slidenum">
              <a:rPr lang="en-US"/>
              <a:pPr/>
              <a:t>20</a:t>
            </a:fld>
            <a:endParaRPr lang="en-US"/>
          </a:p>
        </p:txBody>
      </p:sp>
      <p:sp>
        <p:nvSpPr>
          <p:cNvPr id="6" name="Footer Placeholder 4"/>
          <p:cNvSpPr>
            <a:spLocks noGrp="1"/>
          </p:cNvSpPr>
          <p:nvPr>
            <p:ph type="ftr" sz="quarter" idx="11"/>
          </p:nvPr>
        </p:nvSpPr>
        <p:spPr/>
        <p:txBody>
          <a:bodyPr/>
          <a:lstStyle/>
          <a:p>
            <a:r>
              <a:rPr lang="en-US"/>
              <a:t>Internal and Partner Use Only</a:t>
            </a:r>
          </a:p>
          <a:p>
            <a:endParaRPr lang="en-US"/>
          </a:p>
        </p:txBody>
      </p:sp>
      <p:sp>
        <p:nvSpPr>
          <p:cNvPr id="7" name="Date Placeholder 5"/>
          <p:cNvSpPr>
            <a:spLocks noGrp="1"/>
          </p:cNvSpPr>
          <p:nvPr>
            <p:ph type="dt" sz="half" idx="12"/>
          </p:nvPr>
        </p:nvSpPr>
        <p:spPr/>
        <p:txBody>
          <a:bodyPr/>
          <a:lstStyle/>
          <a:p>
            <a:r>
              <a:rPr lang="en-US"/>
              <a:t>© 2005 Citrix Systems, Inc.—All rights reserved.</a:t>
            </a:r>
          </a:p>
        </p:txBody>
      </p:sp>
      <p:sp>
        <p:nvSpPr>
          <p:cNvPr id="205826" name="Rectangle 2"/>
          <p:cNvSpPr>
            <a:spLocks noGrp="1" noChangeArrowheads="1"/>
          </p:cNvSpPr>
          <p:nvPr>
            <p:ph type="title"/>
          </p:nvPr>
        </p:nvSpPr>
        <p:spPr/>
        <p:txBody>
          <a:bodyPr/>
          <a:lstStyle/>
          <a:p>
            <a:r>
              <a:rPr lang="en-US"/>
              <a:t>Policy Configuration</a:t>
            </a:r>
          </a:p>
        </p:txBody>
      </p:sp>
      <p:sp>
        <p:nvSpPr>
          <p:cNvPr id="205827" name="Rectangle 3"/>
          <p:cNvSpPr>
            <a:spLocks noGrp="1" noChangeArrowheads="1"/>
          </p:cNvSpPr>
          <p:nvPr>
            <p:ph type="body" idx="1"/>
          </p:nvPr>
        </p:nvSpPr>
        <p:spPr/>
        <p:txBody>
          <a:bodyPr/>
          <a:lstStyle/>
          <a:p>
            <a:r>
              <a:rPr lang="en-US" sz="2200"/>
              <a:t>Policies can be defined to only apply under certain scenarios</a:t>
            </a:r>
          </a:p>
          <a:p>
            <a:r>
              <a:rPr lang="en-US" sz="2200"/>
              <a:t>Filters define scenarios</a:t>
            </a:r>
          </a:p>
          <a:p>
            <a:endParaRPr lang="en-US" sz="2200"/>
          </a:p>
        </p:txBody>
      </p:sp>
      <p:pic>
        <p:nvPicPr>
          <p:cNvPr id="205828" name="Picture 4" descr="aac_policy_filter_select"/>
          <p:cNvPicPr>
            <a:picLocks noChangeAspect="1" noChangeArrowheads="1"/>
          </p:cNvPicPr>
          <p:nvPr/>
        </p:nvPicPr>
        <p:blipFill>
          <a:blip r:embed="rId3" cstate="print"/>
          <a:srcRect/>
          <a:stretch>
            <a:fillRect/>
          </a:stretch>
        </p:blipFill>
        <p:spPr bwMode="auto">
          <a:xfrm>
            <a:off x="3644900" y="2646363"/>
            <a:ext cx="4873625" cy="3676650"/>
          </a:xfrm>
          <a:prstGeom prst="rect">
            <a:avLst/>
          </a:prstGeom>
          <a:noFill/>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2677A73-A6C8-41B5-90D2-5AC9ECF3E9CC}" type="slidenum">
              <a:rPr lang="en-US"/>
              <a:pPr/>
              <a:t>21</a:t>
            </a:fld>
            <a:endParaRPr lang="en-US"/>
          </a:p>
        </p:txBody>
      </p:sp>
      <p:sp>
        <p:nvSpPr>
          <p:cNvPr id="7" name="Footer Placeholder 4"/>
          <p:cNvSpPr>
            <a:spLocks noGrp="1"/>
          </p:cNvSpPr>
          <p:nvPr>
            <p:ph type="ftr" sz="quarter" idx="11"/>
          </p:nvPr>
        </p:nvSpPr>
        <p:spPr/>
        <p:txBody>
          <a:bodyPr/>
          <a:lstStyle/>
          <a:p>
            <a:r>
              <a:rPr lang="en-US"/>
              <a:t>Internal and Partner Use Only</a:t>
            </a:r>
          </a:p>
          <a:p>
            <a:endParaRPr lang="en-US"/>
          </a:p>
        </p:txBody>
      </p:sp>
      <p:sp>
        <p:nvSpPr>
          <p:cNvPr id="8" name="Date Placeholder 5"/>
          <p:cNvSpPr>
            <a:spLocks noGrp="1"/>
          </p:cNvSpPr>
          <p:nvPr>
            <p:ph type="dt" sz="half" idx="12"/>
          </p:nvPr>
        </p:nvSpPr>
        <p:spPr/>
        <p:txBody>
          <a:bodyPr/>
          <a:lstStyle/>
          <a:p>
            <a:r>
              <a:rPr lang="en-US"/>
              <a:t>© 2005 Citrix Systems, Inc.—All rights reserved.</a:t>
            </a:r>
          </a:p>
        </p:txBody>
      </p:sp>
      <p:sp>
        <p:nvSpPr>
          <p:cNvPr id="207874" name="Rectangle 2"/>
          <p:cNvSpPr>
            <a:spLocks noGrp="1" noChangeArrowheads="1"/>
          </p:cNvSpPr>
          <p:nvPr>
            <p:ph type="title"/>
          </p:nvPr>
        </p:nvSpPr>
        <p:spPr/>
        <p:txBody>
          <a:bodyPr/>
          <a:lstStyle/>
          <a:p>
            <a:r>
              <a:rPr lang="en-US"/>
              <a:t>Policy Configuration</a:t>
            </a:r>
          </a:p>
        </p:txBody>
      </p:sp>
      <p:sp>
        <p:nvSpPr>
          <p:cNvPr id="207875" name="Rectangle 3"/>
          <p:cNvSpPr>
            <a:spLocks noGrp="1" noChangeArrowheads="1"/>
          </p:cNvSpPr>
          <p:nvPr>
            <p:ph type="body" idx="1"/>
          </p:nvPr>
        </p:nvSpPr>
        <p:spPr/>
        <p:txBody>
          <a:bodyPr/>
          <a:lstStyle/>
          <a:p>
            <a:r>
              <a:rPr lang="en-US" sz="2200"/>
              <a:t>Filters can use a number of criteria including:</a:t>
            </a:r>
          </a:p>
          <a:p>
            <a:pPr lvl="1"/>
            <a:r>
              <a:rPr lang="en-US" sz="1800"/>
              <a:t>How the user authenticated</a:t>
            </a:r>
          </a:p>
          <a:p>
            <a:pPr lvl="1"/>
            <a:r>
              <a:rPr lang="en-US" sz="1800"/>
              <a:t>User’s network location</a:t>
            </a:r>
          </a:p>
        </p:txBody>
      </p:sp>
      <p:pic>
        <p:nvPicPr>
          <p:cNvPr id="207876" name="Picture 4" descr="aac_filter_definition"/>
          <p:cNvPicPr>
            <a:picLocks noChangeAspect="1" noChangeArrowheads="1"/>
          </p:cNvPicPr>
          <p:nvPr/>
        </p:nvPicPr>
        <p:blipFill>
          <a:blip r:embed="rId3" cstate="print"/>
          <a:srcRect l="444"/>
          <a:stretch>
            <a:fillRect/>
          </a:stretch>
        </p:blipFill>
        <p:spPr bwMode="auto">
          <a:xfrm>
            <a:off x="3638550" y="2830513"/>
            <a:ext cx="4873625" cy="3717925"/>
          </a:xfrm>
          <a:prstGeom prst="rect">
            <a:avLst/>
          </a:prstGeom>
          <a:noFill/>
        </p:spPr>
      </p:pic>
      <p:sp>
        <p:nvSpPr>
          <p:cNvPr id="207877" name="Rectangle 5"/>
          <p:cNvSpPr>
            <a:spLocks noChangeArrowheads="1"/>
          </p:cNvSpPr>
          <p:nvPr/>
        </p:nvSpPr>
        <p:spPr bwMode="auto">
          <a:xfrm>
            <a:off x="3873500" y="2033588"/>
            <a:ext cx="4572000" cy="668337"/>
          </a:xfrm>
          <a:prstGeom prst="rect">
            <a:avLst/>
          </a:prstGeom>
          <a:noFill/>
          <a:ln w="9525" algn="ctr">
            <a:noFill/>
            <a:miter lim="800000"/>
            <a:headEnd/>
            <a:tailEnd/>
          </a:ln>
          <a:effectLst/>
        </p:spPr>
        <p:txBody>
          <a:bodyPr>
            <a:spAutoFit/>
          </a:bodyPr>
          <a:lstStyle/>
          <a:p>
            <a:pPr marL="746125" lvl="1" indent="-288925">
              <a:lnSpc>
                <a:spcPct val="85000"/>
              </a:lnSpc>
              <a:spcBef>
                <a:spcPct val="25000"/>
              </a:spcBef>
              <a:spcAft>
                <a:spcPct val="15000"/>
              </a:spcAft>
              <a:buClr>
                <a:schemeClr val="accent2"/>
              </a:buClr>
              <a:buFont typeface="Arial" charset="0"/>
              <a:buChar char="–"/>
            </a:pPr>
            <a:r>
              <a:rPr lang="en-US"/>
              <a:t>Results of endpoint analysis</a:t>
            </a:r>
          </a:p>
          <a:p>
            <a:pPr marL="746125" lvl="1" indent="-288925">
              <a:lnSpc>
                <a:spcPct val="85000"/>
              </a:lnSpc>
              <a:spcBef>
                <a:spcPct val="25000"/>
              </a:spcBef>
              <a:spcAft>
                <a:spcPct val="15000"/>
              </a:spcAft>
              <a:buClr>
                <a:schemeClr val="accent2"/>
              </a:buClr>
              <a:buFont typeface="Arial" charset="0"/>
              <a:buChar char="–"/>
            </a:pPr>
            <a:r>
              <a:rPr lang="en-US"/>
              <a:t>Client certificate queries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D8EB9CC-4C9A-4998-ACBC-7F431016F6B1}" type="slidenum">
              <a:rPr lang="en-US"/>
              <a:pPr/>
              <a:t>22</a:t>
            </a:fld>
            <a:endParaRPr lang="en-US"/>
          </a:p>
        </p:txBody>
      </p:sp>
      <p:sp>
        <p:nvSpPr>
          <p:cNvPr id="6" name="Footer Placeholder 4"/>
          <p:cNvSpPr>
            <a:spLocks noGrp="1"/>
          </p:cNvSpPr>
          <p:nvPr>
            <p:ph type="ftr" sz="quarter" idx="11"/>
          </p:nvPr>
        </p:nvSpPr>
        <p:spPr/>
        <p:txBody>
          <a:bodyPr/>
          <a:lstStyle/>
          <a:p>
            <a:r>
              <a:rPr lang="en-US"/>
              <a:t>Internal and Partner Use Only</a:t>
            </a:r>
          </a:p>
          <a:p>
            <a:endParaRPr lang="en-US"/>
          </a:p>
        </p:txBody>
      </p:sp>
      <p:sp>
        <p:nvSpPr>
          <p:cNvPr id="7" name="Date Placeholder 5"/>
          <p:cNvSpPr>
            <a:spLocks noGrp="1"/>
          </p:cNvSpPr>
          <p:nvPr>
            <p:ph type="dt" sz="half" idx="12"/>
          </p:nvPr>
        </p:nvSpPr>
        <p:spPr/>
        <p:txBody>
          <a:bodyPr/>
          <a:lstStyle/>
          <a:p>
            <a:r>
              <a:rPr lang="en-US"/>
              <a:t>© 2005 Citrix Systems, Inc.—All rights reserved.</a:t>
            </a:r>
          </a:p>
        </p:txBody>
      </p:sp>
      <p:sp>
        <p:nvSpPr>
          <p:cNvPr id="209922" name="Rectangle 2"/>
          <p:cNvSpPr>
            <a:spLocks noGrp="1" noChangeArrowheads="1"/>
          </p:cNvSpPr>
          <p:nvPr>
            <p:ph type="title"/>
          </p:nvPr>
        </p:nvSpPr>
        <p:spPr/>
        <p:txBody>
          <a:bodyPr/>
          <a:lstStyle/>
          <a:p>
            <a:r>
              <a:rPr lang="en-US"/>
              <a:t>Policy Configuration</a:t>
            </a:r>
          </a:p>
        </p:txBody>
      </p:sp>
      <p:sp>
        <p:nvSpPr>
          <p:cNvPr id="209923" name="Rectangle 3"/>
          <p:cNvSpPr>
            <a:spLocks noGrp="1" noChangeArrowheads="1"/>
          </p:cNvSpPr>
          <p:nvPr>
            <p:ph type="body" idx="1"/>
          </p:nvPr>
        </p:nvSpPr>
        <p:spPr/>
        <p:txBody>
          <a:bodyPr/>
          <a:lstStyle/>
          <a:p>
            <a:r>
              <a:rPr lang="en-US" sz="2200"/>
              <a:t>Policies can be applied to specific users</a:t>
            </a:r>
          </a:p>
          <a:p>
            <a:r>
              <a:rPr lang="en-US" sz="2200"/>
              <a:t>Users can be authenticated from:</a:t>
            </a:r>
          </a:p>
          <a:p>
            <a:pPr lvl="1"/>
            <a:r>
              <a:rPr lang="en-US" sz="1800"/>
              <a:t>RADIUS</a:t>
            </a:r>
          </a:p>
          <a:p>
            <a:pPr lvl="1"/>
            <a:r>
              <a:rPr lang="en-US" sz="1800"/>
              <a:t>LDAP</a:t>
            </a:r>
          </a:p>
          <a:p>
            <a:pPr lvl="1"/>
            <a:r>
              <a:rPr lang="en-US" sz="1800"/>
              <a:t>Secure LDAP</a:t>
            </a:r>
          </a:p>
          <a:p>
            <a:pPr lvl="1"/>
            <a:r>
              <a:rPr lang="en-US" sz="1800"/>
              <a:t>Active Directory</a:t>
            </a:r>
          </a:p>
          <a:p>
            <a:pPr lvl="1"/>
            <a:r>
              <a:rPr lang="en-US" sz="1800"/>
              <a:t>RSA SecurID</a:t>
            </a:r>
          </a:p>
          <a:p>
            <a:pPr lvl="1"/>
            <a:r>
              <a:rPr lang="en-US" sz="1800"/>
              <a:t>SecureComputing SafeWord</a:t>
            </a:r>
          </a:p>
        </p:txBody>
      </p:sp>
      <p:pic>
        <p:nvPicPr>
          <p:cNvPr id="209924" name="Picture 4" descr="aac_auth_profile"/>
          <p:cNvPicPr>
            <a:picLocks noChangeAspect="1" noChangeArrowheads="1"/>
          </p:cNvPicPr>
          <p:nvPr/>
        </p:nvPicPr>
        <p:blipFill>
          <a:blip r:embed="rId3" cstate="print"/>
          <a:srcRect/>
          <a:stretch>
            <a:fillRect/>
          </a:stretch>
        </p:blipFill>
        <p:spPr bwMode="auto">
          <a:xfrm>
            <a:off x="4795838" y="2562225"/>
            <a:ext cx="3702050" cy="386715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664962F0-F6F8-42F5-9564-6F53AAA4001B}" type="slidenum">
              <a:rPr lang="en-US"/>
              <a:pPr/>
              <a:t>23</a:t>
            </a:fld>
            <a:endParaRPr lang="en-US"/>
          </a:p>
        </p:txBody>
      </p:sp>
      <p:sp>
        <p:nvSpPr>
          <p:cNvPr id="13" name="Footer Placeholder 4"/>
          <p:cNvSpPr>
            <a:spLocks noGrp="1"/>
          </p:cNvSpPr>
          <p:nvPr>
            <p:ph type="ftr" sz="quarter" idx="11"/>
          </p:nvPr>
        </p:nvSpPr>
        <p:spPr/>
        <p:txBody>
          <a:bodyPr/>
          <a:lstStyle/>
          <a:p>
            <a:r>
              <a:rPr lang="en-US"/>
              <a:t>Internal and Partner Use Only</a:t>
            </a:r>
          </a:p>
          <a:p>
            <a:endParaRPr lang="en-US"/>
          </a:p>
        </p:txBody>
      </p:sp>
      <p:sp>
        <p:nvSpPr>
          <p:cNvPr id="14" name="Date Placeholder 5"/>
          <p:cNvSpPr>
            <a:spLocks noGrp="1"/>
          </p:cNvSpPr>
          <p:nvPr>
            <p:ph type="dt" sz="half" idx="12"/>
          </p:nvPr>
        </p:nvSpPr>
        <p:spPr/>
        <p:txBody>
          <a:bodyPr/>
          <a:lstStyle/>
          <a:p>
            <a:r>
              <a:rPr lang="en-US"/>
              <a:t>© 2005 Citrix Systems, Inc.—All rights reserved.</a:t>
            </a:r>
          </a:p>
        </p:txBody>
      </p:sp>
      <p:sp>
        <p:nvSpPr>
          <p:cNvPr id="211970" name="Rectangle 2"/>
          <p:cNvSpPr>
            <a:spLocks noGrp="1" noChangeArrowheads="1"/>
          </p:cNvSpPr>
          <p:nvPr>
            <p:ph type="title"/>
          </p:nvPr>
        </p:nvSpPr>
        <p:spPr/>
        <p:txBody>
          <a:bodyPr/>
          <a:lstStyle/>
          <a:p>
            <a:r>
              <a:rPr lang="en-US"/>
              <a:t>“Entire Network” Access</a:t>
            </a:r>
          </a:p>
        </p:txBody>
      </p:sp>
      <p:pic>
        <p:nvPicPr>
          <p:cNvPr id="211971" name="Picture 3" descr="aac_policy_resource_select"/>
          <p:cNvPicPr>
            <a:picLocks noChangeAspect="1" noChangeArrowheads="1"/>
          </p:cNvPicPr>
          <p:nvPr>
            <p:ph type="body" idx="1"/>
          </p:nvPr>
        </p:nvPicPr>
        <p:blipFill>
          <a:blip r:embed="rId3" cstate="print"/>
          <a:srcRect/>
          <a:stretch>
            <a:fillRect/>
          </a:stretch>
        </p:blipFill>
        <p:spPr>
          <a:xfrm>
            <a:off x="482600" y="2306638"/>
            <a:ext cx="5173663" cy="3792537"/>
          </a:xfrm>
          <a:noFill/>
          <a:ln/>
        </p:spPr>
      </p:pic>
      <p:sp>
        <p:nvSpPr>
          <p:cNvPr id="211972" name="Text Box 4"/>
          <p:cNvSpPr txBox="1">
            <a:spLocks noChangeArrowheads="1"/>
          </p:cNvSpPr>
          <p:nvPr/>
        </p:nvSpPr>
        <p:spPr bwMode="auto">
          <a:xfrm>
            <a:off x="5876925" y="2317750"/>
            <a:ext cx="3000375" cy="366713"/>
          </a:xfrm>
          <a:prstGeom prst="rect">
            <a:avLst/>
          </a:prstGeom>
          <a:noFill/>
          <a:ln w="9525" algn="ctr">
            <a:noFill/>
            <a:miter lim="800000"/>
            <a:headEnd/>
            <a:tailEnd/>
          </a:ln>
          <a:effectLst/>
        </p:spPr>
        <p:txBody>
          <a:bodyPr>
            <a:spAutoFit/>
          </a:bodyPr>
          <a:lstStyle/>
          <a:p>
            <a:pPr>
              <a:spcBef>
                <a:spcPct val="50000"/>
              </a:spcBef>
            </a:pPr>
            <a:endParaRPr lang="de-DE" b="1"/>
          </a:p>
        </p:txBody>
      </p:sp>
      <p:sp>
        <p:nvSpPr>
          <p:cNvPr id="211973" name="Line 5"/>
          <p:cNvSpPr>
            <a:spLocks noChangeShapeType="1"/>
          </p:cNvSpPr>
          <p:nvPr/>
        </p:nvSpPr>
        <p:spPr bwMode="auto">
          <a:xfrm flipH="1" flipV="1">
            <a:off x="3197225" y="3724275"/>
            <a:ext cx="2614613" cy="7938"/>
          </a:xfrm>
          <a:prstGeom prst="line">
            <a:avLst/>
          </a:prstGeom>
          <a:noFill/>
          <a:ln w="19050">
            <a:solidFill>
              <a:schemeClr val="accent1"/>
            </a:solidFill>
            <a:round/>
            <a:headEnd/>
            <a:tailEnd type="triangle" w="med" len="med"/>
          </a:ln>
          <a:effectLst/>
        </p:spPr>
        <p:txBody>
          <a:bodyPr wrap="none" anchor="ctr"/>
          <a:lstStyle/>
          <a:p>
            <a:endParaRPr lang="en-US"/>
          </a:p>
        </p:txBody>
      </p:sp>
      <p:grpSp>
        <p:nvGrpSpPr>
          <p:cNvPr id="211974" name="Group 6"/>
          <p:cNvGrpSpPr>
            <a:grpSpLocks/>
          </p:cNvGrpSpPr>
          <p:nvPr/>
        </p:nvGrpSpPr>
        <p:grpSpPr bwMode="auto">
          <a:xfrm>
            <a:off x="5789613" y="3349625"/>
            <a:ext cx="3087687" cy="2038350"/>
            <a:chOff x="3647" y="2307"/>
            <a:chExt cx="1945" cy="1284"/>
          </a:xfrm>
        </p:grpSpPr>
        <p:grpSp>
          <p:nvGrpSpPr>
            <p:cNvPr id="211975" name="Group 7"/>
            <p:cNvGrpSpPr>
              <a:grpSpLocks/>
            </p:cNvGrpSpPr>
            <p:nvPr/>
          </p:nvGrpSpPr>
          <p:grpSpPr bwMode="auto">
            <a:xfrm>
              <a:off x="3647" y="2307"/>
              <a:ext cx="1945" cy="1121"/>
              <a:chOff x="2736" y="1201"/>
              <a:chExt cx="2602" cy="404"/>
            </a:xfrm>
          </p:grpSpPr>
          <p:sp>
            <p:nvSpPr>
              <p:cNvPr id="211976" name="AutoShape 8"/>
              <p:cNvSpPr>
                <a:spLocks noChangeArrowheads="1"/>
              </p:cNvSpPr>
              <p:nvPr/>
            </p:nvSpPr>
            <p:spPr bwMode="gray">
              <a:xfrm>
                <a:off x="2736" y="1201"/>
                <a:ext cx="2602" cy="404"/>
              </a:xfrm>
              <a:prstGeom prst="roundRect">
                <a:avLst>
                  <a:gd name="adj" fmla="val 8333"/>
                </a:avLst>
              </a:prstGeom>
              <a:gradFill rotWithShape="1">
                <a:gsLst>
                  <a:gs pos="0">
                    <a:srgbClr val="EDEEF1"/>
                  </a:gs>
                  <a:gs pos="100000">
                    <a:srgbClr val="EDEEF1">
                      <a:gamma/>
                      <a:shade val="89020"/>
                      <a:invGamma/>
                    </a:srgbClr>
                  </a:gs>
                </a:gsLst>
                <a:lin ang="5400000" scaled="1"/>
              </a:gradFill>
              <a:ln w="9525" algn="ctr">
                <a:noFill/>
                <a:round/>
                <a:headEnd/>
                <a:tailEnd/>
              </a:ln>
              <a:effectLst/>
            </p:spPr>
            <p:txBody>
              <a:bodyPr wrap="none" anchor="ctr"/>
              <a:lstStyle/>
              <a:p>
                <a:endParaRPr lang="en-US"/>
              </a:p>
            </p:txBody>
          </p:sp>
          <p:sp>
            <p:nvSpPr>
              <p:cNvPr id="211977" name="Oval 9"/>
              <p:cNvSpPr>
                <a:spLocks noChangeArrowheads="1"/>
              </p:cNvSpPr>
              <p:nvPr/>
            </p:nvSpPr>
            <p:spPr bwMode="gray">
              <a:xfrm>
                <a:off x="2755" y="1223"/>
                <a:ext cx="828" cy="185"/>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11978" name="Oval 10"/>
            <p:cNvSpPr>
              <a:spLocks noChangeArrowheads="1"/>
            </p:cNvSpPr>
            <p:nvPr/>
          </p:nvSpPr>
          <p:spPr bwMode="auto">
            <a:xfrm>
              <a:off x="3729" y="3440"/>
              <a:ext cx="1781" cy="15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1979" name="Text Box 11"/>
            <p:cNvSpPr txBox="1">
              <a:spLocks noChangeArrowheads="1"/>
            </p:cNvSpPr>
            <p:nvPr/>
          </p:nvSpPr>
          <p:spPr bwMode="auto">
            <a:xfrm>
              <a:off x="3722" y="2411"/>
              <a:ext cx="1794" cy="923"/>
            </a:xfrm>
            <a:prstGeom prst="rect">
              <a:avLst/>
            </a:prstGeom>
            <a:noFill/>
            <a:ln w="9525" algn="ctr">
              <a:noFill/>
              <a:miter lim="800000"/>
              <a:headEnd/>
              <a:tailEnd/>
            </a:ln>
            <a:effectLst/>
          </p:spPr>
          <p:txBody>
            <a:bodyPr>
              <a:spAutoFit/>
            </a:bodyPr>
            <a:lstStyle/>
            <a:p>
              <a:pPr algn="ctr">
                <a:spcBef>
                  <a:spcPct val="50000"/>
                </a:spcBef>
              </a:pPr>
              <a:r>
                <a:rPr lang="en-US"/>
                <a:t>Pre-defined “Entire Network” resource can be used in policies to give users access to all servers in the network</a:t>
              </a:r>
            </a:p>
          </p:txBody>
        </p:sp>
      </p:gr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3"/>
          <p:cNvSpPr>
            <a:spLocks noGrp="1"/>
          </p:cNvSpPr>
          <p:nvPr>
            <p:ph type="sldNum" sz="quarter" idx="10"/>
          </p:nvPr>
        </p:nvSpPr>
        <p:spPr/>
        <p:txBody>
          <a:bodyPr/>
          <a:lstStyle/>
          <a:p>
            <a:fld id="{A45F7276-9AE3-4844-B396-97D1971E5382}" type="slidenum">
              <a:rPr lang="en-US"/>
              <a:pPr/>
              <a:t>24</a:t>
            </a:fld>
            <a:endParaRPr lang="en-US"/>
          </a:p>
        </p:txBody>
      </p:sp>
      <p:sp>
        <p:nvSpPr>
          <p:cNvPr id="110" name="Footer Placeholder 4"/>
          <p:cNvSpPr>
            <a:spLocks noGrp="1"/>
          </p:cNvSpPr>
          <p:nvPr>
            <p:ph type="ftr" sz="quarter" idx="11"/>
          </p:nvPr>
        </p:nvSpPr>
        <p:spPr/>
        <p:txBody>
          <a:bodyPr/>
          <a:lstStyle/>
          <a:p>
            <a:r>
              <a:rPr lang="en-US"/>
              <a:t>Internal and Partner Use Only</a:t>
            </a:r>
          </a:p>
          <a:p>
            <a:endParaRPr lang="en-US"/>
          </a:p>
        </p:txBody>
      </p:sp>
      <p:sp>
        <p:nvSpPr>
          <p:cNvPr id="111" name="Date Placeholder 5"/>
          <p:cNvSpPr>
            <a:spLocks noGrp="1"/>
          </p:cNvSpPr>
          <p:nvPr>
            <p:ph type="dt" sz="half" idx="12"/>
          </p:nvPr>
        </p:nvSpPr>
        <p:spPr/>
        <p:txBody>
          <a:bodyPr/>
          <a:lstStyle/>
          <a:p>
            <a:r>
              <a:rPr lang="en-US"/>
              <a:t>© 2005 Citrix Systems, Inc.—All rights reserved.</a:t>
            </a:r>
          </a:p>
        </p:txBody>
      </p:sp>
      <p:sp>
        <p:nvSpPr>
          <p:cNvPr id="214018" name="AutoShape 2"/>
          <p:cNvSpPr>
            <a:spLocks noChangeArrowheads="1"/>
          </p:cNvSpPr>
          <p:nvPr/>
        </p:nvSpPr>
        <p:spPr bwMode="auto">
          <a:xfrm>
            <a:off x="7305675" y="4635500"/>
            <a:ext cx="1439863" cy="1023938"/>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4019" name="AutoShape 3"/>
          <p:cNvSpPr>
            <a:spLocks noChangeArrowheads="1"/>
          </p:cNvSpPr>
          <p:nvPr/>
        </p:nvSpPr>
        <p:spPr bwMode="auto">
          <a:xfrm>
            <a:off x="5632450" y="4638675"/>
            <a:ext cx="1439863" cy="1023938"/>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4020" name="AutoShape 4"/>
          <p:cNvSpPr>
            <a:spLocks noChangeArrowheads="1"/>
          </p:cNvSpPr>
          <p:nvPr/>
        </p:nvSpPr>
        <p:spPr bwMode="auto">
          <a:xfrm>
            <a:off x="3876675" y="4645025"/>
            <a:ext cx="1439863" cy="1023938"/>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4021" name="AutoShape 5"/>
          <p:cNvSpPr>
            <a:spLocks noChangeArrowheads="1"/>
          </p:cNvSpPr>
          <p:nvPr/>
        </p:nvSpPr>
        <p:spPr bwMode="auto">
          <a:xfrm>
            <a:off x="2243138" y="4632325"/>
            <a:ext cx="1439862" cy="1023938"/>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4022" name="AutoShape 6"/>
          <p:cNvSpPr>
            <a:spLocks noChangeArrowheads="1"/>
          </p:cNvSpPr>
          <p:nvPr/>
        </p:nvSpPr>
        <p:spPr bwMode="auto">
          <a:xfrm>
            <a:off x="469900" y="4651375"/>
            <a:ext cx="1439863" cy="1023938"/>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4023" name="Rectangle 7"/>
          <p:cNvSpPr>
            <a:spLocks noGrp="1" noChangeArrowheads="1"/>
          </p:cNvSpPr>
          <p:nvPr>
            <p:ph type="title"/>
          </p:nvPr>
        </p:nvSpPr>
        <p:spPr/>
        <p:txBody>
          <a:bodyPr/>
          <a:lstStyle/>
          <a:p>
            <a:r>
              <a:rPr lang="en-US"/>
              <a:t>Phased Policy Rollout</a:t>
            </a:r>
          </a:p>
        </p:txBody>
      </p:sp>
      <p:grpSp>
        <p:nvGrpSpPr>
          <p:cNvPr id="214024" name="Group 8"/>
          <p:cNvGrpSpPr>
            <a:grpSpLocks/>
          </p:cNvGrpSpPr>
          <p:nvPr/>
        </p:nvGrpSpPr>
        <p:grpSpPr bwMode="auto">
          <a:xfrm>
            <a:off x="3860800" y="5067300"/>
            <a:ext cx="1482725" cy="579438"/>
            <a:chOff x="2842" y="3521"/>
            <a:chExt cx="934" cy="365"/>
          </a:xfrm>
        </p:grpSpPr>
        <p:sp>
          <p:nvSpPr>
            <p:cNvPr id="214025" name="Text Box 9"/>
            <p:cNvSpPr txBox="1">
              <a:spLocks noChangeArrowheads="1"/>
            </p:cNvSpPr>
            <p:nvPr/>
          </p:nvSpPr>
          <p:spPr bwMode="auto">
            <a:xfrm>
              <a:off x="2842" y="3732"/>
              <a:ext cx="934" cy="154"/>
            </a:xfrm>
            <a:prstGeom prst="rect">
              <a:avLst/>
            </a:prstGeom>
            <a:noFill/>
            <a:ln w="9525">
              <a:noFill/>
              <a:miter lim="800000"/>
              <a:headEnd/>
              <a:tailEnd/>
            </a:ln>
            <a:effectLst/>
          </p:spPr>
          <p:txBody>
            <a:bodyPr>
              <a:spAutoFit/>
            </a:bodyPr>
            <a:lstStyle/>
            <a:p>
              <a:pPr algn="ctr" eaLnBrk="0" hangingPunct="0"/>
              <a:r>
                <a:rPr lang="en-US" sz="1000" b="1"/>
                <a:t>Web or App Servers</a:t>
              </a:r>
              <a:endParaRPr lang="en-US" sz="1000"/>
            </a:p>
          </p:txBody>
        </p:sp>
        <p:grpSp>
          <p:nvGrpSpPr>
            <p:cNvPr id="214026" name="Group 10"/>
            <p:cNvGrpSpPr>
              <a:grpSpLocks/>
            </p:cNvGrpSpPr>
            <p:nvPr/>
          </p:nvGrpSpPr>
          <p:grpSpPr bwMode="auto">
            <a:xfrm>
              <a:off x="3061" y="3521"/>
              <a:ext cx="510" cy="306"/>
              <a:chOff x="940" y="2750"/>
              <a:chExt cx="510" cy="306"/>
            </a:xfrm>
          </p:grpSpPr>
          <p:sp>
            <p:nvSpPr>
              <p:cNvPr id="214027" name="Oval 11"/>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4028" name="Group 12"/>
              <p:cNvGrpSpPr>
                <a:grpSpLocks/>
              </p:cNvGrpSpPr>
              <p:nvPr/>
            </p:nvGrpSpPr>
            <p:grpSpPr bwMode="auto">
              <a:xfrm>
                <a:off x="945" y="2864"/>
                <a:ext cx="348" cy="100"/>
                <a:chOff x="2379" y="2738"/>
                <a:chExt cx="348" cy="100"/>
              </a:xfrm>
            </p:grpSpPr>
            <p:sp>
              <p:nvSpPr>
                <p:cNvPr id="214029" name="AutoShape 13"/>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30" name="Line 14"/>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4031" name="Line 15"/>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4032" name="Line 16"/>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4033" name="Freeform 17"/>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14034" name="Group 18"/>
              <p:cNvGrpSpPr>
                <a:grpSpLocks/>
              </p:cNvGrpSpPr>
              <p:nvPr/>
            </p:nvGrpSpPr>
            <p:grpSpPr bwMode="auto">
              <a:xfrm>
                <a:off x="945" y="2756"/>
                <a:ext cx="348" cy="100"/>
                <a:chOff x="2379" y="2738"/>
                <a:chExt cx="348" cy="100"/>
              </a:xfrm>
            </p:grpSpPr>
            <p:sp>
              <p:nvSpPr>
                <p:cNvPr id="214035" name="AutoShape 19"/>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36" name="Line 20"/>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4037" name="Line 21"/>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4038" name="Line 22"/>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4039" name="Freeform 23"/>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grpSp>
        <p:nvGrpSpPr>
          <p:cNvPr id="214040" name="Group 24"/>
          <p:cNvGrpSpPr>
            <a:grpSpLocks/>
          </p:cNvGrpSpPr>
          <p:nvPr/>
        </p:nvGrpSpPr>
        <p:grpSpPr bwMode="auto">
          <a:xfrm>
            <a:off x="541338" y="4729163"/>
            <a:ext cx="1358900" cy="917575"/>
            <a:chOff x="341" y="2979"/>
            <a:chExt cx="856" cy="578"/>
          </a:xfrm>
        </p:grpSpPr>
        <p:sp>
          <p:nvSpPr>
            <p:cNvPr id="214041" name="Text Box 25"/>
            <p:cNvSpPr txBox="1">
              <a:spLocks noChangeArrowheads="1"/>
            </p:cNvSpPr>
            <p:nvPr/>
          </p:nvSpPr>
          <p:spPr bwMode="auto">
            <a:xfrm>
              <a:off x="341" y="3403"/>
              <a:ext cx="856" cy="154"/>
            </a:xfrm>
            <a:prstGeom prst="rect">
              <a:avLst/>
            </a:prstGeom>
            <a:noFill/>
            <a:ln w="9525">
              <a:noFill/>
              <a:miter lim="800000"/>
              <a:headEnd/>
              <a:tailEnd/>
            </a:ln>
            <a:effectLst/>
          </p:spPr>
          <p:txBody>
            <a:bodyPr>
              <a:spAutoFit/>
            </a:bodyPr>
            <a:lstStyle/>
            <a:p>
              <a:pPr algn="ctr" eaLnBrk="0" hangingPunct="0"/>
              <a:r>
                <a:rPr lang="en-US" sz="1000" b="1"/>
                <a:t>CPS Applications</a:t>
              </a:r>
            </a:p>
          </p:txBody>
        </p:sp>
        <p:grpSp>
          <p:nvGrpSpPr>
            <p:cNvPr id="214042" name="Group 26"/>
            <p:cNvGrpSpPr>
              <a:grpSpLocks/>
            </p:cNvGrpSpPr>
            <p:nvPr/>
          </p:nvGrpSpPr>
          <p:grpSpPr bwMode="auto">
            <a:xfrm>
              <a:off x="496" y="2979"/>
              <a:ext cx="534" cy="490"/>
              <a:chOff x="5103" y="899"/>
              <a:chExt cx="534" cy="490"/>
            </a:xfrm>
          </p:grpSpPr>
          <p:sp>
            <p:nvSpPr>
              <p:cNvPr id="214043" name="Oval 27"/>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4044" name="Oval 28"/>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4045" name="Group 29"/>
              <p:cNvGrpSpPr>
                <a:grpSpLocks/>
              </p:cNvGrpSpPr>
              <p:nvPr/>
            </p:nvGrpSpPr>
            <p:grpSpPr bwMode="auto">
              <a:xfrm>
                <a:off x="5132" y="1193"/>
                <a:ext cx="348" cy="100"/>
                <a:chOff x="2379" y="2738"/>
                <a:chExt cx="348" cy="100"/>
              </a:xfrm>
            </p:grpSpPr>
            <p:sp>
              <p:nvSpPr>
                <p:cNvPr id="214046" name="AutoShape 30"/>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47" name="Line 31"/>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4048" name="Line 32"/>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4049" name="Line 33"/>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4050" name="Freeform 34"/>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14051" name="Group 35"/>
              <p:cNvGrpSpPr>
                <a:grpSpLocks/>
              </p:cNvGrpSpPr>
              <p:nvPr/>
            </p:nvGrpSpPr>
            <p:grpSpPr bwMode="auto">
              <a:xfrm>
                <a:off x="5132" y="1085"/>
                <a:ext cx="348" cy="100"/>
                <a:chOff x="2379" y="2738"/>
                <a:chExt cx="348" cy="100"/>
              </a:xfrm>
            </p:grpSpPr>
            <p:sp>
              <p:nvSpPr>
                <p:cNvPr id="214052" name="AutoShape 36"/>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53" name="Line 37"/>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4054" name="Line 38"/>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4055" name="Line 39"/>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4056" name="Freeform 40"/>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grpSp>
        <p:nvGrpSpPr>
          <p:cNvPr id="214057" name="Group 41"/>
          <p:cNvGrpSpPr>
            <a:grpSpLocks/>
          </p:cNvGrpSpPr>
          <p:nvPr/>
        </p:nvGrpSpPr>
        <p:grpSpPr bwMode="auto">
          <a:xfrm>
            <a:off x="5632450" y="4691063"/>
            <a:ext cx="1403350" cy="955675"/>
            <a:chOff x="3745" y="3294"/>
            <a:chExt cx="884" cy="602"/>
          </a:xfrm>
        </p:grpSpPr>
        <p:sp>
          <p:nvSpPr>
            <p:cNvPr id="214058" name="Text Box 42"/>
            <p:cNvSpPr txBox="1">
              <a:spLocks noChangeArrowheads="1"/>
            </p:cNvSpPr>
            <p:nvPr/>
          </p:nvSpPr>
          <p:spPr bwMode="auto">
            <a:xfrm>
              <a:off x="3745" y="3742"/>
              <a:ext cx="884" cy="154"/>
            </a:xfrm>
            <a:prstGeom prst="rect">
              <a:avLst/>
            </a:prstGeom>
            <a:noFill/>
            <a:ln w="9525">
              <a:noFill/>
              <a:miter lim="800000"/>
              <a:headEnd/>
              <a:tailEnd/>
            </a:ln>
            <a:effectLst/>
          </p:spPr>
          <p:txBody>
            <a:bodyPr>
              <a:spAutoFit/>
            </a:bodyPr>
            <a:lstStyle/>
            <a:p>
              <a:pPr algn="ctr" eaLnBrk="0" hangingPunct="0"/>
              <a:r>
                <a:rPr lang="en-US" sz="1000" b="1"/>
                <a:t>File Servers</a:t>
              </a:r>
            </a:p>
          </p:txBody>
        </p:sp>
        <p:grpSp>
          <p:nvGrpSpPr>
            <p:cNvPr id="214059" name="Group 43"/>
            <p:cNvGrpSpPr>
              <a:grpSpLocks/>
            </p:cNvGrpSpPr>
            <p:nvPr/>
          </p:nvGrpSpPr>
          <p:grpSpPr bwMode="auto">
            <a:xfrm>
              <a:off x="3787" y="3294"/>
              <a:ext cx="782" cy="589"/>
              <a:chOff x="4978" y="2796"/>
              <a:chExt cx="782" cy="589"/>
            </a:xfrm>
          </p:grpSpPr>
          <p:sp>
            <p:nvSpPr>
              <p:cNvPr id="214060" name="Oval 44"/>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214061" name="Oval 45"/>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4062" name="Oval 46"/>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4063" name="Arc 47"/>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64" name="Arc 48"/>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65" name="Arc 49"/>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66" name="Arc 50"/>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4067" name="Arc 51"/>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14068" name="Arc 52"/>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69" name="Arc 53"/>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70" name="Arc 54"/>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71" name="Arc 55"/>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4072" name="Arc 56"/>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14073" name="Oval 57"/>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4074" name="Arc 58"/>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75" name="Arc 59"/>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76" name="Arc 60"/>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4077" name="Arc 61"/>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4078" name="Arc 62"/>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grpSp>
        <p:nvGrpSpPr>
          <p:cNvPr id="214079" name="Group 63"/>
          <p:cNvGrpSpPr>
            <a:grpSpLocks/>
          </p:cNvGrpSpPr>
          <p:nvPr/>
        </p:nvGrpSpPr>
        <p:grpSpPr bwMode="auto">
          <a:xfrm>
            <a:off x="2217738" y="4868863"/>
            <a:ext cx="1403350" cy="790575"/>
            <a:chOff x="1711" y="3430"/>
            <a:chExt cx="884" cy="498"/>
          </a:xfrm>
        </p:grpSpPr>
        <p:sp>
          <p:nvSpPr>
            <p:cNvPr id="214080" name="Text Box 64"/>
            <p:cNvSpPr txBox="1">
              <a:spLocks noChangeArrowheads="1"/>
            </p:cNvSpPr>
            <p:nvPr/>
          </p:nvSpPr>
          <p:spPr bwMode="auto">
            <a:xfrm>
              <a:off x="1711" y="3793"/>
              <a:ext cx="884" cy="135"/>
            </a:xfrm>
            <a:prstGeom prst="rect">
              <a:avLst/>
            </a:prstGeom>
            <a:noFill/>
            <a:ln w="9525">
              <a:noFill/>
              <a:miter lim="800000"/>
              <a:headEnd/>
              <a:tailEnd/>
            </a:ln>
            <a:effectLst/>
          </p:spPr>
          <p:txBody>
            <a:bodyPr>
              <a:spAutoFit/>
            </a:bodyPr>
            <a:lstStyle/>
            <a:p>
              <a:pPr algn="ctr">
                <a:lnSpc>
                  <a:spcPct val="80000"/>
                </a:lnSpc>
              </a:pPr>
              <a:r>
                <a:rPr lang="en-US" sz="1000" b="1"/>
                <a:t>Email Servers</a:t>
              </a:r>
            </a:p>
          </p:txBody>
        </p:sp>
        <p:grpSp>
          <p:nvGrpSpPr>
            <p:cNvPr id="214081" name="Group 65"/>
            <p:cNvGrpSpPr>
              <a:grpSpLocks/>
            </p:cNvGrpSpPr>
            <p:nvPr/>
          </p:nvGrpSpPr>
          <p:grpSpPr bwMode="auto">
            <a:xfrm>
              <a:off x="1927" y="3430"/>
              <a:ext cx="510" cy="430"/>
              <a:chOff x="5103" y="1661"/>
              <a:chExt cx="510" cy="430"/>
            </a:xfrm>
          </p:grpSpPr>
          <p:sp>
            <p:nvSpPr>
              <p:cNvPr id="214082" name="Oval 66"/>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4083" name="Group 67"/>
              <p:cNvGrpSpPr>
                <a:grpSpLocks/>
              </p:cNvGrpSpPr>
              <p:nvPr/>
            </p:nvGrpSpPr>
            <p:grpSpPr bwMode="auto">
              <a:xfrm>
                <a:off x="5193" y="1661"/>
                <a:ext cx="100" cy="348"/>
                <a:chOff x="2102" y="1044"/>
                <a:chExt cx="100" cy="348"/>
              </a:xfrm>
            </p:grpSpPr>
            <p:sp>
              <p:nvSpPr>
                <p:cNvPr id="214084" name="AutoShape 68"/>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85" name="Line 69"/>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14086" name="Line 70"/>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14087" name="Line 71"/>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14088" name="Freeform 72"/>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14089" name="Group 73"/>
              <p:cNvGrpSpPr>
                <a:grpSpLocks/>
              </p:cNvGrpSpPr>
              <p:nvPr/>
            </p:nvGrpSpPr>
            <p:grpSpPr bwMode="auto">
              <a:xfrm>
                <a:off x="5311" y="1682"/>
                <a:ext cx="100" cy="348"/>
                <a:chOff x="2102" y="1044"/>
                <a:chExt cx="100" cy="348"/>
              </a:xfrm>
            </p:grpSpPr>
            <p:sp>
              <p:nvSpPr>
                <p:cNvPr id="214090" name="AutoShape 74"/>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091" name="Line 75"/>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14092" name="Line 76"/>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14093" name="Line 77"/>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14094" name="Freeform 78"/>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grpSp>
        <p:nvGrpSpPr>
          <p:cNvPr id="214095" name="Group 79"/>
          <p:cNvGrpSpPr>
            <a:grpSpLocks/>
          </p:cNvGrpSpPr>
          <p:nvPr/>
        </p:nvGrpSpPr>
        <p:grpSpPr bwMode="auto">
          <a:xfrm>
            <a:off x="7219950" y="4811713"/>
            <a:ext cx="1474788" cy="835025"/>
            <a:chOff x="4548" y="3031"/>
            <a:chExt cx="929" cy="526"/>
          </a:xfrm>
        </p:grpSpPr>
        <p:grpSp>
          <p:nvGrpSpPr>
            <p:cNvPr id="214096" name="Group 80"/>
            <p:cNvGrpSpPr>
              <a:grpSpLocks/>
            </p:cNvGrpSpPr>
            <p:nvPr/>
          </p:nvGrpSpPr>
          <p:grpSpPr bwMode="auto">
            <a:xfrm>
              <a:off x="4591" y="3031"/>
              <a:ext cx="886" cy="449"/>
              <a:chOff x="4591" y="3031"/>
              <a:chExt cx="886" cy="449"/>
            </a:xfrm>
          </p:grpSpPr>
          <p:grpSp>
            <p:nvGrpSpPr>
              <p:cNvPr id="214097" name="Group 81"/>
              <p:cNvGrpSpPr>
                <a:grpSpLocks/>
              </p:cNvGrpSpPr>
              <p:nvPr/>
            </p:nvGrpSpPr>
            <p:grpSpPr bwMode="auto">
              <a:xfrm>
                <a:off x="4591" y="3031"/>
                <a:ext cx="539" cy="449"/>
                <a:chOff x="870" y="1472"/>
                <a:chExt cx="650" cy="541"/>
              </a:xfrm>
            </p:grpSpPr>
            <p:sp>
              <p:nvSpPr>
                <p:cNvPr id="214098" name="Oval 82"/>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4099" name="Group 83"/>
                <p:cNvGrpSpPr>
                  <a:grpSpLocks/>
                </p:cNvGrpSpPr>
                <p:nvPr/>
              </p:nvGrpSpPr>
              <p:grpSpPr bwMode="auto">
                <a:xfrm>
                  <a:off x="927" y="1760"/>
                  <a:ext cx="432" cy="124"/>
                  <a:chOff x="2379" y="2738"/>
                  <a:chExt cx="348" cy="100"/>
                </a:xfrm>
              </p:grpSpPr>
              <p:sp>
                <p:nvSpPr>
                  <p:cNvPr id="214100" name="AutoShape 84"/>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14101" name="Line 85"/>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4102" name="Line 86"/>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4103" name="Line 87"/>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4104" name="Freeform 88"/>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14105" name="AutoShape 89"/>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14106" name="AutoShape 90"/>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14107" name="AutoShape 91"/>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14108" name="Group 92"/>
              <p:cNvGrpSpPr>
                <a:grpSpLocks/>
              </p:cNvGrpSpPr>
              <p:nvPr/>
            </p:nvGrpSpPr>
            <p:grpSpPr bwMode="auto">
              <a:xfrm>
                <a:off x="4971" y="3187"/>
                <a:ext cx="506" cy="252"/>
                <a:chOff x="3915" y="3704"/>
                <a:chExt cx="618" cy="309"/>
              </a:xfrm>
            </p:grpSpPr>
            <p:sp>
              <p:nvSpPr>
                <p:cNvPr id="214109" name="Oval 93"/>
                <p:cNvSpPr>
                  <a:spLocks noChangeArrowheads="1"/>
                </p:cNvSpPr>
                <p:nvPr/>
              </p:nvSpPr>
              <p:spPr bwMode="gray">
                <a:xfrm>
                  <a:off x="3955" y="3747"/>
                  <a:ext cx="578" cy="26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4110" name="AutoShape 94"/>
                <p:cNvSpPr>
                  <a:spLocks noChangeArrowheads="1"/>
                </p:cNvSpPr>
                <p:nvPr/>
              </p:nvSpPr>
              <p:spPr bwMode="gray">
                <a:xfrm>
                  <a:off x="4007" y="3839"/>
                  <a:ext cx="348" cy="61"/>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4111" name="AutoShape 95"/>
                <p:cNvSpPr>
                  <a:spLocks noChangeArrowheads="1"/>
                </p:cNvSpPr>
                <p:nvPr/>
              </p:nvSpPr>
              <p:spPr bwMode="gray">
                <a:xfrm>
                  <a:off x="4073" y="3764"/>
                  <a:ext cx="81" cy="43"/>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417500" prstMaterial="legacyMatte">
                  <a:bevelT w="13500" h="13500" prst="angle"/>
                  <a:bevelB w="13500" h="13500" prst="angle"/>
                  <a:extrusionClr>
                    <a:srgbClr val="67ADF3"/>
                  </a:extrusionClr>
                </a:sp3d>
              </p:spPr>
              <p:txBody>
                <a:bodyPr wrap="none" anchor="ctr">
                  <a:flatTx/>
                </a:bodyPr>
                <a:lstStyle/>
                <a:p>
                  <a:endParaRPr lang="en-US"/>
                </a:p>
              </p:txBody>
            </p:sp>
            <p:sp>
              <p:nvSpPr>
                <p:cNvPr id="214112" name="Oval 96"/>
                <p:cNvSpPr>
                  <a:spLocks noChangeArrowheads="1"/>
                </p:cNvSpPr>
                <p:nvPr/>
              </p:nvSpPr>
              <p:spPr bwMode="auto">
                <a:xfrm rot="254863">
                  <a:off x="4214" y="379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3" name="Oval 97"/>
                <p:cNvSpPr>
                  <a:spLocks noChangeArrowheads="1"/>
                </p:cNvSpPr>
                <p:nvPr/>
              </p:nvSpPr>
              <p:spPr bwMode="auto">
                <a:xfrm rot="254863">
                  <a:off x="4258" y="3808"/>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4" name="Oval 98"/>
                <p:cNvSpPr>
                  <a:spLocks noChangeArrowheads="1"/>
                </p:cNvSpPr>
                <p:nvPr/>
              </p:nvSpPr>
              <p:spPr bwMode="auto">
                <a:xfrm rot="254863">
                  <a:off x="4303" y="3816"/>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5" name="Oval 99"/>
                <p:cNvSpPr>
                  <a:spLocks noChangeArrowheads="1"/>
                </p:cNvSpPr>
                <p:nvPr/>
              </p:nvSpPr>
              <p:spPr bwMode="auto">
                <a:xfrm rot="254863">
                  <a:off x="4240" y="377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6" name="Oval 100"/>
                <p:cNvSpPr>
                  <a:spLocks noChangeArrowheads="1"/>
                </p:cNvSpPr>
                <p:nvPr/>
              </p:nvSpPr>
              <p:spPr bwMode="auto">
                <a:xfrm rot="254863">
                  <a:off x="4284" y="377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7" name="Oval 101"/>
                <p:cNvSpPr>
                  <a:spLocks noChangeArrowheads="1"/>
                </p:cNvSpPr>
                <p:nvPr/>
              </p:nvSpPr>
              <p:spPr bwMode="auto">
                <a:xfrm rot="254863">
                  <a:off x="4329" y="378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8" name="Oval 102"/>
                <p:cNvSpPr>
                  <a:spLocks noChangeArrowheads="1"/>
                </p:cNvSpPr>
                <p:nvPr/>
              </p:nvSpPr>
              <p:spPr bwMode="auto">
                <a:xfrm rot="254863">
                  <a:off x="4268" y="374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19" name="Oval 103"/>
                <p:cNvSpPr>
                  <a:spLocks noChangeArrowheads="1"/>
                </p:cNvSpPr>
                <p:nvPr/>
              </p:nvSpPr>
              <p:spPr bwMode="auto">
                <a:xfrm rot="254863">
                  <a:off x="4312" y="374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20" name="Oval 104"/>
                <p:cNvSpPr>
                  <a:spLocks noChangeArrowheads="1"/>
                </p:cNvSpPr>
                <p:nvPr/>
              </p:nvSpPr>
              <p:spPr bwMode="auto">
                <a:xfrm rot="254863">
                  <a:off x="4357" y="375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4121" name="Freeform 105"/>
                <p:cNvSpPr>
                  <a:spLocks/>
                </p:cNvSpPr>
                <p:nvPr/>
              </p:nvSpPr>
              <p:spPr bwMode="auto">
                <a:xfrm>
                  <a:off x="4290" y="3704"/>
                  <a:ext cx="141" cy="42"/>
                </a:xfrm>
                <a:custGeom>
                  <a:avLst/>
                  <a:gdLst/>
                  <a:ahLst/>
                  <a:cxnLst>
                    <a:cxn ang="0">
                      <a:pos x="18" y="0"/>
                    </a:cxn>
                    <a:cxn ang="0">
                      <a:pos x="141" y="22"/>
                    </a:cxn>
                    <a:cxn ang="0">
                      <a:pos x="120" y="42"/>
                    </a:cxn>
                    <a:cxn ang="0">
                      <a:pos x="0" y="19"/>
                    </a:cxn>
                    <a:cxn ang="0">
                      <a:pos x="18" y="0"/>
                    </a:cxn>
                  </a:cxnLst>
                  <a:rect l="0" t="0" r="r" b="b"/>
                  <a:pathLst>
                    <a:path w="141" h="42">
                      <a:moveTo>
                        <a:pt x="18" y="0"/>
                      </a:moveTo>
                      <a:lnTo>
                        <a:pt x="141" y="22"/>
                      </a:lnTo>
                      <a:lnTo>
                        <a:pt x="120" y="42"/>
                      </a:lnTo>
                      <a:lnTo>
                        <a:pt x="0" y="19"/>
                      </a:lnTo>
                      <a:lnTo>
                        <a:pt x="18" y="0"/>
                      </a:lnTo>
                      <a:close/>
                    </a:path>
                  </a:pathLst>
                </a:custGeom>
                <a:solidFill>
                  <a:srgbClr val="B3C7E5"/>
                </a:solidFill>
                <a:ln w="9525" cap="flat" cmpd="sng">
                  <a:solidFill>
                    <a:srgbClr val="395C83"/>
                  </a:solidFill>
                  <a:prstDash val="solid"/>
                  <a:round/>
                  <a:headEnd/>
                  <a:tailEnd/>
                </a:ln>
                <a:effectLst/>
              </p:spPr>
              <p:txBody>
                <a:bodyPr wrap="none" anchor="ctr"/>
                <a:lstStyle/>
                <a:p>
                  <a:endParaRPr lang="en-US"/>
                </a:p>
              </p:txBody>
            </p:sp>
            <p:sp>
              <p:nvSpPr>
                <p:cNvPr id="214122" name="Freeform 106"/>
                <p:cNvSpPr>
                  <a:spLocks/>
                </p:cNvSpPr>
                <p:nvPr/>
              </p:nvSpPr>
              <p:spPr bwMode="auto">
                <a:xfrm>
                  <a:off x="3915" y="3780"/>
                  <a:ext cx="198" cy="168"/>
                </a:xfrm>
                <a:custGeom>
                  <a:avLst/>
                  <a:gdLst/>
                  <a:ahLst/>
                  <a:cxnLst>
                    <a:cxn ang="0">
                      <a:pos x="198" y="0"/>
                    </a:cxn>
                    <a:cxn ang="0">
                      <a:pos x="141" y="149"/>
                    </a:cxn>
                    <a:cxn ang="0">
                      <a:pos x="18" y="87"/>
                    </a:cxn>
                    <a:cxn ang="0">
                      <a:pos x="107" y="50"/>
                    </a:cxn>
                  </a:cxnLst>
                  <a:rect l="0" t="0" r="r" b="b"/>
                  <a:pathLst>
                    <a:path w="198" h="168">
                      <a:moveTo>
                        <a:pt x="198" y="0"/>
                      </a:moveTo>
                      <a:cubicBezTo>
                        <a:pt x="137" y="59"/>
                        <a:pt x="193" y="130"/>
                        <a:pt x="141" y="149"/>
                      </a:cubicBezTo>
                      <a:cubicBezTo>
                        <a:pt x="89" y="168"/>
                        <a:pt x="0" y="126"/>
                        <a:pt x="18" y="87"/>
                      </a:cubicBezTo>
                      <a:cubicBezTo>
                        <a:pt x="36" y="48"/>
                        <a:pt x="62" y="45"/>
                        <a:pt x="107" y="50"/>
                      </a:cubicBezTo>
                    </a:path>
                  </a:pathLst>
                </a:custGeom>
                <a:noFill/>
                <a:ln w="19050" cmpd="sng">
                  <a:solidFill>
                    <a:srgbClr val="093B6D"/>
                  </a:solidFill>
                  <a:round/>
                  <a:headEnd/>
                  <a:tailEnd/>
                </a:ln>
                <a:effectLst/>
              </p:spPr>
              <p:txBody>
                <a:bodyPr/>
                <a:lstStyle/>
                <a:p>
                  <a:endParaRPr lang="en-US"/>
                </a:p>
              </p:txBody>
            </p:sp>
          </p:grpSp>
        </p:grpSp>
        <p:sp>
          <p:nvSpPr>
            <p:cNvPr id="214123" name="Text Box 107"/>
            <p:cNvSpPr txBox="1">
              <a:spLocks noChangeArrowheads="1"/>
            </p:cNvSpPr>
            <p:nvPr/>
          </p:nvSpPr>
          <p:spPr bwMode="auto">
            <a:xfrm>
              <a:off x="4548" y="3403"/>
              <a:ext cx="884" cy="154"/>
            </a:xfrm>
            <a:prstGeom prst="rect">
              <a:avLst/>
            </a:prstGeom>
            <a:noFill/>
            <a:ln w="9525">
              <a:noFill/>
              <a:miter lim="800000"/>
              <a:headEnd/>
              <a:tailEnd/>
            </a:ln>
            <a:effectLst/>
          </p:spPr>
          <p:txBody>
            <a:bodyPr>
              <a:spAutoFit/>
            </a:bodyPr>
            <a:lstStyle/>
            <a:p>
              <a:pPr algn="ctr" eaLnBrk="0" hangingPunct="0"/>
              <a:r>
                <a:rPr lang="en-US" sz="1000" b="1"/>
                <a:t>Desktops &amp; Phones</a:t>
              </a:r>
            </a:p>
          </p:txBody>
        </p:sp>
      </p:grpSp>
      <p:sp>
        <p:nvSpPr>
          <p:cNvPr id="214124" name="Rectangle 108"/>
          <p:cNvSpPr>
            <a:spLocks noGrp="1" noChangeArrowheads="1"/>
          </p:cNvSpPr>
          <p:nvPr>
            <p:ph type="body" idx="1"/>
          </p:nvPr>
        </p:nvSpPr>
        <p:spPr>
          <a:xfrm>
            <a:off x="457200" y="1695450"/>
            <a:ext cx="8421688" cy="2719388"/>
          </a:xfrm>
          <a:noFill/>
          <a:ln/>
        </p:spPr>
        <p:txBody>
          <a:bodyPr/>
          <a:lstStyle/>
          <a:p>
            <a:pPr marL="495300" indent="-495300">
              <a:buFontTx/>
              <a:buAutoNum type="arabicPeriod"/>
            </a:pPr>
            <a:r>
              <a:rPr lang="en-US" sz="2000"/>
              <a:t>Define a group of trust remote users</a:t>
            </a:r>
          </a:p>
          <a:p>
            <a:pPr marL="495300" indent="-495300">
              <a:buFontTx/>
              <a:buAutoNum type="arabicPeriod"/>
            </a:pPr>
            <a:r>
              <a:rPr lang="en-US" sz="2000"/>
              <a:t>Grant full network access by giving access to the “Entire Network”</a:t>
            </a:r>
          </a:p>
          <a:p>
            <a:pPr marL="495300" indent="-495300">
              <a:buFontTx/>
              <a:buAutoNum type="arabicPeriod"/>
            </a:pPr>
            <a:r>
              <a:rPr lang="en-US" sz="2000"/>
              <a:t>Restrict full access with end-point scans (if desired)</a:t>
            </a:r>
          </a:p>
          <a:p>
            <a:pPr marL="495300" indent="-495300">
              <a:buFontTx/>
              <a:buAutoNum type="arabicPeriod"/>
            </a:pPr>
            <a:r>
              <a:rPr lang="en-US" sz="2000"/>
              <a:t>Prepare granular policies and roll-out to select users as desired </a:t>
            </a:r>
          </a:p>
          <a:p>
            <a:pPr marL="495300" indent="-495300">
              <a:buFontTx/>
              <a:buAutoNum type="arabicPeriod"/>
            </a:pPr>
            <a:endParaRPr 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lide Number Placeholder 3"/>
          <p:cNvSpPr>
            <a:spLocks noGrp="1"/>
          </p:cNvSpPr>
          <p:nvPr>
            <p:ph type="sldNum" sz="quarter" idx="10"/>
          </p:nvPr>
        </p:nvSpPr>
        <p:spPr/>
        <p:txBody>
          <a:bodyPr/>
          <a:lstStyle/>
          <a:p>
            <a:fld id="{F78911BD-1639-438F-B694-E9116AE36C97}" type="slidenum">
              <a:rPr lang="en-US"/>
              <a:pPr/>
              <a:t>25</a:t>
            </a:fld>
            <a:endParaRPr lang="en-US"/>
          </a:p>
        </p:txBody>
      </p:sp>
      <p:sp>
        <p:nvSpPr>
          <p:cNvPr id="249" name="Footer Placeholder 4"/>
          <p:cNvSpPr>
            <a:spLocks noGrp="1"/>
          </p:cNvSpPr>
          <p:nvPr>
            <p:ph type="ftr" sz="quarter" idx="11"/>
          </p:nvPr>
        </p:nvSpPr>
        <p:spPr/>
        <p:txBody>
          <a:bodyPr/>
          <a:lstStyle/>
          <a:p>
            <a:r>
              <a:rPr lang="en-US"/>
              <a:t>Internal and Partner Use Only</a:t>
            </a:r>
          </a:p>
          <a:p>
            <a:endParaRPr lang="en-US"/>
          </a:p>
        </p:txBody>
      </p:sp>
      <p:sp>
        <p:nvSpPr>
          <p:cNvPr id="250" name="Date Placeholder 5"/>
          <p:cNvSpPr>
            <a:spLocks noGrp="1"/>
          </p:cNvSpPr>
          <p:nvPr>
            <p:ph type="dt" sz="half" idx="12"/>
          </p:nvPr>
        </p:nvSpPr>
        <p:spPr/>
        <p:txBody>
          <a:bodyPr/>
          <a:lstStyle/>
          <a:p>
            <a:r>
              <a:rPr lang="en-US"/>
              <a:t>© 2005 Citrix Systems, Inc.—All rights reserved.</a:t>
            </a:r>
          </a:p>
        </p:txBody>
      </p:sp>
      <p:grpSp>
        <p:nvGrpSpPr>
          <p:cNvPr id="216066" name="Group 2"/>
          <p:cNvGrpSpPr>
            <a:grpSpLocks/>
          </p:cNvGrpSpPr>
          <p:nvPr/>
        </p:nvGrpSpPr>
        <p:grpSpPr bwMode="auto">
          <a:xfrm>
            <a:off x="519113" y="4629150"/>
            <a:ext cx="8208962" cy="1079500"/>
            <a:chOff x="340" y="3249"/>
            <a:chExt cx="5171" cy="680"/>
          </a:xfrm>
        </p:grpSpPr>
        <p:sp>
          <p:nvSpPr>
            <p:cNvPr id="216067" name="AutoShape 3"/>
            <p:cNvSpPr>
              <a:spLocks noChangeArrowheads="1"/>
            </p:cNvSpPr>
            <p:nvPr/>
          </p:nvSpPr>
          <p:spPr bwMode="auto">
            <a:xfrm>
              <a:off x="4604" y="3702"/>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068" name="AutoShape 4"/>
            <p:cNvSpPr>
              <a:spLocks noChangeArrowheads="1"/>
            </p:cNvSpPr>
            <p:nvPr/>
          </p:nvSpPr>
          <p:spPr bwMode="auto">
            <a:xfrm>
              <a:off x="4604" y="347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069" name="AutoShape 5"/>
            <p:cNvSpPr>
              <a:spLocks noChangeArrowheads="1"/>
            </p:cNvSpPr>
            <p:nvPr/>
          </p:nvSpPr>
          <p:spPr bwMode="auto">
            <a:xfrm>
              <a:off x="4604" y="3249"/>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6070" name="AutoShape 6"/>
            <p:cNvSpPr>
              <a:spLocks noChangeArrowheads="1"/>
            </p:cNvSpPr>
            <p:nvPr/>
          </p:nvSpPr>
          <p:spPr bwMode="auto">
            <a:xfrm>
              <a:off x="3561" y="3702"/>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071" name="AutoShape 7"/>
            <p:cNvSpPr>
              <a:spLocks noChangeArrowheads="1"/>
            </p:cNvSpPr>
            <p:nvPr/>
          </p:nvSpPr>
          <p:spPr bwMode="auto">
            <a:xfrm>
              <a:off x="3561" y="347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072" name="AutoShape 8"/>
            <p:cNvSpPr>
              <a:spLocks noChangeArrowheads="1"/>
            </p:cNvSpPr>
            <p:nvPr/>
          </p:nvSpPr>
          <p:spPr bwMode="auto">
            <a:xfrm>
              <a:off x="3561" y="3249"/>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6073" name="AutoShape 9"/>
            <p:cNvSpPr>
              <a:spLocks noChangeArrowheads="1"/>
            </p:cNvSpPr>
            <p:nvPr/>
          </p:nvSpPr>
          <p:spPr bwMode="auto">
            <a:xfrm>
              <a:off x="2472" y="3702"/>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074" name="AutoShape 10"/>
            <p:cNvSpPr>
              <a:spLocks noChangeArrowheads="1"/>
            </p:cNvSpPr>
            <p:nvPr/>
          </p:nvSpPr>
          <p:spPr bwMode="auto">
            <a:xfrm>
              <a:off x="2472" y="347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075" name="AutoShape 11"/>
            <p:cNvSpPr>
              <a:spLocks noChangeArrowheads="1"/>
            </p:cNvSpPr>
            <p:nvPr/>
          </p:nvSpPr>
          <p:spPr bwMode="auto">
            <a:xfrm>
              <a:off x="2472" y="3249"/>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6076" name="AutoShape 12"/>
            <p:cNvSpPr>
              <a:spLocks noChangeArrowheads="1"/>
            </p:cNvSpPr>
            <p:nvPr/>
          </p:nvSpPr>
          <p:spPr bwMode="auto">
            <a:xfrm>
              <a:off x="1429" y="3702"/>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077" name="AutoShape 13"/>
            <p:cNvSpPr>
              <a:spLocks noChangeArrowheads="1"/>
            </p:cNvSpPr>
            <p:nvPr/>
          </p:nvSpPr>
          <p:spPr bwMode="auto">
            <a:xfrm>
              <a:off x="1429" y="347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078" name="AutoShape 14"/>
            <p:cNvSpPr>
              <a:spLocks noChangeArrowheads="1"/>
            </p:cNvSpPr>
            <p:nvPr/>
          </p:nvSpPr>
          <p:spPr bwMode="auto">
            <a:xfrm>
              <a:off x="1429" y="3249"/>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sp>
          <p:nvSpPr>
            <p:cNvPr id="216079" name="AutoShape 15"/>
            <p:cNvSpPr>
              <a:spLocks noChangeArrowheads="1"/>
            </p:cNvSpPr>
            <p:nvPr/>
          </p:nvSpPr>
          <p:spPr bwMode="auto">
            <a:xfrm>
              <a:off x="340" y="3702"/>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080" name="AutoShape 16"/>
            <p:cNvSpPr>
              <a:spLocks noChangeArrowheads="1"/>
            </p:cNvSpPr>
            <p:nvPr/>
          </p:nvSpPr>
          <p:spPr bwMode="auto">
            <a:xfrm>
              <a:off x="340" y="347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081" name="AutoShape 17"/>
            <p:cNvSpPr>
              <a:spLocks noChangeArrowheads="1"/>
            </p:cNvSpPr>
            <p:nvPr/>
          </p:nvSpPr>
          <p:spPr bwMode="auto">
            <a:xfrm>
              <a:off x="340" y="3249"/>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grpSp>
      <p:sp>
        <p:nvSpPr>
          <p:cNvPr id="216082" name="Rectangle 18"/>
          <p:cNvSpPr>
            <a:spLocks noGrp="1" noChangeArrowheads="1"/>
          </p:cNvSpPr>
          <p:nvPr>
            <p:ph type="title"/>
          </p:nvPr>
        </p:nvSpPr>
        <p:spPr>
          <a:xfrm>
            <a:off x="66675" y="19050"/>
            <a:ext cx="8472488" cy="1092200"/>
          </a:xfrm>
        </p:spPr>
        <p:txBody>
          <a:bodyPr/>
          <a:lstStyle/>
          <a:p>
            <a:r>
              <a:rPr lang="en-US" sz="2900"/>
              <a:t>Methodology for Defining Access Policies</a:t>
            </a:r>
          </a:p>
        </p:txBody>
      </p:sp>
      <p:sp>
        <p:nvSpPr>
          <p:cNvPr id="216083" name="Rectangle 19"/>
          <p:cNvSpPr>
            <a:spLocks noGrp="1" noChangeArrowheads="1"/>
          </p:cNvSpPr>
          <p:nvPr>
            <p:ph type="body" idx="1"/>
          </p:nvPr>
        </p:nvSpPr>
        <p:spPr>
          <a:xfrm>
            <a:off x="457200" y="1695450"/>
            <a:ext cx="8421688" cy="2719388"/>
          </a:xfrm>
        </p:spPr>
        <p:txBody>
          <a:bodyPr/>
          <a:lstStyle/>
          <a:p>
            <a:pPr marL="495300" indent="-495300">
              <a:lnSpc>
                <a:spcPct val="80000"/>
              </a:lnSpc>
              <a:buFontTx/>
              <a:buAutoNum type="arabicPeriod"/>
            </a:pPr>
            <a:r>
              <a:rPr lang="en-US" sz="2200"/>
              <a:t>Inventory all IT resources</a:t>
            </a:r>
          </a:p>
          <a:p>
            <a:pPr marL="495300" indent="-495300">
              <a:lnSpc>
                <a:spcPct val="80000"/>
              </a:lnSpc>
              <a:buFontTx/>
              <a:buAutoNum type="arabicPeriod"/>
            </a:pPr>
            <a:r>
              <a:rPr lang="en-US" sz="2200"/>
              <a:t>Group resources into levels of sensitivity</a:t>
            </a:r>
          </a:p>
          <a:p>
            <a:pPr marL="495300" indent="-495300">
              <a:lnSpc>
                <a:spcPct val="80000"/>
              </a:lnSpc>
              <a:buFontTx/>
              <a:buAutoNum type="arabicPeriod"/>
            </a:pPr>
            <a:r>
              <a:rPr lang="en-US" sz="2200"/>
              <a:t>Define end user access scenarios</a:t>
            </a:r>
          </a:p>
          <a:p>
            <a:pPr marL="495300" indent="-495300">
              <a:lnSpc>
                <a:spcPct val="80000"/>
              </a:lnSpc>
              <a:buFontTx/>
              <a:buAutoNum type="arabicPeriod"/>
            </a:pPr>
            <a:r>
              <a:rPr lang="en-US" sz="2200"/>
              <a:t>Associate end user access scenarios with levels of sensitivity</a:t>
            </a:r>
          </a:p>
          <a:p>
            <a:pPr marL="495300" indent="-495300">
              <a:lnSpc>
                <a:spcPct val="80000"/>
              </a:lnSpc>
              <a:buFontTx/>
              <a:buAutoNum type="arabicPeriod"/>
            </a:pPr>
            <a:r>
              <a:rPr lang="en-US" sz="2200"/>
              <a:t>Validate the policies with a select group using event logging</a:t>
            </a:r>
          </a:p>
          <a:p>
            <a:pPr marL="495300" indent="-495300">
              <a:lnSpc>
                <a:spcPct val="80000"/>
              </a:lnSpc>
              <a:buFontTx/>
              <a:buAutoNum type="arabicPeriod"/>
            </a:pPr>
            <a:r>
              <a:rPr lang="en-US" sz="2200"/>
              <a:t>Roll policies into full production</a:t>
            </a:r>
          </a:p>
        </p:txBody>
      </p:sp>
      <p:grpSp>
        <p:nvGrpSpPr>
          <p:cNvPr id="216084" name="Group 20"/>
          <p:cNvGrpSpPr>
            <a:grpSpLocks/>
          </p:cNvGrpSpPr>
          <p:nvPr/>
        </p:nvGrpSpPr>
        <p:grpSpPr bwMode="auto">
          <a:xfrm>
            <a:off x="3860800" y="5067300"/>
            <a:ext cx="1482725" cy="579438"/>
            <a:chOff x="2842" y="3521"/>
            <a:chExt cx="934" cy="365"/>
          </a:xfrm>
        </p:grpSpPr>
        <p:sp>
          <p:nvSpPr>
            <p:cNvPr id="216085" name="Text Box 21"/>
            <p:cNvSpPr txBox="1">
              <a:spLocks noChangeArrowheads="1"/>
            </p:cNvSpPr>
            <p:nvPr/>
          </p:nvSpPr>
          <p:spPr bwMode="auto">
            <a:xfrm>
              <a:off x="2842" y="3732"/>
              <a:ext cx="934" cy="154"/>
            </a:xfrm>
            <a:prstGeom prst="rect">
              <a:avLst/>
            </a:prstGeom>
            <a:noFill/>
            <a:ln w="9525">
              <a:noFill/>
              <a:miter lim="800000"/>
              <a:headEnd/>
              <a:tailEnd/>
            </a:ln>
            <a:effectLst/>
          </p:spPr>
          <p:txBody>
            <a:bodyPr>
              <a:spAutoFit/>
            </a:bodyPr>
            <a:lstStyle/>
            <a:p>
              <a:pPr algn="ctr" eaLnBrk="0" hangingPunct="0"/>
              <a:r>
                <a:rPr lang="en-US" sz="1000" b="1"/>
                <a:t>Web or App Servers</a:t>
              </a:r>
              <a:endParaRPr lang="en-US" sz="1000"/>
            </a:p>
          </p:txBody>
        </p:sp>
        <p:grpSp>
          <p:nvGrpSpPr>
            <p:cNvPr id="216086" name="Group 22"/>
            <p:cNvGrpSpPr>
              <a:grpSpLocks/>
            </p:cNvGrpSpPr>
            <p:nvPr/>
          </p:nvGrpSpPr>
          <p:grpSpPr bwMode="auto">
            <a:xfrm>
              <a:off x="3061" y="3521"/>
              <a:ext cx="510" cy="306"/>
              <a:chOff x="940" y="2750"/>
              <a:chExt cx="510" cy="306"/>
            </a:xfrm>
          </p:grpSpPr>
          <p:sp>
            <p:nvSpPr>
              <p:cNvPr id="216087" name="Oval 23"/>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6088" name="Group 24"/>
              <p:cNvGrpSpPr>
                <a:grpSpLocks/>
              </p:cNvGrpSpPr>
              <p:nvPr/>
            </p:nvGrpSpPr>
            <p:grpSpPr bwMode="auto">
              <a:xfrm>
                <a:off x="945" y="2864"/>
                <a:ext cx="348" cy="100"/>
                <a:chOff x="2379" y="2738"/>
                <a:chExt cx="348" cy="100"/>
              </a:xfrm>
            </p:grpSpPr>
            <p:sp>
              <p:nvSpPr>
                <p:cNvPr id="216089" name="AutoShape 25"/>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090" name="Line 26"/>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6091" name="Line 27"/>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6092" name="Line 28"/>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6093" name="Freeform 29"/>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16094" name="Group 30"/>
              <p:cNvGrpSpPr>
                <a:grpSpLocks/>
              </p:cNvGrpSpPr>
              <p:nvPr/>
            </p:nvGrpSpPr>
            <p:grpSpPr bwMode="auto">
              <a:xfrm>
                <a:off x="945" y="2756"/>
                <a:ext cx="348" cy="100"/>
                <a:chOff x="2379" y="2738"/>
                <a:chExt cx="348" cy="100"/>
              </a:xfrm>
            </p:grpSpPr>
            <p:sp>
              <p:nvSpPr>
                <p:cNvPr id="216095" name="AutoShape 3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096" name="Line 3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6097" name="Line 3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6098" name="Line 3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6099" name="Freeform 3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grpSp>
        <p:nvGrpSpPr>
          <p:cNvPr id="216100" name="Group 36"/>
          <p:cNvGrpSpPr>
            <a:grpSpLocks/>
          </p:cNvGrpSpPr>
          <p:nvPr/>
        </p:nvGrpSpPr>
        <p:grpSpPr bwMode="auto">
          <a:xfrm>
            <a:off x="541338" y="4729163"/>
            <a:ext cx="1358900" cy="917575"/>
            <a:chOff x="341" y="2979"/>
            <a:chExt cx="856" cy="578"/>
          </a:xfrm>
        </p:grpSpPr>
        <p:sp>
          <p:nvSpPr>
            <p:cNvPr id="216101" name="Text Box 37"/>
            <p:cNvSpPr txBox="1">
              <a:spLocks noChangeArrowheads="1"/>
            </p:cNvSpPr>
            <p:nvPr/>
          </p:nvSpPr>
          <p:spPr bwMode="auto">
            <a:xfrm>
              <a:off x="341" y="3403"/>
              <a:ext cx="856" cy="154"/>
            </a:xfrm>
            <a:prstGeom prst="rect">
              <a:avLst/>
            </a:prstGeom>
            <a:noFill/>
            <a:ln w="9525">
              <a:noFill/>
              <a:miter lim="800000"/>
              <a:headEnd/>
              <a:tailEnd/>
            </a:ln>
            <a:effectLst/>
          </p:spPr>
          <p:txBody>
            <a:bodyPr>
              <a:spAutoFit/>
            </a:bodyPr>
            <a:lstStyle/>
            <a:p>
              <a:pPr algn="ctr" eaLnBrk="0" hangingPunct="0"/>
              <a:r>
                <a:rPr lang="en-US" sz="1000" b="1"/>
                <a:t>CPS Applications</a:t>
              </a:r>
            </a:p>
          </p:txBody>
        </p:sp>
        <p:grpSp>
          <p:nvGrpSpPr>
            <p:cNvPr id="216102" name="Group 38"/>
            <p:cNvGrpSpPr>
              <a:grpSpLocks/>
            </p:cNvGrpSpPr>
            <p:nvPr/>
          </p:nvGrpSpPr>
          <p:grpSpPr bwMode="auto">
            <a:xfrm>
              <a:off x="496" y="2979"/>
              <a:ext cx="534" cy="490"/>
              <a:chOff x="5103" y="899"/>
              <a:chExt cx="534" cy="490"/>
            </a:xfrm>
          </p:grpSpPr>
          <p:sp>
            <p:nvSpPr>
              <p:cNvPr id="216103" name="Oval 39"/>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104" name="Oval 40"/>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6105" name="Group 41"/>
              <p:cNvGrpSpPr>
                <a:grpSpLocks/>
              </p:cNvGrpSpPr>
              <p:nvPr/>
            </p:nvGrpSpPr>
            <p:grpSpPr bwMode="auto">
              <a:xfrm>
                <a:off x="5132" y="1193"/>
                <a:ext cx="348" cy="100"/>
                <a:chOff x="2379" y="2738"/>
                <a:chExt cx="348" cy="100"/>
              </a:xfrm>
            </p:grpSpPr>
            <p:sp>
              <p:nvSpPr>
                <p:cNvPr id="216106" name="AutoShape 42"/>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107" name="Line 43"/>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6108" name="Line 44"/>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6109" name="Line 45"/>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6110" name="Freeform 46"/>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16111" name="Group 47"/>
              <p:cNvGrpSpPr>
                <a:grpSpLocks/>
              </p:cNvGrpSpPr>
              <p:nvPr/>
            </p:nvGrpSpPr>
            <p:grpSpPr bwMode="auto">
              <a:xfrm>
                <a:off x="5132" y="1085"/>
                <a:ext cx="348" cy="100"/>
                <a:chOff x="2379" y="2738"/>
                <a:chExt cx="348" cy="100"/>
              </a:xfrm>
            </p:grpSpPr>
            <p:sp>
              <p:nvSpPr>
                <p:cNvPr id="216112" name="AutoShape 48"/>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113" name="Line 49"/>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6114" name="Line 50"/>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6115" name="Line 51"/>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6116" name="Freeform 5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grpSp>
        <p:nvGrpSpPr>
          <p:cNvPr id="216117" name="Group 53"/>
          <p:cNvGrpSpPr>
            <a:grpSpLocks/>
          </p:cNvGrpSpPr>
          <p:nvPr/>
        </p:nvGrpSpPr>
        <p:grpSpPr bwMode="auto">
          <a:xfrm>
            <a:off x="5630863" y="4638675"/>
            <a:ext cx="1439862" cy="1079500"/>
            <a:chOff x="3379" y="-471"/>
            <a:chExt cx="907" cy="680"/>
          </a:xfrm>
        </p:grpSpPr>
        <p:sp>
          <p:nvSpPr>
            <p:cNvPr id="216118" name="AutoShape 54"/>
            <p:cNvSpPr>
              <a:spLocks noChangeArrowheads="1"/>
            </p:cNvSpPr>
            <p:nvPr/>
          </p:nvSpPr>
          <p:spPr bwMode="auto">
            <a:xfrm>
              <a:off x="3379" y="-18"/>
              <a:ext cx="907" cy="227"/>
            </a:xfrm>
            <a:prstGeom prst="roundRect">
              <a:avLst>
                <a:gd name="adj" fmla="val 16667"/>
              </a:avLst>
            </a:prstGeom>
            <a:gradFill rotWithShape="1">
              <a:gsLst>
                <a:gs pos="0">
                  <a:schemeClr val="accent2"/>
                </a:gs>
                <a:gs pos="50000">
                  <a:schemeClr val="accent2">
                    <a:gamma/>
                    <a:tint val="54118"/>
                    <a:invGamma/>
                  </a:schemeClr>
                </a:gs>
                <a:gs pos="100000">
                  <a:schemeClr val="accent2"/>
                </a:gs>
              </a:gsLst>
              <a:lin ang="0" scaled="1"/>
            </a:gradFill>
            <a:ln w="9525" algn="ctr">
              <a:noFill/>
              <a:round/>
              <a:headEnd/>
              <a:tailEnd/>
            </a:ln>
            <a:effectLst/>
          </p:spPr>
          <p:txBody>
            <a:bodyPr wrap="none" anchor="ctr"/>
            <a:lstStyle/>
            <a:p>
              <a:endParaRPr lang="en-US"/>
            </a:p>
          </p:txBody>
        </p:sp>
        <p:sp>
          <p:nvSpPr>
            <p:cNvPr id="216119" name="AutoShape 55"/>
            <p:cNvSpPr>
              <a:spLocks noChangeArrowheads="1"/>
            </p:cNvSpPr>
            <p:nvPr/>
          </p:nvSpPr>
          <p:spPr bwMode="auto">
            <a:xfrm>
              <a:off x="3379" y="-245"/>
              <a:ext cx="907" cy="227"/>
            </a:xfrm>
            <a:prstGeom prst="roundRect">
              <a:avLst>
                <a:gd name="adj" fmla="val 16667"/>
              </a:avLst>
            </a:prstGeom>
            <a:gradFill rotWithShape="1">
              <a:gsLst>
                <a:gs pos="0">
                  <a:schemeClr val="accent1"/>
                </a:gs>
                <a:gs pos="50000">
                  <a:schemeClr val="accent1">
                    <a:gamma/>
                    <a:tint val="54118"/>
                    <a:invGamma/>
                  </a:schemeClr>
                </a:gs>
                <a:gs pos="100000">
                  <a:schemeClr val="accent1"/>
                </a:gs>
              </a:gsLst>
              <a:lin ang="0" scaled="1"/>
            </a:gradFill>
            <a:ln w="9525" algn="ctr">
              <a:noFill/>
              <a:round/>
              <a:headEnd/>
              <a:tailEnd/>
            </a:ln>
            <a:effectLst/>
          </p:spPr>
          <p:txBody>
            <a:bodyPr wrap="none" anchor="ctr"/>
            <a:lstStyle/>
            <a:p>
              <a:endParaRPr lang="en-US"/>
            </a:p>
          </p:txBody>
        </p:sp>
        <p:sp>
          <p:nvSpPr>
            <p:cNvPr id="216120" name="AutoShape 56"/>
            <p:cNvSpPr>
              <a:spLocks noChangeArrowheads="1"/>
            </p:cNvSpPr>
            <p:nvPr/>
          </p:nvSpPr>
          <p:spPr bwMode="auto">
            <a:xfrm>
              <a:off x="3379" y="-471"/>
              <a:ext cx="907" cy="226"/>
            </a:xfrm>
            <a:prstGeom prst="roundRect">
              <a:avLst>
                <a:gd name="adj" fmla="val 16667"/>
              </a:avLst>
            </a:prstGeom>
            <a:gradFill rotWithShape="1">
              <a:gsLst>
                <a:gs pos="0">
                  <a:schemeClr val="folHlink"/>
                </a:gs>
                <a:gs pos="50000">
                  <a:schemeClr val="folHlink">
                    <a:gamma/>
                    <a:tint val="54118"/>
                    <a:invGamma/>
                  </a:schemeClr>
                </a:gs>
                <a:gs pos="100000">
                  <a:schemeClr val="folHlink"/>
                </a:gs>
              </a:gsLst>
              <a:lin ang="0" scaled="1"/>
            </a:gradFill>
            <a:ln w="9525" algn="ctr">
              <a:noFill/>
              <a:round/>
              <a:headEnd/>
              <a:tailEnd/>
            </a:ln>
            <a:effectLst/>
          </p:spPr>
          <p:txBody>
            <a:bodyPr wrap="none" anchor="ctr"/>
            <a:lstStyle/>
            <a:p>
              <a:endParaRPr lang="en-US"/>
            </a:p>
          </p:txBody>
        </p:sp>
      </p:grpSp>
      <p:grpSp>
        <p:nvGrpSpPr>
          <p:cNvPr id="216121" name="Group 57"/>
          <p:cNvGrpSpPr>
            <a:grpSpLocks/>
          </p:cNvGrpSpPr>
          <p:nvPr/>
        </p:nvGrpSpPr>
        <p:grpSpPr bwMode="auto">
          <a:xfrm>
            <a:off x="5632450" y="4691063"/>
            <a:ext cx="1403350" cy="955675"/>
            <a:chOff x="3745" y="3294"/>
            <a:chExt cx="884" cy="602"/>
          </a:xfrm>
        </p:grpSpPr>
        <p:sp>
          <p:nvSpPr>
            <p:cNvPr id="216122" name="Text Box 58"/>
            <p:cNvSpPr txBox="1">
              <a:spLocks noChangeArrowheads="1"/>
            </p:cNvSpPr>
            <p:nvPr/>
          </p:nvSpPr>
          <p:spPr bwMode="auto">
            <a:xfrm>
              <a:off x="3745" y="3742"/>
              <a:ext cx="884" cy="154"/>
            </a:xfrm>
            <a:prstGeom prst="rect">
              <a:avLst/>
            </a:prstGeom>
            <a:noFill/>
            <a:ln w="9525">
              <a:noFill/>
              <a:miter lim="800000"/>
              <a:headEnd/>
              <a:tailEnd/>
            </a:ln>
            <a:effectLst/>
          </p:spPr>
          <p:txBody>
            <a:bodyPr>
              <a:spAutoFit/>
            </a:bodyPr>
            <a:lstStyle/>
            <a:p>
              <a:pPr algn="ctr" eaLnBrk="0" hangingPunct="0"/>
              <a:r>
                <a:rPr lang="en-US" sz="1000" b="1"/>
                <a:t>File Servers</a:t>
              </a:r>
            </a:p>
          </p:txBody>
        </p:sp>
        <p:grpSp>
          <p:nvGrpSpPr>
            <p:cNvPr id="216123" name="Group 59"/>
            <p:cNvGrpSpPr>
              <a:grpSpLocks/>
            </p:cNvGrpSpPr>
            <p:nvPr/>
          </p:nvGrpSpPr>
          <p:grpSpPr bwMode="auto">
            <a:xfrm>
              <a:off x="3787" y="3294"/>
              <a:ext cx="782" cy="589"/>
              <a:chOff x="4978" y="2796"/>
              <a:chExt cx="782" cy="589"/>
            </a:xfrm>
          </p:grpSpPr>
          <p:sp>
            <p:nvSpPr>
              <p:cNvPr id="216124" name="Oval 60"/>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216125" name="Oval 61"/>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6126" name="Oval 62"/>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6127" name="Arc 63"/>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28" name="Arc 64"/>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29" name="Arc 65"/>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30" name="Arc 66"/>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6131" name="Arc 67"/>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16132" name="Arc 68"/>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33" name="Arc 69"/>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34" name="Arc 70"/>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35" name="Arc 71"/>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6136" name="Arc 72"/>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16137" name="Oval 73"/>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16138" name="Arc 74"/>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39" name="Arc 75"/>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40" name="Arc 76"/>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16141" name="Arc 77"/>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16142" name="Arc 78"/>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grpSp>
        <p:nvGrpSpPr>
          <p:cNvPr id="216143" name="Group 79"/>
          <p:cNvGrpSpPr>
            <a:grpSpLocks/>
          </p:cNvGrpSpPr>
          <p:nvPr/>
        </p:nvGrpSpPr>
        <p:grpSpPr bwMode="auto">
          <a:xfrm>
            <a:off x="2217738" y="4868863"/>
            <a:ext cx="1403350" cy="790575"/>
            <a:chOff x="1711" y="3430"/>
            <a:chExt cx="884" cy="498"/>
          </a:xfrm>
        </p:grpSpPr>
        <p:sp>
          <p:nvSpPr>
            <p:cNvPr id="216144" name="Text Box 80"/>
            <p:cNvSpPr txBox="1">
              <a:spLocks noChangeArrowheads="1"/>
            </p:cNvSpPr>
            <p:nvPr/>
          </p:nvSpPr>
          <p:spPr bwMode="auto">
            <a:xfrm>
              <a:off x="1711" y="3793"/>
              <a:ext cx="884" cy="135"/>
            </a:xfrm>
            <a:prstGeom prst="rect">
              <a:avLst/>
            </a:prstGeom>
            <a:noFill/>
            <a:ln w="9525">
              <a:noFill/>
              <a:miter lim="800000"/>
              <a:headEnd/>
              <a:tailEnd/>
            </a:ln>
            <a:effectLst/>
          </p:spPr>
          <p:txBody>
            <a:bodyPr>
              <a:spAutoFit/>
            </a:bodyPr>
            <a:lstStyle/>
            <a:p>
              <a:pPr algn="ctr">
                <a:lnSpc>
                  <a:spcPct val="80000"/>
                </a:lnSpc>
              </a:pPr>
              <a:r>
                <a:rPr lang="en-US" sz="1000" b="1"/>
                <a:t>Email Servers</a:t>
              </a:r>
            </a:p>
          </p:txBody>
        </p:sp>
        <p:grpSp>
          <p:nvGrpSpPr>
            <p:cNvPr id="216145" name="Group 81"/>
            <p:cNvGrpSpPr>
              <a:grpSpLocks/>
            </p:cNvGrpSpPr>
            <p:nvPr/>
          </p:nvGrpSpPr>
          <p:grpSpPr bwMode="auto">
            <a:xfrm>
              <a:off x="1927" y="3430"/>
              <a:ext cx="510" cy="430"/>
              <a:chOff x="5103" y="1661"/>
              <a:chExt cx="510" cy="430"/>
            </a:xfrm>
          </p:grpSpPr>
          <p:sp>
            <p:nvSpPr>
              <p:cNvPr id="216146" name="Oval 82"/>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6147" name="Group 83"/>
              <p:cNvGrpSpPr>
                <a:grpSpLocks/>
              </p:cNvGrpSpPr>
              <p:nvPr/>
            </p:nvGrpSpPr>
            <p:grpSpPr bwMode="auto">
              <a:xfrm>
                <a:off x="5193" y="1661"/>
                <a:ext cx="100" cy="348"/>
                <a:chOff x="2102" y="1044"/>
                <a:chExt cx="100" cy="348"/>
              </a:xfrm>
            </p:grpSpPr>
            <p:sp>
              <p:nvSpPr>
                <p:cNvPr id="216148" name="AutoShape 84"/>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149" name="Line 85"/>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16150" name="Line 86"/>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16151" name="Line 87"/>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16152" name="Freeform 88"/>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16153" name="Group 89"/>
              <p:cNvGrpSpPr>
                <a:grpSpLocks/>
              </p:cNvGrpSpPr>
              <p:nvPr/>
            </p:nvGrpSpPr>
            <p:grpSpPr bwMode="auto">
              <a:xfrm>
                <a:off x="5311" y="1682"/>
                <a:ext cx="100" cy="348"/>
                <a:chOff x="2102" y="1044"/>
                <a:chExt cx="100" cy="348"/>
              </a:xfrm>
            </p:grpSpPr>
            <p:sp>
              <p:nvSpPr>
                <p:cNvPr id="216154" name="AutoShape 90"/>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155" name="Line 91"/>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16156" name="Line 92"/>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16157" name="Line 93"/>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16158" name="Freeform 94"/>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grpSp>
        <p:nvGrpSpPr>
          <p:cNvPr id="216159" name="Group 95"/>
          <p:cNvGrpSpPr>
            <a:grpSpLocks/>
          </p:cNvGrpSpPr>
          <p:nvPr/>
        </p:nvGrpSpPr>
        <p:grpSpPr bwMode="auto">
          <a:xfrm>
            <a:off x="7219950" y="4811713"/>
            <a:ext cx="1474788" cy="835025"/>
            <a:chOff x="4548" y="3031"/>
            <a:chExt cx="929" cy="526"/>
          </a:xfrm>
        </p:grpSpPr>
        <p:grpSp>
          <p:nvGrpSpPr>
            <p:cNvPr id="216160" name="Group 96"/>
            <p:cNvGrpSpPr>
              <a:grpSpLocks/>
            </p:cNvGrpSpPr>
            <p:nvPr/>
          </p:nvGrpSpPr>
          <p:grpSpPr bwMode="auto">
            <a:xfrm>
              <a:off x="4591" y="3031"/>
              <a:ext cx="886" cy="449"/>
              <a:chOff x="4591" y="3031"/>
              <a:chExt cx="886" cy="449"/>
            </a:xfrm>
          </p:grpSpPr>
          <p:grpSp>
            <p:nvGrpSpPr>
              <p:cNvPr id="216161" name="Group 97"/>
              <p:cNvGrpSpPr>
                <a:grpSpLocks/>
              </p:cNvGrpSpPr>
              <p:nvPr/>
            </p:nvGrpSpPr>
            <p:grpSpPr bwMode="auto">
              <a:xfrm>
                <a:off x="4591" y="3031"/>
                <a:ext cx="539" cy="449"/>
                <a:chOff x="870" y="1472"/>
                <a:chExt cx="650" cy="541"/>
              </a:xfrm>
            </p:grpSpPr>
            <p:sp>
              <p:nvSpPr>
                <p:cNvPr id="216162" name="Oval 98"/>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6163" name="Group 99"/>
                <p:cNvGrpSpPr>
                  <a:grpSpLocks/>
                </p:cNvGrpSpPr>
                <p:nvPr/>
              </p:nvGrpSpPr>
              <p:grpSpPr bwMode="auto">
                <a:xfrm>
                  <a:off x="927" y="1760"/>
                  <a:ext cx="432" cy="124"/>
                  <a:chOff x="2379" y="2738"/>
                  <a:chExt cx="348" cy="100"/>
                </a:xfrm>
              </p:grpSpPr>
              <p:sp>
                <p:nvSpPr>
                  <p:cNvPr id="216164" name="AutoShape 100"/>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16165" name="Line 101"/>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16166" name="Line 102"/>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16167" name="Line 103"/>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16168" name="Freeform 104"/>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16169" name="AutoShape 105"/>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16170" name="AutoShape 106"/>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16171" name="AutoShape 107"/>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16172" name="Group 108"/>
              <p:cNvGrpSpPr>
                <a:grpSpLocks/>
              </p:cNvGrpSpPr>
              <p:nvPr/>
            </p:nvGrpSpPr>
            <p:grpSpPr bwMode="auto">
              <a:xfrm>
                <a:off x="4971" y="3187"/>
                <a:ext cx="506" cy="252"/>
                <a:chOff x="3915" y="3704"/>
                <a:chExt cx="618" cy="309"/>
              </a:xfrm>
            </p:grpSpPr>
            <p:sp>
              <p:nvSpPr>
                <p:cNvPr id="216173" name="Oval 109"/>
                <p:cNvSpPr>
                  <a:spLocks noChangeArrowheads="1"/>
                </p:cNvSpPr>
                <p:nvPr/>
              </p:nvSpPr>
              <p:spPr bwMode="gray">
                <a:xfrm>
                  <a:off x="3955" y="3747"/>
                  <a:ext cx="578" cy="26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174" name="AutoShape 110"/>
                <p:cNvSpPr>
                  <a:spLocks noChangeArrowheads="1"/>
                </p:cNvSpPr>
                <p:nvPr/>
              </p:nvSpPr>
              <p:spPr bwMode="gray">
                <a:xfrm>
                  <a:off x="4007" y="3839"/>
                  <a:ext cx="348" cy="61"/>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16175" name="AutoShape 111"/>
                <p:cNvSpPr>
                  <a:spLocks noChangeArrowheads="1"/>
                </p:cNvSpPr>
                <p:nvPr/>
              </p:nvSpPr>
              <p:spPr bwMode="gray">
                <a:xfrm>
                  <a:off x="4073" y="3764"/>
                  <a:ext cx="81" cy="43"/>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417500" prstMaterial="legacyMatte">
                  <a:bevelT w="13500" h="13500" prst="angle"/>
                  <a:bevelB w="13500" h="13500" prst="angle"/>
                  <a:extrusionClr>
                    <a:srgbClr val="67ADF3"/>
                  </a:extrusionClr>
                </a:sp3d>
              </p:spPr>
              <p:txBody>
                <a:bodyPr wrap="none" anchor="ctr">
                  <a:flatTx/>
                </a:bodyPr>
                <a:lstStyle/>
                <a:p>
                  <a:endParaRPr lang="en-US"/>
                </a:p>
              </p:txBody>
            </p:sp>
            <p:sp>
              <p:nvSpPr>
                <p:cNvPr id="216176" name="Oval 112"/>
                <p:cNvSpPr>
                  <a:spLocks noChangeArrowheads="1"/>
                </p:cNvSpPr>
                <p:nvPr/>
              </p:nvSpPr>
              <p:spPr bwMode="auto">
                <a:xfrm rot="254863">
                  <a:off x="4214" y="379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77" name="Oval 113"/>
                <p:cNvSpPr>
                  <a:spLocks noChangeArrowheads="1"/>
                </p:cNvSpPr>
                <p:nvPr/>
              </p:nvSpPr>
              <p:spPr bwMode="auto">
                <a:xfrm rot="254863">
                  <a:off x="4258" y="3808"/>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78" name="Oval 114"/>
                <p:cNvSpPr>
                  <a:spLocks noChangeArrowheads="1"/>
                </p:cNvSpPr>
                <p:nvPr/>
              </p:nvSpPr>
              <p:spPr bwMode="auto">
                <a:xfrm rot="254863">
                  <a:off x="4303" y="3816"/>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79" name="Oval 115"/>
                <p:cNvSpPr>
                  <a:spLocks noChangeArrowheads="1"/>
                </p:cNvSpPr>
                <p:nvPr/>
              </p:nvSpPr>
              <p:spPr bwMode="auto">
                <a:xfrm rot="254863">
                  <a:off x="4240" y="377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0" name="Oval 116"/>
                <p:cNvSpPr>
                  <a:spLocks noChangeArrowheads="1"/>
                </p:cNvSpPr>
                <p:nvPr/>
              </p:nvSpPr>
              <p:spPr bwMode="auto">
                <a:xfrm rot="254863">
                  <a:off x="4284" y="377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1" name="Oval 117"/>
                <p:cNvSpPr>
                  <a:spLocks noChangeArrowheads="1"/>
                </p:cNvSpPr>
                <p:nvPr/>
              </p:nvSpPr>
              <p:spPr bwMode="auto">
                <a:xfrm rot="254863">
                  <a:off x="4329" y="378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2" name="Oval 118"/>
                <p:cNvSpPr>
                  <a:spLocks noChangeArrowheads="1"/>
                </p:cNvSpPr>
                <p:nvPr/>
              </p:nvSpPr>
              <p:spPr bwMode="auto">
                <a:xfrm rot="254863">
                  <a:off x="4268" y="374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3" name="Oval 119"/>
                <p:cNvSpPr>
                  <a:spLocks noChangeArrowheads="1"/>
                </p:cNvSpPr>
                <p:nvPr/>
              </p:nvSpPr>
              <p:spPr bwMode="auto">
                <a:xfrm rot="254863">
                  <a:off x="4312" y="374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4" name="Oval 120"/>
                <p:cNvSpPr>
                  <a:spLocks noChangeArrowheads="1"/>
                </p:cNvSpPr>
                <p:nvPr/>
              </p:nvSpPr>
              <p:spPr bwMode="auto">
                <a:xfrm rot="254863">
                  <a:off x="4357" y="375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216185" name="Freeform 121"/>
                <p:cNvSpPr>
                  <a:spLocks/>
                </p:cNvSpPr>
                <p:nvPr/>
              </p:nvSpPr>
              <p:spPr bwMode="auto">
                <a:xfrm>
                  <a:off x="4290" y="3704"/>
                  <a:ext cx="141" cy="42"/>
                </a:xfrm>
                <a:custGeom>
                  <a:avLst/>
                  <a:gdLst/>
                  <a:ahLst/>
                  <a:cxnLst>
                    <a:cxn ang="0">
                      <a:pos x="18" y="0"/>
                    </a:cxn>
                    <a:cxn ang="0">
                      <a:pos x="141" y="22"/>
                    </a:cxn>
                    <a:cxn ang="0">
                      <a:pos x="120" y="42"/>
                    </a:cxn>
                    <a:cxn ang="0">
                      <a:pos x="0" y="19"/>
                    </a:cxn>
                    <a:cxn ang="0">
                      <a:pos x="18" y="0"/>
                    </a:cxn>
                  </a:cxnLst>
                  <a:rect l="0" t="0" r="r" b="b"/>
                  <a:pathLst>
                    <a:path w="141" h="42">
                      <a:moveTo>
                        <a:pt x="18" y="0"/>
                      </a:moveTo>
                      <a:lnTo>
                        <a:pt x="141" y="22"/>
                      </a:lnTo>
                      <a:lnTo>
                        <a:pt x="120" y="42"/>
                      </a:lnTo>
                      <a:lnTo>
                        <a:pt x="0" y="19"/>
                      </a:lnTo>
                      <a:lnTo>
                        <a:pt x="18" y="0"/>
                      </a:lnTo>
                      <a:close/>
                    </a:path>
                  </a:pathLst>
                </a:custGeom>
                <a:solidFill>
                  <a:srgbClr val="B3C7E5"/>
                </a:solidFill>
                <a:ln w="9525" cap="flat" cmpd="sng">
                  <a:solidFill>
                    <a:srgbClr val="395C83"/>
                  </a:solidFill>
                  <a:prstDash val="solid"/>
                  <a:round/>
                  <a:headEnd/>
                  <a:tailEnd/>
                </a:ln>
                <a:effectLst/>
              </p:spPr>
              <p:txBody>
                <a:bodyPr wrap="none" anchor="ctr"/>
                <a:lstStyle/>
                <a:p>
                  <a:endParaRPr lang="en-US"/>
                </a:p>
              </p:txBody>
            </p:sp>
            <p:sp>
              <p:nvSpPr>
                <p:cNvPr id="216186" name="Freeform 122"/>
                <p:cNvSpPr>
                  <a:spLocks/>
                </p:cNvSpPr>
                <p:nvPr/>
              </p:nvSpPr>
              <p:spPr bwMode="auto">
                <a:xfrm>
                  <a:off x="3915" y="3780"/>
                  <a:ext cx="198" cy="168"/>
                </a:xfrm>
                <a:custGeom>
                  <a:avLst/>
                  <a:gdLst/>
                  <a:ahLst/>
                  <a:cxnLst>
                    <a:cxn ang="0">
                      <a:pos x="198" y="0"/>
                    </a:cxn>
                    <a:cxn ang="0">
                      <a:pos x="141" y="149"/>
                    </a:cxn>
                    <a:cxn ang="0">
                      <a:pos x="18" y="87"/>
                    </a:cxn>
                    <a:cxn ang="0">
                      <a:pos x="107" y="50"/>
                    </a:cxn>
                  </a:cxnLst>
                  <a:rect l="0" t="0" r="r" b="b"/>
                  <a:pathLst>
                    <a:path w="198" h="168">
                      <a:moveTo>
                        <a:pt x="198" y="0"/>
                      </a:moveTo>
                      <a:cubicBezTo>
                        <a:pt x="137" y="59"/>
                        <a:pt x="193" y="130"/>
                        <a:pt x="141" y="149"/>
                      </a:cubicBezTo>
                      <a:cubicBezTo>
                        <a:pt x="89" y="168"/>
                        <a:pt x="0" y="126"/>
                        <a:pt x="18" y="87"/>
                      </a:cubicBezTo>
                      <a:cubicBezTo>
                        <a:pt x="36" y="48"/>
                        <a:pt x="62" y="45"/>
                        <a:pt x="107" y="50"/>
                      </a:cubicBezTo>
                    </a:path>
                  </a:pathLst>
                </a:custGeom>
                <a:noFill/>
                <a:ln w="19050" cmpd="sng">
                  <a:solidFill>
                    <a:srgbClr val="093B6D"/>
                  </a:solidFill>
                  <a:round/>
                  <a:headEnd/>
                  <a:tailEnd/>
                </a:ln>
                <a:effectLst/>
              </p:spPr>
              <p:txBody>
                <a:bodyPr/>
                <a:lstStyle/>
                <a:p>
                  <a:endParaRPr lang="en-US"/>
                </a:p>
              </p:txBody>
            </p:sp>
          </p:grpSp>
        </p:grpSp>
        <p:sp>
          <p:nvSpPr>
            <p:cNvPr id="216187" name="Text Box 123"/>
            <p:cNvSpPr txBox="1">
              <a:spLocks noChangeArrowheads="1"/>
            </p:cNvSpPr>
            <p:nvPr/>
          </p:nvSpPr>
          <p:spPr bwMode="auto">
            <a:xfrm>
              <a:off x="4548" y="3403"/>
              <a:ext cx="884" cy="154"/>
            </a:xfrm>
            <a:prstGeom prst="rect">
              <a:avLst/>
            </a:prstGeom>
            <a:noFill/>
            <a:ln w="9525">
              <a:noFill/>
              <a:miter lim="800000"/>
              <a:headEnd/>
              <a:tailEnd/>
            </a:ln>
            <a:effectLst/>
          </p:spPr>
          <p:txBody>
            <a:bodyPr>
              <a:spAutoFit/>
            </a:bodyPr>
            <a:lstStyle/>
            <a:p>
              <a:pPr algn="ctr" eaLnBrk="0" hangingPunct="0"/>
              <a:r>
                <a:rPr lang="en-US" sz="1000" b="1"/>
                <a:t>Desktops &amp; Phones</a:t>
              </a:r>
            </a:p>
          </p:txBody>
        </p:sp>
      </p:grpSp>
      <p:grpSp>
        <p:nvGrpSpPr>
          <p:cNvPr id="216188" name="Group 124"/>
          <p:cNvGrpSpPr>
            <a:grpSpLocks/>
          </p:cNvGrpSpPr>
          <p:nvPr/>
        </p:nvGrpSpPr>
        <p:grpSpPr bwMode="auto">
          <a:xfrm>
            <a:off x="6856413" y="4835525"/>
            <a:ext cx="1416050" cy="954088"/>
            <a:chOff x="-1060" y="3464"/>
            <a:chExt cx="892" cy="601"/>
          </a:xfrm>
        </p:grpSpPr>
        <p:sp>
          <p:nvSpPr>
            <p:cNvPr id="216189" name="Text Box 125"/>
            <p:cNvSpPr txBox="1">
              <a:spLocks noChangeArrowheads="1"/>
            </p:cNvSpPr>
            <p:nvPr/>
          </p:nvSpPr>
          <p:spPr bwMode="auto">
            <a:xfrm>
              <a:off x="-1060" y="3892"/>
              <a:ext cx="892" cy="173"/>
            </a:xfrm>
            <a:prstGeom prst="rect">
              <a:avLst/>
            </a:prstGeom>
            <a:noFill/>
            <a:ln w="9525">
              <a:noFill/>
              <a:miter lim="800000"/>
              <a:headEnd/>
              <a:tailEnd/>
            </a:ln>
            <a:effectLst/>
          </p:spPr>
          <p:txBody>
            <a:bodyPr>
              <a:spAutoFit/>
            </a:bodyPr>
            <a:lstStyle/>
            <a:p>
              <a:pPr algn="ctr" eaLnBrk="0" hangingPunct="0"/>
              <a:r>
                <a:rPr lang="en-US" sz="1200" b="1"/>
                <a:t>Partner Machine</a:t>
              </a:r>
            </a:p>
          </p:txBody>
        </p:sp>
        <p:grpSp>
          <p:nvGrpSpPr>
            <p:cNvPr id="216190" name="Group 126"/>
            <p:cNvGrpSpPr>
              <a:grpSpLocks/>
            </p:cNvGrpSpPr>
            <p:nvPr/>
          </p:nvGrpSpPr>
          <p:grpSpPr bwMode="auto">
            <a:xfrm>
              <a:off x="-885" y="3475"/>
              <a:ext cx="231" cy="427"/>
              <a:chOff x="492" y="1974"/>
              <a:chExt cx="626" cy="1154"/>
            </a:xfrm>
          </p:grpSpPr>
          <p:sp>
            <p:nvSpPr>
              <p:cNvPr id="216191" name="Oval 12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192" name="Freeform 12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216193" name="Oval 129"/>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216194" name="Oval 13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195" name="Oval 13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16196" name="Group 132"/>
            <p:cNvGrpSpPr>
              <a:grpSpLocks/>
            </p:cNvGrpSpPr>
            <p:nvPr/>
          </p:nvGrpSpPr>
          <p:grpSpPr bwMode="auto">
            <a:xfrm>
              <a:off x="-674" y="3464"/>
              <a:ext cx="313" cy="260"/>
              <a:chOff x="870" y="1472"/>
              <a:chExt cx="650" cy="541"/>
            </a:xfrm>
          </p:grpSpPr>
          <p:sp>
            <p:nvSpPr>
              <p:cNvPr id="216197" name="Oval 133"/>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16198" name="Group 134"/>
              <p:cNvGrpSpPr>
                <a:grpSpLocks/>
              </p:cNvGrpSpPr>
              <p:nvPr/>
            </p:nvGrpSpPr>
            <p:grpSpPr bwMode="auto">
              <a:xfrm>
                <a:off x="927" y="1760"/>
                <a:ext cx="432" cy="124"/>
                <a:chOff x="2379" y="2738"/>
                <a:chExt cx="348" cy="100"/>
              </a:xfrm>
            </p:grpSpPr>
            <p:sp>
              <p:nvSpPr>
                <p:cNvPr id="216199" name="AutoShape 135"/>
                <p:cNvSpPr>
                  <a:spLocks noChangeArrowheads="1"/>
                </p:cNvSpPr>
                <p:nvPr/>
              </p:nvSpPr>
              <p:spPr bwMode="auto">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216200" name="Line 136"/>
                <p:cNvSpPr>
                  <a:spLocks noChangeShapeType="1"/>
                </p:cNvSpPr>
                <p:nvPr/>
              </p:nvSpPr>
              <p:spPr bwMode="auto">
                <a:xfrm>
                  <a:off x="2436" y="2740"/>
                  <a:ext cx="0" cy="42"/>
                </a:xfrm>
                <a:prstGeom prst="line">
                  <a:avLst/>
                </a:prstGeom>
                <a:noFill/>
                <a:ln w="19050">
                  <a:solidFill>
                    <a:srgbClr val="567400"/>
                  </a:solidFill>
                  <a:round/>
                  <a:headEnd/>
                  <a:tailEnd/>
                </a:ln>
                <a:effectLst/>
              </p:spPr>
              <p:txBody>
                <a:bodyPr/>
                <a:lstStyle/>
                <a:p>
                  <a:endParaRPr lang="en-US"/>
                </a:p>
              </p:txBody>
            </p:sp>
            <p:sp>
              <p:nvSpPr>
                <p:cNvPr id="216201" name="Line 137"/>
                <p:cNvSpPr>
                  <a:spLocks noChangeShapeType="1"/>
                </p:cNvSpPr>
                <p:nvPr/>
              </p:nvSpPr>
              <p:spPr bwMode="auto">
                <a:xfrm>
                  <a:off x="2460" y="2746"/>
                  <a:ext cx="0" cy="42"/>
                </a:xfrm>
                <a:prstGeom prst="line">
                  <a:avLst/>
                </a:prstGeom>
                <a:noFill/>
                <a:ln w="19050">
                  <a:solidFill>
                    <a:srgbClr val="567400"/>
                  </a:solidFill>
                  <a:round/>
                  <a:headEnd/>
                  <a:tailEnd/>
                </a:ln>
                <a:effectLst/>
              </p:spPr>
              <p:txBody>
                <a:bodyPr/>
                <a:lstStyle/>
                <a:p>
                  <a:endParaRPr lang="en-US"/>
                </a:p>
              </p:txBody>
            </p:sp>
            <p:sp>
              <p:nvSpPr>
                <p:cNvPr id="216202" name="Line 138"/>
                <p:cNvSpPr>
                  <a:spLocks noChangeShapeType="1"/>
                </p:cNvSpPr>
                <p:nvPr/>
              </p:nvSpPr>
              <p:spPr bwMode="auto">
                <a:xfrm>
                  <a:off x="2484" y="2752"/>
                  <a:ext cx="0" cy="42"/>
                </a:xfrm>
                <a:prstGeom prst="line">
                  <a:avLst/>
                </a:prstGeom>
                <a:noFill/>
                <a:ln w="19050">
                  <a:solidFill>
                    <a:srgbClr val="567400"/>
                  </a:solidFill>
                  <a:round/>
                  <a:headEnd/>
                  <a:tailEnd/>
                </a:ln>
                <a:effectLst/>
              </p:spPr>
              <p:txBody>
                <a:bodyPr/>
                <a:lstStyle/>
                <a:p>
                  <a:endParaRPr lang="en-US"/>
                </a:p>
              </p:txBody>
            </p:sp>
            <p:sp>
              <p:nvSpPr>
                <p:cNvPr id="216203" name="Freeform 139"/>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216204" name="AutoShape 140"/>
              <p:cNvSpPr>
                <a:spLocks noChangeArrowheads="1"/>
              </p:cNvSpPr>
              <p:nvPr/>
            </p:nvSpPr>
            <p:spPr bwMode="auto">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216205" name="AutoShape 141"/>
              <p:cNvSpPr>
                <a:spLocks noChangeArrowheads="1"/>
              </p:cNvSpPr>
              <p:nvPr/>
            </p:nvSpPr>
            <p:spPr bwMode="auto">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216206" name="AutoShape 142"/>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grpSp>
        <p:nvGrpSpPr>
          <p:cNvPr id="216207" name="Group 143"/>
          <p:cNvGrpSpPr>
            <a:grpSpLocks/>
          </p:cNvGrpSpPr>
          <p:nvPr/>
        </p:nvGrpSpPr>
        <p:grpSpPr bwMode="auto">
          <a:xfrm>
            <a:off x="3038475" y="4711700"/>
            <a:ext cx="1031875" cy="1077913"/>
            <a:chOff x="-935" y="1666"/>
            <a:chExt cx="650" cy="679"/>
          </a:xfrm>
        </p:grpSpPr>
        <p:sp>
          <p:nvSpPr>
            <p:cNvPr id="216208" name="Text Box 144"/>
            <p:cNvSpPr txBox="1">
              <a:spLocks noChangeArrowheads="1"/>
            </p:cNvSpPr>
            <p:nvPr/>
          </p:nvSpPr>
          <p:spPr bwMode="auto">
            <a:xfrm>
              <a:off x="-935" y="2172"/>
              <a:ext cx="650" cy="173"/>
            </a:xfrm>
            <a:prstGeom prst="rect">
              <a:avLst/>
            </a:prstGeom>
            <a:noFill/>
            <a:ln w="9525">
              <a:noFill/>
              <a:miter lim="800000"/>
              <a:headEnd/>
              <a:tailEnd/>
            </a:ln>
            <a:effectLst/>
          </p:spPr>
          <p:txBody>
            <a:bodyPr wrap="none">
              <a:spAutoFit/>
            </a:bodyPr>
            <a:lstStyle/>
            <a:p>
              <a:pPr algn="ctr" eaLnBrk="0" hangingPunct="0"/>
              <a:r>
                <a:rPr lang="en-US" sz="1200" b="1"/>
                <a:t>Mobile PDA</a:t>
              </a:r>
            </a:p>
          </p:txBody>
        </p:sp>
        <p:grpSp>
          <p:nvGrpSpPr>
            <p:cNvPr id="216209" name="Group 145"/>
            <p:cNvGrpSpPr>
              <a:grpSpLocks/>
            </p:cNvGrpSpPr>
            <p:nvPr/>
          </p:nvGrpSpPr>
          <p:grpSpPr bwMode="auto">
            <a:xfrm>
              <a:off x="-885" y="1666"/>
              <a:ext cx="469" cy="508"/>
              <a:chOff x="807" y="1072"/>
              <a:chExt cx="469" cy="508"/>
            </a:xfrm>
          </p:grpSpPr>
          <p:grpSp>
            <p:nvGrpSpPr>
              <p:cNvPr id="216210" name="Group 146"/>
              <p:cNvGrpSpPr>
                <a:grpSpLocks/>
              </p:cNvGrpSpPr>
              <p:nvPr/>
            </p:nvGrpSpPr>
            <p:grpSpPr bwMode="auto">
              <a:xfrm>
                <a:off x="807" y="1153"/>
                <a:ext cx="231" cy="427"/>
                <a:chOff x="492" y="1974"/>
                <a:chExt cx="626" cy="1154"/>
              </a:xfrm>
            </p:grpSpPr>
            <p:sp>
              <p:nvSpPr>
                <p:cNvPr id="216211" name="Oval 14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12" name="Freeform 14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942467"/>
                    </a:gs>
                    <a:gs pos="50000">
                      <a:srgbClr val="942467">
                        <a:gamma/>
                        <a:tint val="72157"/>
                        <a:invGamma/>
                      </a:srgbClr>
                    </a:gs>
                    <a:gs pos="100000">
                      <a:srgbClr val="942467"/>
                    </a:gs>
                  </a:gsLst>
                  <a:lin ang="0" scaled="1"/>
                </a:gradFill>
                <a:ln w="9525" cap="flat" cmpd="sng">
                  <a:noFill/>
                  <a:prstDash val="solid"/>
                  <a:round/>
                  <a:headEnd/>
                  <a:tailEnd/>
                </a:ln>
                <a:effectLst/>
              </p:spPr>
              <p:txBody>
                <a:bodyPr/>
                <a:lstStyle/>
                <a:p>
                  <a:endParaRPr lang="en-US"/>
                </a:p>
              </p:txBody>
            </p:sp>
            <p:sp>
              <p:nvSpPr>
                <p:cNvPr id="216213" name="Oval 149"/>
                <p:cNvSpPr>
                  <a:spLocks noChangeArrowheads="1"/>
                </p:cNvSpPr>
                <p:nvPr/>
              </p:nvSpPr>
              <p:spPr bwMode="auto">
                <a:xfrm>
                  <a:off x="576" y="2268"/>
                  <a:ext cx="504" cy="186"/>
                </a:xfrm>
                <a:prstGeom prst="ellipse">
                  <a:avLst/>
                </a:prstGeom>
                <a:solidFill>
                  <a:srgbClr val="942467"/>
                </a:solidFill>
                <a:ln w="9525">
                  <a:noFill/>
                  <a:round/>
                  <a:headEnd/>
                  <a:tailEnd/>
                </a:ln>
                <a:effectLst/>
              </p:spPr>
              <p:txBody>
                <a:bodyPr wrap="none" anchor="ctr"/>
                <a:lstStyle/>
                <a:p>
                  <a:endParaRPr lang="en-US"/>
                </a:p>
              </p:txBody>
            </p:sp>
            <p:sp>
              <p:nvSpPr>
                <p:cNvPr id="216214" name="Oval 15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15" name="Oval 15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16216" name="Group 152"/>
              <p:cNvGrpSpPr>
                <a:grpSpLocks/>
              </p:cNvGrpSpPr>
              <p:nvPr/>
            </p:nvGrpSpPr>
            <p:grpSpPr bwMode="auto">
              <a:xfrm>
                <a:off x="1015" y="1072"/>
                <a:ext cx="261" cy="397"/>
                <a:chOff x="3364" y="1613"/>
                <a:chExt cx="255" cy="387"/>
              </a:xfrm>
            </p:grpSpPr>
            <p:grpSp>
              <p:nvGrpSpPr>
                <p:cNvPr id="216217" name="Group 153"/>
                <p:cNvGrpSpPr>
                  <a:grpSpLocks/>
                </p:cNvGrpSpPr>
                <p:nvPr/>
              </p:nvGrpSpPr>
              <p:grpSpPr bwMode="auto">
                <a:xfrm rot="-1068218">
                  <a:off x="3385" y="1613"/>
                  <a:ext cx="234" cy="237"/>
                  <a:chOff x="1466" y="2702"/>
                  <a:chExt cx="390" cy="394"/>
                </a:xfrm>
              </p:grpSpPr>
              <p:sp>
                <p:nvSpPr>
                  <p:cNvPr id="216218" name="Oval 154"/>
                  <p:cNvSpPr>
                    <a:spLocks noChangeArrowheads="1"/>
                  </p:cNvSpPr>
                  <p:nvPr/>
                </p:nvSpPr>
                <p:spPr bwMode="auto">
                  <a:xfrm>
                    <a:off x="1630" y="2806"/>
                    <a:ext cx="120" cy="120"/>
                  </a:xfrm>
                  <a:prstGeom prst="ellipse">
                    <a:avLst/>
                  </a:prstGeom>
                  <a:solidFill>
                    <a:schemeClr val="bg1"/>
                  </a:solidFill>
                  <a:ln w="19050">
                    <a:solidFill>
                      <a:srgbClr val="942467"/>
                    </a:solidFill>
                    <a:round/>
                    <a:headEnd/>
                    <a:tailEnd/>
                  </a:ln>
                  <a:effectLst/>
                </p:spPr>
                <p:txBody>
                  <a:bodyPr wrap="none" anchor="ctr"/>
                  <a:lstStyle/>
                  <a:p>
                    <a:endParaRPr lang="en-US"/>
                  </a:p>
                </p:txBody>
              </p:sp>
              <p:sp>
                <p:nvSpPr>
                  <p:cNvPr id="216219" name="Oval 155"/>
                  <p:cNvSpPr>
                    <a:spLocks noChangeArrowheads="1"/>
                  </p:cNvSpPr>
                  <p:nvPr/>
                </p:nvSpPr>
                <p:spPr bwMode="auto">
                  <a:xfrm>
                    <a:off x="1584" y="2758"/>
                    <a:ext cx="216" cy="216"/>
                  </a:xfrm>
                  <a:prstGeom prst="ellipse">
                    <a:avLst/>
                  </a:prstGeom>
                  <a:noFill/>
                  <a:ln w="19050">
                    <a:solidFill>
                      <a:srgbClr val="942467"/>
                    </a:solidFill>
                    <a:round/>
                    <a:headEnd/>
                    <a:tailEnd/>
                  </a:ln>
                  <a:effectLst/>
                </p:spPr>
                <p:txBody>
                  <a:bodyPr wrap="none" anchor="ctr"/>
                  <a:lstStyle/>
                  <a:p>
                    <a:endParaRPr lang="en-US"/>
                  </a:p>
                </p:txBody>
              </p:sp>
              <p:sp>
                <p:nvSpPr>
                  <p:cNvPr id="216220" name="Oval 156"/>
                  <p:cNvSpPr>
                    <a:spLocks noChangeArrowheads="1"/>
                  </p:cNvSpPr>
                  <p:nvPr/>
                </p:nvSpPr>
                <p:spPr bwMode="auto">
                  <a:xfrm>
                    <a:off x="1528" y="2702"/>
                    <a:ext cx="328" cy="328"/>
                  </a:xfrm>
                  <a:prstGeom prst="ellipse">
                    <a:avLst/>
                  </a:prstGeom>
                  <a:noFill/>
                  <a:ln w="19050">
                    <a:solidFill>
                      <a:srgbClr val="942467"/>
                    </a:solidFill>
                    <a:round/>
                    <a:headEnd/>
                    <a:tailEnd/>
                  </a:ln>
                  <a:effectLst/>
                </p:spPr>
                <p:txBody>
                  <a:bodyPr wrap="none" anchor="ctr"/>
                  <a:lstStyle/>
                  <a:p>
                    <a:endParaRPr lang="en-US"/>
                  </a:p>
                </p:txBody>
              </p:sp>
              <p:sp>
                <p:nvSpPr>
                  <p:cNvPr id="216221" name="AutoShape 157"/>
                  <p:cNvSpPr>
                    <a:spLocks noChangeArrowheads="1"/>
                  </p:cNvSpPr>
                  <p:nvPr/>
                </p:nvSpPr>
                <p:spPr bwMode="auto">
                  <a:xfrm>
                    <a:off x="1466" y="2842"/>
                    <a:ext cx="254" cy="254"/>
                  </a:xfrm>
                  <a:prstGeom prst="roundRect">
                    <a:avLst>
                      <a:gd name="adj" fmla="val 16667"/>
                    </a:avLst>
                  </a:prstGeom>
                  <a:solidFill>
                    <a:schemeClr val="bg1"/>
                  </a:solidFill>
                  <a:ln w="9525">
                    <a:noFill/>
                    <a:round/>
                    <a:headEnd/>
                    <a:tailEnd/>
                  </a:ln>
                  <a:effectLst/>
                </p:spPr>
                <p:txBody>
                  <a:bodyPr wrap="none" anchor="ctr"/>
                  <a:lstStyle/>
                  <a:p>
                    <a:endParaRPr lang="en-US"/>
                  </a:p>
                </p:txBody>
              </p:sp>
            </p:grpSp>
            <p:grpSp>
              <p:nvGrpSpPr>
                <p:cNvPr id="216222" name="Group 158"/>
                <p:cNvGrpSpPr>
                  <a:grpSpLocks/>
                </p:cNvGrpSpPr>
                <p:nvPr/>
              </p:nvGrpSpPr>
              <p:grpSpPr bwMode="auto">
                <a:xfrm>
                  <a:off x="3364" y="1722"/>
                  <a:ext cx="224" cy="278"/>
                  <a:chOff x="3736" y="2346"/>
                  <a:chExt cx="224" cy="278"/>
                </a:xfrm>
              </p:grpSpPr>
              <p:sp>
                <p:nvSpPr>
                  <p:cNvPr id="216223" name="Oval 159"/>
                  <p:cNvSpPr>
                    <a:spLocks noChangeArrowheads="1"/>
                  </p:cNvSpPr>
                  <p:nvPr/>
                </p:nvSpPr>
                <p:spPr bwMode="auto">
                  <a:xfrm>
                    <a:off x="3736" y="2522"/>
                    <a:ext cx="224" cy="10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24" name="AutoShape 160"/>
                  <p:cNvSpPr>
                    <a:spLocks noChangeArrowheads="1"/>
                  </p:cNvSpPr>
                  <p:nvPr/>
                </p:nvSpPr>
                <p:spPr bwMode="auto">
                  <a:xfrm>
                    <a:off x="3786" y="2388"/>
                    <a:ext cx="101" cy="215"/>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sp>
                <p:nvSpPr>
                  <p:cNvPr id="216225" name="AutoShape 161"/>
                  <p:cNvSpPr>
                    <a:spLocks noChangeArrowheads="1"/>
                  </p:cNvSpPr>
                  <p:nvPr/>
                </p:nvSpPr>
                <p:spPr bwMode="auto">
                  <a:xfrm>
                    <a:off x="3792" y="2402"/>
                    <a:ext cx="78" cy="99"/>
                  </a:xfrm>
                  <a:prstGeom prst="roundRect">
                    <a:avLst>
                      <a:gd name="adj" fmla="val 16667"/>
                    </a:avLst>
                  </a:prstGeom>
                  <a:solidFill>
                    <a:srgbClr val="942467"/>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942467"/>
                    </a:extrusionClr>
                  </a:sp3d>
                </p:spPr>
                <p:txBody>
                  <a:bodyPr wrap="none" anchor="ctr">
                    <a:flatTx/>
                  </a:bodyPr>
                  <a:lstStyle/>
                  <a:p>
                    <a:endParaRPr lang="en-US"/>
                  </a:p>
                </p:txBody>
              </p:sp>
              <p:sp>
                <p:nvSpPr>
                  <p:cNvPr id="216226" name="AutoShape 162"/>
                  <p:cNvSpPr>
                    <a:spLocks noChangeArrowheads="1"/>
                  </p:cNvSpPr>
                  <p:nvPr/>
                </p:nvSpPr>
                <p:spPr bwMode="auto">
                  <a:xfrm>
                    <a:off x="3797" y="2406"/>
                    <a:ext cx="77" cy="98"/>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16227" name="Oval 163"/>
                  <p:cNvSpPr>
                    <a:spLocks noChangeArrowheads="1"/>
                  </p:cNvSpPr>
                  <p:nvPr/>
                </p:nvSpPr>
                <p:spPr bwMode="auto">
                  <a:xfrm>
                    <a:off x="3803" y="2502"/>
                    <a:ext cx="14" cy="13"/>
                  </a:xfrm>
                  <a:prstGeom prst="ellipse">
                    <a:avLst/>
                  </a:prstGeom>
                  <a:solidFill>
                    <a:srgbClr val="942467"/>
                  </a:solidFill>
                  <a:ln w="9525">
                    <a:noFill/>
                    <a:round/>
                    <a:headEnd/>
                    <a:tailEnd/>
                  </a:ln>
                  <a:effectLst/>
                </p:spPr>
                <p:txBody>
                  <a:bodyPr wrap="none" anchor="ctr"/>
                  <a:lstStyle/>
                  <a:p>
                    <a:endParaRPr lang="en-US"/>
                  </a:p>
                </p:txBody>
              </p:sp>
              <p:sp>
                <p:nvSpPr>
                  <p:cNvPr id="216228" name="Oval 164"/>
                  <p:cNvSpPr>
                    <a:spLocks noChangeArrowheads="1"/>
                  </p:cNvSpPr>
                  <p:nvPr/>
                </p:nvSpPr>
                <p:spPr bwMode="auto">
                  <a:xfrm>
                    <a:off x="3826" y="2506"/>
                    <a:ext cx="14" cy="13"/>
                  </a:xfrm>
                  <a:prstGeom prst="ellipse">
                    <a:avLst/>
                  </a:prstGeom>
                  <a:solidFill>
                    <a:srgbClr val="942467"/>
                  </a:solidFill>
                  <a:ln w="9525">
                    <a:noFill/>
                    <a:round/>
                    <a:headEnd/>
                    <a:tailEnd/>
                  </a:ln>
                  <a:effectLst/>
                </p:spPr>
                <p:txBody>
                  <a:bodyPr wrap="none" anchor="ctr"/>
                  <a:lstStyle/>
                  <a:p>
                    <a:endParaRPr lang="en-US"/>
                  </a:p>
                </p:txBody>
              </p:sp>
              <p:sp>
                <p:nvSpPr>
                  <p:cNvPr id="216229" name="Oval 165"/>
                  <p:cNvSpPr>
                    <a:spLocks noChangeArrowheads="1"/>
                  </p:cNvSpPr>
                  <p:nvPr/>
                </p:nvSpPr>
                <p:spPr bwMode="auto">
                  <a:xfrm>
                    <a:off x="3849" y="2509"/>
                    <a:ext cx="14" cy="13"/>
                  </a:xfrm>
                  <a:prstGeom prst="ellipse">
                    <a:avLst/>
                  </a:prstGeom>
                  <a:solidFill>
                    <a:srgbClr val="942467"/>
                  </a:solidFill>
                  <a:ln w="9525">
                    <a:noFill/>
                    <a:round/>
                    <a:headEnd/>
                    <a:tailEnd/>
                  </a:ln>
                  <a:effectLst/>
                </p:spPr>
                <p:txBody>
                  <a:bodyPr wrap="none" anchor="ctr"/>
                  <a:lstStyle/>
                  <a:p>
                    <a:endParaRPr lang="en-US"/>
                  </a:p>
                </p:txBody>
              </p:sp>
              <p:sp>
                <p:nvSpPr>
                  <p:cNvPr id="216230" name="Oval 166"/>
                  <p:cNvSpPr>
                    <a:spLocks noChangeArrowheads="1"/>
                  </p:cNvSpPr>
                  <p:nvPr/>
                </p:nvSpPr>
                <p:spPr bwMode="auto">
                  <a:xfrm>
                    <a:off x="3803" y="2523"/>
                    <a:ext cx="14" cy="12"/>
                  </a:xfrm>
                  <a:prstGeom prst="ellipse">
                    <a:avLst/>
                  </a:prstGeom>
                  <a:solidFill>
                    <a:srgbClr val="942467"/>
                  </a:solidFill>
                  <a:ln w="9525">
                    <a:noFill/>
                    <a:round/>
                    <a:headEnd/>
                    <a:tailEnd/>
                  </a:ln>
                  <a:effectLst/>
                </p:spPr>
                <p:txBody>
                  <a:bodyPr wrap="none" anchor="ctr"/>
                  <a:lstStyle/>
                  <a:p>
                    <a:endParaRPr lang="en-US"/>
                  </a:p>
                </p:txBody>
              </p:sp>
              <p:sp>
                <p:nvSpPr>
                  <p:cNvPr id="216231" name="Oval 167"/>
                  <p:cNvSpPr>
                    <a:spLocks noChangeArrowheads="1"/>
                  </p:cNvSpPr>
                  <p:nvPr/>
                </p:nvSpPr>
                <p:spPr bwMode="auto">
                  <a:xfrm>
                    <a:off x="3826" y="2526"/>
                    <a:ext cx="14" cy="13"/>
                  </a:xfrm>
                  <a:prstGeom prst="ellipse">
                    <a:avLst/>
                  </a:prstGeom>
                  <a:solidFill>
                    <a:srgbClr val="942467"/>
                  </a:solidFill>
                  <a:ln w="9525">
                    <a:noFill/>
                    <a:round/>
                    <a:headEnd/>
                    <a:tailEnd/>
                  </a:ln>
                  <a:effectLst/>
                </p:spPr>
                <p:txBody>
                  <a:bodyPr wrap="none" anchor="ctr"/>
                  <a:lstStyle/>
                  <a:p>
                    <a:endParaRPr lang="en-US"/>
                  </a:p>
                </p:txBody>
              </p:sp>
              <p:sp>
                <p:nvSpPr>
                  <p:cNvPr id="216232" name="Oval 168"/>
                  <p:cNvSpPr>
                    <a:spLocks noChangeArrowheads="1"/>
                  </p:cNvSpPr>
                  <p:nvPr/>
                </p:nvSpPr>
                <p:spPr bwMode="auto">
                  <a:xfrm>
                    <a:off x="3849" y="2529"/>
                    <a:ext cx="14" cy="13"/>
                  </a:xfrm>
                  <a:prstGeom prst="ellipse">
                    <a:avLst/>
                  </a:prstGeom>
                  <a:solidFill>
                    <a:srgbClr val="942467"/>
                  </a:solidFill>
                  <a:ln w="9525">
                    <a:noFill/>
                    <a:round/>
                    <a:headEnd/>
                    <a:tailEnd/>
                  </a:ln>
                  <a:effectLst/>
                </p:spPr>
                <p:txBody>
                  <a:bodyPr wrap="none" anchor="ctr"/>
                  <a:lstStyle/>
                  <a:p>
                    <a:endParaRPr lang="en-US"/>
                  </a:p>
                </p:txBody>
              </p:sp>
              <p:sp>
                <p:nvSpPr>
                  <p:cNvPr id="216233" name="Oval 169"/>
                  <p:cNvSpPr>
                    <a:spLocks noChangeArrowheads="1"/>
                  </p:cNvSpPr>
                  <p:nvPr/>
                </p:nvSpPr>
                <p:spPr bwMode="auto">
                  <a:xfrm>
                    <a:off x="3803" y="2543"/>
                    <a:ext cx="14" cy="13"/>
                  </a:xfrm>
                  <a:prstGeom prst="ellipse">
                    <a:avLst/>
                  </a:prstGeom>
                  <a:solidFill>
                    <a:srgbClr val="942467"/>
                  </a:solidFill>
                  <a:ln w="9525">
                    <a:noFill/>
                    <a:round/>
                    <a:headEnd/>
                    <a:tailEnd/>
                  </a:ln>
                  <a:effectLst/>
                </p:spPr>
                <p:txBody>
                  <a:bodyPr wrap="none" anchor="ctr"/>
                  <a:lstStyle/>
                  <a:p>
                    <a:endParaRPr lang="en-US"/>
                  </a:p>
                </p:txBody>
              </p:sp>
              <p:sp>
                <p:nvSpPr>
                  <p:cNvPr id="216234" name="Oval 170"/>
                  <p:cNvSpPr>
                    <a:spLocks noChangeArrowheads="1"/>
                  </p:cNvSpPr>
                  <p:nvPr/>
                </p:nvSpPr>
                <p:spPr bwMode="auto">
                  <a:xfrm>
                    <a:off x="3826" y="2546"/>
                    <a:ext cx="14" cy="14"/>
                  </a:xfrm>
                  <a:prstGeom prst="ellipse">
                    <a:avLst/>
                  </a:prstGeom>
                  <a:solidFill>
                    <a:srgbClr val="942467"/>
                  </a:solidFill>
                  <a:ln w="9525">
                    <a:noFill/>
                    <a:round/>
                    <a:headEnd/>
                    <a:tailEnd/>
                  </a:ln>
                  <a:effectLst/>
                </p:spPr>
                <p:txBody>
                  <a:bodyPr wrap="none" anchor="ctr"/>
                  <a:lstStyle/>
                  <a:p>
                    <a:endParaRPr lang="en-US"/>
                  </a:p>
                </p:txBody>
              </p:sp>
              <p:sp>
                <p:nvSpPr>
                  <p:cNvPr id="216235" name="Oval 171"/>
                  <p:cNvSpPr>
                    <a:spLocks noChangeArrowheads="1"/>
                  </p:cNvSpPr>
                  <p:nvPr/>
                </p:nvSpPr>
                <p:spPr bwMode="auto">
                  <a:xfrm>
                    <a:off x="3849" y="2549"/>
                    <a:ext cx="14" cy="14"/>
                  </a:xfrm>
                  <a:prstGeom prst="ellipse">
                    <a:avLst/>
                  </a:prstGeom>
                  <a:solidFill>
                    <a:srgbClr val="942467"/>
                  </a:solidFill>
                  <a:ln w="9525">
                    <a:noFill/>
                    <a:round/>
                    <a:headEnd/>
                    <a:tailEnd/>
                  </a:ln>
                  <a:effectLst/>
                </p:spPr>
                <p:txBody>
                  <a:bodyPr wrap="none" anchor="ctr"/>
                  <a:lstStyle/>
                  <a:p>
                    <a:endParaRPr lang="en-US"/>
                  </a:p>
                </p:txBody>
              </p:sp>
              <p:sp>
                <p:nvSpPr>
                  <p:cNvPr id="216236" name="Oval 172"/>
                  <p:cNvSpPr>
                    <a:spLocks noChangeArrowheads="1"/>
                  </p:cNvSpPr>
                  <p:nvPr/>
                </p:nvSpPr>
                <p:spPr bwMode="auto">
                  <a:xfrm>
                    <a:off x="3803" y="2563"/>
                    <a:ext cx="14" cy="13"/>
                  </a:xfrm>
                  <a:prstGeom prst="ellipse">
                    <a:avLst/>
                  </a:prstGeom>
                  <a:solidFill>
                    <a:srgbClr val="942467"/>
                  </a:solidFill>
                  <a:ln w="9525">
                    <a:noFill/>
                    <a:round/>
                    <a:headEnd/>
                    <a:tailEnd/>
                  </a:ln>
                  <a:effectLst/>
                </p:spPr>
                <p:txBody>
                  <a:bodyPr wrap="none" anchor="ctr"/>
                  <a:lstStyle/>
                  <a:p>
                    <a:endParaRPr lang="en-US"/>
                  </a:p>
                </p:txBody>
              </p:sp>
              <p:sp>
                <p:nvSpPr>
                  <p:cNvPr id="216237" name="Oval 173"/>
                  <p:cNvSpPr>
                    <a:spLocks noChangeArrowheads="1"/>
                  </p:cNvSpPr>
                  <p:nvPr/>
                </p:nvSpPr>
                <p:spPr bwMode="auto">
                  <a:xfrm>
                    <a:off x="3826" y="2567"/>
                    <a:ext cx="14" cy="13"/>
                  </a:xfrm>
                  <a:prstGeom prst="ellipse">
                    <a:avLst/>
                  </a:prstGeom>
                  <a:solidFill>
                    <a:srgbClr val="942467"/>
                  </a:solidFill>
                  <a:ln w="9525">
                    <a:noFill/>
                    <a:round/>
                    <a:headEnd/>
                    <a:tailEnd/>
                  </a:ln>
                  <a:effectLst/>
                </p:spPr>
                <p:txBody>
                  <a:bodyPr wrap="none" anchor="ctr"/>
                  <a:lstStyle/>
                  <a:p>
                    <a:endParaRPr lang="en-US"/>
                  </a:p>
                </p:txBody>
              </p:sp>
              <p:sp>
                <p:nvSpPr>
                  <p:cNvPr id="216238" name="Oval 174"/>
                  <p:cNvSpPr>
                    <a:spLocks noChangeArrowheads="1"/>
                  </p:cNvSpPr>
                  <p:nvPr/>
                </p:nvSpPr>
                <p:spPr bwMode="auto">
                  <a:xfrm>
                    <a:off x="3849" y="2570"/>
                    <a:ext cx="14" cy="13"/>
                  </a:xfrm>
                  <a:prstGeom prst="ellipse">
                    <a:avLst/>
                  </a:prstGeom>
                  <a:solidFill>
                    <a:srgbClr val="942467"/>
                  </a:solidFill>
                  <a:ln w="9525">
                    <a:noFill/>
                    <a:round/>
                    <a:headEnd/>
                    <a:tailEnd/>
                  </a:ln>
                  <a:effectLst/>
                </p:spPr>
                <p:txBody>
                  <a:bodyPr wrap="none" anchor="ctr"/>
                  <a:lstStyle/>
                  <a:p>
                    <a:endParaRPr lang="en-US"/>
                  </a:p>
                </p:txBody>
              </p:sp>
              <p:sp>
                <p:nvSpPr>
                  <p:cNvPr id="216239" name="AutoShape 175"/>
                  <p:cNvSpPr>
                    <a:spLocks noChangeArrowheads="1"/>
                  </p:cNvSpPr>
                  <p:nvPr/>
                </p:nvSpPr>
                <p:spPr bwMode="auto">
                  <a:xfrm>
                    <a:off x="3855" y="2346"/>
                    <a:ext cx="18" cy="61"/>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grpSp>
          </p:grpSp>
        </p:grpSp>
      </p:grpSp>
      <p:grpSp>
        <p:nvGrpSpPr>
          <p:cNvPr id="216240" name="Group 176"/>
          <p:cNvGrpSpPr>
            <a:grpSpLocks/>
          </p:cNvGrpSpPr>
          <p:nvPr/>
        </p:nvGrpSpPr>
        <p:grpSpPr bwMode="auto">
          <a:xfrm>
            <a:off x="735013" y="4867275"/>
            <a:ext cx="1463675" cy="922338"/>
            <a:chOff x="-1151" y="935"/>
            <a:chExt cx="922" cy="581"/>
          </a:xfrm>
        </p:grpSpPr>
        <p:grpSp>
          <p:nvGrpSpPr>
            <p:cNvPr id="216241" name="Group 177"/>
            <p:cNvGrpSpPr>
              <a:grpSpLocks/>
            </p:cNvGrpSpPr>
            <p:nvPr/>
          </p:nvGrpSpPr>
          <p:grpSpPr bwMode="auto">
            <a:xfrm>
              <a:off x="-885" y="935"/>
              <a:ext cx="465" cy="409"/>
              <a:chOff x="567" y="1026"/>
              <a:chExt cx="465" cy="409"/>
            </a:xfrm>
          </p:grpSpPr>
          <p:sp>
            <p:nvSpPr>
              <p:cNvPr id="216242" name="Oval 178"/>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43" name="AutoShape 179"/>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16244" name="AutoShape 180"/>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245" name="AutoShape 181"/>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16246" name="AutoShape 182"/>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247" name="Line 183"/>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216248" name="Line 184"/>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216249" name="Line 185"/>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216250" name="Line 186"/>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216251" name="Line 187"/>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216252" name="Line 188"/>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216253" name="Line 189"/>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216254" name="Line 190"/>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216255" name="Line 191"/>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216256" name="Line 192"/>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216257" name="Group 193"/>
              <p:cNvGrpSpPr>
                <a:grpSpLocks/>
              </p:cNvGrpSpPr>
              <p:nvPr/>
            </p:nvGrpSpPr>
            <p:grpSpPr bwMode="auto">
              <a:xfrm>
                <a:off x="567" y="1026"/>
                <a:ext cx="227" cy="409"/>
                <a:chOff x="492" y="1974"/>
                <a:chExt cx="626" cy="1154"/>
              </a:xfrm>
            </p:grpSpPr>
            <p:sp>
              <p:nvSpPr>
                <p:cNvPr id="216258" name="Oval 19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59" name="Freeform 19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16260" name="Oval 196"/>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16261" name="Oval 19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62" name="Oval 19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216263" name="Text Box 199"/>
            <p:cNvSpPr txBox="1">
              <a:spLocks noChangeArrowheads="1"/>
            </p:cNvSpPr>
            <p:nvPr/>
          </p:nvSpPr>
          <p:spPr bwMode="auto">
            <a:xfrm>
              <a:off x="-1151" y="1343"/>
              <a:ext cx="922" cy="173"/>
            </a:xfrm>
            <a:prstGeom prst="rect">
              <a:avLst/>
            </a:prstGeom>
            <a:noFill/>
            <a:ln w="9525">
              <a:noFill/>
              <a:miter lim="800000"/>
              <a:headEnd/>
              <a:tailEnd/>
            </a:ln>
            <a:effectLst/>
          </p:spPr>
          <p:txBody>
            <a:bodyPr wrap="none">
              <a:spAutoFit/>
            </a:bodyPr>
            <a:lstStyle/>
            <a:p>
              <a:pPr algn="ctr" eaLnBrk="0" hangingPunct="0"/>
              <a:r>
                <a:rPr lang="en-US" sz="1200" b="1"/>
                <a:t>Corporate Laptop</a:t>
              </a:r>
            </a:p>
          </p:txBody>
        </p:sp>
      </p:grpSp>
      <p:grpSp>
        <p:nvGrpSpPr>
          <p:cNvPr id="216264" name="Group 200"/>
          <p:cNvGrpSpPr>
            <a:grpSpLocks/>
          </p:cNvGrpSpPr>
          <p:nvPr/>
        </p:nvGrpSpPr>
        <p:grpSpPr bwMode="auto">
          <a:xfrm>
            <a:off x="4767263" y="4821238"/>
            <a:ext cx="1368425" cy="968375"/>
            <a:chOff x="-1040" y="2539"/>
            <a:chExt cx="862" cy="610"/>
          </a:xfrm>
        </p:grpSpPr>
        <p:sp>
          <p:nvSpPr>
            <p:cNvPr id="216265" name="Text Box 201"/>
            <p:cNvSpPr txBox="1">
              <a:spLocks noChangeArrowheads="1"/>
            </p:cNvSpPr>
            <p:nvPr/>
          </p:nvSpPr>
          <p:spPr bwMode="auto">
            <a:xfrm>
              <a:off x="-1040" y="2976"/>
              <a:ext cx="862" cy="173"/>
            </a:xfrm>
            <a:prstGeom prst="rect">
              <a:avLst/>
            </a:prstGeom>
            <a:noFill/>
            <a:ln w="9525">
              <a:noFill/>
              <a:miter lim="800000"/>
              <a:headEnd/>
              <a:tailEnd/>
            </a:ln>
            <a:effectLst/>
          </p:spPr>
          <p:txBody>
            <a:bodyPr wrap="none">
              <a:spAutoFit/>
            </a:bodyPr>
            <a:lstStyle/>
            <a:p>
              <a:pPr algn="ctr" eaLnBrk="0" hangingPunct="0"/>
              <a:r>
                <a:rPr lang="en-US" sz="1200" b="1"/>
                <a:t>Home Computer</a:t>
              </a:r>
            </a:p>
          </p:txBody>
        </p:sp>
        <p:grpSp>
          <p:nvGrpSpPr>
            <p:cNvPr id="216266" name="Group 202"/>
            <p:cNvGrpSpPr>
              <a:grpSpLocks/>
            </p:cNvGrpSpPr>
            <p:nvPr/>
          </p:nvGrpSpPr>
          <p:grpSpPr bwMode="auto">
            <a:xfrm>
              <a:off x="-885" y="2545"/>
              <a:ext cx="231" cy="427"/>
              <a:chOff x="492" y="1974"/>
              <a:chExt cx="626" cy="1154"/>
            </a:xfrm>
          </p:grpSpPr>
          <p:sp>
            <p:nvSpPr>
              <p:cNvPr id="216267" name="Oval 203"/>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68" name="Freeform 204"/>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216269" name="Oval 205"/>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216270" name="Oval 206"/>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71" name="Oval 207"/>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16272" name="Group 208"/>
            <p:cNvGrpSpPr>
              <a:grpSpLocks/>
            </p:cNvGrpSpPr>
            <p:nvPr/>
          </p:nvGrpSpPr>
          <p:grpSpPr bwMode="auto">
            <a:xfrm>
              <a:off x="-613" y="2539"/>
              <a:ext cx="239" cy="256"/>
              <a:chOff x="839" y="2630"/>
              <a:chExt cx="239" cy="256"/>
            </a:xfrm>
          </p:grpSpPr>
          <p:sp>
            <p:nvSpPr>
              <p:cNvPr id="216273" name="Oval 209"/>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74" name="AutoShape 210"/>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16275" name="AutoShape 211"/>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276" name="AutoShape 212"/>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16277" name="AutoShape 213"/>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278" name="Line 214"/>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216279" name="Line 215"/>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216280" name="Line 216"/>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216281" name="Line 217"/>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216282" name="Line 218"/>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216283" name="Line 219"/>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216284" name="Line 220"/>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216285" name="Line 221"/>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216286" name="Line 222"/>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216287" name="Line 223"/>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grpSp>
        <p:nvGrpSpPr>
          <p:cNvPr id="216288" name="Group 224"/>
          <p:cNvGrpSpPr>
            <a:grpSpLocks/>
          </p:cNvGrpSpPr>
          <p:nvPr/>
        </p:nvGrpSpPr>
        <p:grpSpPr bwMode="auto">
          <a:xfrm>
            <a:off x="3975100" y="4821238"/>
            <a:ext cx="1368425" cy="968375"/>
            <a:chOff x="-1040" y="2539"/>
            <a:chExt cx="862" cy="610"/>
          </a:xfrm>
        </p:grpSpPr>
        <p:sp>
          <p:nvSpPr>
            <p:cNvPr id="216289" name="Text Box 225"/>
            <p:cNvSpPr txBox="1">
              <a:spLocks noChangeArrowheads="1"/>
            </p:cNvSpPr>
            <p:nvPr/>
          </p:nvSpPr>
          <p:spPr bwMode="auto">
            <a:xfrm>
              <a:off x="-1040" y="2976"/>
              <a:ext cx="862" cy="173"/>
            </a:xfrm>
            <a:prstGeom prst="rect">
              <a:avLst/>
            </a:prstGeom>
            <a:noFill/>
            <a:ln w="9525">
              <a:noFill/>
              <a:miter lim="800000"/>
              <a:headEnd/>
              <a:tailEnd/>
            </a:ln>
            <a:effectLst/>
          </p:spPr>
          <p:txBody>
            <a:bodyPr wrap="none">
              <a:spAutoFit/>
            </a:bodyPr>
            <a:lstStyle/>
            <a:p>
              <a:pPr algn="ctr" eaLnBrk="0" hangingPunct="0"/>
              <a:r>
                <a:rPr lang="en-US" sz="1200" b="1"/>
                <a:t>Home Computer</a:t>
              </a:r>
            </a:p>
          </p:txBody>
        </p:sp>
        <p:grpSp>
          <p:nvGrpSpPr>
            <p:cNvPr id="216290" name="Group 226"/>
            <p:cNvGrpSpPr>
              <a:grpSpLocks/>
            </p:cNvGrpSpPr>
            <p:nvPr/>
          </p:nvGrpSpPr>
          <p:grpSpPr bwMode="auto">
            <a:xfrm>
              <a:off x="-885" y="2545"/>
              <a:ext cx="231" cy="427"/>
              <a:chOff x="492" y="1974"/>
              <a:chExt cx="626" cy="1154"/>
            </a:xfrm>
          </p:grpSpPr>
          <p:sp>
            <p:nvSpPr>
              <p:cNvPr id="216291" name="Oval 22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92" name="Freeform 22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216293" name="Oval 229"/>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216294" name="Oval 23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95" name="Oval 23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16296" name="Group 232"/>
            <p:cNvGrpSpPr>
              <a:grpSpLocks/>
            </p:cNvGrpSpPr>
            <p:nvPr/>
          </p:nvGrpSpPr>
          <p:grpSpPr bwMode="auto">
            <a:xfrm>
              <a:off x="-613" y="2539"/>
              <a:ext cx="239" cy="256"/>
              <a:chOff x="839" y="2630"/>
              <a:chExt cx="239" cy="256"/>
            </a:xfrm>
          </p:grpSpPr>
          <p:sp>
            <p:nvSpPr>
              <p:cNvPr id="216297" name="Oval 233"/>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16298" name="AutoShape 234"/>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16299" name="AutoShape 235"/>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300" name="AutoShape 236"/>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16301" name="AutoShape 237"/>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16302" name="Line 238"/>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216303" name="Line 239"/>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216304" name="Line 240"/>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216305" name="Line 241"/>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216306" name="Line 242"/>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216307" name="Line 243"/>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216308" name="Line 244"/>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216309" name="Line 245"/>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216310" name="Line 246"/>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216311" name="Line 247"/>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8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16084"/>
                                        </p:tgtEl>
                                        <p:attrNameLst>
                                          <p:attrName>style.visibility</p:attrName>
                                        </p:attrNameLst>
                                      </p:cBhvr>
                                      <p:to>
                                        <p:strVal val="visible"/>
                                      </p:to>
                                    </p:set>
                                    <p:anim calcmode="lin" valueType="num">
                                      <p:cBhvr additive="base">
                                        <p:cTn id="9" dur="500" fill="hold"/>
                                        <p:tgtEl>
                                          <p:spTgt spid="216084"/>
                                        </p:tgtEl>
                                        <p:attrNameLst>
                                          <p:attrName>ppt_x</p:attrName>
                                        </p:attrNameLst>
                                      </p:cBhvr>
                                      <p:tavLst>
                                        <p:tav tm="0">
                                          <p:val>
                                            <p:strVal val="#ppt_x"/>
                                          </p:val>
                                        </p:tav>
                                        <p:tav tm="100000">
                                          <p:val>
                                            <p:strVal val="#ppt_x"/>
                                          </p:val>
                                        </p:tav>
                                      </p:tavLst>
                                    </p:anim>
                                    <p:anim calcmode="lin" valueType="num">
                                      <p:cBhvr additive="base">
                                        <p:cTn id="10" dur="500" fill="hold"/>
                                        <p:tgtEl>
                                          <p:spTgt spid="21608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16121"/>
                                        </p:tgtEl>
                                        <p:attrNameLst>
                                          <p:attrName>style.visibility</p:attrName>
                                        </p:attrNameLst>
                                      </p:cBhvr>
                                      <p:to>
                                        <p:strVal val="visible"/>
                                      </p:to>
                                    </p:set>
                                    <p:anim calcmode="lin" valueType="num">
                                      <p:cBhvr additive="base">
                                        <p:cTn id="13" dur="500" fill="hold"/>
                                        <p:tgtEl>
                                          <p:spTgt spid="216121"/>
                                        </p:tgtEl>
                                        <p:attrNameLst>
                                          <p:attrName>ppt_x</p:attrName>
                                        </p:attrNameLst>
                                      </p:cBhvr>
                                      <p:tavLst>
                                        <p:tav tm="0">
                                          <p:val>
                                            <p:strVal val="#ppt_x"/>
                                          </p:val>
                                        </p:tav>
                                        <p:tav tm="100000">
                                          <p:val>
                                            <p:strVal val="#ppt_x"/>
                                          </p:val>
                                        </p:tav>
                                      </p:tavLst>
                                    </p:anim>
                                    <p:anim calcmode="lin" valueType="num">
                                      <p:cBhvr additive="base">
                                        <p:cTn id="14" dur="500" fill="hold"/>
                                        <p:tgtEl>
                                          <p:spTgt spid="2161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6143"/>
                                        </p:tgtEl>
                                        <p:attrNameLst>
                                          <p:attrName>style.visibility</p:attrName>
                                        </p:attrNameLst>
                                      </p:cBhvr>
                                      <p:to>
                                        <p:strVal val="visible"/>
                                      </p:to>
                                    </p:set>
                                    <p:anim calcmode="lin" valueType="num">
                                      <p:cBhvr additive="base">
                                        <p:cTn id="17" dur="500" fill="hold"/>
                                        <p:tgtEl>
                                          <p:spTgt spid="216143"/>
                                        </p:tgtEl>
                                        <p:attrNameLst>
                                          <p:attrName>ppt_x</p:attrName>
                                        </p:attrNameLst>
                                      </p:cBhvr>
                                      <p:tavLst>
                                        <p:tav tm="0">
                                          <p:val>
                                            <p:strVal val="#ppt_x"/>
                                          </p:val>
                                        </p:tav>
                                        <p:tav tm="100000">
                                          <p:val>
                                            <p:strVal val="#ppt_x"/>
                                          </p:val>
                                        </p:tav>
                                      </p:tavLst>
                                    </p:anim>
                                    <p:anim calcmode="lin" valueType="num">
                                      <p:cBhvr additive="base">
                                        <p:cTn id="18" dur="500" fill="hold"/>
                                        <p:tgtEl>
                                          <p:spTgt spid="2161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6159"/>
                                        </p:tgtEl>
                                        <p:attrNameLst>
                                          <p:attrName>style.visibility</p:attrName>
                                        </p:attrNameLst>
                                      </p:cBhvr>
                                      <p:to>
                                        <p:strVal val="visible"/>
                                      </p:to>
                                    </p:set>
                                    <p:anim calcmode="lin" valueType="num">
                                      <p:cBhvr additive="base">
                                        <p:cTn id="21" dur="500" fill="hold"/>
                                        <p:tgtEl>
                                          <p:spTgt spid="216159"/>
                                        </p:tgtEl>
                                        <p:attrNameLst>
                                          <p:attrName>ppt_x</p:attrName>
                                        </p:attrNameLst>
                                      </p:cBhvr>
                                      <p:tavLst>
                                        <p:tav tm="0">
                                          <p:val>
                                            <p:strVal val="#ppt_x"/>
                                          </p:val>
                                        </p:tav>
                                        <p:tav tm="100000">
                                          <p:val>
                                            <p:strVal val="#ppt_x"/>
                                          </p:val>
                                        </p:tav>
                                      </p:tavLst>
                                    </p:anim>
                                    <p:anim calcmode="lin" valueType="num">
                                      <p:cBhvr additive="base">
                                        <p:cTn id="22" dur="500" fill="hold"/>
                                        <p:tgtEl>
                                          <p:spTgt spid="21615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6100"/>
                                        </p:tgtEl>
                                        <p:attrNameLst>
                                          <p:attrName>style.visibility</p:attrName>
                                        </p:attrNameLst>
                                      </p:cBhvr>
                                      <p:to>
                                        <p:strVal val="visible"/>
                                      </p:to>
                                    </p:set>
                                    <p:anim calcmode="lin" valueType="num">
                                      <p:cBhvr additive="base">
                                        <p:cTn id="25" dur="500" fill="hold"/>
                                        <p:tgtEl>
                                          <p:spTgt spid="216100"/>
                                        </p:tgtEl>
                                        <p:attrNameLst>
                                          <p:attrName>ppt_x</p:attrName>
                                        </p:attrNameLst>
                                      </p:cBhvr>
                                      <p:tavLst>
                                        <p:tav tm="0">
                                          <p:val>
                                            <p:strVal val="#ppt_x"/>
                                          </p:val>
                                        </p:tav>
                                        <p:tav tm="100000">
                                          <p:val>
                                            <p:strVal val="#ppt_x"/>
                                          </p:val>
                                        </p:tav>
                                      </p:tavLst>
                                    </p:anim>
                                    <p:anim calcmode="lin" valueType="num">
                                      <p:cBhvr additive="base">
                                        <p:cTn id="26" dur="500" fill="hold"/>
                                        <p:tgtEl>
                                          <p:spTgt spid="216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083">
                                            <p:txEl>
                                              <p:pRg st="1" end="1"/>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16066"/>
                                        </p:tgtEl>
                                        <p:attrNameLst>
                                          <p:attrName>style.visibility</p:attrName>
                                        </p:attrNameLst>
                                      </p:cBhvr>
                                      <p:to>
                                        <p:strVal val="visible"/>
                                      </p:to>
                                    </p:set>
                                    <p:animEffect transition="in" filter="fade">
                                      <p:cBhvr>
                                        <p:cTn id="33" dur="1000"/>
                                        <p:tgtEl>
                                          <p:spTgt spid="21606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6083">
                                            <p:txEl>
                                              <p:pRg st="2" end="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618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626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620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6240"/>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21606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1608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1612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1614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1615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1610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6083">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6083">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6083">
                                            <p:txEl>
                                              <p:pRg st="5" end="5"/>
                                            </p:txEl>
                                          </p:spTgt>
                                        </p:tgtEl>
                                        <p:attrNameLst>
                                          <p:attrName>style.visibility</p:attrName>
                                        </p:attrNameLst>
                                      </p:cBhvr>
                                      <p:to>
                                        <p:strVal val="visible"/>
                                      </p:to>
                                    </p:set>
                                  </p:childTnLst>
                                </p:cTn>
                              </p:par>
                              <p:par>
                                <p:cTn id="70" presetID="1" presetClass="exit" presetSubtype="0" fill="hold" nodeType="withEffect">
                                  <p:stCondLst>
                                    <p:cond delay="0"/>
                                  </p:stCondLst>
                                  <p:childTnLst>
                                    <p:set>
                                      <p:cBhvr>
                                        <p:cTn id="71" dur="1" fill="hold">
                                          <p:stCondLst>
                                            <p:cond delay="0"/>
                                          </p:stCondLst>
                                        </p:cTn>
                                        <p:tgtEl>
                                          <p:spTgt spid="21620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1626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1624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216188"/>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1628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16121"/>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1628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16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12B550B-F79E-424E-B3E0-93752EFD53A5}" type="slidenum">
              <a:rPr lang="en-US"/>
              <a:pPr/>
              <a:t>26</a:t>
            </a:fld>
            <a:endParaRPr lang="en-US"/>
          </a:p>
        </p:txBody>
      </p:sp>
      <p:sp>
        <p:nvSpPr>
          <p:cNvPr id="7" name="Footer Placeholder 4"/>
          <p:cNvSpPr>
            <a:spLocks noGrp="1"/>
          </p:cNvSpPr>
          <p:nvPr>
            <p:ph type="ftr" sz="quarter" idx="11"/>
          </p:nvPr>
        </p:nvSpPr>
        <p:spPr/>
        <p:txBody>
          <a:bodyPr/>
          <a:lstStyle/>
          <a:p>
            <a:r>
              <a:rPr lang="en-US"/>
              <a:t>Internal and Partner Use Only</a:t>
            </a:r>
          </a:p>
          <a:p>
            <a:endParaRPr lang="en-US"/>
          </a:p>
        </p:txBody>
      </p:sp>
      <p:sp>
        <p:nvSpPr>
          <p:cNvPr id="8" name="Date Placeholder 5"/>
          <p:cNvSpPr>
            <a:spLocks noGrp="1"/>
          </p:cNvSpPr>
          <p:nvPr>
            <p:ph type="dt" sz="half" idx="12"/>
          </p:nvPr>
        </p:nvSpPr>
        <p:spPr/>
        <p:txBody>
          <a:bodyPr/>
          <a:lstStyle/>
          <a:p>
            <a:r>
              <a:rPr lang="en-US"/>
              <a:t>© 2005 Citrix Systems, Inc.—All rights reserved.</a:t>
            </a:r>
          </a:p>
        </p:txBody>
      </p:sp>
      <p:sp>
        <p:nvSpPr>
          <p:cNvPr id="218114" name="AutoShape 2"/>
          <p:cNvSpPr>
            <a:spLocks noChangeArrowheads="1"/>
          </p:cNvSpPr>
          <p:nvPr/>
        </p:nvSpPr>
        <p:spPr bwMode="auto">
          <a:xfrm>
            <a:off x="319088" y="1703388"/>
            <a:ext cx="8642350" cy="1343025"/>
          </a:xfrm>
          <a:prstGeom prst="roundRect">
            <a:avLst>
              <a:gd name="adj" fmla="val 6347"/>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18115" name="Rectangle 3"/>
          <p:cNvSpPr>
            <a:spLocks noGrp="1" noChangeArrowheads="1"/>
          </p:cNvSpPr>
          <p:nvPr>
            <p:ph type="title"/>
          </p:nvPr>
        </p:nvSpPr>
        <p:spPr/>
        <p:txBody>
          <a:bodyPr/>
          <a:lstStyle/>
          <a:p>
            <a:r>
              <a:rPr lang="en-US"/>
              <a:t>Action Rights Control: Overview</a:t>
            </a:r>
          </a:p>
        </p:txBody>
      </p:sp>
      <p:sp>
        <p:nvSpPr>
          <p:cNvPr id="218116" name="Rectangle 4"/>
          <p:cNvSpPr>
            <a:spLocks noGrp="1" noChangeArrowheads="1"/>
          </p:cNvSpPr>
          <p:nvPr>
            <p:ph type="body" idx="1"/>
          </p:nvPr>
        </p:nvSpPr>
        <p:spPr>
          <a:xfrm>
            <a:off x="457200" y="1974850"/>
            <a:ext cx="8229600" cy="958850"/>
          </a:xfrm>
        </p:spPr>
        <p:txBody>
          <a:bodyPr/>
          <a:lstStyle/>
          <a:p>
            <a:pPr marL="0" indent="0">
              <a:buFontTx/>
              <a:buNone/>
            </a:pPr>
            <a:r>
              <a:rPr lang="en-US"/>
              <a:t>Designed to prevent inadvertent leakage of information normally associated with user error. </a:t>
            </a:r>
          </a:p>
        </p:txBody>
      </p:sp>
      <p:sp>
        <p:nvSpPr>
          <p:cNvPr id="218117" name="Text Box 5"/>
          <p:cNvSpPr txBox="1">
            <a:spLocks noChangeArrowheads="1"/>
          </p:cNvSpPr>
          <p:nvPr/>
        </p:nvSpPr>
        <p:spPr bwMode="auto">
          <a:xfrm>
            <a:off x="355600" y="3540125"/>
            <a:ext cx="8372475" cy="695325"/>
          </a:xfrm>
          <a:prstGeom prst="rect">
            <a:avLst/>
          </a:prstGeom>
          <a:noFill/>
          <a:ln w="9525" algn="ctr">
            <a:noFill/>
            <a:miter lim="800000"/>
            <a:headEnd/>
            <a:tailEnd/>
          </a:ln>
          <a:effectLst/>
        </p:spPr>
        <p:txBody>
          <a:bodyPr>
            <a:spAutoFit/>
          </a:bodyPr>
          <a:lstStyle/>
          <a:p>
            <a:pPr>
              <a:lnSpc>
                <a:spcPct val="90000"/>
              </a:lnSpc>
              <a:spcBef>
                <a:spcPct val="35000"/>
              </a:spcBef>
              <a:spcAft>
                <a:spcPct val="15000"/>
              </a:spcAft>
              <a:buClr>
                <a:schemeClr val="accent2"/>
              </a:buClr>
            </a:pPr>
            <a:r>
              <a:rPr lang="en-US" sz="2200"/>
              <a:t>Example: Users forget it is against company policy to access sensitive information from home or a kiosk.</a:t>
            </a:r>
            <a:endParaRPr lang="en-US" sz="2200" b="1"/>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97DF67B2-80D1-40B6-AD72-D50C2039D9FC}" type="slidenum">
              <a:rPr lang="en-US"/>
              <a:pPr/>
              <a:t>27</a:t>
            </a:fld>
            <a:endParaRPr lang="en-US"/>
          </a:p>
        </p:txBody>
      </p:sp>
      <p:sp>
        <p:nvSpPr>
          <p:cNvPr id="20" name="Footer Placeholder 4"/>
          <p:cNvSpPr>
            <a:spLocks noGrp="1"/>
          </p:cNvSpPr>
          <p:nvPr>
            <p:ph type="ftr" sz="quarter" idx="11"/>
          </p:nvPr>
        </p:nvSpPr>
        <p:spPr/>
        <p:txBody>
          <a:bodyPr/>
          <a:lstStyle/>
          <a:p>
            <a:r>
              <a:rPr lang="en-US"/>
              <a:t>Internal and Partner Use Only</a:t>
            </a:r>
          </a:p>
          <a:p>
            <a:endParaRPr lang="en-US"/>
          </a:p>
        </p:txBody>
      </p:sp>
      <p:sp>
        <p:nvSpPr>
          <p:cNvPr id="21" name="Date Placeholder 5"/>
          <p:cNvSpPr>
            <a:spLocks noGrp="1"/>
          </p:cNvSpPr>
          <p:nvPr>
            <p:ph type="dt" sz="half" idx="12"/>
          </p:nvPr>
        </p:nvSpPr>
        <p:spPr/>
        <p:txBody>
          <a:bodyPr/>
          <a:lstStyle/>
          <a:p>
            <a:r>
              <a:rPr lang="en-US"/>
              <a:t>© 2005 Citrix Systems, Inc.—All rights reserved.</a:t>
            </a:r>
          </a:p>
        </p:txBody>
      </p:sp>
      <p:grpSp>
        <p:nvGrpSpPr>
          <p:cNvPr id="220162" name="Group 2"/>
          <p:cNvGrpSpPr>
            <a:grpSpLocks/>
          </p:cNvGrpSpPr>
          <p:nvPr/>
        </p:nvGrpSpPr>
        <p:grpSpPr bwMode="auto">
          <a:xfrm>
            <a:off x="5819775" y="2566988"/>
            <a:ext cx="3257550" cy="1536700"/>
            <a:chOff x="3708" y="624"/>
            <a:chExt cx="2052" cy="1021"/>
          </a:xfrm>
        </p:grpSpPr>
        <p:sp>
          <p:nvSpPr>
            <p:cNvPr id="220163" name="Oval 3"/>
            <p:cNvSpPr>
              <a:spLocks noChangeArrowheads="1"/>
            </p:cNvSpPr>
            <p:nvPr/>
          </p:nvSpPr>
          <p:spPr bwMode="auto">
            <a:xfrm>
              <a:off x="3708" y="1415"/>
              <a:ext cx="2052" cy="230"/>
            </a:xfrm>
            <a:prstGeom prst="ellipse">
              <a:avLst/>
            </a:prstGeom>
            <a:gradFill rotWithShape="1">
              <a:gsLst>
                <a:gs pos="0">
                  <a:schemeClr val="tx1">
                    <a:alpha val="5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0164" name="AutoShape 4"/>
            <p:cNvSpPr>
              <a:spLocks noChangeArrowheads="1"/>
            </p:cNvSpPr>
            <p:nvPr/>
          </p:nvSpPr>
          <p:spPr bwMode="auto">
            <a:xfrm>
              <a:off x="3875" y="624"/>
              <a:ext cx="1747" cy="861"/>
            </a:xfrm>
            <a:prstGeom prst="roundRect">
              <a:avLst>
                <a:gd name="adj" fmla="val 5921"/>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grpSp>
      <p:sp>
        <p:nvSpPr>
          <p:cNvPr id="220165" name="AutoShape 5"/>
          <p:cNvSpPr>
            <a:spLocks noChangeArrowheads="1"/>
          </p:cNvSpPr>
          <p:nvPr/>
        </p:nvSpPr>
        <p:spPr bwMode="auto">
          <a:xfrm>
            <a:off x="749300" y="2052638"/>
            <a:ext cx="5091113" cy="1960562"/>
          </a:xfrm>
          <a:prstGeom prst="roundRect">
            <a:avLst>
              <a:gd name="adj" fmla="val 6347"/>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20166" name="Rectangle 6"/>
          <p:cNvSpPr>
            <a:spLocks noGrp="1" noChangeArrowheads="1"/>
          </p:cNvSpPr>
          <p:nvPr>
            <p:ph type="title"/>
          </p:nvPr>
        </p:nvSpPr>
        <p:spPr/>
        <p:txBody>
          <a:bodyPr/>
          <a:lstStyle/>
          <a:p>
            <a:r>
              <a:rPr lang="en-US"/>
              <a:t>Action Right: HTML Preview</a:t>
            </a:r>
          </a:p>
        </p:txBody>
      </p:sp>
      <p:sp>
        <p:nvSpPr>
          <p:cNvPr id="220167" name="Rectangle 7"/>
          <p:cNvSpPr>
            <a:spLocks noGrp="1" noChangeArrowheads="1"/>
          </p:cNvSpPr>
          <p:nvPr>
            <p:ph type="body" idx="1"/>
          </p:nvPr>
        </p:nvSpPr>
        <p:spPr>
          <a:xfrm>
            <a:off x="387350" y="1703388"/>
            <a:ext cx="8229600" cy="4492625"/>
          </a:xfrm>
        </p:spPr>
        <p:txBody>
          <a:bodyPr/>
          <a:lstStyle/>
          <a:p>
            <a:pPr>
              <a:lnSpc>
                <a:spcPct val="80000"/>
              </a:lnSpc>
              <a:buFontTx/>
              <a:buNone/>
            </a:pPr>
            <a:r>
              <a:rPr lang="en-US" sz="2000"/>
              <a:t>Server-side rendering into HTML of:</a:t>
            </a:r>
          </a:p>
          <a:p>
            <a:pPr>
              <a:lnSpc>
                <a:spcPct val="80000"/>
              </a:lnSpc>
              <a:buFontTx/>
              <a:buNone/>
            </a:pPr>
            <a:endParaRPr lang="en-US" sz="900"/>
          </a:p>
          <a:p>
            <a:pPr lvl="2">
              <a:lnSpc>
                <a:spcPct val="75000"/>
              </a:lnSpc>
              <a:spcBef>
                <a:spcPct val="10000"/>
              </a:spcBef>
              <a:buFontTx/>
              <a:buNone/>
            </a:pPr>
            <a:r>
              <a:rPr lang="en-US" sz="1800"/>
              <a:t>Microsoft Excel spreadsheets</a:t>
            </a:r>
          </a:p>
          <a:p>
            <a:pPr lvl="2">
              <a:lnSpc>
                <a:spcPct val="79000"/>
              </a:lnSpc>
              <a:spcBef>
                <a:spcPct val="10000"/>
              </a:spcBef>
              <a:buFontTx/>
              <a:buNone/>
            </a:pPr>
            <a:endParaRPr lang="en-US" sz="1800"/>
          </a:p>
          <a:p>
            <a:pPr lvl="2">
              <a:lnSpc>
                <a:spcPct val="79000"/>
              </a:lnSpc>
              <a:spcBef>
                <a:spcPct val="10000"/>
              </a:spcBef>
              <a:buFontTx/>
              <a:buNone/>
            </a:pPr>
            <a:r>
              <a:rPr lang="en-US" sz="1800"/>
              <a:t>Microsoft PowerPoint presentations</a:t>
            </a:r>
          </a:p>
          <a:p>
            <a:pPr lvl="2">
              <a:lnSpc>
                <a:spcPct val="79000"/>
              </a:lnSpc>
              <a:spcBef>
                <a:spcPct val="10000"/>
              </a:spcBef>
              <a:buFontTx/>
              <a:buNone/>
            </a:pPr>
            <a:endParaRPr lang="en-US" sz="1800"/>
          </a:p>
          <a:p>
            <a:pPr lvl="2">
              <a:lnSpc>
                <a:spcPct val="79000"/>
              </a:lnSpc>
              <a:spcBef>
                <a:spcPct val="10000"/>
              </a:spcBef>
              <a:buFontTx/>
              <a:buNone/>
            </a:pPr>
            <a:r>
              <a:rPr lang="en-US" sz="1800"/>
              <a:t>Microsoft Word documents</a:t>
            </a:r>
          </a:p>
          <a:p>
            <a:pPr lvl="2">
              <a:lnSpc>
                <a:spcPct val="79000"/>
              </a:lnSpc>
              <a:spcBef>
                <a:spcPct val="10000"/>
              </a:spcBef>
              <a:buFontTx/>
              <a:buNone/>
            </a:pPr>
            <a:endParaRPr lang="en-US" sz="1800"/>
          </a:p>
          <a:p>
            <a:pPr lvl="2">
              <a:lnSpc>
                <a:spcPct val="75000"/>
              </a:lnSpc>
              <a:spcBef>
                <a:spcPct val="10000"/>
              </a:spcBef>
              <a:buFontTx/>
              <a:buNone/>
            </a:pPr>
            <a:r>
              <a:rPr lang="en-US" sz="1800"/>
              <a:t>Microsoft Visio diagrams</a:t>
            </a:r>
          </a:p>
          <a:p>
            <a:pPr lvl="2">
              <a:lnSpc>
                <a:spcPct val="75000"/>
              </a:lnSpc>
              <a:spcBef>
                <a:spcPct val="10000"/>
              </a:spcBef>
              <a:buFontTx/>
              <a:buNone/>
            </a:pPr>
            <a:endParaRPr lang="en-US" sz="1800"/>
          </a:p>
          <a:p>
            <a:pPr lvl="2">
              <a:lnSpc>
                <a:spcPct val="75000"/>
              </a:lnSpc>
              <a:spcBef>
                <a:spcPct val="10000"/>
              </a:spcBef>
              <a:buFontTx/>
              <a:buNone/>
            </a:pPr>
            <a:r>
              <a:rPr lang="en-US" sz="1800"/>
              <a:t>Adobe PDF documents</a:t>
            </a:r>
            <a:r>
              <a:rPr lang="en-US" sz="1600"/>
              <a:t> </a:t>
            </a:r>
          </a:p>
          <a:p>
            <a:pPr lvl="2">
              <a:lnSpc>
                <a:spcPct val="80000"/>
              </a:lnSpc>
              <a:buFontTx/>
              <a:buNone/>
            </a:pPr>
            <a:endParaRPr lang="en-US" sz="1600"/>
          </a:p>
          <a:p>
            <a:pPr lvl="2">
              <a:lnSpc>
                <a:spcPct val="80000"/>
              </a:lnSpc>
              <a:buFontTx/>
              <a:buNone/>
            </a:pPr>
            <a:endParaRPr lang="en-US" sz="1600"/>
          </a:p>
          <a:p>
            <a:pPr>
              <a:lnSpc>
                <a:spcPct val="80000"/>
              </a:lnSpc>
              <a:buSzPct val="80000"/>
            </a:pPr>
            <a:r>
              <a:rPr lang="en-US" sz="1800"/>
              <a:t>Provide access to documents when client doesn’t have a viewer application available, such viewing from a kiosk.</a:t>
            </a:r>
          </a:p>
          <a:p>
            <a:pPr>
              <a:lnSpc>
                <a:spcPct val="80000"/>
              </a:lnSpc>
              <a:buSzPct val="80000"/>
            </a:pPr>
            <a:r>
              <a:rPr lang="en-US" sz="1800"/>
              <a:t>Extends access to small-form factor devices, such as PDA</a:t>
            </a:r>
          </a:p>
          <a:p>
            <a:pPr>
              <a:lnSpc>
                <a:spcPct val="80000"/>
              </a:lnSpc>
              <a:buSzPct val="80000"/>
            </a:pPr>
            <a:r>
              <a:rPr lang="en-US" sz="1800"/>
              <a:t>HTML Preview can be resource-intensive, but can be configured as a separate server.</a:t>
            </a:r>
            <a:endParaRPr lang="en-US" sz="2000"/>
          </a:p>
        </p:txBody>
      </p:sp>
      <p:sp>
        <p:nvSpPr>
          <p:cNvPr id="220168" name="AutoShape 8"/>
          <p:cNvSpPr>
            <a:spLocks/>
          </p:cNvSpPr>
          <p:nvPr/>
        </p:nvSpPr>
        <p:spPr bwMode="auto">
          <a:xfrm>
            <a:off x="5581650" y="2046288"/>
            <a:ext cx="88900" cy="1933575"/>
          </a:xfrm>
          <a:prstGeom prst="rightBracket">
            <a:avLst>
              <a:gd name="adj" fmla="val 0"/>
            </a:avLst>
          </a:prstGeom>
          <a:noFill/>
          <a:ln w="9525">
            <a:solidFill>
              <a:srgbClr val="8B93AB"/>
            </a:solidFill>
            <a:round/>
            <a:headEnd/>
            <a:tailEnd/>
          </a:ln>
          <a:effectLst/>
        </p:spPr>
        <p:txBody>
          <a:bodyPr wrap="none" anchor="ctr"/>
          <a:lstStyle/>
          <a:p>
            <a:endParaRPr lang="en-US"/>
          </a:p>
        </p:txBody>
      </p:sp>
      <p:sp>
        <p:nvSpPr>
          <p:cNvPr id="220169" name="Text Box 9"/>
          <p:cNvSpPr txBox="1">
            <a:spLocks noChangeArrowheads="1"/>
          </p:cNvSpPr>
          <p:nvPr/>
        </p:nvSpPr>
        <p:spPr bwMode="auto">
          <a:xfrm>
            <a:off x="6046788" y="2527300"/>
            <a:ext cx="2851150" cy="1069975"/>
          </a:xfrm>
          <a:prstGeom prst="rect">
            <a:avLst/>
          </a:prstGeom>
          <a:noFill/>
          <a:ln w="19050" algn="ctr">
            <a:noFill/>
            <a:miter lim="800000"/>
            <a:headEnd/>
            <a:tailEnd/>
          </a:ln>
          <a:effectLst/>
        </p:spPr>
        <p:txBody>
          <a:bodyPr>
            <a:spAutoFit/>
          </a:bodyPr>
          <a:lstStyle/>
          <a:p>
            <a:pPr algn="ctr"/>
            <a:r>
              <a:rPr lang="en-US" sz="1600" b="1">
                <a:solidFill>
                  <a:schemeClr val="bg1"/>
                </a:solidFill>
              </a:rPr>
              <a:t>Microsoft Office must be installed on the server(s) generating the HTML Preview</a:t>
            </a:r>
          </a:p>
        </p:txBody>
      </p:sp>
      <p:sp>
        <p:nvSpPr>
          <p:cNvPr id="220170" name="Line 10"/>
          <p:cNvSpPr>
            <a:spLocks noChangeShapeType="1"/>
          </p:cNvSpPr>
          <p:nvPr/>
        </p:nvSpPr>
        <p:spPr bwMode="auto">
          <a:xfrm>
            <a:off x="5689600" y="3014663"/>
            <a:ext cx="317500" cy="0"/>
          </a:xfrm>
          <a:prstGeom prst="line">
            <a:avLst/>
          </a:prstGeom>
          <a:noFill/>
          <a:ln w="57150">
            <a:solidFill>
              <a:schemeClr val="hlink"/>
            </a:solidFill>
            <a:round/>
            <a:headEnd/>
            <a:tailEnd type="triangle" w="med" len="med"/>
          </a:ln>
          <a:effectLst/>
        </p:spPr>
        <p:txBody>
          <a:bodyPr wrap="none" anchor="ctr"/>
          <a:lstStyle/>
          <a:p>
            <a:endParaRPr lang="en-US"/>
          </a:p>
        </p:txBody>
      </p:sp>
      <p:sp>
        <p:nvSpPr>
          <p:cNvPr id="220171" name="Line 11"/>
          <p:cNvSpPr>
            <a:spLocks noChangeShapeType="1"/>
          </p:cNvSpPr>
          <p:nvPr/>
        </p:nvSpPr>
        <p:spPr bwMode="auto">
          <a:xfrm>
            <a:off x="4203700" y="4273550"/>
            <a:ext cx="1358900" cy="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220172" name="Text Box 12"/>
          <p:cNvSpPr txBox="1">
            <a:spLocks noChangeArrowheads="1"/>
          </p:cNvSpPr>
          <p:nvPr/>
        </p:nvSpPr>
        <p:spPr bwMode="auto">
          <a:xfrm>
            <a:off x="5584825" y="4081463"/>
            <a:ext cx="3351213" cy="641350"/>
          </a:xfrm>
          <a:prstGeom prst="rect">
            <a:avLst/>
          </a:prstGeom>
          <a:noFill/>
          <a:ln w="9525" algn="ctr">
            <a:noFill/>
            <a:miter lim="800000"/>
            <a:headEnd/>
            <a:tailEnd/>
          </a:ln>
          <a:effectLst/>
        </p:spPr>
        <p:txBody>
          <a:bodyPr>
            <a:spAutoFit/>
          </a:bodyPr>
          <a:lstStyle/>
          <a:p>
            <a:r>
              <a:rPr lang="en-US"/>
              <a:t>Requires 3</a:t>
            </a:r>
            <a:r>
              <a:rPr lang="en-US" baseline="30000"/>
              <a:t>rd</a:t>
            </a:r>
            <a:r>
              <a:rPr lang="en-US"/>
              <a:t> party PDF to HTML converter</a:t>
            </a:r>
          </a:p>
        </p:txBody>
      </p:sp>
      <p:pic>
        <p:nvPicPr>
          <p:cNvPr id="220173" name="Picture 13"/>
          <p:cNvPicPr>
            <a:picLocks noChangeAspect="1" noChangeArrowheads="1"/>
          </p:cNvPicPr>
          <p:nvPr/>
        </p:nvPicPr>
        <p:blipFill>
          <a:blip r:embed="rId3" cstate="print"/>
          <a:srcRect/>
          <a:stretch>
            <a:fillRect/>
          </a:stretch>
        </p:blipFill>
        <p:spPr bwMode="auto">
          <a:xfrm>
            <a:off x="912813" y="4014788"/>
            <a:ext cx="365125" cy="395287"/>
          </a:xfrm>
          <a:prstGeom prst="rect">
            <a:avLst/>
          </a:prstGeom>
          <a:noFill/>
        </p:spPr>
      </p:pic>
      <p:grpSp>
        <p:nvGrpSpPr>
          <p:cNvPr id="220174" name="Group 14"/>
          <p:cNvGrpSpPr>
            <a:grpSpLocks/>
          </p:cNvGrpSpPr>
          <p:nvPr/>
        </p:nvGrpSpPr>
        <p:grpSpPr bwMode="auto">
          <a:xfrm>
            <a:off x="903288" y="2154238"/>
            <a:ext cx="384175" cy="1781175"/>
            <a:chOff x="569" y="1462"/>
            <a:chExt cx="242" cy="1122"/>
          </a:xfrm>
        </p:grpSpPr>
        <p:pic>
          <p:nvPicPr>
            <p:cNvPr id="220175" name="Picture 15"/>
            <p:cNvPicPr>
              <a:picLocks noChangeAspect="1" noChangeArrowheads="1"/>
            </p:cNvPicPr>
            <p:nvPr/>
          </p:nvPicPr>
          <p:blipFill>
            <a:blip r:embed="rId4" cstate="print"/>
            <a:srcRect/>
            <a:stretch>
              <a:fillRect/>
            </a:stretch>
          </p:blipFill>
          <p:spPr bwMode="auto">
            <a:xfrm>
              <a:off x="578" y="1462"/>
              <a:ext cx="230" cy="230"/>
            </a:xfrm>
            <a:prstGeom prst="rect">
              <a:avLst/>
            </a:prstGeom>
            <a:noFill/>
          </p:spPr>
        </p:pic>
        <p:pic>
          <p:nvPicPr>
            <p:cNvPr id="220176" name="Picture 16"/>
            <p:cNvPicPr>
              <a:picLocks noChangeAspect="1" noChangeArrowheads="1"/>
            </p:cNvPicPr>
            <p:nvPr/>
          </p:nvPicPr>
          <p:blipFill>
            <a:blip r:embed="rId5" cstate="print"/>
            <a:srcRect/>
            <a:stretch>
              <a:fillRect/>
            </a:stretch>
          </p:blipFill>
          <p:spPr bwMode="auto">
            <a:xfrm>
              <a:off x="581" y="1766"/>
              <a:ext cx="230" cy="237"/>
            </a:xfrm>
            <a:prstGeom prst="rect">
              <a:avLst/>
            </a:prstGeom>
            <a:noFill/>
          </p:spPr>
        </p:pic>
        <p:pic>
          <p:nvPicPr>
            <p:cNvPr id="220177" name="Picture 17"/>
            <p:cNvPicPr>
              <a:picLocks noChangeAspect="1" noChangeArrowheads="1"/>
            </p:cNvPicPr>
            <p:nvPr/>
          </p:nvPicPr>
          <p:blipFill>
            <a:blip r:embed="rId6" cstate="print"/>
            <a:srcRect/>
            <a:stretch>
              <a:fillRect/>
            </a:stretch>
          </p:blipFill>
          <p:spPr bwMode="auto">
            <a:xfrm>
              <a:off x="578" y="2070"/>
              <a:ext cx="230" cy="230"/>
            </a:xfrm>
            <a:prstGeom prst="rect">
              <a:avLst/>
            </a:prstGeom>
            <a:noFill/>
          </p:spPr>
        </p:pic>
        <p:pic>
          <p:nvPicPr>
            <p:cNvPr id="220178" name="Picture 18"/>
            <p:cNvPicPr>
              <a:picLocks noChangeAspect="1" noChangeArrowheads="1"/>
            </p:cNvPicPr>
            <p:nvPr/>
          </p:nvPicPr>
          <p:blipFill>
            <a:blip r:embed="rId7" cstate="print"/>
            <a:srcRect/>
            <a:stretch>
              <a:fillRect/>
            </a:stretch>
          </p:blipFill>
          <p:spPr bwMode="auto">
            <a:xfrm>
              <a:off x="569" y="2360"/>
              <a:ext cx="230" cy="224"/>
            </a:xfrm>
            <a:prstGeom prst="rect">
              <a:avLst/>
            </a:prstGeom>
            <a:noFill/>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fade">
                                      <p:cBhvr>
                                        <p:cTn id="7" dur="500"/>
                                        <p:tgtEl>
                                          <p:spTgt spid="22016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016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017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016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20162"/>
                                        </p:tgtEl>
                                        <p:attrNameLst>
                                          <p:attrName>style.visibility</p:attrName>
                                        </p:attrNameLst>
                                      </p:cBhvr>
                                      <p:to>
                                        <p:strVal val="visible"/>
                                      </p:to>
                                    </p:set>
                                    <p:animEffect transition="in" filter="fade">
                                      <p:cBhvr>
                                        <p:cTn id="16" dur="500"/>
                                        <p:tgtEl>
                                          <p:spTgt spid="22016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animBg="1"/>
      <p:bldP spid="220168" grpId="0" animBg="1"/>
      <p:bldP spid="220169" grpId="0"/>
      <p:bldP spid="220170" grpId="0" animBg="1"/>
      <p:bldP spid="220171" grpId="0" animBg="1"/>
      <p:bldP spid="2201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2B23E5-54AB-447D-A048-BCE54B4D9979}" type="slidenum">
              <a:rPr lang="en-US"/>
              <a:pPr/>
              <a:t>28</a:t>
            </a:fld>
            <a:endParaRPr lang="en-US"/>
          </a:p>
        </p:txBody>
      </p:sp>
      <p:sp>
        <p:nvSpPr>
          <p:cNvPr id="5" name="Footer Placeholder 4"/>
          <p:cNvSpPr>
            <a:spLocks noGrp="1"/>
          </p:cNvSpPr>
          <p:nvPr>
            <p:ph type="ftr" sz="quarter" idx="11"/>
          </p:nvPr>
        </p:nvSpPr>
        <p:spPr/>
        <p:txBody>
          <a:bodyPr/>
          <a:lstStyle/>
          <a:p>
            <a:r>
              <a:rPr lang="en-US"/>
              <a:t>Internal and Partner Use Only</a:t>
            </a:r>
          </a:p>
          <a:p>
            <a:endParaRPr lang="en-US"/>
          </a:p>
        </p:txBody>
      </p:sp>
      <p:sp>
        <p:nvSpPr>
          <p:cNvPr id="6" name="Date Placeholder 5"/>
          <p:cNvSpPr>
            <a:spLocks noGrp="1"/>
          </p:cNvSpPr>
          <p:nvPr>
            <p:ph type="dt" sz="half" idx="12"/>
          </p:nvPr>
        </p:nvSpPr>
        <p:spPr/>
        <p:txBody>
          <a:bodyPr/>
          <a:lstStyle/>
          <a:p>
            <a:r>
              <a:rPr lang="en-US"/>
              <a:t>© 2005 Citrix Systems, Inc.—All rights reserved.</a:t>
            </a:r>
          </a:p>
        </p:txBody>
      </p:sp>
      <p:sp>
        <p:nvSpPr>
          <p:cNvPr id="224258" name="Rectangle 2"/>
          <p:cNvSpPr>
            <a:spLocks noGrp="1" noChangeArrowheads="1"/>
          </p:cNvSpPr>
          <p:nvPr>
            <p:ph type="title"/>
          </p:nvPr>
        </p:nvSpPr>
        <p:spPr/>
        <p:txBody>
          <a:bodyPr/>
          <a:lstStyle/>
          <a:p>
            <a:r>
              <a:rPr lang="en-US"/>
              <a:t>Action Right: </a:t>
            </a:r>
            <a:br>
              <a:rPr lang="en-US"/>
            </a:br>
            <a:r>
              <a:rPr lang="en-US"/>
              <a:t>File Type Association</a:t>
            </a:r>
          </a:p>
        </p:txBody>
      </p:sp>
      <p:sp>
        <p:nvSpPr>
          <p:cNvPr id="224259" name="AutoShape 3"/>
          <p:cNvSpPr>
            <a:spLocks noChangeArrowheads="1"/>
          </p:cNvSpPr>
          <p:nvPr>
            <p:ph type="body" idx="1"/>
          </p:nvPr>
        </p:nvSpPr>
        <p:spPr>
          <a:xfrm>
            <a:off x="457200" y="1671638"/>
            <a:ext cx="8229600" cy="3984625"/>
          </a:xfrm>
          <a:prstGeom prst="roundRect">
            <a:avLst>
              <a:gd name="adj" fmla="val 6347"/>
            </a:avLst>
          </a:prstGeom>
          <a:gradFill rotWithShape="1">
            <a:gsLst>
              <a:gs pos="0">
                <a:srgbClr val="E6E6E6"/>
              </a:gs>
              <a:gs pos="100000">
                <a:srgbClr val="E6E6E6">
                  <a:gamma/>
                  <a:tint val="0"/>
                  <a:invGamma/>
                  <a:alpha val="0"/>
                </a:srgbClr>
              </a:gs>
            </a:gsLst>
            <a:lin ang="0" scaled="1"/>
          </a:gradFill>
          <a:ln/>
        </p:spPr>
        <p:txBody>
          <a:bodyPr/>
          <a:lstStyle/>
          <a:p>
            <a:r>
              <a:rPr lang="en-US" sz="2000"/>
              <a:t>Secures important documents by preventing them from leaving the protected network</a:t>
            </a:r>
          </a:p>
          <a:p>
            <a:r>
              <a:rPr lang="en-US" sz="2000"/>
              <a:t>Users don’t have to trade usability for security</a:t>
            </a:r>
          </a:p>
          <a:p>
            <a:r>
              <a:rPr lang="en-US" sz="2000"/>
              <a:t>Extends access to a wide range of devices and platforms </a:t>
            </a:r>
          </a:p>
          <a:p>
            <a:r>
              <a:rPr lang="en-US" sz="2000"/>
              <a:t>Uses Presentation Server to provide access to a document requested from:</a:t>
            </a:r>
          </a:p>
          <a:p>
            <a:pPr lvl="1"/>
            <a:r>
              <a:rPr lang="en-US" sz="1800"/>
              <a:t>A protected web server</a:t>
            </a:r>
          </a:p>
          <a:p>
            <a:pPr lvl="1"/>
            <a:r>
              <a:rPr lang="en-US" sz="1800"/>
              <a:t>An email attachment</a:t>
            </a:r>
          </a:p>
          <a:p>
            <a:pPr lvl="1"/>
            <a:r>
              <a:rPr lang="en-US" sz="1800"/>
              <a:t>A file share</a:t>
            </a:r>
          </a:p>
          <a:p>
            <a:r>
              <a:rPr lang="en-US" sz="2000"/>
              <a:t>Compatible with the ICA Java client</a:t>
            </a:r>
          </a:p>
          <a:p>
            <a:endParaRPr lang="en-US" sz="200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laceholder 3"/>
          <p:cNvSpPr>
            <a:spLocks noGrp="1"/>
          </p:cNvSpPr>
          <p:nvPr>
            <p:ph type="sldNum" sz="quarter" idx="10"/>
          </p:nvPr>
        </p:nvSpPr>
        <p:spPr/>
        <p:txBody>
          <a:bodyPr/>
          <a:lstStyle/>
          <a:p>
            <a:fld id="{BE1E84A7-F326-4FC3-B1DC-4B53DA400490}" type="slidenum">
              <a:rPr lang="en-US"/>
              <a:pPr/>
              <a:t>29</a:t>
            </a:fld>
            <a:endParaRPr lang="en-US"/>
          </a:p>
        </p:txBody>
      </p:sp>
      <p:sp>
        <p:nvSpPr>
          <p:cNvPr id="117" name="Footer Placeholder 4"/>
          <p:cNvSpPr>
            <a:spLocks noGrp="1"/>
          </p:cNvSpPr>
          <p:nvPr>
            <p:ph type="ftr" sz="quarter" idx="11"/>
          </p:nvPr>
        </p:nvSpPr>
        <p:spPr/>
        <p:txBody>
          <a:bodyPr/>
          <a:lstStyle/>
          <a:p>
            <a:r>
              <a:rPr lang="en-US"/>
              <a:t>Internal and Partner Use Only</a:t>
            </a:r>
          </a:p>
          <a:p>
            <a:endParaRPr lang="en-US"/>
          </a:p>
        </p:txBody>
      </p:sp>
      <p:sp>
        <p:nvSpPr>
          <p:cNvPr id="118" name="Date Placeholder 5"/>
          <p:cNvSpPr>
            <a:spLocks noGrp="1"/>
          </p:cNvSpPr>
          <p:nvPr>
            <p:ph type="dt" sz="half" idx="12"/>
          </p:nvPr>
        </p:nvSpPr>
        <p:spPr/>
        <p:txBody>
          <a:bodyPr/>
          <a:lstStyle/>
          <a:p>
            <a:r>
              <a:rPr lang="en-US"/>
              <a:t>© 2005 Citrix Systems, Inc.—All rights reserved.</a:t>
            </a:r>
          </a:p>
        </p:txBody>
      </p:sp>
      <p:sp>
        <p:nvSpPr>
          <p:cNvPr id="226306" name="Rectangle 2"/>
          <p:cNvSpPr>
            <a:spLocks noGrp="1" noChangeArrowheads="1"/>
          </p:cNvSpPr>
          <p:nvPr>
            <p:ph type="title"/>
          </p:nvPr>
        </p:nvSpPr>
        <p:spPr/>
        <p:txBody>
          <a:bodyPr/>
          <a:lstStyle/>
          <a:p>
            <a:r>
              <a:rPr lang="en-US"/>
              <a:t>Action Right: </a:t>
            </a:r>
            <a:br>
              <a:rPr lang="en-US"/>
            </a:br>
            <a:r>
              <a:rPr lang="en-US"/>
              <a:t>File Type Association</a:t>
            </a:r>
          </a:p>
        </p:txBody>
      </p:sp>
      <p:sp>
        <p:nvSpPr>
          <p:cNvPr id="226307" name="AutoShape 3"/>
          <p:cNvSpPr>
            <a:spLocks noChangeArrowheads="1"/>
          </p:cNvSpPr>
          <p:nvPr/>
        </p:nvSpPr>
        <p:spPr bwMode="gray">
          <a:xfrm>
            <a:off x="3227388" y="1816100"/>
            <a:ext cx="3582987" cy="4635500"/>
          </a:xfrm>
          <a:prstGeom prst="roundRect">
            <a:avLst>
              <a:gd name="adj" fmla="val 500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6308" name="AutoShape 4"/>
          <p:cNvSpPr>
            <a:spLocks noChangeArrowheads="1"/>
          </p:cNvSpPr>
          <p:nvPr/>
        </p:nvSpPr>
        <p:spPr bwMode="gray">
          <a:xfrm>
            <a:off x="5083175" y="2544763"/>
            <a:ext cx="1524000" cy="1441450"/>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sp>
        <p:nvSpPr>
          <p:cNvPr id="226309" name="AutoShape 5"/>
          <p:cNvSpPr>
            <a:spLocks noChangeArrowheads="1"/>
          </p:cNvSpPr>
          <p:nvPr/>
        </p:nvSpPr>
        <p:spPr bwMode="gray">
          <a:xfrm>
            <a:off x="5083175" y="4113213"/>
            <a:ext cx="1524000" cy="1252537"/>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sp>
        <p:nvSpPr>
          <p:cNvPr id="226310" name="AutoShape 6"/>
          <p:cNvSpPr>
            <a:spLocks noChangeArrowheads="1"/>
          </p:cNvSpPr>
          <p:nvPr/>
        </p:nvSpPr>
        <p:spPr bwMode="gray">
          <a:xfrm>
            <a:off x="3419475" y="2798763"/>
            <a:ext cx="1524000" cy="2124075"/>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grpSp>
        <p:nvGrpSpPr>
          <p:cNvPr id="226311" name="Group 7"/>
          <p:cNvGrpSpPr>
            <a:grpSpLocks/>
          </p:cNvGrpSpPr>
          <p:nvPr/>
        </p:nvGrpSpPr>
        <p:grpSpPr bwMode="auto">
          <a:xfrm>
            <a:off x="3375025" y="3932238"/>
            <a:ext cx="1033463" cy="550862"/>
            <a:chOff x="4187" y="2875"/>
            <a:chExt cx="1336" cy="518"/>
          </a:xfrm>
        </p:grpSpPr>
        <p:sp>
          <p:nvSpPr>
            <p:cNvPr id="226312" name="Oval 8"/>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13" name="AutoShape 9"/>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6314" name="Oval 10"/>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26315" name="Rectangle 11"/>
          <p:cNvSpPr>
            <a:spLocks noChangeArrowheads="1"/>
          </p:cNvSpPr>
          <p:nvPr/>
        </p:nvSpPr>
        <p:spPr bwMode="auto">
          <a:xfrm>
            <a:off x="355600" y="1466850"/>
            <a:ext cx="930275"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Internet</a:t>
            </a:r>
          </a:p>
        </p:txBody>
      </p:sp>
      <p:sp>
        <p:nvSpPr>
          <p:cNvPr id="226316" name="Rectangle 12"/>
          <p:cNvSpPr>
            <a:spLocks noChangeArrowheads="1"/>
          </p:cNvSpPr>
          <p:nvPr/>
        </p:nvSpPr>
        <p:spPr bwMode="auto">
          <a:xfrm>
            <a:off x="1989138" y="1466850"/>
            <a:ext cx="623887"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DMZ</a:t>
            </a:r>
          </a:p>
        </p:txBody>
      </p:sp>
      <p:sp>
        <p:nvSpPr>
          <p:cNvPr id="226317" name="Rectangle 13"/>
          <p:cNvSpPr>
            <a:spLocks noChangeArrowheads="1"/>
          </p:cNvSpPr>
          <p:nvPr/>
        </p:nvSpPr>
        <p:spPr bwMode="auto">
          <a:xfrm>
            <a:off x="3951288" y="1466850"/>
            <a:ext cx="1979612"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Protected Network</a:t>
            </a:r>
          </a:p>
        </p:txBody>
      </p:sp>
      <p:sp>
        <p:nvSpPr>
          <p:cNvPr id="226318" name="Oval 14"/>
          <p:cNvSpPr>
            <a:spLocks noChangeArrowheads="1"/>
          </p:cNvSpPr>
          <p:nvPr/>
        </p:nvSpPr>
        <p:spPr bwMode="gray">
          <a:xfrm>
            <a:off x="1676400"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19" name="Oval 15"/>
          <p:cNvSpPr>
            <a:spLocks noChangeArrowheads="1"/>
          </p:cNvSpPr>
          <p:nvPr/>
        </p:nvSpPr>
        <p:spPr bwMode="gray">
          <a:xfrm>
            <a:off x="3471863" y="6437313"/>
            <a:ext cx="32543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20" name="Oval 16"/>
          <p:cNvSpPr>
            <a:spLocks noChangeArrowheads="1"/>
          </p:cNvSpPr>
          <p:nvPr/>
        </p:nvSpPr>
        <p:spPr bwMode="gray">
          <a:xfrm>
            <a:off x="225425"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21" name="AutoShape 17"/>
          <p:cNvSpPr>
            <a:spLocks noChangeArrowheads="1"/>
          </p:cNvSpPr>
          <p:nvPr/>
        </p:nvSpPr>
        <p:spPr bwMode="gray">
          <a:xfrm>
            <a:off x="277813" y="1816100"/>
            <a:ext cx="1101725" cy="4635500"/>
          </a:xfrm>
          <a:prstGeom prst="roundRect">
            <a:avLst>
              <a:gd name="adj" fmla="val 1037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6322" name="AutoShape 18"/>
          <p:cNvSpPr>
            <a:spLocks noChangeArrowheads="1"/>
          </p:cNvSpPr>
          <p:nvPr/>
        </p:nvSpPr>
        <p:spPr bwMode="gray">
          <a:xfrm>
            <a:off x="377825" y="3279775"/>
            <a:ext cx="955675" cy="1230313"/>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26323" name="AutoShape 19"/>
          <p:cNvSpPr>
            <a:spLocks noChangeArrowheads="1"/>
          </p:cNvSpPr>
          <p:nvPr/>
        </p:nvSpPr>
        <p:spPr bwMode="gray">
          <a:xfrm>
            <a:off x="1592263" y="1816100"/>
            <a:ext cx="1422400" cy="4635500"/>
          </a:xfrm>
          <a:prstGeom prst="roundRect">
            <a:avLst>
              <a:gd name="adj" fmla="val 9486"/>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6324" name="AutoShape 20"/>
          <p:cNvSpPr>
            <a:spLocks noChangeArrowheads="1"/>
          </p:cNvSpPr>
          <p:nvPr/>
        </p:nvSpPr>
        <p:spPr bwMode="gray">
          <a:xfrm>
            <a:off x="1684338" y="3263900"/>
            <a:ext cx="1238250" cy="1276350"/>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26325" name="Rectangle 21"/>
          <p:cNvSpPr>
            <a:spLocks noChangeArrowheads="1"/>
          </p:cNvSpPr>
          <p:nvPr/>
        </p:nvSpPr>
        <p:spPr bwMode="auto">
          <a:xfrm>
            <a:off x="3473450" y="4522788"/>
            <a:ext cx="14922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Advanced Access Control server</a:t>
            </a:r>
          </a:p>
        </p:txBody>
      </p:sp>
      <p:sp>
        <p:nvSpPr>
          <p:cNvPr id="226327" name="Rectangle 23"/>
          <p:cNvSpPr>
            <a:spLocks noChangeArrowheads="1"/>
          </p:cNvSpPr>
          <p:nvPr/>
        </p:nvSpPr>
        <p:spPr bwMode="auto">
          <a:xfrm>
            <a:off x="360363" y="4125913"/>
            <a:ext cx="1001712"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Endpoint Device</a:t>
            </a:r>
          </a:p>
        </p:txBody>
      </p:sp>
      <p:sp>
        <p:nvSpPr>
          <p:cNvPr id="226328" name="Rectangle 24"/>
          <p:cNvSpPr>
            <a:spLocks noChangeArrowheads="1"/>
          </p:cNvSpPr>
          <p:nvPr/>
        </p:nvSpPr>
        <p:spPr bwMode="auto">
          <a:xfrm>
            <a:off x="1452563" y="1895475"/>
            <a:ext cx="65087"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26329" name="Rectangle 25"/>
          <p:cNvSpPr>
            <a:spLocks noChangeArrowheads="1"/>
          </p:cNvSpPr>
          <p:nvPr/>
        </p:nvSpPr>
        <p:spPr bwMode="auto">
          <a:xfrm>
            <a:off x="3092450" y="1895475"/>
            <a:ext cx="65088"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grpSp>
        <p:nvGrpSpPr>
          <p:cNvPr id="226330" name="Group 26"/>
          <p:cNvGrpSpPr>
            <a:grpSpLocks/>
          </p:cNvGrpSpPr>
          <p:nvPr/>
        </p:nvGrpSpPr>
        <p:grpSpPr bwMode="auto">
          <a:xfrm>
            <a:off x="703263" y="3465513"/>
            <a:ext cx="379412" cy="406400"/>
            <a:chOff x="466" y="1246"/>
            <a:chExt cx="239" cy="256"/>
          </a:xfrm>
        </p:grpSpPr>
        <p:sp>
          <p:nvSpPr>
            <p:cNvPr id="226331" name="Oval 27"/>
            <p:cNvSpPr>
              <a:spLocks noChangeArrowheads="1"/>
            </p:cNvSpPr>
            <p:nvPr/>
          </p:nvSpPr>
          <p:spPr bwMode="auto">
            <a:xfrm>
              <a:off x="466" y="135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332" name="AutoShape 28"/>
            <p:cNvSpPr>
              <a:spLocks noChangeArrowheads="1"/>
            </p:cNvSpPr>
            <p:nvPr/>
          </p:nvSpPr>
          <p:spPr bwMode="auto">
            <a:xfrm>
              <a:off x="483" y="124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26333" name="AutoShape 29"/>
            <p:cNvSpPr>
              <a:spLocks noChangeArrowheads="1"/>
            </p:cNvSpPr>
            <p:nvPr/>
          </p:nvSpPr>
          <p:spPr bwMode="auto">
            <a:xfrm>
              <a:off x="501" y="126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26334" name="AutoShape 30"/>
            <p:cNvSpPr>
              <a:spLocks noChangeArrowheads="1"/>
            </p:cNvSpPr>
            <p:nvPr/>
          </p:nvSpPr>
          <p:spPr bwMode="auto">
            <a:xfrm>
              <a:off x="504" y="126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26335" name="AutoShape 31"/>
            <p:cNvSpPr>
              <a:spLocks noChangeArrowheads="1"/>
            </p:cNvSpPr>
            <p:nvPr/>
          </p:nvSpPr>
          <p:spPr bwMode="auto">
            <a:xfrm>
              <a:off x="500" y="138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26336" name="Line 32"/>
            <p:cNvSpPr>
              <a:spLocks noChangeShapeType="1"/>
            </p:cNvSpPr>
            <p:nvPr/>
          </p:nvSpPr>
          <p:spPr bwMode="auto">
            <a:xfrm>
              <a:off x="523" y="1377"/>
              <a:ext cx="1" cy="45"/>
            </a:xfrm>
            <a:prstGeom prst="line">
              <a:avLst/>
            </a:prstGeom>
            <a:noFill/>
            <a:ln w="9525">
              <a:solidFill>
                <a:schemeClr val="bg2"/>
              </a:solidFill>
              <a:round/>
              <a:headEnd/>
              <a:tailEnd/>
            </a:ln>
            <a:effectLst/>
          </p:spPr>
          <p:txBody>
            <a:bodyPr/>
            <a:lstStyle/>
            <a:p>
              <a:endParaRPr lang="en-US"/>
            </a:p>
          </p:txBody>
        </p:sp>
        <p:sp>
          <p:nvSpPr>
            <p:cNvPr id="226337" name="Line 33"/>
            <p:cNvSpPr>
              <a:spLocks noChangeShapeType="1"/>
            </p:cNvSpPr>
            <p:nvPr/>
          </p:nvSpPr>
          <p:spPr bwMode="auto">
            <a:xfrm>
              <a:off x="539" y="1380"/>
              <a:ext cx="0" cy="45"/>
            </a:xfrm>
            <a:prstGeom prst="line">
              <a:avLst/>
            </a:prstGeom>
            <a:noFill/>
            <a:ln w="9525">
              <a:solidFill>
                <a:schemeClr val="bg2"/>
              </a:solidFill>
              <a:round/>
              <a:headEnd/>
              <a:tailEnd/>
            </a:ln>
            <a:effectLst/>
          </p:spPr>
          <p:txBody>
            <a:bodyPr/>
            <a:lstStyle/>
            <a:p>
              <a:endParaRPr lang="en-US"/>
            </a:p>
          </p:txBody>
        </p:sp>
        <p:sp>
          <p:nvSpPr>
            <p:cNvPr id="226338" name="Line 34"/>
            <p:cNvSpPr>
              <a:spLocks noChangeShapeType="1"/>
            </p:cNvSpPr>
            <p:nvPr/>
          </p:nvSpPr>
          <p:spPr bwMode="auto">
            <a:xfrm>
              <a:off x="554" y="1384"/>
              <a:ext cx="1" cy="45"/>
            </a:xfrm>
            <a:prstGeom prst="line">
              <a:avLst/>
            </a:prstGeom>
            <a:noFill/>
            <a:ln w="9525">
              <a:solidFill>
                <a:schemeClr val="bg2"/>
              </a:solidFill>
              <a:round/>
              <a:headEnd/>
              <a:tailEnd/>
            </a:ln>
            <a:effectLst/>
          </p:spPr>
          <p:txBody>
            <a:bodyPr/>
            <a:lstStyle/>
            <a:p>
              <a:endParaRPr lang="en-US"/>
            </a:p>
          </p:txBody>
        </p:sp>
        <p:sp>
          <p:nvSpPr>
            <p:cNvPr id="226339" name="Line 35"/>
            <p:cNvSpPr>
              <a:spLocks noChangeShapeType="1"/>
            </p:cNvSpPr>
            <p:nvPr/>
          </p:nvSpPr>
          <p:spPr bwMode="auto">
            <a:xfrm>
              <a:off x="570" y="1387"/>
              <a:ext cx="0" cy="45"/>
            </a:xfrm>
            <a:prstGeom prst="line">
              <a:avLst/>
            </a:prstGeom>
            <a:noFill/>
            <a:ln w="9525">
              <a:solidFill>
                <a:schemeClr val="bg2"/>
              </a:solidFill>
              <a:round/>
              <a:headEnd/>
              <a:tailEnd/>
            </a:ln>
            <a:effectLst/>
          </p:spPr>
          <p:txBody>
            <a:bodyPr/>
            <a:lstStyle/>
            <a:p>
              <a:endParaRPr lang="en-US"/>
            </a:p>
          </p:txBody>
        </p:sp>
        <p:sp>
          <p:nvSpPr>
            <p:cNvPr id="226340" name="Line 36"/>
            <p:cNvSpPr>
              <a:spLocks noChangeShapeType="1"/>
            </p:cNvSpPr>
            <p:nvPr/>
          </p:nvSpPr>
          <p:spPr bwMode="auto">
            <a:xfrm>
              <a:off x="585" y="1389"/>
              <a:ext cx="1" cy="45"/>
            </a:xfrm>
            <a:prstGeom prst="line">
              <a:avLst/>
            </a:prstGeom>
            <a:noFill/>
            <a:ln w="9525">
              <a:solidFill>
                <a:schemeClr val="bg2"/>
              </a:solidFill>
              <a:round/>
              <a:headEnd/>
              <a:tailEnd/>
            </a:ln>
            <a:effectLst/>
          </p:spPr>
          <p:txBody>
            <a:bodyPr/>
            <a:lstStyle/>
            <a:p>
              <a:endParaRPr lang="en-US"/>
            </a:p>
          </p:txBody>
        </p:sp>
        <p:sp>
          <p:nvSpPr>
            <p:cNvPr id="226341" name="Line 37"/>
            <p:cNvSpPr>
              <a:spLocks noChangeShapeType="1"/>
            </p:cNvSpPr>
            <p:nvPr/>
          </p:nvSpPr>
          <p:spPr bwMode="auto">
            <a:xfrm>
              <a:off x="601" y="1392"/>
              <a:ext cx="0" cy="45"/>
            </a:xfrm>
            <a:prstGeom prst="line">
              <a:avLst/>
            </a:prstGeom>
            <a:noFill/>
            <a:ln w="9525">
              <a:solidFill>
                <a:schemeClr val="bg2"/>
              </a:solidFill>
              <a:round/>
              <a:headEnd/>
              <a:tailEnd/>
            </a:ln>
            <a:effectLst/>
          </p:spPr>
          <p:txBody>
            <a:bodyPr/>
            <a:lstStyle/>
            <a:p>
              <a:endParaRPr lang="en-US"/>
            </a:p>
          </p:txBody>
        </p:sp>
        <p:sp>
          <p:nvSpPr>
            <p:cNvPr id="226342" name="Line 38"/>
            <p:cNvSpPr>
              <a:spLocks noChangeShapeType="1"/>
            </p:cNvSpPr>
            <p:nvPr/>
          </p:nvSpPr>
          <p:spPr bwMode="auto">
            <a:xfrm>
              <a:off x="616" y="1396"/>
              <a:ext cx="0" cy="45"/>
            </a:xfrm>
            <a:prstGeom prst="line">
              <a:avLst/>
            </a:prstGeom>
            <a:noFill/>
            <a:ln w="9525">
              <a:solidFill>
                <a:schemeClr val="bg2"/>
              </a:solidFill>
              <a:round/>
              <a:headEnd/>
              <a:tailEnd/>
            </a:ln>
            <a:effectLst/>
          </p:spPr>
          <p:txBody>
            <a:bodyPr/>
            <a:lstStyle/>
            <a:p>
              <a:endParaRPr lang="en-US"/>
            </a:p>
          </p:txBody>
        </p:sp>
        <p:sp>
          <p:nvSpPr>
            <p:cNvPr id="226343" name="Line 39"/>
            <p:cNvSpPr>
              <a:spLocks noChangeShapeType="1"/>
            </p:cNvSpPr>
            <p:nvPr/>
          </p:nvSpPr>
          <p:spPr bwMode="auto">
            <a:xfrm>
              <a:off x="631" y="1399"/>
              <a:ext cx="1" cy="45"/>
            </a:xfrm>
            <a:prstGeom prst="line">
              <a:avLst/>
            </a:prstGeom>
            <a:noFill/>
            <a:ln w="9525">
              <a:solidFill>
                <a:schemeClr val="bg2"/>
              </a:solidFill>
              <a:round/>
              <a:headEnd/>
              <a:tailEnd/>
            </a:ln>
            <a:effectLst/>
          </p:spPr>
          <p:txBody>
            <a:bodyPr/>
            <a:lstStyle/>
            <a:p>
              <a:endParaRPr lang="en-US"/>
            </a:p>
          </p:txBody>
        </p:sp>
        <p:sp>
          <p:nvSpPr>
            <p:cNvPr id="226344" name="Line 40"/>
            <p:cNvSpPr>
              <a:spLocks noChangeShapeType="1"/>
            </p:cNvSpPr>
            <p:nvPr/>
          </p:nvSpPr>
          <p:spPr bwMode="auto">
            <a:xfrm>
              <a:off x="508" y="1387"/>
              <a:ext cx="142" cy="29"/>
            </a:xfrm>
            <a:prstGeom prst="line">
              <a:avLst/>
            </a:prstGeom>
            <a:noFill/>
            <a:ln w="9525">
              <a:solidFill>
                <a:schemeClr val="bg2"/>
              </a:solidFill>
              <a:round/>
              <a:headEnd/>
              <a:tailEnd/>
            </a:ln>
            <a:effectLst/>
          </p:spPr>
          <p:txBody>
            <a:bodyPr/>
            <a:lstStyle/>
            <a:p>
              <a:endParaRPr lang="en-US"/>
            </a:p>
          </p:txBody>
        </p:sp>
        <p:sp>
          <p:nvSpPr>
            <p:cNvPr id="226345" name="Line 41"/>
            <p:cNvSpPr>
              <a:spLocks noChangeShapeType="1"/>
            </p:cNvSpPr>
            <p:nvPr/>
          </p:nvSpPr>
          <p:spPr bwMode="auto">
            <a:xfrm>
              <a:off x="506" y="1402"/>
              <a:ext cx="142" cy="29"/>
            </a:xfrm>
            <a:prstGeom prst="line">
              <a:avLst/>
            </a:prstGeom>
            <a:noFill/>
            <a:ln w="9525">
              <a:solidFill>
                <a:schemeClr val="bg2"/>
              </a:solidFill>
              <a:round/>
              <a:headEnd/>
              <a:tailEnd/>
            </a:ln>
            <a:effectLst/>
          </p:spPr>
          <p:txBody>
            <a:bodyPr/>
            <a:lstStyle/>
            <a:p>
              <a:endParaRPr lang="en-US"/>
            </a:p>
          </p:txBody>
        </p:sp>
      </p:grpSp>
      <p:sp>
        <p:nvSpPr>
          <p:cNvPr id="226346" name="Rectangle 42"/>
          <p:cNvSpPr>
            <a:spLocks noChangeArrowheads="1"/>
          </p:cNvSpPr>
          <p:nvPr/>
        </p:nvSpPr>
        <p:spPr bwMode="auto">
          <a:xfrm>
            <a:off x="3719513" y="4081463"/>
            <a:ext cx="368300" cy="206375"/>
          </a:xfrm>
          <a:prstGeom prst="rect">
            <a:avLst/>
          </a:prstGeom>
          <a:noFill/>
          <a:ln w="9525" algn="ctr">
            <a:noFill/>
            <a:miter lim="800000"/>
            <a:headEnd/>
            <a:tailEnd/>
          </a:ln>
          <a:effectLst/>
        </p:spPr>
        <p:txBody>
          <a:bodyPr wrap="none" lIns="0" tIns="0" rIns="0" bIns="0">
            <a:spAutoFit/>
          </a:bodyPr>
          <a:lstStyle/>
          <a:p>
            <a:pPr algn="ctr">
              <a:lnSpc>
                <a:spcPct val="85000"/>
              </a:lnSpc>
            </a:pPr>
            <a:r>
              <a:rPr lang="en-US" sz="800" b="1">
                <a:solidFill>
                  <a:srgbClr val="000000"/>
                </a:solidFill>
              </a:rPr>
              <a:t>Policy</a:t>
            </a:r>
            <a:br>
              <a:rPr lang="en-US" sz="800" b="1">
                <a:solidFill>
                  <a:srgbClr val="000000"/>
                </a:solidFill>
              </a:rPr>
            </a:br>
            <a:r>
              <a:rPr lang="en-US" sz="800" b="1">
                <a:solidFill>
                  <a:srgbClr val="000000"/>
                </a:solidFill>
              </a:rPr>
              <a:t>Engine </a:t>
            </a:r>
          </a:p>
        </p:txBody>
      </p:sp>
      <p:grpSp>
        <p:nvGrpSpPr>
          <p:cNvPr id="226347" name="Group 43"/>
          <p:cNvGrpSpPr>
            <a:grpSpLocks/>
          </p:cNvGrpSpPr>
          <p:nvPr/>
        </p:nvGrpSpPr>
        <p:grpSpPr bwMode="auto">
          <a:xfrm>
            <a:off x="4246563" y="4035425"/>
            <a:ext cx="615950" cy="523875"/>
            <a:chOff x="4834" y="1643"/>
            <a:chExt cx="510" cy="435"/>
          </a:xfrm>
        </p:grpSpPr>
        <p:sp>
          <p:nvSpPr>
            <p:cNvPr id="226348" name="Oval 44"/>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349" name="AutoShape 45"/>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6350" name="Line 46"/>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6351" name="Freeform 47"/>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6352" name="Line 48"/>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6353" name="Line 49"/>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6354" name="Line 50"/>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26355" name="Rectangle 51"/>
          <p:cNvSpPr>
            <a:spLocks noChangeArrowheads="1"/>
          </p:cNvSpPr>
          <p:nvPr/>
        </p:nvSpPr>
        <p:spPr bwMode="auto">
          <a:xfrm>
            <a:off x="5164138" y="3549650"/>
            <a:ext cx="1390650" cy="396875"/>
          </a:xfrm>
          <a:prstGeom prst="rect">
            <a:avLst/>
          </a:prstGeom>
          <a:noFill/>
          <a:ln w="9525" algn="ctr">
            <a:noFill/>
            <a:miter lim="800000"/>
            <a:headEnd/>
            <a:tailEnd/>
          </a:ln>
          <a:effectLst/>
        </p:spPr>
        <p:txBody>
          <a:bodyPr>
            <a:spAutoFit/>
          </a:bodyPr>
          <a:lstStyle/>
          <a:p>
            <a:pPr algn="ctr"/>
            <a:r>
              <a:rPr lang="en-US" sz="1000" b="1">
                <a:solidFill>
                  <a:srgbClr val="000000"/>
                </a:solidFill>
              </a:rPr>
              <a:t>MetaFrame Presentation Server </a:t>
            </a:r>
          </a:p>
        </p:txBody>
      </p:sp>
      <p:sp>
        <p:nvSpPr>
          <p:cNvPr id="226356" name="Rectangle 52"/>
          <p:cNvSpPr>
            <a:spLocks noChangeArrowheads="1"/>
          </p:cNvSpPr>
          <p:nvPr/>
        </p:nvSpPr>
        <p:spPr bwMode="auto">
          <a:xfrm>
            <a:off x="5089525" y="5078413"/>
            <a:ext cx="1539875" cy="244475"/>
          </a:xfrm>
          <a:prstGeom prst="rect">
            <a:avLst/>
          </a:prstGeom>
          <a:noFill/>
          <a:ln w="9525" algn="ctr">
            <a:noFill/>
            <a:miter lim="800000"/>
            <a:headEnd/>
            <a:tailEnd/>
          </a:ln>
          <a:effectLst/>
        </p:spPr>
        <p:txBody>
          <a:bodyPr>
            <a:spAutoFit/>
          </a:bodyPr>
          <a:lstStyle/>
          <a:p>
            <a:pPr algn="ctr"/>
            <a:r>
              <a:rPr lang="en-US" sz="1000" b="1">
                <a:solidFill>
                  <a:srgbClr val="000000"/>
                </a:solidFill>
              </a:rPr>
              <a:t>Enterprise Web Server</a:t>
            </a:r>
          </a:p>
        </p:txBody>
      </p:sp>
      <p:grpSp>
        <p:nvGrpSpPr>
          <p:cNvPr id="226357" name="Group 53"/>
          <p:cNvGrpSpPr>
            <a:grpSpLocks/>
          </p:cNvGrpSpPr>
          <p:nvPr/>
        </p:nvGrpSpPr>
        <p:grpSpPr bwMode="auto">
          <a:xfrm>
            <a:off x="5516563" y="2978150"/>
            <a:ext cx="615950" cy="523875"/>
            <a:chOff x="4834" y="1643"/>
            <a:chExt cx="510" cy="435"/>
          </a:xfrm>
        </p:grpSpPr>
        <p:sp>
          <p:nvSpPr>
            <p:cNvPr id="226358" name="Oval 54"/>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359" name="AutoShape 55"/>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6360" name="Line 56"/>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6361" name="Freeform 57"/>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6362" name="Line 58"/>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6363" name="Line 59"/>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6364" name="Line 60"/>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26365" name="Group 61"/>
          <p:cNvGrpSpPr>
            <a:grpSpLocks/>
          </p:cNvGrpSpPr>
          <p:nvPr/>
        </p:nvGrpSpPr>
        <p:grpSpPr bwMode="auto">
          <a:xfrm>
            <a:off x="5483225" y="4508500"/>
            <a:ext cx="615950" cy="523875"/>
            <a:chOff x="4834" y="1643"/>
            <a:chExt cx="510" cy="435"/>
          </a:xfrm>
        </p:grpSpPr>
        <p:sp>
          <p:nvSpPr>
            <p:cNvPr id="226366" name="Oval 62"/>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367" name="AutoShape 63"/>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6368" name="Line 64"/>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6369" name="Freeform 65"/>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6370" name="Line 66"/>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6371" name="Line 67"/>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6372" name="Line 68"/>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26373" name="Group 69"/>
          <p:cNvGrpSpPr>
            <a:grpSpLocks/>
          </p:cNvGrpSpPr>
          <p:nvPr/>
        </p:nvGrpSpPr>
        <p:grpSpPr bwMode="auto">
          <a:xfrm>
            <a:off x="3375025" y="2876550"/>
            <a:ext cx="1033463" cy="550863"/>
            <a:chOff x="4187" y="2875"/>
            <a:chExt cx="1336" cy="518"/>
          </a:xfrm>
        </p:grpSpPr>
        <p:sp>
          <p:nvSpPr>
            <p:cNvPr id="226374" name="Oval 70"/>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75" name="AutoShape 71"/>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6376" name="Oval 72"/>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26377" name="Rectangle 73"/>
          <p:cNvSpPr>
            <a:spLocks noChangeArrowheads="1"/>
          </p:cNvSpPr>
          <p:nvPr/>
        </p:nvSpPr>
        <p:spPr bwMode="auto">
          <a:xfrm>
            <a:off x="3579813" y="2974975"/>
            <a:ext cx="646112" cy="309563"/>
          </a:xfrm>
          <a:prstGeom prst="rect">
            <a:avLst/>
          </a:prstGeom>
          <a:noFill/>
          <a:ln w="9525">
            <a:noFill/>
            <a:miter lim="800000"/>
            <a:headEnd/>
            <a:tailEnd/>
          </a:ln>
        </p:spPr>
        <p:txBody>
          <a:bodyPr wrap="none" lIns="0" tIns="0" rIns="0" bIns="0">
            <a:spAutoFit/>
          </a:bodyPr>
          <a:lstStyle/>
          <a:p>
            <a:pPr algn="ctr">
              <a:lnSpc>
                <a:spcPct val="85000"/>
              </a:lnSpc>
            </a:pPr>
            <a:r>
              <a:rPr lang="en-US" sz="800" b="1">
                <a:solidFill>
                  <a:srgbClr val="000000"/>
                </a:solidFill>
              </a:rPr>
              <a:t>Presentation </a:t>
            </a:r>
          </a:p>
          <a:p>
            <a:pPr algn="ctr">
              <a:lnSpc>
                <a:spcPct val="85000"/>
              </a:lnSpc>
            </a:pPr>
            <a:r>
              <a:rPr lang="en-US" sz="800" b="1">
                <a:solidFill>
                  <a:srgbClr val="000000"/>
                </a:solidFill>
              </a:rPr>
              <a:t>Server</a:t>
            </a:r>
            <a:br>
              <a:rPr lang="en-US" sz="800" b="1">
                <a:solidFill>
                  <a:srgbClr val="000000"/>
                </a:solidFill>
              </a:rPr>
            </a:br>
            <a:r>
              <a:rPr lang="en-US" sz="800" b="1">
                <a:solidFill>
                  <a:srgbClr val="000000"/>
                </a:solidFill>
              </a:rPr>
              <a:t>Connector </a:t>
            </a:r>
          </a:p>
        </p:txBody>
      </p:sp>
      <p:sp>
        <p:nvSpPr>
          <p:cNvPr id="226378" name="Line 74"/>
          <p:cNvSpPr>
            <a:spLocks noChangeShapeType="1"/>
          </p:cNvSpPr>
          <p:nvPr/>
        </p:nvSpPr>
        <p:spPr bwMode="auto">
          <a:xfrm>
            <a:off x="4192588" y="3586163"/>
            <a:ext cx="1344612" cy="850900"/>
          </a:xfrm>
          <a:prstGeom prst="line">
            <a:avLst/>
          </a:prstGeom>
          <a:noFill/>
          <a:ln w="57150">
            <a:solidFill>
              <a:schemeClr val="accent1"/>
            </a:solidFill>
            <a:round/>
            <a:headEnd/>
            <a:tailEnd type="triangle" w="med" len="med"/>
          </a:ln>
          <a:effectLst/>
        </p:spPr>
        <p:txBody>
          <a:bodyPr/>
          <a:lstStyle/>
          <a:p>
            <a:endParaRPr lang="en-US"/>
          </a:p>
        </p:txBody>
      </p:sp>
      <p:sp>
        <p:nvSpPr>
          <p:cNvPr id="226379" name="Rectangle 75"/>
          <p:cNvSpPr>
            <a:spLocks noChangeArrowheads="1"/>
          </p:cNvSpPr>
          <p:nvPr/>
        </p:nvSpPr>
        <p:spPr bwMode="auto">
          <a:xfrm>
            <a:off x="4340225" y="3549650"/>
            <a:ext cx="635000" cy="244475"/>
          </a:xfrm>
          <a:prstGeom prst="rect">
            <a:avLst/>
          </a:prstGeom>
          <a:noFill/>
          <a:ln w="9525" algn="ctr">
            <a:noFill/>
            <a:miter lim="800000"/>
            <a:headEnd/>
            <a:tailEnd/>
          </a:ln>
          <a:effectLst/>
        </p:spPr>
        <p:txBody>
          <a:bodyPr wrap="none">
            <a:spAutoFit/>
          </a:bodyPr>
          <a:lstStyle/>
          <a:p>
            <a:r>
              <a:rPr lang="en-US" sz="1000" b="1" i="1"/>
              <a:t>HTTP/S</a:t>
            </a:r>
          </a:p>
        </p:txBody>
      </p:sp>
      <p:sp>
        <p:nvSpPr>
          <p:cNvPr id="226380" name="AutoShape 76"/>
          <p:cNvSpPr>
            <a:spLocks noChangeArrowheads="1"/>
          </p:cNvSpPr>
          <p:nvPr/>
        </p:nvSpPr>
        <p:spPr bwMode="auto">
          <a:xfrm>
            <a:off x="6877050" y="1808163"/>
            <a:ext cx="2178050" cy="3228975"/>
          </a:xfrm>
          <a:prstGeom prst="roundRect">
            <a:avLst>
              <a:gd name="adj" fmla="val 3935"/>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26381" name="Text Box 77"/>
          <p:cNvSpPr txBox="1">
            <a:spLocks noChangeArrowheads="1"/>
          </p:cNvSpPr>
          <p:nvPr/>
        </p:nvSpPr>
        <p:spPr bwMode="auto">
          <a:xfrm>
            <a:off x="6870700" y="1806575"/>
            <a:ext cx="2057400" cy="3225800"/>
          </a:xfrm>
          <a:prstGeom prst="rect">
            <a:avLst/>
          </a:prstGeom>
          <a:noFill/>
          <a:ln w="6350" algn="ctr">
            <a:noFill/>
            <a:miter lim="800000"/>
            <a:headEnd/>
            <a:tailEnd/>
          </a:ln>
          <a:effectLst/>
        </p:spPr>
        <p:txBody>
          <a:bodyPr>
            <a:spAutoFit/>
          </a:bodyPr>
          <a:lstStyle/>
          <a:p>
            <a:pPr marL="231775" indent="-231775">
              <a:lnSpc>
                <a:spcPct val="90000"/>
              </a:lnSpc>
              <a:spcBef>
                <a:spcPct val="50000"/>
              </a:spcBef>
              <a:spcAft>
                <a:spcPct val="15000"/>
              </a:spcAft>
              <a:buClr>
                <a:schemeClr val="tx1"/>
              </a:buClr>
              <a:buFontTx/>
              <a:buAutoNum type="arabicParenR"/>
            </a:pPr>
            <a:r>
              <a:rPr lang="en-US" sz="900" b="1"/>
              <a:t>User selects a link in the browser window and the browser generates a request to the Access Gateway appliance</a:t>
            </a:r>
          </a:p>
          <a:p>
            <a:pPr marL="231775" indent="-231775">
              <a:lnSpc>
                <a:spcPct val="90000"/>
              </a:lnSpc>
              <a:spcBef>
                <a:spcPct val="50000"/>
              </a:spcBef>
              <a:spcAft>
                <a:spcPct val="15000"/>
              </a:spcAft>
              <a:buClr>
                <a:schemeClr val="tx1"/>
              </a:buClr>
              <a:buFontTx/>
              <a:buAutoNum type="arabicParenR"/>
            </a:pPr>
            <a:r>
              <a:rPr lang="en-US" sz="900" b="1"/>
              <a:t>Appliance forwards the request to the web proxy component of AAC</a:t>
            </a:r>
          </a:p>
          <a:p>
            <a:pPr marL="231775" indent="-231775">
              <a:lnSpc>
                <a:spcPct val="90000"/>
              </a:lnSpc>
              <a:spcBef>
                <a:spcPct val="50000"/>
              </a:spcBef>
              <a:spcAft>
                <a:spcPct val="15000"/>
              </a:spcAft>
              <a:buClr>
                <a:schemeClr val="tx1"/>
              </a:buClr>
              <a:buFontTx/>
              <a:buAutoNum type="arabicParenR"/>
            </a:pPr>
            <a:r>
              <a:rPr lang="en-US" sz="900" b="1"/>
              <a:t>Web Proxy decodes the URL of the request and determines the true destination of the request</a:t>
            </a:r>
          </a:p>
          <a:p>
            <a:pPr marL="231775" indent="-231775">
              <a:lnSpc>
                <a:spcPct val="90000"/>
              </a:lnSpc>
              <a:spcBef>
                <a:spcPct val="50000"/>
              </a:spcBef>
              <a:spcAft>
                <a:spcPct val="15000"/>
              </a:spcAft>
              <a:buClr>
                <a:schemeClr val="tx1"/>
              </a:buClr>
              <a:buFontTx/>
              <a:buAutoNum type="arabicParenR"/>
            </a:pPr>
            <a:r>
              <a:rPr lang="en-US" sz="900" b="1"/>
              <a:t>Retrieve the session ticket from the cookie in the request header and perform access control against the Policy Engine</a:t>
            </a:r>
          </a:p>
          <a:p>
            <a:pPr marL="231775" indent="-231775">
              <a:lnSpc>
                <a:spcPct val="90000"/>
              </a:lnSpc>
              <a:spcBef>
                <a:spcPct val="50000"/>
              </a:spcBef>
              <a:spcAft>
                <a:spcPct val="15000"/>
              </a:spcAft>
              <a:buClr>
                <a:schemeClr val="tx1"/>
              </a:buClr>
              <a:buFontTx/>
              <a:buAutoNum type="arabicParenR"/>
            </a:pPr>
            <a:r>
              <a:rPr lang="en-US" sz="900" b="1"/>
              <a:t>Policy Engine determines that user has permission to access the requested</a:t>
            </a:r>
          </a:p>
          <a:p>
            <a:pPr marL="231775" indent="-231775">
              <a:lnSpc>
                <a:spcPct val="90000"/>
              </a:lnSpc>
              <a:spcBef>
                <a:spcPct val="50000"/>
              </a:spcBef>
              <a:spcAft>
                <a:spcPct val="15000"/>
              </a:spcAft>
              <a:buClr>
                <a:schemeClr val="tx1"/>
              </a:buClr>
              <a:buFontTx/>
              <a:buAutoNum type="arabicParenR"/>
            </a:pPr>
            <a:r>
              <a:rPr lang="en-US" sz="900" b="1"/>
              <a:t>Forward the request to the destination</a:t>
            </a:r>
          </a:p>
        </p:txBody>
      </p:sp>
      <p:sp>
        <p:nvSpPr>
          <p:cNvPr id="226382" name="Rectangle 78"/>
          <p:cNvSpPr>
            <a:spLocks noChangeArrowheads="1"/>
          </p:cNvSpPr>
          <p:nvPr/>
        </p:nvSpPr>
        <p:spPr bwMode="auto">
          <a:xfrm>
            <a:off x="7154863" y="1463675"/>
            <a:ext cx="1336675" cy="336550"/>
          </a:xfrm>
          <a:prstGeom prst="rect">
            <a:avLst/>
          </a:prstGeom>
          <a:noFill/>
          <a:ln w="9525" algn="ctr">
            <a:noFill/>
            <a:miter lim="800000"/>
            <a:headEnd/>
            <a:tailEnd/>
          </a:ln>
          <a:effectLst/>
        </p:spPr>
        <p:txBody>
          <a:bodyPr wrap="none">
            <a:spAutoFit/>
          </a:bodyPr>
          <a:lstStyle/>
          <a:p>
            <a:pPr algn="ctr"/>
            <a:r>
              <a:rPr lang="en-US" sz="1600" b="1">
                <a:solidFill>
                  <a:schemeClr val="accent2"/>
                </a:solidFill>
              </a:rPr>
              <a:t>Interactions</a:t>
            </a:r>
          </a:p>
        </p:txBody>
      </p:sp>
      <p:sp>
        <p:nvSpPr>
          <p:cNvPr id="226383" name="Rectangle 79"/>
          <p:cNvSpPr>
            <a:spLocks noChangeArrowheads="1"/>
          </p:cNvSpPr>
          <p:nvPr/>
        </p:nvSpPr>
        <p:spPr bwMode="auto">
          <a:xfrm>
            <a:off x="2557463" y="3452813"/>
            <a:ext cx="635000" cy="244475"/>
          </a:xfrm>
          <a:prstGeom prst="rect">
            <a:avLst/>
          </a:prstGeom>
          <a:noFill/>
          <a:ln w="9525" algn="ctr">
            <a:noFill/>
            <a:miter lim="800000"/>
            <a:headEnd/>
            <a:tailEnd/>
          </a:ln>
          <a:effectLst/>
        </p:spPr>
        <p:txBody>
          <a:bodyPr wrap="none">
            <a:spAutoFit/>
          </a:bodyPr>
          <a:lstStyle/>
          <a:p>
            <a:r>
              <a:rPr lang="en-US" sz="1000" b="1" i="1"/>
              <a:t>HTTP/S</a:t>
            </a:r>
          </a:p>
        </p:txBody>
      </p:sp>
      <p:sp>
        <p:nvSpPr>
          <p:cNvPr id="226384" name="Rectangle 80"/>
          <p:cNvSpPr>
            <a:spLocks noChangeArrowheads="1"/>
          </p:cNvSpPr>
          <p:nvPr/>
        </p:nvSpPr>
        <p:spPr bwMode="auto">
          <a:xfrm>
            <a:off x="985838" y="3490913"/>
            <a:ext cx="430212" cy="244475"/>
          </a:xfrm>
          <a:prstGeom prst="rect">
            <a:avLst/>
          </a:prstGeom>
          <a:noFill/>
          <a:ln w="9525" algn="ctr">
            <a:noFill/>
            <a:miter lim="800000"/>
            <a:headEnd/>
            <a:tailEnd/>
          </a:ln>
          <a:effectLst/>
        </p:spPr>
        <p:txBody>
          <a:bodyPr wrap="none">
            <a:spAutoFit/>
          </a:bodyPr>
          <a:lstStyle/>
          <a:p>
            <a:r>
              <a:rPr lang="en-US" sz="1000" b="1" i="1"/>
              <a:t>SSL</a:t>
            </a:r>
          </a:p>
        </p:txBody>
      </p:sp>
      <p:sp>
        <p:nvSpPr>
          <p:cNvPr id="226385" name="Line 81"/>
          <p:cNvSpPr>
            <a:spLocks noChangeShapeType="1"/>
          </p:cNvSpPr>
          <p:nvPr/>
        </p:nvSpPr>
        <p:spPr bwMode="auto">
          <a:xfrm>
            <a:off x="2646363" y="3740150"/>
            <a:ext cx="831850" cy="0"/>
          </a:xfrm>
          <a:prstGeom prst="line">
            <a:avLst/>
          </a:prstGeom>
          <a:noFill/>
          <a:ln w="57150">
            <a:solidFill>
              <a:schemeClr val="accent1"/>
            </a:solidFill>
            <a:round/>
            <a:headEnd/>
            <a:tailEnd type="triangle" w="med" len="med"/>
          </a:ln>
          <a:effectLst/>
        </p:spPr>
        <p:txBody>
          <a:bodyPr/>
          <a:lstStyle/>
          <a:p>
            <a:endParaRPr lang="en-US"/>
          </a:p>
        </p:txBody>
      </p:sp>
      <p:sp>
        <p:nvSpPr>
          <p:cNvPr id="226386" name="Line 82"/>
          <p:cNvSpPr>
            <a:spLocks noChangeShapeType="1"/>
          </p:cNvSpPr>
          <p:nvPr/>
        </p:nvSpPr>
        <p:spPr bwMode="auto">
          <a:xfrm>
            <a:off x="1046163" y="3740150"/>
            <a:ext cx="806450" cy="0"/>
          </a:xfrm>
          <a:prstGeom prst="line">
            <a:avLst/>
          </a:prstGeom>
          <a:noFill/>
          <a:ln w="57150">
            <a:solidFill>
              <a:schemeClr val="accent1"/>
            </a:solidFill>
            <a:round/>
            <a:headEnd/>
            <a:tailEnd type="triangle" w="med" len="med"/>
          </a:ln>
          <a:effectLst/>
        </p:spPr>
        <p:txBody>
          <a:bodyPr/>
          <a:lstStyle/>
          <a:p>
            <a:endParaRPr lang="en-US"/>
          </a:p>
        </p:txBody>
      </p:sp>
      <p:grpSp>
        <p:nvGrpSpPr>
          <p:cNvPr id="226387" name="Group 83"/>
          <p:cNvGrpSpPr>
            <a:grpSpLocks/>
          </p:cNvGrpSpPr>
          <p:nvPr/>
        </p:nvGrpSpPr>
        <p:grpSpPr bwMode="auto">
          <a:xfrm>
            <a:off x="3375025" y="3409950"/>
            <a:ext cx="1033463" cy="550863"/>
            <a:chOff x="4187" y="2875"/>
            <a:chExt cx="1336" cy="518"/>
          </a:xfrm>
        </p:grpSpPr>
        <p:sp>
          <p:nvSpPr>
            <p:cNvPr id="226388" name="Oval 84"/>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6389" name="AutoShape 85"/>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6390" name="Oval 86"/>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26391" name="Rectangle 87"/>
          <p:cNvSpPr>
            <a:spLocks noChangeArrowheads="1"/>
          </p:cNvSpPr>
          <p:nvPr/>
        </p:nvSpPr>
        <p:spPr bwMode="auto">
          <a:xfrm>
            <a:off x="3638550" y="3627438"/>
            <a:ext cx="527050" cy="103187"/>
          </a:xfrm>
          <a:prstGeom prst="rect">
            <a:avLst/>
          </a:prstGeom>
          <a:noFill/>
          <a:ln w="9525" algn="ctr">
            <a:noFill/>
            <a:miter lim="800000"/>
            <a:headEnd/>
            <a:tailEnd/>
          </a:ln>
          <a:effectLst/>
        </p:spPr>
        <p:txBody>
          <a:bodyPr wrap="none" lIns="0" tIns="0" rIns="0" bIns="0">
            <a:spAutoFit/>
          </a:bodyPr>
          <a:lstStyle/>
          <a:p>
            <a:pPr algn="ctr">
              <a:lnSpc>
                <a:spcPct val="85000"/>
              </a:lnSpc>
            </a:pPr>
            <a:r>
              <a:rPr lang="en-US" sz="800" b="1">
                <a:solidFill>
                  <a:srgbClr val="000000"/>
                </a:solidFill>
              </a:rPr>
              <a:t>Web Proxy</a:t>
            </a:r>
          </a:p>
        </p:txBody>
      </p:sp>
      <p:sp>
        <p:nvSpPr>
          <p:cNvPr id="226392" name="Freeform 88"/>
          <p:cNvSpPr>
            <a:spLocks/>
          </p:cNvSpPr>
          <p:nvPr/>
        </p:nvSpPr>
        <p:spPr bwMode="auto">
          <a:xfrm rot="539746">
            <a:off x="4243388" y="3625850"/>
            <a:ext cx="265112" cy="387350"/>
          </a:xfrm>
          <a:custGeom>
            <a:avLst/>
            <a:gdLst/>
            <a:ahLst/>
            <a:cxnLst>
              <a:cxn ang="0">
                <a:pos x="0" y="0"/>
              </a:cxn>
              <a:cxn ang="0">
                <a:pos x="94" y="574"/>
              </a:cxn>
            </a:cxnLst>
            <a:rect l="0" t="0" r="r" b="b"/>
            <a:pathLst>
              <a:path w="463" h="574">
                <a:moveTo>
                  <a:pt x="0" y="0"/>
                </a:moveTo>
                <a:cubicBezTo>
                  <a:pt x="438" y="19"/>
                  <a:pt x="463" y="517"/>
                  <a:pt x="94" y="574"/>
                </a:cubicBezTo>
              </a:path>
            </a:pathLst>
          </a:custGeom>
          <a:noFill/>
          <a:ln w="57150" cap="flat" cmpd="sng">
            <a:solidFill>
              <a:schemeClr val="accent1"/>
            </a:solidFill>
            <a:prstDash val="solid"/>
            <a:round/>
            <a:headEnd type="none" w="med" len="med"/>
            <a:tailEnd type="triangle" w="med" len="med"/>
          </a:ln>
          <a:effectLst/>
        </p:spPr>
        <p:txBody>
          <a:bodyPr/>
          <a:lstStyle/>
          <a:p>
            <a:endParaRPr lang="en-US"/>
          </a:p>
        </p:txBody>
      </p:sp>
      <p:grpSp>
        <p:nvGrpSpPr>
          <p:cNvPr id="226393" name="Group 89"/>
          <p:cNvGrpSpPr>
            <a:grpSpLocks/>
          </p:cNvGrpSpPr>
          <p:nvPr/>
        </p:nvGrpSpPr>
        <p:grpSpPr bwMode="auto">
          <a:xfrm>
            <a:off x="1776413" y="3649663"/>
            <a:ext cx="955675" cy="377825"/>
            <a:chOff x="3687" y="3053"/>
            <a:chExt cx="1654" cy="595"/>
          </a:xfrm>
        </p:grpSpPr>
        <p:pic>
          <p:nvPicPr>
            <p:cNvPr id="226394" name="Picture 90" descr="AG-black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26395" name="Oval 91"/>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26396" name="Group 92"/>
          <p:cNvGrpSpPr>
            <a:grpSpLocks/>
          </p:cNvGrpSpPr>
          <p:nvPr/>
        </p:nvGrpSpPr>
        <p:grpSpPr bwMode="auto">
          <a:xfrm>
            <a:off x="384175" y="3508375"/>
            <a:ext cx="360363" cy="649288"/>
            <a:chOff x="492" y="1974"/>
            <a:chExt cx="626" cy="1154"/>
          </a:xfrm>
        </p:grpSpPr>
        <p:sp>
          <p:nvSpPr>
            <p:cNvPr id="226397" name="Oval 93"/>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398" name="Freeform 94"/>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26399" name="Oval 95"/>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26400" name="Oval 96"/>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6401" name="Oval 97"/>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26402" name="Group 98"/>
          <p:cNvGrpSpPr>
            <a:grpSpLocks/>
          </p:cNvGrpSpPr>
          <p:nvPr/>
        </p:nvGrpSpPr>
        <p:grpSpPr bwMode="auto">
          <a:xfrm>
            <a:off x="1357313" y="3781425"/>
            <a:ext cx="241300" cy="228600"/>
            <a:chOff x="909" y="860"/>
            <a:chExt cx="152" cy="144"/>
          </a:xfrm>
        </p:grpSpPr>
        <p:sp>
          <p:nvSpPr>
            <p:cNvPr id="226403" name="Oval 99"/>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04" name="Text Box 100"/>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1</a:t>
              </a:r>
            </a:p>
          </p:txBody>
        </p:sp>
      </p:grpSp>
      <p:grpSp>
        <p:nvGrpSpPr>
          <p:cNvPr id="226405" name="Group 101"/>
          <p:cNvGrpSpPr>
            <a:grpSpLocks/>
          </p:cNvGrpSpPr>
          <p:nvPr/>
        </p:nvGrpSpPr>
        <p:grpSpPr bwMode="auto">
          <a:xfrm>
            <a:off x="2778125" y="3781425"/>
            <a:ext cx="241300" cy="228600"/>
            <a:chOff x="909" y="860"/>
            <a:chExt cx="152" cy="144"/>
          </a:xfrm>
        </p:grpSpPr>
        <p:sp>
          <p:nvSpPr>
            <p:cNvPr id="226406" name="Oval 102"/>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07" name="Text Box 103"/>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2</a:t>
              </a:r>
            </a:p>
          </p:txBody>
        </p:sp>
      </p:grpSp>
      <p:grpSp>
        <p:nvGrpSpPr>
          <p:cNvPr id="226408" name="Group 104"/>
          <p:cNvGrpSpPr>
            <a:grpSpLocks/>
          </p:cNvGrpSpPr>
          <p:nvPr/>
        </p:nvGrpSpPr>
        <p:grpSpPr bwMode="auto">
          <a:xfrm>
            <a:off x="3767138" y="3387725"/>
            <a:ext cx="241300" cy="228600"/>
            <a:chOff x="909" y="860"/>
            <a:chExt cx="152" cy="144"/>
          </a:xfrm>
        </p:grpSpPr>
        <p:sp>
          <p:nvSpPr>
            <p:cNvPr id="226409" name="Oval 105"/>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10" name="Text Box 106"/>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3</a:t>
              </a:r>
            </a:p>
          </p:txBody>
        </p:sp>
      </p:grpSp>
      <p:grpSp>
        <p:nvGrpSpPr>
          <p:cNvPr id="226411" name="Group 107"/>
          <p:cNvGrpSpPr>
            <a:grpSpLocks/>
          </p:cNvGrpSpPr>
          <p:nvPr/>
        </p:nvGrpSpPr>
        <p:grpSpPr bwMode="auto">
          <a:xfrm>
            <a:off x="3767138" y="3898900"/>
            <a:ext cx="241300" cy="228600"/>
            <a:chOff x="909" y="860"/>
            <a:chExt cx="152" cy="144"/>
          </a:xfrm>
        </p:grpSpPr>
        <p:sp>
          <p:nvSpPr>
            <p:cNvPr id="226412" name="Oval 108"/>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13" name="Text Box 109"/>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4</a:t>
              </a:r>
            </a:p>
          </p:txBody>
        </p:sp>
      </p:grpSp>
      <p:grpSp>
        <p:nvGrpSpPr>
          <p:cNvPr id="226414" name="Group 110"/>
          <p:cNvGrpSpPr>
            <a:grpSpLocks/>
          </p:cNvGrpSpPr>
          <p:nvPr/>
        </p:nvGrpSpPr>
        <p:grpSpPr bwMode="auto">
          <a:xfrm>
            <a:off x="3773488" y="4270375"/>
            <a:ext cx="241300" cy="228600"/>
            <a:chOff x="909" y="860"/>
            <a:chExt cx="152" cy="144"/>
          </a:xfrm>
        </p:grpSpPr>
        <p:sp>
          <p:nvSpPr>
            <p:cNvPr id="226415" name="Oval 111"/>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16" name="Text Box 112"/>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5</a:t>
              </a:r>
            </a:p>
          </p:txBody>
        </p:sp>
      </p:grpSp>
      <p:grpSp>
        <p:nvGrpSpPr>
          <p:cNvPr id="226417" name="Group 113"/>
          <p:cNvGrpSpPr>
            <a:grpSpLocks/>
          </p:cNvGrpSpPr>
          <p:nvPr/>
        </p:nvGrpSpPr>
        <p:grpSpPr bwMode="auto">
          <a:xfrm>
            <a:off x="4945063" y="4029075"/>
            <a:ext cx="241300" cy="228600"/>
            <a:chOff x="909" y="860"/>
            <a:chExt cx="152" cy="144"/>
          </a:xfrm>
        </p:grpSpPr>
        <p:sp>
          <p:nvSpPr>
            <p:cNvPr id="226418" name="Oval 114"/>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6419" name="Text Box 115"/>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6</a:t>
              </a:r>
            </a:p>
          </p:txBody>
        </p:sp>
      </p:grpSp>
      <p:sp>
        <p:nvSpPr>
          <p:cNvPr id="226420" name="Rectangle 116"/>
          <p:cNvSpPr>
            <a:spLocks noChangeArrowheads="1"/>
          </p:cNvSpPr>
          <p:nvPr/>
        </p:nvSpPr>
        <p:spPr bwMode="auto">
          <a:xfrm>
            <a:off x="1541463" y="4160838"/>
            <a:ext cx="15557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Access Gateway appliance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6386"/>
                                        </p:tgtEl>
                                        <p:attrNameLst>
                                          <p:attrName>style.visibility</p:attrName>
                                        </p:attrNameLst>
                                      </p:cBhvr>
                                      <p:to>
                                        <p:strVal val="visible"/>
                                      </p:to>
                                    </p:set>
                                    <p:animEffect transition="in" filter="strips(downRight)">
                                      <p:cBhvr>
                                        <p:cTn id="7" dur="500"/>
                                        <p:tgtEl>
                                          <p:spTgt spid="2263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6402"/>
                                        </p:tgtEl>
                                        <p:attrNameLst>
                                          <p:attrName>style.visibility</p:attrName>
                                        </p:attrNameLst>
                                      </p:cBhvr>
                                      <p:to>
                                        <p:strVal val="visible"/>
                                      </p:to>
                                    </p:set>
                                    <p:animEffect transition="in" filter="fade">
                                      <p:cBhvr>
                                        <p:cTn id="11" dur="500"/>
                                        <p:tgtEl>
                                          <p:spTgt spid="226402"/>
                                        </p:tgtEl>
                                      </p:cBhvr>
                                    </p:animEffect>
                                  </p:childTnLst>
                                </p:cTn>
                              </p:par>
                              <p:par>
                                <p:cTn id="12" presetID="1" presetClass="entr" presetSubtype="0" fill="hold" nodeType="withEffect">
                                  <p:stCondLst>
                                    <p:cond delay="0"/>
                                  </p:stCondLst>
                                  <p:childTnLst>
                                    <p:set>
                                      <p:cBhvr>
                                        <p:cTn id="13" dur="1" fill="hold">
                                          <p:stCondLst>
                                            <p:cond delay="0"/>
                                          </p:stCondLst>
                                        </p:cTn>
                                        <p:tgtEl>
                                          <p:spTgt spid="226381">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638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26385"/>
                                        </p:tgtEl>
                                        <p:attrNameLst>
                                          <p:attrName>style.visibility</p:attrName>
                                        </p:attrNameLst>
                                      </p:cBhvr>
                                      <p:to>
                                        <p:strVal val="visible"/>
                                      </p:to>
                                    </p:set>
                                    <p:animEffect transition="in" filter="strips(upRight)">
                                      <p:cBhvr>
                                        <p:cTn id="20" dur="500"/>
                                        <p:tgtEl>
                                          <p:spTgt spid="22638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26405"/>
                                        </p:tgtEl>
                                        <p:attrNameLst>
                                          <p:attrName>style.visibility</p:attrName>
                                        </p:attrNameLst>
                                      </p:cBhvr>
                                      <p:to>
                                        <p:strVal val="visible"/>
                                      </p:to>
                                    </p:set>
                                    <p:animEffect transition="in" filter="fade">
                                      <p:cBhvr>
                                        <p:cTn id="24" dur="500"/>
                                        <p:tgtEl>
                                          <p:spTgt spid="22640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263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638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6381">
                                            <p:txEl>
                                              <p:pRg st="2" end="2"/>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226408"/>
                                        </p:tgtEl>
                                        <p:attrNameLst>
                                          <p:attrName>style.visibility</p:attrName>
                                        </p:attrNameLst>
                                      </p:cBhvr>
                                      <p:to>
                                        <p:strVal val="visible"/>
                                      </p:to>
                                    </p:set>
                                    <p:animEffect transition="in" filter="fade">
                                      <p:cBhvr>
                                        <p:cTn id="36" dur="500"/>
                                        <p:tgtEl>
                                          <p:spTgt spid="226408"/>
                                        </p:tgtEl>
                                      </p:cBhvr>
                                    </p:animEffect>
                                  </p:childTnLst>
                                </p:cTn>
                              </p:par>
                            </p:childTnLst>
                          </p:cTn>
                        </p:par>
                        <p:par>
                          <p:cTn id="37" fill="hold">
                            <p:stCondLst>
                              <p:cond delay="500"/>
                            </p:stCondLst>
                            <p:childTnLst>
                              <p:par>
                                <p:cTn id="38" presetID="18" presetClass="entr" presetSubtype="12" fill="hold" grpId="0" nodeType="afterEffect">
                                  <p:stCondLst>
                                    <p:cond delay="0"/>
                                  </p:stCondLst>
                                  <p:childTnLst>
                                    <p:set>
                                      <p:cBhvr>
                                        <p:cTn id="39" dur="1" fill="hold">
                                          <p:stCondLst>
                                            <p:cond delay="0"/>
                                          </p:stCondLst>
                                        </p:cTn>
                                        <p:tgtEl>
                                          <p:spTgt spid="226392"/>
                                        </p:tgtEl>
                                        <p:attrNameLst>
                                          <p:attrName>style.visibility</p:attrName>
                                        </p:attrNameLst>
                                      </p:cBhvr>
                                      <p:to>
                                        <p:strVal val="visible"/>
                                      </p:to>
                                    </p:set>
                                    <p:animEffect transition="in" filter="strips(downLeft)">
                                      <p:cBhvr>
                                        <p:cTn id="40" dur="500"/>
                                        <p:tgtEl>
                                          <p:spTgt spid="22639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6381">
                                            <p:txEl>
                                              <p:pRg st="3" end="3"/>
                                            </p:txEl>
                                          </p:spTgt>
                                        </p:tgtEl>
                                        <p:attrNameLst>
                                          <p:attrName>style.visibility</p:attrName>
                                        </p:attrNameLst>
                                      </p:cBhvr>
                                      <p:to>
                                        <p:strVal val="visible"/>
                                      </p:to>
                                    </p:set>
                                  </p:childTnLst>
                                </p:cTn>
                              </p:par>
                            </p:childTnLst>
                          </p:cTn>
                        </p:par>
                        <p:par>
                          <p:cTn id="45" fill="hold">
                            <p:stCondLst>
                              <p:cond delay="0"/>
                            </p:stCondLst>
                            <p:childTnLst>
                              <p:par>
                                <p:cTn id="46" presetID="10" presetClass="entr" presetSubtype="0" fill="hold" nodeType="afterEffect">
                                  <p:stCondLst>
                                    <p:cond delay="0"/>
                                  </p:stCondLst>
                                  <p:childTnLst>
                                    <p:set>
                                      <p:cBhvr>
                                        <p:cTn id="47" dur="1" fill="hold">
                                          <p:stCondLst>
                                            <p:cond delay="0"/>
                                          </p:stCondLst>
                                        </p:cTn>
                                        <p:tgtEl>
                                          <p:spTgt spid="226411"/>
                                        </p:tgtEl>
                                        <p:attrNameLst>
                                          <p:attrName>style.visibility</p:attrName>
                                        </p:attrNameLst>
                                      </p:cBhvr>
                                      <p:to>
                                        <p:strVal val="visible"/>
                                      </p:to>
                                    </p:set>
                                    <p:animEffect transition="in" filter="fade">
                                      <p:cBhvr>
                                        <p:cTn id="48" dur="500"/>
                                        <p:tgtEl>
                                          <p:spTgt spid="2264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26392"/>
                                        </p:tgtEl>
                                        <p:attrNameLst>
                                          <p:attrName>style.visibility</p:attrName>
                                        </p:attrNameLst>
                                      </p:cBhvr>
                                      <p:to>
                                        <p:strVal val="hidden"/>
                                      </p:to>
                                    </p:set>
                                  </p:childTnLst>
                                </p:cTn>
                              </p:par>
                            </p:childTnLst>
                          </p:cTn>
                        </p:par>
                        <p:par>
                          <p:cTn id="53" fill="hold">
                            <p:stCondLst>
                              <p:cond delay="0"/>
                            </p:stCondLst>
                            <p:childTnLst>
                              <p:par>
                                <p:cTn id="54" presetID="10" presetClass="entr" presetSubtype="0" fill="hold" nodeType="afterEffect">
                                  <p:stCondLst>
                                    <p:cond delay="0"/>
                                  </p:stCondLst>
                                  <p:childTnLst>
                                    <p:set>
                                      <p:cBhvr>
                                        <p:cTn id="55" dur="1" fill="hold">
                                          <p:stCondLst>
                                            <p:cond delay="0"/>
                                          </p:stCondLst>
                                        </p:cTn>
                                        <p:tgtEl>
                                          <p:spTgt spid="226414"/>
                                        </p:tgtEl>
                                        <p:attrNameLst>
                                          <p:attrName>style.visibility</p:attrName>
                                        </p:attrNameLst>
                                      </p:cBhvr>
                                      <p:to>
                                        <p:strVal val="visible"/>
                                      </p:to>
                                    </p:set>
                                    <p:animEffect transition="in" filter="fade">
                                      <p:cBhvr>
                                        <p:cTn id="56" dur="500"/>
                                        <p:tgtEl>
                                          <p:spTgt spid="226414"/>
                                        </p:tgtEl>
                                      </p:cBhvr>
                                    </p:animEffect>
                                  </p:childTnLst>
                                </p:cTn>
                              </p:par>
                              <p:par>
                                <p:cTn id="57" presetID="1" presetClass="entr" presetSubtype="0" fill="hold" nodeType="withEffect">
                                  <p:stCondLst>
                                    <p:cond delay="0"/>
                                  </p:stCondLst>
                                  <p:childTnLst>
                                    <p:set>
                                      <p:cBhvr>
                                        <p:cTn id="58" dur="1" fill="hold">
                                          <p:stCondLst>
                                            <p:cond delay="0"/>
                                          </p:stCondLst>
                                        </p:cTn>
                                        <p:tgtEl>
                                          <p:spTgt spid="226381">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6379"/>
                                        </p:tgtEl>
                                        <p:attrNameLst>
                                          <p:attrName>style.visibility</p:attrName>
                                        </p:attrNameLst>
                                      </p:cBhvr>
                                      <p:to>
                                        <p:strVal val="visible"/>
                                      </p:to>
                                    </p:set>
                                  </p:childTnLst>
                                </p:cTn>
                              </p:par>
                              <p:par>
                                <p:cTn id="63" presetID="18" presetClass="entr" presetSubtype="6" fill="hold" grpId="0" nodeType="withEffect">
                                  <p:stCondLst>
                                    <p:cond delay="0"/>
                                  </p:stCondLst>
                                  <p:childTnLst>
                                    <p:set>
                                      <p:cBhvr>
                                        <p:cTn id="64" dur="1" fill="hold">
                                          <p:stCondLst>
                                            <p:cond delay="0"/>
                                          </p:stCondLst>
                                        </p:cTn>
                                        <p:tgtEl>
                                          <p:spTgt spid="226378"/>
                                        </p:tgtEl>
                                        <p:attrNameLst>
                                          <p:attrName>style.visibility</p:attrName>
                                        </p:attrNameLst>
                                      </p:cBhvr>
                                      <p:to>
                                        <p:strVal val="visible"/>
                                      </p:to>
                                    </p:set>
                                    <p:animEffect transition="in" filter="strips(downRight)">
                                      <p:cBhvr>
                                        <p:cTn id="65" dur="500"/>
                                        <p:tgtEl>
                                          <p:spTgt spid="226378"/>
                                        </p:tgtEl>
                                      </p:cBhvr>
                                    </p:animEffect>
                                  </p:childTnLst>
                                </p:cTn>
                              </p:par>
                              <p:par>
                                <p:cTn id="66" presetID="1" presetClass="entr" presetSubtype="0" fill="hold" nodeType="withEffect">
                                  <p:stCondLst>
                                    <p:cond delay="0"/>
                                  </p:stCondLst>
                                  <p:childTnLst>
                                    <p:set>
                                      <p:cBhvr>
                                        <p:cTn id="67" dur="1" fill="hold">
                                          <p:stCondLst>
                                            <p:cond delay="0"/>
                                          </p:stCondLst>
                                        </p:cTn>
                                        <p:tgtEl>
                                          <p:spTgt spid="226381">
                                            <p:txEl>
                                              <p:pRg st="5" end="5"/>
                                            </p:txEl>
                                          </p:spTgt>
                                        </p:tgtEl>
                                        <p:attrNameLst>
                                          <p:attrName>style.visibility</p:attrName>
                                        </p:attrNameLst>
                                      </p:cBhvr>
                                      <p:to>
                                        <p:strVal val="visible"/>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26417"/>
                                        </p:tgtEl>
                                        <p:attrNameLst>
                                          <p:attrName>style.visibility</p:attrName>
                                        </p:attrNameLst>
                                      </p:cBhvr>
                                      <p:to>
                                        <p:strVal val="visible"/>
                                      </p:to>
                                    </p:set>
                                    <p:animEffect transition="in" filter="fade">
                                      <p:cBhvr>
                                        <p:cTn id="71" dur="500"/>
                                        <p:tgtEl>
                                          <p:spTgt spid="22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8" grpId="0" animBg="1"/>
      <p:bldP spid="226379" grpId="0"/>
      <p:bldP spid="226383" grpId="0"/>
      <p:bldP spid="226385" grpId="0" animBg="1"/>
      <p:bldP spid="226386" grpId="0" animBg="1"/>
      <p:bldP spid="226392" grpId="0" animBg="1"/>
      <p:bldP spid="22639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lide Number Placeholder 3"/>
          <p:cNvSpPr>
            <a:spLocks noGrp="1"/>
          </p:cNvSpPr>
          <p:nvPr>
            <p:ph type="sldNum" sz="quarter" idx="10"/>
          </p:nvPr>
        </p:nvSpPr>
        <p:spPr/>
        <p:txBody>
          <a:bodyPr/>
          <a:lstStyle/>
          <a:p>
            <a:fld id="{AEF1B465-7852-488E-9F8C-5486615ED79E}" type="slidenum">
              <a:rPr lang="en-US"/>
              <a:pPr/>
              <a:t>3</a:t>
            </a:fld>
            <a:endParaRPr lang="en-US"/>
          </a:p>
        </p:txBody>
      </p:sp>
      <p:sp>
        <p:nvSpPr>
          <p:cNvPr id="366" name="Footer Placeholder 4"/>
          <p:cNvSpPr>
            <a:spLocks noGrp="1"/>
          </p:cNvSpPr>
          <p:nvPr>
            <p:ph type="ftr" sz="quarter" idx="11"/>
          </p:nvPr>
        </p:nvSpPr>
        <p:spPr/>
        <p:txBody>
          <a:bodyPr/>
          <a:lstStyle/>
          <a:p>
            <a:r>
              <a:rPr lang="en-US"/>
              <a:t>Internal and Partner Use Only</a:t>
            </a:r>
          </a:p>
          <a:p>
            <a:endParaRPr lang="en-US"/>
          </a:p>
        </p:txBody>
      </p:sp>
      <p:sp>
        <p:nvSpPr>
          <p:cNvPr id="367" name="Date Placeholder 5"/>
          <p:cNvSpPr>
            <a:spLocks noGrp="1"/>
          </p:cNvSpPr>
          <p:nvPr>
            <p:ph type="dt" sz="half" idx="12"/>
          </p:nvPr>
        </p:nvSpPr>
        <p:spPr/>
        <p:txBody>
          <a:bodyPr/>
          <a:lstStyle/>
          <a:p>
            <a:r>
              <a:rPr lang="en-US"/>
              <a:t>© 2005 Citrix Systems, Inc.—All rights reserved.</a:t>
            </a:r>
          </a:p>
        </p:txBody>
      </p:sp>
      <p:grpSp>
        <p:nvGrpSpPr>
          <p:cNvPr id="174082" name="Group 2"/>
          <p:cNvGrpSpPr>
            <a:grpSpLocks/>
          </p:cNvGrpSpPr>
          <p:nvPr/>
        </p:nvGrpSpPr>
        <p:grpSpPr bwMode="auto">
          <a:xfrm>
            <a:off x="7332663" y="5653088"/>
            <a:ext cx="1577975" cy="1025525"/>
            <a:chOff x="0" y="2897"/>
            <a:chExt cx="994" cy="646"/>
          </a:xfrm>
        </p:grpSpPr>
        <p:sp>
          <p:nvSpPr>
            <p:cNvPr id="174083" name="Oval 3"/>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084" name="Group 4"/>
            <p:cNvGrpSpPr>
              <a:grpSpLocks/>
            </p:cNvGrpSpPr>
            <p:nvPr/>
          </p:nvGrpSpPr>
          <p:grpSpPr bwMode="auto">
            <a:xfrm>
              <a:off x="0" y="2897"/>
              <a:ext cx="994" cy="569"/>
              <a:chOff x="0" y="2931"/>
              <a:chExt cx="1047" cy="417"/>
            </a:xfrm>
          </p:grpSpPr>
          <p:sp>
            <p:nvSpPr>
              <p:cNvPr id="174085" name="AutoShape 5"/>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086" name="Oval 6"/>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
        <p:nvSpPr>
          <p:cNvPr id="174087" name="Line 7"/>
          <p:cNvSpPr>
            <a:spLocks noChangeShapeType="1"/>
          </p:cNvSpPr>
          <p:nvPr/>
        </p:nvSpPr>
        <p:spPr bwMode="auto">
          <a:xfrm>
            <a:off x="5381625" y="3889375"/>
            <a:ext cx="0" cy="1922463"/>
          </a:xfrm>
          <a:prstGeom prst="line">
            <a:avLst/>
          </a:prstGeom>
          <a:noFill/>
          <a:ln w="38100">
            <a:solidFill>
              <a:schemeClr val="accent1"/>
            </a:solidFill>
            <a:round/>
            <a:headEnd/>
            <a:tailEnd/>
          </a:ln>
          <a:effectLst/>
        </p:spPr>
        <p:txBody>
          <a:bodyPr wrap="none" anchor="ctr"/>
          <a:lstStyle/>
          <a:p>
            <a:endParaRPr lang="en-US"/>
          </a:p>
        </p:txBody>
      </p:sp>
      <p:sp>
        <p:nvSpPr>
          <p:cNvPr id="174088" name="Line 8"/>
          <p:cNvSpPr>
            <a:spLocks noChangeShapeType="1"/>
          </p:cNvSpPr>
          <p:nvPr/>
        </p:nvSpPr>
        <p:spPr bwMode="auto">
          <a:xfrm>
            <a:off x="6526213" y="3889375"/>
            <a:ext cx="0" cy="1922463"/>
          </a:xfrm>
          <a:prstGeom prst="line">
            <a:avLst/>
          </a:prstGeom>
          <a:noFill/>
          <a:ln w="38100">
            <a:solidFill>
              <a:schemeClr val="accent1"/>
            </a:solidFill>
            <a:round/>
            <a:headEnd/>
            <a:tailEnd/>
          </a:ln>
          <a:effectLst/>
        </p:spPr>
        <p:txBody>
          <a:bodyPr wrap="none" anchor="ctr"/>
          <a:lstStyle/>
          <a:p>
            <a:endParaRPr lang="en-US"/>
          </a:p>
        </p:txBody>
      </p:sp>
      <p:grpSp>
        <p:nvGrpSpPr>
          <p:cNvPr id="174089" name="Group 9"/>
          <p:cNvGrpSpPr>
            <a:grpSpLocks/>
          </p:cNvGrpSpPr>
          <p:nvPr/>
        </p:nvGrpSpPr>
        <p:grpSpPr bwMode="auto">
          <a:xfrm>
            <a:off x="3079750" y="5653088"/>
            <a:ext cx="1460500" cy="1025525"/>
            <a:chOff x="0" y="2897"/>
            <a:chExt cx="994" cy="646"/>
          </a:xfrm>
        </p:grpSpPr>
        <p:sp>
          <p:nvSpPr>
            <p:cNvPr id="174090" name="Oval 10"/>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091" name="Group 11"/>
            <p:cNvGrpSpPr>
              <a:grpSpLocks/>
            </p:cNvGrpSpPr>
            <p:nvPr/>
          </p:nvGrpSpPr>
          <p:grpSpPr bwMode="auto">
            <a:xfrm>
              <a:off x="0" y="2897"/>
              <a:ext cx="994" cy="569"/>
              <a:chOff x="0" y="2931"/>
              <a:chExt cx="1047" cy="417"/>
            </a:xfrm>
          </p:grpSpPr>
          <p:sp>
            <p:nvSpPr>
              <p:cNvPr id="174092" name="AutoShape 12"/>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093" name="Oval 13"/>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094" name="Group 14"/>
          <p:cNvGrpSpPr>
            <a:grpSpLocks/>
          </p:cNvGrpSpPr>
          <p:nvPr/>
        </p:nvGrpSpPr>
        <p:grpSpPr bwMode="auto">
          <a:xfrm>
            <a:off x="4579938" y="5653088"/>
            <a:ext cx="1116012" cy="1025525"/>
            <a:chOff x="0" y="2897"/>
            <a:chExt cx="994" cy="646"/>
          </a:xfrm>
        </p:grpSpPr>
        <p:sp>
          <p:nvSpPr>
            <p:cNvPr id="174095" name="Oval 15"/>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096" name="Group 16"/>
            <p:cNvGrpSpPr>
              <a:grpSpLocks/>
            </p:cNvGrpSpPr>
            <p:nvPr/>
          </p:nvGrpSpPr>
          <p:grpSpPr bwMode="auto">
            <a:xfrm>
              <a:off x="0" y="2897"/>
              <a:ext cx="994" cy="569"/>
              <a:chOff x="0" y="2931"/>
              <a:chExt cx="1047" cy="417"/>
            </a:xfrm>
          </p:grpSpPr>
          <p:sp>
            <p:nvSpPr>
              <p:cNvPr id="174097" name="AutoShape 17"/>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098" name="Oval 18"/>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099" name="Group 19"/>
          <p:cNvGrpSpPr>
            <a:grpSpLocks/>
          </p:cNvGrpSpPr>
          <p:nvPr/>
        </p:nvGrpSpPr>
        <p:grpSpPr bwMode="auto">
          <a:xfrm>
            <a:off x="5716588" y="5653088"/>
            <a:ext cx="1589087" cy="1025525"/>
            <a:chOff x="0" y="2897"/>
            <a:chExt cx="994" cy="646"/>
          </a:xfrm>
        </p:grpSpPr>
        <p:sp>
          <p:nvSpPr>
            <p:cNvPr id="174100" name="Oval 20"/>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01" name="Group 21"/>
            <p:cNvGrpSpPr>
              <a:grpSpLocks/>
            </p:cNvGrpSpPr>
            <p:nvPr/>
          </p:nvGrpSpPr>
          <p:grpSpPr bwMode="auto">
            <a:xfrm>
              <a:off x="0" y="2897"/>
              <a:ext cx="994" cy="569"/>
              <a:chOff x="0" y="2931"/>
              <a:chExt cx="1047" cy="417"/>
            </a:xfrm>
          </p:grpSpPr>
          <p:sp>
            <p:nvSpPr>
              <p:cNvPr id="174102" name="AutoShape 22"/>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03" name="Oval 23"/>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
        <p:nvSpPr>
          <p:cNvPr id="174104" name="AutoShape 24"/>
          <p:cNvSpPr>
            <a:spLocks noChangeArrowheads="1"/>
          </p:cNvSpPr>
          <p:nvPr/>
        </p:nvSpPr>
        <p:spPr bwMode="gray">
          <a:xfrm>
            <a:off x="4999038" y="2816225"/>
            <a:ext cx="682625" cy="1066800"/>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grpSp>
        <p:nvGrpSpPr>
          <p:cNvPr id="174105" name="Group 25"/>
          <p:cNvGrpSpPr>
            <a:grpSpLocks/>
          </p:cNvGrpSpPr>
          <p:nvPr/>
        </p:nvGrpSpPr>
        <p:grpSpPr bwMode="auto">
          <a:xfrm>
            <a:off x="2079625" y="1239838"/>
            <a:ext cx="3079750" cy="481012"/>
            <a:chOff x="1310" y="781"/>
            <a:chExt cx="1940" cy="303"/>
          </a:xfrm>
        </p:grpSpPr>
        <p:sp>
          <p:nvSpPr>
            <p:cNvPr id="174106" name="Oval 26"/>
            <p:cNvSpPr>
              <a:spLocks noChangeArrowheads="1"/>
            </p:cNvSpPr>
            <p:nvPr/>
          </p:nvSpPr>
          <p:spPr bwMode="gray">
            <a:xfrm>
              <a:off x="1466" y="1019"/>
              <a:ext cx="1731" cy="65"/>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174107" name="AutoShape 27"/>
            <p:cNvSpPr>
              <a:spLocks noChangeArrowheads="1"/>
            </p:cNvSpPr>
            <p:nvPr/>
          </p:nvSpPr>
          <p:spPr bwMode="gray">
            <a:xfrm>
              <a:off x="1388" y="817"/>
              <a:ext cx="1862" cy="219"/>
            </a:xfrm>
            <a:prstGeom prst="roundRect">
              <a:avLst>
                <a:gd name="adj" fmla="val 18264"/>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08" name="Oval 28"/>
            <p:cNvSpPr>
              <a:spLocks noChangeArrowheads="1"/>
            </p:cNvSpPr>
            <p:nvPr/>
          </p:nvSpPr>
          <p:spPr bwMode="gray">
            <a:xfrm>
              <a:off x="1310" y="781"/>
              <a:ext cx="1047" cy="142"/>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174109" name="AutoShape 29"/>
          <p:cNvSpPr>
            <a:spLocks noChangeArrowheads="1"/>
          </p:cNvSpPr>
          <p:nvPr/>
        </p:nvSpPr>
        <p:spPr bwMode="gray">
          <a:xfrm>
            <a:off x="1635125" y="1692275"/>
            <a:ext cx="1344613" cy="3978275"/>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grpSp>
        <p:nvGrpSpPr>
          <p:cNvPr id="174110" name="Group 30"/>
          <p:cNvGrpSpPr>
            <a:grpSpLocks/>
          </p:cNvGrpSpPr>
          <p:nvPr/>
        </p:nvGrpSpPr>
        <p:grpSpPr bwMode="auto">
          <a:xfrm>
            <a:off x="1471613" y="5653088"/>
            <a:ext cx="1577975" cy="1025525"/>
            <a:chOff x="0" y="2897"/>
            <a:chExt cx="994" cy="646"/>
          </a:xfrm>
        </p:grpSpPr>
        <p:sp>
          <p:nvSpPr>
            <p:cNvPr id="174111" name="Oval 31"/>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12" name="Group 32"/>
            <p:cNvGrpSpPr>
              <a:grpSpLocks/>
            </p:cNvGrpSpPr>
            <p:nvPr/>
          </p:nvGrpSpPr>
          <p:grpSpPr bwMode="auto">
            <a:xfrm>
              <a:off x="0" y="2897"/>
              <a:ext cx="994" cy="569"/>
              <a:chOff x="0" y="2931"/>
              <a:chExt cx="1047" cy="417"/>
            </a:xfrm>
          </p:grpSpPr>
          <p:sp>
            <p:nvSpPr>
              <p:cNvPr id="174113" name="AutoShape 33"/>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14" name="Oval 34"/>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115" name="Group 35"/>
          <p:cNvGrpSpPr>
            <a:grpSpLocks/>
          </p:cNvGrpSpPr>
          <p:nvPr/>
        </p:nvGrpSpPr>
        <p:grpSpPr bwMode="auto">
          <a:xfrm>
            <a:off x="0" y="1358900"/>
            <a:ext cx="1577975" cy="935038"/>
            <a:chOff x="0" y="856"/>
            <a:chExt cx="994" cy="589"/>
          </a:xfrm>
        </p:grpSpPr>
        <p:sp>
          <p:nvSpPr>
            <p:cNvPr id="174116" name="Oval 36"/>
            <p:cNvSpPr>
              <a:spLocks noChangeArrowheads="1"/>
            </p:cNvSpPr>
            <p:nvPr/>
          </p:nvSpPr>
          <p:spPr bwMode="gray">
            <a:xfrm>
              <a:off x="80" y="1315"/>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17" name="Group 37"/>
            <p:cNvGrpSpPr>
              <a:grpSpLocks/>
            </p:cNvGrpSpPr>
            <p:nvPr/>
          </p:nvGrpSpPr>
          <p:grpSpPr bwMode="auto">
            <a:xfrm>
              <a:off x="0" y="856"/>
              <a:ext cx="994" cy="523"/>
              <a:chOff x="0" y="2931"/>
              <a:chExt cx="1047" cy="417"/>
            </a:xfrm>
          </p:grpSpPr>
          <p:sp>
            <p:nvSpPr>
              <p:cNvPr id="174118" name="AutoShape 38"/>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19" name="Oval 39"/>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120" name="Group 40"/>
          <p:cNvGrpSpPr>
            <a:grpSpLocks/>
          </p:cNvGrpSpPr>
          <p:nvPr/>
        </p:nvGrpSpPr>
        <p:grpSpPr bwMode="auto">
          <a:xfrm>
            <a:off x="0" y="2170113"/>
            <a:ext cx="1577975" cy="957262"/>
            <a:chOff x="0" y="1367"/>
            <a:chExt cx="994" cy="603"/>
          </a:xfrm>
        </p:grpSpPr>
        <p:sp>
          <p:nvSpPr>
            <p:cNvPr id="174121" name="Oval 41"/>
            <p:cNvSpPr>
              <a:spLocks noChangeArrowheads="1"/>
            </p:cNvSpPr>
            <p:nvPr/>
          </p:nvSpPr>
          <p:spPr bwMode="gray">
            <a:xfrm>
              <a:off x="80" y="1840"/>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22" name="Group 42"/>
            <p:cNvGrpSpPr>
              <a:grpSpLocks/>
            </p:cNvGrpSpPr>
            <p:nvPr/>
          </p:nvGrpSpPr>
          <p:grpSpPr bwMode="auto">
            <a:xfrm>
              <a:off x="0" y="1367"/>
              <a:ext cx="994" cy="523"/>
              <a:chOff x="0" y="2931"/>
              <a:chExt cx="1047" cy="417"/>
            </a:xfrm>
          </p:grpSpPr>
          <p:sp>
            <p:nvSpPr>
              <p:cNvPr id="174123" name="AutoShape 43"/>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24" name="Oval 44"/>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125" name="Group 45"/>
          <p:cNvGrpSpPr>
            <a:grpSpLocks/>
          </p:cNvGrpSpPr>
          <p:nvPr/>
        </p:nvGrpSpPr>
        <p:grpSpPr bwMode="auto">
          <a:xfrm>
            <a:off x="0" y="2990850"/>
            <a:ext cx="1577975" cy="954088"/>
            <a:chOff x="0" y="1884"/>
            <a:chExt cx="994" cy="601"/>
          </a:xfrm>
        </p:grpSpPr>
        <p:sp>
          <p:nvSpPr>
            <p:cNvPr id="174126" name="Oval 46"/>
            <p:cNvSpPr>
              <a:spLocks noChangeArrowheads="1"/>
            </p:cNvSpPr>
            <p:nvPr/>
          </p:nvSpPr>
          <p:spPr bwMode="gray">
            <a:xfrm>
              <a:off x="80" y="2355"/>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27" name="Group 47"/>
            <p:cNvGrpSpPr>
              <a:grpSpLocks/>
            </p:cNvGrpSpPr>
            <p:nvPr/>
          </p:nvGrpSpPr>
          <p:grpSpPr bwMode="auto">
            <a:xfrm>
              <a:off x="0" y="1884"/>
              <a:ext cx="994" cy="523"/>
              <a:chOff x="0" y="2931"/>
              <a:chExt cx="1047" cy="417"/>
            </a:xfrm>
          </p:grpSpPr>
          <p:sp>
            <p:nvSpPr>
              <p:cNvPr id="174128" name="AutoShape 48"/>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29" name="Oval 49"/>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130" name="Group 50"/>
          <p:cNvGrpSpPr>
            <a:grpSpLocks/>
          </p:cNvGrpSpPr>
          <p:nvPr/>
        </p:nvGrpSpPr>
        <p:grpSpPr bwMode="auto">
          <a:xfrm>
            <a:off x="0" y="3811588"/>
            <a:ext cx="1577975" cy="952500"/>
            <a:chOff x="0" y="2401"/>
            <a:chExt cx="994" cy="600"/>
          </a:xfrm>
        </p:grpSpPr>
        <p:sp>
          <p:nvSpPr>
            <p:cNvPr id="174131" name="Oval 51"/>
            <p:cNvSpPr>
              <a:spLocks noChangeArrowheads="1"/>
            </p:cNvSpPr>
            <p:nvPr/>
          </p:nvSpPr>
          <p:spPr bwMode="gray">
            <a:xfrm>
              <a:off x="80" y="2871"/>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32" name="Group 52"/>
            <p:cNvGrpSpPr>
              <a:grpSpLocks/>
            </p:cNvGrpSpPr>
            <p:nvPr/>
          </p:nvGrpSpPr>
          <p:grpSpPr bwMode="auto">
            <a:xfrm>
              <a:off x="0" y="2401"/>
              <a:ext cx="994" cy="523"/>
              <a:chOff x="0" y="2931"/>
              <a:chExt cx="1047" cy="417"/>
            </a:xfrm>
          </p:grpSpPr>
          <p:sp>
            <p:nvSpPr>
              <p:cNvPr id="174133" name="AutoShape 53"/>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34" name="Oval 54"/>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174135" name="Group 55"/>
          <p:cNvGrpSpPr>
            <a:grpSpLocks/>
          </p:cNvGrpSpPr>
          <p:nvPr/>
        </p:nvGrpSpPr>
        <p:grpSpPr bwMode="auto">
          <a:xfrm>
            <a:off x="0" y="4598988"/>
            <a:ext cx="1577975" cy="1025525"/>
            <a:chOff x="0" y="2897"/>
            <a:chExt cx="994" cy="646"/>
          </a:xfrm>
        </p:grpSpPr>
        <p:sp>
          <p:nvSpPr>
            <p:cNvPr id="174136" name="Oval 56"/>
            <p:cNvSpPr>
              <a:spLocks noChangeArrowheads="1"/>
            </p:cNvSpPr>
            <p:nvPr/>
          </p:nvSpPr>
          <p:spPr bwMode="gray">
            <a:xfrm>
              <a:off x="80" y="3413"/>
              <a:ext cx="887" cy="130"/>
            </a:xfrm>
            <a:prstGeom prst="ellipse">
              <a:avLst/>
            </a:prstGeom>
            <a:gradFill rotWithShape="1">
              <a:gsLst>
                <a:gs pos="0">
                  <a:schemeClr val="tx1">
                    <a:alpha val="57001"/>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grpSp>
          <p:nvGrpSpPr>
            <p:cNvPr id="174137" name="Group 57"/>
            <p:cNvGrpSpPr>
              <a:grpSpLocks/>
            </p:cNvGrpSpPr>
            <p:nvPr/>
          </p:nvGrpSpPr>
          <p:grpSpPr bwMode="auto">
            <a:xfrm>
              <a:off x="0" y="2897"/>
              <a:ext cx="994" cy="569"/>
              <a:chOff x="0" y="2931"/>
              <a:chExt cx="1047" cy="417"/>
            </a:xfrm>
          </p:grpSpPr>
          <p:sp>
            <p:nvSpPr>
              <p:cNvPr id="174138" name="AutoShape 58"/>
              <p:cNvSpPr>
                <a:spLocks noChangeArrowheads="1"/>
              </p:cNvSpPr>
              <p:nvPr/>
            </p:nvSpPr>
            <p:spPr bwMode="gray">
              <a:xfrm>
                <a:off x="42" y="2990"/>
                <a:ext cx="1005" cy="358"/>
              </a:xfrm>
              <a:prstGeom prst="roundRect">
                <a:avLst>
                  <a:gd name="adj" fmla="val 9148"/>
                </a:avLst>
              </a:prstGeom>
              <a:gradFill rotWithShape="1">
                <a:gsLst>
                  <a:gs pos="0">
                    <a:schemeClr val="accent1">
                      <a:gamma/>
                      <a:tint val="43922"/>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174139" name="Oval 59"/>
              <p:cNvSpPr>
                <a:spLocks noChangeArrowheads="1"/>
              </p:cNvSpPr>
              <p:nvPr/>
            </p:nvSpPr>
            <p:spPr bwMode="gray">
              <a:xfrm>
                <a:off x="0" y="2931"/>
                <a:ext cx="565" cy="233"/>
              </a:xfrm>
              <a:prstGeom prst="ellipse">
                <a:avLst/>
              </a:prstGeom>
              <a:gradFill rotWithShape="1">
                <a:gsLst>
                  <a:gs pos="0">
                    <a:schemeClr val="bg1">
                      <a:alpha val="67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
        <p:nvSpPr>
          <p:cNvPr id="174140" name="Text Box 60"/>
          <p:cNvSpPr txBox="1">
            <a:spLocks noChangeArrowheads="1"/>
          </p:cNvSpPr>
          <p:nvPr/>
        </p:nvSpPr>
        <p:spPr bwMode="auto">
          <a:xfrm>
            <a:off x="1485900" y="5878513"/>
            <a:ext cx="1630363" cy="558800"/>
          </a:xfrm>
          <a:prstGeom prst="rect">
            <a:avLst/>
          </a:prstGeom>
          <a:noFill/>
          <a:ln w="9525">
            <a:noFill/>
            <a:miter lim="800000"/>
            <a:headEnd/>
            <a:tailEnd/>
          </a:ln>
          <a:effectLst/>
        </p:spPr>
        <p:txBody>
          <a:bodyPr anchor="ctr">
            <a:spAutoFit/>
          </a:bodyPr>
          <a:lstStyle/>
          <a:p>
            <a:pPr algn="ctr">
              <a:lnSpc>
                <a:spcPct val="85000"/>
              </a:lnSpc>
            </a:pPr>
            <a:r>
              <a:rPr lang="en-US" sz="1200" b="1"/>
              <a:t>Endpoint security, identification, and integrity validation</a:t>
            </a:r>
          </a:p>
        </p:txBody>
      </p:sp>
      <p:sp>
        <p:nvSpPr>
          <p:cNvPr id="174141" name="Rectangle 61"/>
          <p:cNvSpPr>
            <a:spLocks noGrp="1" noChangeArrowheads="1"/>
          </p:cNvSpPr>
          <p:nvPr>
            <p:ph type="title"/>
          </p:nvPr>
        </p:nvSpPr>
        <p:spPr/>
        <p:txBody>
          <a:bodyPr/>
          <a:lstStyle/>
          <a:p>
            <a:r>
              <a:rPr lang="en-US"/>
              <a:t>The Customer Problems</a:t>
            </a:r>
          </a:p>
        </p:txBody>
      </p:sp>
      <p:sp>
        <p:nvSpPr>
          <p:cNvPr id="174142" name="Text Box 62"/>
          <p:cNvSpPr txBox="1">
            <a:spLocks noChangeArrowheads="1"/>
          </p:cNvSpPr>
          <p:nvPr/>
        </p:nvSpPr>
        <p:spPr bwMode="auto">
          <a:xfrm>
            <a:off x="5627688" y="5878513"/>
            <a:ext cx="1828800" cy="558800"/>
          </a:xfrm>
          <a:prstGeom prst="rect">
            <a:avLst/>
          </a:prstGeom>
          <a:noFill/>
          <a:ln w="9525">
            <a:noFill/>
            <a:miter lim="800000"/>
            <a:headEnd/>
            <a:tailEnd/>
          </a:ln>
          <a:effectLst/>
        </p:spPr>
        <p:txBody>
          <a:bodyPr anchor="ctr">
            <a:spAutoFit/>
          </a:bodyPr>
          <a:lstStyle/>
          <a:p>
            <a:pPr algn="ctr">
              <a:lnSpc>
                <a:spcPct val="85000"/>
              </a:lnSpc>
            </a:pPr>
            <a:r>
              <a:rPr lang="en-US" sz="1200" b="1"/>
              <a:t>Centralized access control to all IT resources</a:t>
            </a:r>
          </a:p>
        </p:txBody>
      </p:sp>
      <p:sp>
        <p:nvSpPr>
          <p:cNvPr id="174143" name="Text Box 63"/>
          <p:cNvSpPr txBox="1">
            <a:spLocks noChangeArrowheads="1"/>
          </p:cNvSpPr>
          <p:nvPr/>
        </p:nvSpPr>
        <p:spPr bwMode="auto">
          <a:xfrm>
            <a:off x="4545013" y="5956300"/>
            <a:ext cx="1239837" cy="403225"/>
          </a:xfrm>
          <a:prstGeom prst="rect">
            <a:avLst/>
          </a:prstGeom>
          <a:noFill/>
          <a:ln w="9525">
            <a:noFill/>
            <a:miter lim="800000"/>
            <a:headEnd/>
            <a:tailEnd/>
          </a:ln>
          <a:effectLst/>
        </p:spPr>
        <p:txBody>
          <a:bodyPr anchor="ctr">
            <a:spAutoFit/>
          </a:bodyPr>
          <a:lstStyle/>
          <a:p>
            <a:pPr algn="ctr">
              <a:lnSpc>
                <a:spcPct val="85000"/>
              </a:lnSpc>
            </a:pPr>
            <a:r>
              <a:rPr lang="en-US" sz="1200" b="1"/>
              <a:t>Secure and Hardened</a:t>
            </a:r>
          </a:p>
        </p:txBody>
      </p:sp>
      <p:sp>
        <p:nvSpPr>
          <p:cNvPr id="174144" name="Text Box 64"/>
          <p:cNvSpPr txBox="1">
            <a:spLocks noChangeArrowheads="1"/>
          </p:cNvSpPr>
          <p:nvPr/>
        </p:nvSpPr>
        <p:spPr bwMode="auto">
          <a:xfrm>
            <a:off x="7234238" y="5821363"/>
            <a:ext cx="1816100" cy="714375"/>
          </a:xfrm>
          <a:prstGeom prst="rect">
            <a:avLst/>
          </a:prstGeom>
          <a:noFill/>
          <a:ln w="9525">
            <a:noFill/>
            <a:miter lim="800000"/>
            <a:headEnd/>
            <a:tailEnd/>
          </a:ln>
          <a:effectLst/>
        </p:spPr>
        <p:txBody>
          <a:bodyPr anchor="ctr">
            <a:spAutoFit/>
          </a:bodyPr>
          <a:lstStyle/>
          <a:p>
            <a:pPr algn="ctr">
              <a:lnSpc>
                <a:spcPct val="85000"/>
              </a:lnSpc>
            </a:pPr>
            <a:r>
              <a:rPr lang="en-US" sz="1200" b="1"/>
              <a:t>Control over how information and applications can </a:t>
            </a:r>
            <a:br>
              <a:rPr lang="en-US" sz="1200" b="1"/>
            </a:br>
            <a:r>
              <a:rPr lang="en-US" sz="1200" b="1"/>
              <a:t>be used</a:t>
            </a:r>
          </a:p>
        </p:txBody>
      </p:sp>
      <p:sp>
        <p:nvSpPr>
          <p:cNvPr id="174145" name="Line 65"/>
          <p:cNvSpPr>
            <a:spLocks noChangeShapeType="1"/>
          </p:cNvSpPr>
          <p:nvPr/>
        </p:nvSpPr>
        <p:spPr bwMode="auto">
          <a:xfrm>
            <a:off x="5924550" y="3625850"/>
            <a:ext cx="1249363" cy="0"/>
          </a:xfrm>
          <a:prstGeom prst="line">
            <a:avLst/>
          </a:prstGeom>
          <a:noFill/>
          <a:ln w="57150">
            <a:solidFill>
              <a:schemeClr val="tx1"/>
            </a:solidFill>
            <a:round/>
            <a:headEnd/>
            <a:tailEnd/>
          </a:ln>
          <a:effectLst/>
        </p:spPr>
        <p:txBody>
          <a:bodyPr/>
          <a:lstStyle/>
          <a:p>
            <a:endParaRPr lang="en-US"/>
          </a:p>
        </p:txBody>
      </p:sp>
      <p:sp>
        <p:nvSpPr>
          <p:cNvPr id="174146" name="Freeform 66"/>
          <p:cNvSpPr>
            <a:spLocks/>
          </p:cNvSpPr>
          <p:nvPr/>
        </p:nvSpPr>
        <p:spPr bwMode="auto">
          <a:xfrm flipV="1">
            <a:off x="2757488" y="3722688"/>
            <a:ext cx="993775" cy="1320800"/>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74147" name="Text Box 67"/>
          <p:cNvSpPr txBox="1">
            <a:spLocks noChangeArrowheads="1"/>
          </p:cNvSpPr>
          <p:nvPr/>
        </p:nvSpPr>
        <p:spPr bwMode="auto">
          <a:xfrm>
            <a:off x="3254375" y="4008438"/>
            <a:ext cx="1085850" cy="247650"/>
          </a:xfrm>
          <a:prstGeom prst="rect">
            <a:avLst/>
          </a:prstGeom>
          <a:noFill/>
          <a:ln w="9525">
            <a:noFill/>
            <a:miter lim="800000"/>
            <a:headEnd/>
            <a:tailEnd/>
          </a:ln>
          <a:effectLst/>
        </p:spPr>
        <p:txBody>
          <a:bodyPr>
            <a:spAutoFit/>
          </a:bodyPr>
          <a:lstStyle/>
          <a:p>
            <a:pPr algn="ctr" eaLnBrk="0" hangingPunct="0">
              <a:lnSpc>
                <a:spcPct val="85000"/>
              </a:lnSpc>
            </a:pPr>
            <a:r>
              <a:rPr lang="en-US" sz="1200" b="1"/>
              <a:t>Internet</a:t>
            </a:r>
          </a:p>
        </p:txBody>
      </p:sp>
      <p:sp>
        <p:nvSpPr>
          <p:cNvPr id="174148" name="Line 68"/>
          <p:cNvSpPr>
            <a:spLocks noChangeShapeType="1"/>
          </p:cNvSpPr>
          <p:nvPr/>
        </p:nvSpPr>
        <p:spPr bwMode="auto">
          <a:xfrm>
            <a:off x="5918200" y="3357563"/>
            <a:ext cx="0" cy="514350"/>
          </a:xfrm>
          <a:prstGeom prst="line">
            <a:avLst/>
          </a:prstGeom>
          <a:noFill/>
          <a:ln w="28575">
            <a:solidFill>
              <a:schemeClr val="tx1"/>
            </a:solidFill>
            <a:round/>
            <a:headEnd/>
            <a:tailEnd/>
          </a:ln>
          <a:effectLst/>
        </p:spPr>
        <p:txBody>
          <a:bodyPr/>
          <a:lstStyle/>
          <a:p>
            <a:endParaRPr lang="en-US"/>
          </a:p>
        </p:txBody>
      </p:sp>
      <p:sp>
        <p:nvSpPr>
          <p:cNvPr id="174149" name="Freeform 69"/>
          <p:cNvSpPr>
            <a:spLocks/>
          </p:cNvSpPr>
          <p:nvPr/>
        </p:nvSpPr>
        <p:spPr bwMode="auto">
          <a:xfrm>
            <a:off x="2740025" y="3657600"/>
            <a:ext cx="1066800" cy="230188"/>
          </a:xfrm>
          <a:custGeom>
            <a:avLst/>
            <a:gdLst/>
            <a:ahLst/>
            <a:cxnLst>
              <a:cxn ang="0">
                <a:pos x="876" y="0"/>
              </a:cxn>
              <a:cxn ang="0">
                <a:pos x="426" y="0"/>
              </a:cxn>
              <a:cxn ang="0">
                <a:pos x="426" y="528"/>
              </a:cxn>
              <a:cxn ang="0">
                <a:pos x="0" y="528"/>
              </a:cxn>
            </a:cxnLst>
            <a:rect l="0" t="0" r="r" b="b"/>
            <a:pathLst>
              <a:path w="876" h="528">
                <a:moveTo>
                  <a:pt x="876" y="0"/>
                </a:moveTo>
                <a:lnTo>
                  <a:pt x="426" y="0"/>
                </a:lnTo>
                <a:lnTo>
                  <a:pt x="426" y="528"/>
                </a:lnTo>
                <a:lnTo>
                  <a:pt x="0" y="528"/>
                </a:lnTo>
              </a:path>
            </a:pathLst>
          </a:custGeom>
          <a:noFill/>
          <a:ln w="28575" cap="flat" cmpd="sng">
            <a:solidFill>
              <a:schemeClr val="tx1"/>
            </a:solidFill>
            <a:prstDash val="solid"/>
            <a:round/>
            <a:headEnd/>
            <a:tailEnd/>
          </a:ln>
          <a:effectLst/>
        </p:spPr>
        <p:txBody>
          <a:bodyPr/>
          <a:lstStyle/>
          <a:p>
            <a:endParaRPr lang="en-US"/>
          </a:p>
        </p:txBody>
      </p:sp>
      <p:sp>
        <p:nvSpPr>
          <p:cNvPr id="174150" name="Freeform 70"/>
          <p:cNvSpPr>
            <a:spLocks/>
          </p:cNvSpPr>
          <p:nvPr/>
        </p:nvSpPr>
        <p:spPr bwMode="auto">
          <a:xfrm>
            <a:off x="2697163" y="3065463"/>
            <a:ext cx="1109662" cy="533400"/>
          </a:xfrm>
          <a:custGeom>
            <a:avLst/>
            <a:gdLst/>
            <a:ahLst/>
            <a:cxnLst>
              <a:cxn ang="0">
                <a:pos x="912" y="438"/>
              </a:cxn>
              <a:cxn ang="0">
                <a:pos x="462" y="438"/>
              </a:cxn>
              <a:cxn ang="0">
                <a:pos x="462" y="0"/>
              </a:cxn>
              <a:cxn ang="0">
                <a:pos x="0" y="0"/>
              </a:cxn>
            </a:cxnLst>
            <a:rect l="0" t="0" r="r" b="b"/>
            <a:pathLst>
              <a:path w="912" h="438">
                <a:moveTo>
                  <a:pt x="912" y="438"/>
                </a:moveTo>
                <a:lnTo>
                  <a:pt x="462" y="438"/>
                </a:lnTo>
                <a:lnTo>
                  <a:pt x="46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74151" name="Freeform 71"/>
          <p:cNvSpPr>
            <a:spLocks/>
          </p:cNvSpPr>
          <p:nvPr/>
        </p:nvSpPr>
        <p:spPr bwMode="auto">
          <a:xfrm>
            <a:off x="2674938" y="1957388"/>
            <a:ext cx="1131887" cy="1570037"/>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174152" name="Line 72"/>
          <p:cNvSpPr>
            <a:spLocks noChangeShapeType="1"/>
          </p:cNvSpPr>
          <p:nvPr/>
        </p:nvSpPr>
        <p:spPr bwMode="auto">
          <a:xfrm>
            <a:off x="4137025" y="3624263"/>
            <a:ext cx="619125" cy="0"/>
          </a:xfrm>
          <a:prstGeom prst="line">
            <a:avLst/>
          </a:prstGeom>
          <a:noFill/>
          <a:ln w="57150">
            <a:solidFill>
              <a:schemeClr val="tx1"/>
            </a:solidFill>
            <a:round/>
            <a:headEnd/>
            <a:tailEnd/>
          </a:ln>
          <a:effectLst/>
        </p:spPr>
        <p:txBody>
          <a:bodyPr/>
          <a:lstStyle/>
          <a:p>
            <a:endParaRPr lang="en-US"/>
          </a:p>
        </p:txBody>
      </p:sp>
      <p:grpSp>
        <p:nvGrpSpPr>
          <p:cNvPr id="174153" name="Group 73"/>
          <p:cNvGrpSpPr>
            <a:grpSpLocks/>
          </p:cNvGrpSpPr>
          <p:nvPr/>
        </p:nvGrpSpPr>
        <p:grpSpPr bwMode="auto">
          <a:xfrm>
            <a:off x="3475038" y="3214688"/>
            <a:ext cx="742950" cy="819150"/>
            <a:chOff x="1560" y="2541"/>
            <a:chExt cx="696" cy="771"/>
          </a:xfrm>
        </p:grpSpPr>
        <p:sp>
          <p:nvSpPr>
            <p:cNvPr id="174154" name="Oval 74"/>
            <p:cNvSpPr>
              <a:spLocks noChangeArrowheads="1"/>
            </p:cNvSpPr>
            <p:nvPr/>
          </p:nvSpPr>
          <p:spPr bwMode="auto">
            <a:xfrm>
              <a:off x="1638" y="3120"/>
              <a:ext cx="540" cy="19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74155" name="Picture 75" descr="Picture1"/>
            <p:cNvPicPr>
              <a:picLocks noChangeAspect="1" noChangeArrowheads="1"/>
            </p:cNvPicPr>
            <p:nvPr/>
          </p:nvPicPr>
          <p:blipFill>
            <a:blip r:embed="rId3" cstate="print"/>
            <a:srcRect/>
            <a:stretch>
              <a:fillRect/>
            </a:stretch>
          </p:blipFill>
          <p:spPr bwMode="auto">
            <a:xfrm>
              <a:off x="1560" y="2541"/>
              <a:ext cx="696" cy="690"/>
            </a:xfrm>
            <a:prstGeom prst="rect">
              <a:avLst/>
            </a:prstGeom>
            <a:noFill/>
            <a:ln w="9525">
              <a:noFill/>
              <a:miter lim="800000"/>
              <a:headEnd/>
              <a:tailEnd/>
            </a:ln>
          </p:spPr>
        </p:pic>
      </p:grpSp>
      <p:sp>
        <p:nvSpPr>
          <p:cNvPr id="174156" name="Text Box 76"/>
          <p:cNvSpPr txBox="1">
            <a:spLocks noChangeArrowheads="1"/>
          </p:cNvSpPr>
          <p:nvPr/>
        </p:nvSpPr>
        <p:spPr bwMode="auto">
          <a:xfrm>
            <a:off x="1873250" y="3403600"/>
            <a:ext cx="889000" cy="222250"/>
          </a:xfrm>
          <a:prstGeom prst="rect">
            <a:avLst/>
          </a:prstGeom>
          <a:noFill/>
          <a:ln w="9525">
            <a:noFill/>
            <a:miter lim="800000"/>
            <a:headEnd/>
            <a:tailEnd/>
          </a:ln>
          <a:effectLst/>
        </p:spPr>
        <p:txBody>
          <a:bodyPr wrap="none">
            <a:spAutoFit/>
          </a:bodyPr>
          <a:lstStyle/>
          <a:p>
            <a:pPr algn="ctr" eaLnBrk="0" hangingPunct="0">
              <a:lnSpc>
                <a:spcPct val="85000"/>
              </a:lnSpc>
            </a:pPr>
            <a:r>
              <a:rPr lang="en-US" sz="1000" b="1"/>
              <a:t>Mobile PDA</a:t>
            </a:r>
          </a:p>
        </p:txBody>
      </p:sp>
      <p:sp>
        <p:nvSpPr>
          <p:cNvPr id="174157" name="Text Box 77"/>
          <p:cNvSpPr txBox="1">
            <a:spLocks noChangeArrowheads="1"/>
          </p:cNvSpPr>
          <p:nvPr/>
        </p:nvSpPr>
        <p:spPr bwMode="auto">
          <a:xfrm>
            <a:off x="1731963" y="4383088"/>
            <a:ext cx="1171575" cy="222250"/>
          </a:xfrm>
          <a:prstGeom prst="rect">
            <a:avLst/>
          </a:prstGeom>
          <a:noFill/>
          <a:ln w="9525">
            <a:noFill/>
            <a:miter lim="800000"/>
            <a:headEnd/>
            <a:tailEnd/>
          </a:ln>
          <a:effectLst/>
        </p:spPr>
        <p:txBody>
          <a:bodyPr wrap="none">
            <a:spAutoFit/>
          </a:bodyPr>
          <a:lstStyle/>
          <a:p>
            <a:pPr algn="ctr" eaLnBrk="0" hangingPunct="0">
              <a:lnSpc>
                <a:spcPct val="85000"/>
              </a:lnSpc>
            </a:pPr>
            <a:r>
              <a:rPr lang="en-US" sz="1000" b="1"/>
              <a:t>Home Computer</a:t>
            </a:r>
          </a:p>
        </p:txBody>
      </p:sp>
      <p:sp>
        <p:nvSpPr>
          <p:cNvPr id="174158" name="Text Box 78"/>
          <p:cNvSpPr txBox="1">
            <a:spLocks noChangeArrowheads="1"/>
          </p:cNvSpPr>
          <p:nvPr/>
        </p:nvSpPr>
        <p:spPr bwMode="auto">
          <a:xfrm>
            <a:off x="1774825" y="5451475"/>
            <a:ext cx="10858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Partners</a:t>
            </a:r>
          </a:p>
        </p:txBody>
      </p:sp>
      <p:grpSp>
        <p:nvGrpSpPr>
          <p:cNvPr id="174159" name="Group 79"/>
          <p:cNvGrpSpPr>
            <a:grpSpLocks/>
          </p:cNvGrpSpPr>
          <p:nvPr/>
        </p:nvGrpSpPr>
        <p:grpSpPr bwMode="auto">
          <a:xfrm>
            <a:off x="2041525" y="3813175"/>
            <a:ext cx="280988" cy="519113"/>
            <a:chOff x="492" y="1974"/>
            <a:chExt cx="626" cy="1154"/>
          </a:xfrm>
        </p:grpSpPr>
        <p:sp>
          <p:nvSpPr>
            <p:cNvPr id="174160" name="Oval 80"/>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61" name="Freeform 81"/>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174162" name="Oval 82"/>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174163" name="Oval 83"/>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64" name="Oval 84"/>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74165" name="Group 85"/>
          <p:cNvGrpSpPr>
            <a:grpSpLocks/>
          </p:cNvGrpSpPr>
          <p:nvPr/>
        </p:nvGrpSpPr>
        <p:grpSpPr bwMode="auto">
          <a:xfrm>
            <a:off x="2041525" y="4945063"/>
            <a:ext cx="280988" cy="519112"/>
            <a:chOff x="492" y="1974"/>
            <a:chExt cx="626" cy="1154"/>
          </a:xfrm>
        </p:grpSpPr>
        <p:sp>
          <p:nvSpPr>
            <p:cNvPr id="174166" name="Oval 86"/>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67" name="Freeform 87"/>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174168" name="Oval 88"/>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174169" name="Oval 89"/>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70" name="Oval 90"/>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74171" name="Group 91"/>
          <p:cNvGrpSpPr>
            <a:grpSpLocks/>
          </p:cNvGrpSpPr>
          <p:nvPr/>
        </p:nvGrpSpPr>
        <p:grpSpPr bwMode="auto">
          <a:xfrm>
            <a:off x="2297113" y="4930775"/>
            <a:ext cx="381000" cy="315913"/>
            <a:chOff x="870" y="1472"/>
            <a:chExt cx="650" cy="541"/>
          </a:xfrm>
        </p:grpSpPr>
        <p:sp>
          <p:nvSpPr>
            <p:cNvPr id="174172" name="Oval 92"/>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173" name="Group 93"/>
            <p:cNvGrpSpPr>
              <a:grpSpLocks/>
            </p:cNvGrpSpPr>
            <p:nvPr/>
          </p:nvGrpSpPr>
          <p:grpSpPr bwMode="auto">
            <a:xfrm>
              <a:off x="927" y="1760"/>
              <a:ext cx="432" cy="124"/>
              <a:chOff x="2379" y="2738"/>
              <a:chExt cx="348" cy="100"/>
            </a:xfrm>
          </p:grpSpPr>
          <p:sp>
            <p:nvSpPr>
              <p:cNvPr id="174174" name="AutoShape 94"/>
              <p:cNvSpPr>
                <a:spLocks noChangeArrowheads="1"/>
              </p:cNvSpPr>
              <p:nvPr/>
            </p:nvSpPr>
            <p:spPr bwMode="auto">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174175" name="Line 95"/>
              <p:cNvSpPr>
                <a:spLocks noChangeShapeType="1"/>
              </p:cNvSpPr>
              <p:nvPr/>
            </p:nvSpPr>
            <p:spPr bwMode="auto">
              <a:xfrm>
                <a:off x="2436" y="2740"/>
                <a:ext cx="0" cy="42"/>
              </a:xfrm>
              <a:prstGeom prst="line">
                <a:avLst/>
              </a:prstGeom>
              <a:noFill/>
              <a:ln w="19050">
                <a:solidFill>
                  <a:srgbClr val="567400"/>
                </a:solidFill>
                <a:round/>
                <a:headEnd/>
                <a:tailEnd/>
              </a:ln>
              <a:effectLst/>
            </p:spPr>
            <p:txBody>
              <a:bodyPr/>
              <a:lstStyle/>
              <a:p>
                <a:endParaRPr lang="en-US"/>
              </a:p>
            </p:txBody>
          </p:sp>
          <p:sp>
            <p:nvSpPr>
              <p:cNvPr id="174176" name="Line 96"/>
              <p:cNvSpPr>
                <a:spLocks noChangeShapeType="1"/>
              </p:cNvSpPr>
              <p:nvPr/>
            </p:nvSpPr>
            <p:spPr bwMode="auto">
              <a:xfrm>
                <a:off x="2460" y="2746"/>
                <a:ext cx="0" cy="42"/>
              </a:xfrm>
              <a:prstGeom prst="line">
                <a:avLst/>
              </a:prstGeom>
              <a:noFill/>
              <a:ln w="19050">
                <a:solidFill>
                  <a:srgbClr val="567400"/>
                </a:solidFill>
                <a:round/>
                <a:headEnd/>
                <a:tailEnd/>
              </a:ln>
              <a:effectLst/>
            </p:spPr>
            <p:txBody>
              <a:bodyPr/>
              <a:lstStyle/>
              <a:p>
                <a:endParaRPr lang="en-US"/>
              </a:p>
            </p:txBody>
          </p:sp>
          <p:sp>
            <p:nvSpPr>
              <p:cNvPr id="174177" name="Line 97"/>
              <p:cNvSpPr>
                <a:spLocks noChangeShapeType="1"/>
              </p:cNvSpPr>
              <p:nvPr/>
            </p:nvSpPr>
            <p:spPr bwMode="auto">
              <a:xfrm>
                <a:off x="2484" y="2752"/>
                <a:ext cx="0" cy="42"/>
              </a:xfrm>
              <a:prstGeom prst="line">
                <a:avLst/>
              </a:prstGeom>
              <a:noFill/>
              <a:ln w="19050">
                <a:solidFill>
                  <a:srgbClr val="567400"/>
                </a:solidFill>
                <a:round/>
                <a:headEnd/>
                <a:tailEnd/>
              </a:ln>
              <a:effectLst/>
            </p:spPr>
            <p:txBody>
              <a:bodyPr/>
              <a:lstStyle/>
              <a:p>
                <a:endParaRPr lang="en-US"/>
              </a:p>
            </p:txBody>
          </p:sp>
          <p:sp>
            <p:nvSpPr>
              <p:cNvPr id="174178" name="Freeform 98"/>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174179" name="AutoShape 99"/>
            <p:cNvSpPr>
              <a:spLocks noChangeArrowheads="1"/>
            </p:cNvSpPr>
            <p:nvPr/>
          </p:nvSpPr>
          <p:spPr bwMode="auto">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174180" name="AutoShape 100"/>
            <p:cNvSpPr>
              <a:spLocks noChangeArrowheads="1"/>
            </p:cNvSpPr>
            <p:nvPr/>
          </p:nvSpPr>
          <p:spPr bwMode="auto">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174181" name="AutoShape 101"/>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74182" name="Group 102"/>
          <p:cNvGrpSpPr>
            <a:grpSpLocks/>
          </p:cNvGrpSpPr>
          <p:nvPr/>
        </p:nvGrpSpPr>
        <p:grpSpPr bwMode="auto">
          <a:xfrm>
            <a:off x="2041525" y="2743200"/>
            <a:ext cx="569913" cy="617538"/>
            <a:chOff x="807" y="1072"/>
            <a:chExt cx="469" cy="508"/>
          </a:xfrm>
        </p:grpSpPr>
        <p:grpSp>
          <p:nvGrpSpPr>
            <p:cNvPr id="174183" name="Group 103"/>
            <p:cNvGrpSpPr>
              <a:grpSpLocks/>
            </p:cNvGrpSpPr>
            <p:nvPr/>
          </p:nvGrpSpPr>
          <p:grpSpPr bwMode="auto">
            <a:xfrm>
              <a:off x="807" y="1153"/>
              <a:ext cx="231" cy="427"/>
              <a:chOff x="492" y="1974"/>
              <a:chExt cx="626" cy="1154"/>
            </a:xfrm>
          </p:grpSpPr>
          <p:sp>
            <p:nvSpPr>
              <p:cNvPr id="174184" name="Oval 10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85" name="Freeform 10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942467"/>
                  </a:gs>
                  <a:gs pos="50000">
                    <a:srgbClr val="942467">
                      <a:gamma/>
                      <a:tint val="72157"/>
                      <a:invGamma/>
                    </a:srgbClr>
                  </a:gs>
                  <a:gs pos="100000">
                    <a:srgbClr val="942467"/>
                  </a:gs>
                </a:gsLst>
                <a:lin ang="0" scaled="1"/>
              </a:gradFill>
              <a:ln w="9525" cap="flat" cmpd="sng">
                <a:noFill/>
                <a:prstDash val="solid"/>
                <a:round/>
                <a:headEnd/>
                <a:tailEnd/>
              </a:ln>
              <a:effectLst/>
            </p:spPr>
            <p:txBody>
              <a:bodyPr/>
              <a:lstStyle/>
              <a:p>
                <a:endParaRPr lang="en-US"/>
              </a:p>
            </p:txBody>
          </p:sp>
          <p:sp>
            <p:nvSpPr>
              <p:cNvPr id="174186" name="Oval 106"/>
              <p:cNvSpPr>
                <a:spLocks noChangeArrowheads="1"/>
              </p:cNvSpPr>
              <p:nvPr/>
            </p:nvSpPr>
            <p:spPr bwMode="auto">
              <a:xfrm>
                <a:off x="576" y="2268"/>
                <a:ext cx="504" cy="186"/>
              </a:xfrm>
              <a:prstGeom prst="ellipse">
                <a:avLst/>
              </a:prstGeom>
              <a:solidFill>
                <a:srgbClr val="942467"/>
              </a:solidFill>
              <a:ln w="9525">
                <a:noFill/>
                <a:round/>
                <a:headEnd/>
                <a:tailEnd/>
              </a:ln>
              <a:effectLst/>
            </p:spPr>
            <p:txBody>
              <a:bodyPr wrap="none" anchor="ctr"/>
              <a:lstStyle/>
              <a:p>
                <a:endParaRPr lang="en-US"/>
              </a:p>
            </p:txBody>
          </p:sp>
          <p:sp>
            <p:nvSpPr>
              <p:cNvPr id="174187" name="Oval 10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88" name="Oval 10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74189" name="Group 109"/>
            <p:cNvGrpSpPr>
              <a:grpSpLocks/>
            </p:cNvGrpSpPr>
            <p:nvPr/>
          </p:nvGrpSpPr>
          <p:grpSpPr bwMode="auto">
            <a:xfrm>
              <a:off x="1015" y="1072"/>
              <a:ext cx="261" cy="397"/>
              <a:chOff x="3364" y="1613"/>
              <a:chExt cx="255" cy="387"/>
            </a:xfrm>
          </p:grpSpPr>
          <p:grpSp>
            <p:nvGrpSpPr>
              <p:cNvPr id="174190" name="Group 110"/>
              <p:cNvGrpSpPr>
                <a:grpSpLocks/>
              </p:cNvGrpSpPr>
              <p:nvPr/>
            </p:nvGrpSpPr>
            <p:grpSpPr bwMode="auto">
              <a:xfrm rot="-1068218">
                <a:off x="3385" y="1613"/>
                <a:ext cx="234" cy="237"/>
                <a:chOff x="1466" y="2702"/>
                <a:chExt cx="390" cy="394"/>
              </a:xfrm>
            </p:grpSpPr>
            <p:sp>
              <p:nvSpPr>
                <p:cNvPr id="174191" name="Oval 111"/>
                <p:cNvSpPr>
                  <a:spLocks noChangeArrowheads="1"/>
                </p:cNvSpPr>
                <p:nvPr/>
              </p:nvSpPr>
              <p:spPr bwMode="auto">
                <a:xfrm>
                  <a:off x="1630" y="2806"/>
                  <a:ext cx="120" cy="120"/>
                </a:xfrm>
                <a:prstGeom prst="ellipse">
                  <a:avLst/>
                </a:prstGeom>
                <a:solidFill>
                  <a:schemeClr val="bg1"/>
                </a:solidFill>
                <a:ln w="19050">
                  <a:solidFill>
                    <a:srgbClr val="942467"/>
                  </a:solidFill>
                  <a:round/>
                  <a:headEnd/>
                  <a:tailEnd/>
                </a:ln>
                <a:effectLst/>
              </p:spPr>
              <p:txBody>
                <a:bodyPr wrap="none" anchor="ctr"/>
                <a:lstStyle/>
                <a:p>
                  <a:endParaRPr lang="en-US"/>
                </a:p>
              </p:txBody>
            </p:sp>
            <p:sp>
              <p:nvSpPr>
                <p:cNvPr id="174192" name="Oval 112"/>
                <p:cNvSpPr>
                  <a:spLocks noChangeArrowheads="1"/>
                </p:cNvSpPr>
                <p:nvPr/>
              </p:nvSpPr>
              <p:spPr bwMode="auto">
                <a:xfrm>
                  <a:off x="1584" y="2758"/>
                  <a:ext cx="216" cy="216"/>
                </a:xfrm>
                <a:prstGeom prst="ellipse">
                  <a:avLst/>
                </a:prstGeom>
                <a:noFill/>
                <a:ln w="19050">
                  <a:solidFill>
                    <a:srgbClr val="942467"/>
                  </a:solidFill>
                  <a:round/>
                  <a:headEnd/>
                  <a:tailEnd/>
                </a:ln>
                <a:effectLst/>
              </p:spPr>
              <p:txBody>
                <a:bodyPr wrap="none" anchor="ctr"/>
                <a:lstStyle/>
                <a:p>
                  <a:endParaRPr lang="en-US"/>
                </a:p>
              </p:txBody>
            </p:sp>
            <p:sp>
              <p:nvSpPr>
                <p:cNvPr id="174193" name="Oval 113"/>
                <p:cNvSpPr>
                  <a:spLocks noChangeArrowheads="1"/>
                </p:cNvSpPr>
                <p:nvPr/>
              </p:nvSpPr>
              <p:spPr bwMode="auto">
                <a:xfrm>
                  <a:off x="1528" y="2702"/>
                  <a:ext cx="328" cy="328"/>
                </a:xfrm>
                <a:prstGeom prst="ellipse">
                  <a:avLst/>
                </a:prstGeom>
                <a:noFill/>
                <a:ln w="19050">
                  <a:solidFill>
                    <a:srgbClr val="942467"/>
                  </a:solidFill>
                  <a:round/>
                  <a:headEnd/>
                  <a:tailEnd/>
                </a:ln>
                <a:effectLst/>
              </p:spPr>
              <p:txBody>
                <a:bodyPr wrap="none" anchor="ctr"/>
                <a:lstStyle/>
                <a:p>
                  <a:endParaRPr lang="en-US"/>
                </a:p>
              </p:txBody>
            </p:sp>
            <p:sp>
              <p:nvSpPr>
                <p:cNvPr id="174194" name="AutoShape 114"/>
                <p:cNvSpPr>
                  <a:spLocks noChangeArrowheads="1"/>
                </p:cNvSpPr>
                <p:nvPr/>
              </p:nvSpPr>
              <p:spPr bwMode="auto">
                <a:xfrm>
                  <a:off x="1466" y="2842"/>
                  <a:ext cx="254" cy="254"/>
                </a:xfrm>
                <a:prstGeom prst="roundRect">
                  <a:avLst>
                    <a:gd name="adj" fmla="val 16667"/>
                  </a:avLst>
                </a:prstGeom>
                <a:noFill/>
                <a:ln w="9525">
                  <a:noFill/>
                  <a:round/>
                  <a:headEnd/>
                  <a:tailEnd/>
                </a:ln>
                <a:effectLst/>
              </p:spPr>
              <p:txBody>
                <a:bodyPr wrap="none" anchor="ctr"/>
                <a:lstStyle/>
                <a:p>
                  <a:endParaRPr lang="en-US"/>
                </a:p>
              </p:txBody>
            </p:sp>
          </p:grpSp>
          <p:grpSp>
            <p:nvGrpSpPr>
              <p:cNvPr id="174195" name="Group 115"/>
              <p:cNvGrpSpPr>
                <a:grpSpLocks/>
              </p:cNvGrpSpPr>
              <p:nvPr/>
            </p:nvGrpSpPr>
            <p:grpSpPr bwMode="auto">
              <a:xfrm>
                <a:off x="3364" y="1722"/>
                <a:ext cx="224" cy="278"/>
                <a:chOff x="3736" y="2346"/>
                <a:chExt cx="224" cy="278"/>
              </a:xfrm>
            </p:grpSpPr>
            <p:sp>
              <p:nvSpPr>
                <p:cNvPr id="174196" name="Oval 116"/>
                <p:cNvSpPr>
                  <a:spLocks noChangeArrowheads="1"/>
                </p:cNvSpPr>
                <p:nvPr/>
              </p:nvSpPr>
              <p:spPr bwMode="auto">
                <a:xfrm>
                  <a:off x="3736" y="2522"/>
                  <a:ext cx="224" cy="10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197" name="AutoShape 117"/>
                <p:cNvSpPr>
                  <a:spLocks noChangeArrowheads="1"/>
                </p:cNvSpPr>
                <p:nvPr/>
              </p:nvSpPr>
              <p:spPr bwMode="auto">
                <a:xfrm>
                  <a:off x="3786" y="2388"/>
                  <a:ext cx="101" cy="215"/>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sp>
              <p:nvSpPr>
                <p:cNvPr id="174198" name="AutoShape 118"/>
                <p:cNvSpPr>
                  <a:spLocks noChangeArrowheads="1"/>
                </p:cNvSpPr>
                <p:nvPr/>
              </p:nvSpPr>
              <p:spPr bwMode="auto">
                <a:xfrm>
                  <a:off x="3792" y="2402"/>
                  <a:ext cx="78" cy="99"/>
                </a:xfrm>
                <a:prstGeom prst="roundRect">
                  <a:avLst>
                    <a:gd name="adj" fmla="val 16667"/>
                  </a:avLst>
                </a:prstGeom>
                <a:solidFill>
                  <a:srgbClr val="942467"/>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942467"/>
                  </a:extrusionClr>
                </a:sp3d>
              </p:spPr>
              <p:txBody>
                <a:bodyPr wrap="none" anchor="ctr">
                  <a:flatTx/>
                </a:bodyPr>
                <a:lstStyle/>
                <a:p>
                  <a:endParaRPr lang="en-US"/>
                </a:p>
              </p:txBody>
            </p:sp>
            <p:sp>
              <p:nvSpPr>
                <p:cNvPr id="174199" name="AutoShape 119"/>
                <p:cNvSpPr>
                  <a:spLocks noChangeArrowheads="1"/>
                </p:cNvSpPr>
                <p:nvPr/>
              </p:nvSpPr>
              <p:spPr bwMode="auto">
                <a:xfrm>
                  <a:off x="3797" y="2406"/>
                  <a:ext cx="77" cy="98"/>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74200" name="Oval 120"/>
                <p:cNvSpPr>
                  <a:spLocks noChangeArrowheads="1"/>
                </p:cNvSpPr>
                <p:nvPr/>
              </p:nvSpPr>
              <p:spPr bwMode="auto">
                <a:xfrm>
                  <a:off x="3803" y="2502"/>
                  <a:ext cx="14" cy="13"/>
                </a:xfrm>
                <a:prstGeom prst="ellipse">
                  <a:avLst/>
                </a:prstGeom>
                <a:solidFill>
                  <a:srgbClr val="942467"/>
                </a:solidFill>
                <a:ln w="9525">
                  <a:noFill/>
                  <a:round/>
                  <a:headEnd/>
                  <a:tailEnd/>
                </a:ln>
                <a:effectLst/>
              </p:spPr>
              <p:txBody>
                <a:bodyPr wrap="none" anchor="ctr"/>
                <a:lstStyle/>
                <a:p>
                  <a:endParaRPr lang="en-US"/>
                </a:p>
              </p:txBody>
            </p:sp>
            <p:sp>
              <p:nvSpPr>
                <p:cNvPr id="174201" name="Oval 121"/>
                <p:cNvSpPr>
                  <a:spLocks noChangeArrowheads="1"/>
                </p:cNvSpPr>
                <p:nvPr/>
              </p:nvSpPr>
              <p:spPr bwMode="auto">
                <a:xfrm>
                  <a:off x="3826" y="2506"/>
                  <a:ext cx="14" cy="13"/>
                </a:xfrm>
                <a:prstGeom prst="ellipse">
                  <a:avLst/>
                </a:prstGeom>
                <a:solidFill>
                  <a:srgbClr val="942467"/>
                </a:solidFill>
                <a:ln w="9525">
                  <a:noFill/>
                  <a:round/>
                  <a:headEnd/>
                  <a:tailEnd/>
                </a:ln>
                <a:effectLst/>
              </p:spPr>
              <p:txBody>
                <a:bodyPr wrap="none" anchor="ctr"/>
                <a:lstStyle/>
                <a:p>
                  <a:endParaRPr lang="en-US"/>
                </a:p>
              </p:txBody>
            </p:sp>
            <p:sp>
              <p:nvSpPr>
                <p:cNvPr id="174202" name="Oval 122"/>
                <p:cNvSpPr>
                  <a:spLocks noChangeArrowheads="1"/>
                </p:cNvSpPr>
                <p:nvPr/>
              </p:nvSpPr>
              <p:spPr bwMode="auto">
                <a:xfrm>
                  <a:off x="3849" y="2509"/>
                  <a:ext cx="14" cy="13"/>
                </a:xfrm>
                <a:prstGeom prst="ellipse">
                  <a:avLst/>
                </a:prstGeom>
                <a:solidFill>
                  <a:srgbClr val="942467"/>
                </a:solidFill>
                <a:ln w="9525">
                  <a:noFill/>
                  <a:round/>
                  <a:headEnd/>
                  <a:tailEnd/>
                </a:ln>
                <a:effectLst/>
              </p:spPr>
              <p:txBody>
                <a:bodyPr wrap="none" anchor="ctr"/>
                <a:lstStyle/>
                <a:p>
                  <a:endParaRPr lang="en-US"/>
                </a:p>
              </p:txBody>
            </p:sp>
            <p:sp>
              <p:nvSpPr>
                <p:cNvPr id="174203" name="Oval 123"/>
                <p:cNvSpPr>
                  <a:spLocks noChangeArrowheads="1"/>
                </p:cNvSpPr>
                <p:nvPr/>
              </p:nvSpPr>
              <p:spPr bwMode="auto">
                <a:xfrm>
                  <a:off x="3803" y="2523"/>
                  <a:ext cx="14" cy="12"/>
                </a:xfrm>
                <a:prstGeom prst="ellipse">
                  <a:avLst/>
                </a:prstGeom>
                <a:solidFill>
                  <a:srgbClr val="942467"/>
                </a:solidFill>
                <a:ln w="9525">
                  <a:noFill/>
                  <a:round/>
                  <a:headEnd/>
                  <a:tailEnd/>
                </a:ln>
                <a:effectLst/>
              </p:spPr>
              <p:txBody>
                <a:bodyPr wrap="none" anchor="ctr"/>
                <a:lstStyle/>
                <a:p>
                  <a:endParaRPr lang="en-US"/>
                </a:p>
              </p:txBody>
            </p:sp>
            <p:sp>
              <p:nvSpPr>
                <p:cNvPr id="174204" name="Oval 124"/>
                <p:cNvSpPr>
                  <a:spLocks noChangeArrowheads="1"/>
                </p:cNvSpPr>
                <p:nvPr/>
              </p:nvSpPr>
              <p:spPr bwMode="auto">
                <a:xfrm>
                  <a:off x="3826" y="2526"/>
                  <a:ext cx="14" cy="13"/>
                </a:xfrm>
                <a:prstGeom prst="ellipse">
                  <a:avLst/>
                </a:prstGeom>
                <a:solidFill>
                  <a:srgbClr val="942467"/>
                </a:solidFill>
                <a:ln w="9525">
                  <a:noFill/>
                  <a:round/>
                  <a:headEnd/>
                  <a:tailEnd/>
                </a:ln>
                <a:effectLst/>
              </p:spPr>
              <p:txBody>
                <a:bodyPr wrap="none" anchor="ctr"/>
                <a:lstStyle/>
                <a:p>
                  <a:endParaRPr lang="en-US"/>
                </a:p>
              </p:txBody>
            </p:sp>
            <p:sp>
              <p:nvSpPr>
                <p:cNvPr id="174205" name="Oval 125"/>
                <p:cNvSpPr>
                  <a:spLocks noChangeArrowheads="1"/>
                </p:cNvSpPr>
                <p:nvPr/>
              </p:nvSpPr>
              <p:spPr bwMode="auto">
                <a:xfrm>
                  <a:off x="3849" y="2529"/>
                  <a:ext cx="14" cy="13"/>
                </a:xfrm>
                <a:prstGeom prst="ellipse">
                  <a:avLst/>
                </a:prstGeom>
                <a:solidFill>
                  <a:srgbClr val="942467"/>
                </a:solidFill>
                <a:ln w="9525">
                  <a:noFill/>
                  <a:round/>
                  <a:headEnd/>
                  <a:tailEnd/>
                </a:ln>
                <a:effectLst/>
              </p:spPr>
              <p:txBody>
                <a:bodyPr wrap="none" anchor="ctr"/>
                <a:lstStyle/>
                <a:p>
                  <a:endParaRPr lang="en-US"/>
                </a:p>
              </p:txBody>
            </p:sp>
            <p:sp>
              <p:nvSpPr>
                <p:cNvPr id="174206" name="Oval 126"/>
                <p:cNvSpPr>
                  <a:spLocks noChangeArrowheads="1"/>
                </p:cNvSpPr>
                <p:nvPr/>
              </p:nvSpPr>
              <p:spPr bwMode="auto">
                <a:xfrm>
                  <a:off x="3803" y="2543"/>
                  <a:ext cx="14" cy="13"/>
                </a:xfrm>
                <a:prstGeom prst="ellipse">
                  <a:avLst/>
                </a:prstGeom>
                <a:solidFill>
                  <a:srgbClr val="942467"/>
                </a:solidFill>
                <a:ln w="9525">
                  <a:noFill/>
                  <a:round/>
                  <a:headEnd/>
                  <a:tailEnd/>
                </a:ln>
                <a:effectLst/>
              </p:spPr>
              <p:txBody>
                <a:bodyPr wrap="none" anchor="ctr"/>
                <a:lstStyle/>
                <a:p>
                  <a:endParaRPr lang="en-US"/>
                </a:p>
              </p:txBody>
            </p:sp>
            <p:sp>
              <p:nvSpPr>
                <p:cNvPr id="174207" name="Oval 127"/>
                <p:cNvSpPr>
                  <a:spLocks noChangeArrowheads="1"/>
                </p:cNvSpPr>
                <p:nvPr/>
              </p:nvSpPr>
              <p:spPr bwMode="auto">
                <a:xfrm>
                  <a:off x="3826" y="2546"/>
                  <a:ext cx="14" cy="14"/>
                </a:xfrm>
                <a:prstGeom prst="ellipse">
                  <a:avLst/>
                </a:prstGeom>
                <a:solidFill>
                  <a:srgbClr val="942467"/>
                </a:solidFill>
                <a:ln w="9525">
                  <a:noFill/>
                  <a:round/>
                  <a:headEnd/>
                  <a:tailEnd/>
                </a:ln>
                <a:effectLst/>
              </p:spPr>
              <p:txBody>
                <a:bodyPr wrap="none" anchor="ctr"/>
                <a:lstStyle/>
                <a:p>
                  <a:endParaRPr lang="en-US"/>
                </a:p>
              </p:txBody>
            </p:sp>
            <p:sp>
              <p:nvSpPr>
                <p:cNvPr id="174208" name="Oval 128"/>
                <p:cNvSpPr>
                  <a:spLocks noChangeArrowheads="1"/>
                </p:cNvSpPr>
                <p:nvPr/>
              </p:nvSpPr>
              <p:spPr bwMode="auto">
                <a:xfrm>
                  <a:off x="3849" y="2549"/>
                  <a:ext cx="14" cy="14"/>
                </a:xfrm>
                <a:prstGeom prst="ellipse">
                  <a:avLst/>
                </a:prstGeom>
                <a:solidFill>
                  <a:srgbClr val="942467"/>
                </a:solidFill>
                <a:ln w="9525">
                  <a:noFill/>
                  <a:round/>
                  <a:headEnd/>
                  <a:tailEnd/>
                </a:ln>
                <a:effectLst/>
              </p:spPr>
              <p:txBody>
                <a:bodyPr wrap="none" anchor="ctr"/>
                <a:lstStyle/>
                <a:p>
                  <a:endParaRPr lang="en-US"/>
                </a:p>
              </p:txBody>
            </p:sp>
            <p:sp>
              <p:nvSpPr>
                <p:cNvPr id="174209" name="Oval 129"/>
                <p:cNvSpPr>
                  <a:spLocks noChangeArrowheads="1"/>
                </p:cNvSpPr>
                <p:nvPr/>
              </p:nvSpPr>
              <p:spPr bwMode="auto">
                <a:xfrm>
                  <a:off x="3803" y="2563"/>
                  <a:ext cx="14" cy="13"/>
                </a:xfrm>
                <a:prstGeom prst="ellipse">
                  <a:avLst/>
                </a:prstGeom>
                <a:solidFill>
                  <a:srgbClr val="942467"/>
                </a:solidFill>
                <a:ln w="9525">
                  <a:noFill/>
                  <a:round/>
                  <a:headEnd/>
                  <a:tailEnd/>
                </a:ln>
                <a:effectLst/>
              </p:spPr>
              <p:txBody>
                <a:bodyPr wrap="none" anchor="ctr"/>
                <a:lstStyle/>
                <a:p>
                  <a:endParaRPr lang="en-US"/>
                </a:p>
              </p:txBody>
            </p:sp>
            <p:sp>
              <p:nvSpPr>
                <p:cNvPr id="174210" name="Oval 130"/>
                <p:cNvSpPr>
                  <a:spLocks noChangeArrowheads="1"/>
                </p:cNvSpPr>
                <p:nvPr/>
              </p:nvSpPr>
              <p:spPr bwMode="auto">
                <a:xfrm>
                  <a:off x="3826" y="2567"/>
                  <a:ext cx="14" cy="13"/>
                </a:xfrm>
                <a:prstGeom prst="ellipse">
                  <a:avLst/>
                </a:prstGeom>
                <a:solidFill>
                  <a:srgbClr val="942467"/>
                </a:solidFill>
                <a:ln w="9525">
                  <a:noFill/>
                  <a:round/>
                  <a:headEnd/>
                  <a:tailEnd/>
                </a:ln>
                <a:effectLst/>
              </p:spPr>
              <p:txBody>
                <a:bodyPr wrap="none" anchor="ctr"/>
                <a:lstStyle/>
                <a:p>
                  <a:endParaRPr lang="en-US"/>
                </a:p>
              </p:txBody>
            </p:sp>
            <p:sp>
              <p:nvSpPr>
                <p:cNvPr id="174211" name="Oval 131"/>
                <p:cNvSpPr>
                  <a:spLocks noChangeArrowheads="1"/>
                </p:cNvSpPr>
                <p:nvPr/>
              </p:nvSpPr>
              <p:spPr bwMode="auto">
                <a:xfrm>
                  <a:off x="3849" y="2570"/>
                  <a:ext cx="14" cy="13"/>
                </a:xfrm>
                <a:prstGeom prst="ellipse">
                  <a:avLst/>
                </a:prstGeom>
                <a:solidFill>
                  <a:srgbClr val="942467"/>
                </a:solidFill>
                <a:ln w="9525">
                  <a:noFill/>
                  <a:round/>
                  <a:headEnd/>
                  <a:tailEnd/>
                </a:ln>
                <a:effectLst/>
              </p:spPr>
              <p:txBody>
                <a:bodyPr wrap="none" anchor="ctr"/>
                <a:lstStyle/>
                <a:p>
                  <a:endParaRPr lang="en-US"/>
                </a:p>
              </p:txBody>
            </p:sp>
            <p:sp>
              <p:nvSpPr>
                <p:cNvPr id="174212" name="AutoShape 132"/>
                <p:cNvSpPr>
                  <a:spLocks noChangeArrowheads="1"/>
                </p:cNvSpPr>
                <p:nvPr/>
              </p:nvSpPr>
              <p:spPr bwMode="auto">
                <a:xfrm>
                  <a:off x="3855" y="2346"/>
                  <a:ext cx="18" cy="61"/>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grpSp>
        </p:grpSp>
      </p:grpSp>
      <p:sp>
        <p:nvSpPr>
          <p:cNvPr id="174213" name="Text Box 133"/>
          <p:cNvSpPr txBox="1">
            <a:spLocks noChangeArrowheads="1"/>
          </p:cNvSpPr>
          <p:nvPr/>
        </p:nvSpPr>
        <p:spPr bwMode="auto">
          <a:xfrm rot="-5400000">
            <a:off x="5480050" y="3513138"/>
            <a:ext cx="6540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Firewall</a:t>
            </a:r>
          </a:p>
        </p:txBody>
      </p:sp>
      <p:sp>
        <p:nvSpPr>
          <p:cNvPr id="174214" name="Text Box 134"/>
          <p:cNvSpPr txBox="1">
            <a:spLocks noChangeArrowheads="1"/>
          </p:cNvSpPr>
          <p:nvPr/>
        </p:nvSpPr>
        <p:spPr bwMode="auto">
          <a:xfrm>
            <a:off x="7283450" y="4637088"/>
            <a:ext cx="1296988"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File Servers</a:t>
            </a:r>
          </a:p>
        </p:txBody>
      </p:sp>
      <p:sp>
        <p:nvSpPr>
          <p:cNvPr id="174215" name="Text Box 135"/>
          <p:cNvSpPr txBox="1">
            <a:spLocks noChangeArrowheads="1"/>
          </p:cNvSpPr>
          <p:nvPr/>
        </p:nvSpPr>
        <p:spPr bwMode="auto">
          <a:xfrm>
            <a:off x="7229475" y="3789363"/>
            <a:ext cx="1423988"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Web or App Servers</a:t>
            </a:r>
            <a:endParaRPr lang="en-US" sz="1000"/>
          </a:p>
        </p:txBody>
      </p:sp>
      <p:grpSp>
        <p:nvGrpSpPr>
          <p:cNvPr id="174216" name="Group 136"/>
          <p:cNvGrpSpPr>
            <a:grpSpLocks/>
          </p:cNvGrpSpPr>
          <p:nvPr/>
        </p:nvGrpSpPr>
        <p:grpSpPr bwMode="auto">
          <a:xfrm>
            <a:off x="7604125" y="3559175"/>
            <a:ext cx="620713" cy="371475"/>
            <a:chOff x="940" y="2750"/>
            <a:chExt cx="510" cy="306"/>
          </a:xfrm>
        </p:grpSpPr>
        <p:sp>
          <p:nvSpPr>
            <p:cNvPr id="174217" name="Oval 137"/>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218" name="Group 138"/>
            <p:cNvGrpSpPr>
              <a:grpSpLocks/>
            </p:cNvGrpSpPr>
            <p:nvPr/>
          </p:nvGrpSpPr>
          <p:grpSpPr bwMode="auto">
            <a:xfrm>
              <a:off x="945" y="2864"/>
              <a:ext cx="348" cy="100"/>
              <a:chOff x="2379" y="2738"/>
              <a:chExt cx="348" cy="100"/>
            </a:xfrm>
          </p:grpSpPr>
          <p:sp>
            <p:nvSpPr>
              <p:cNvPr id="174219" name="AutoShape 139"/>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220" name="Line 140"/>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21" name="Line 141"/>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22" name="Line 142"/>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23" name="Freeform 143"/>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74224" name="Group 144"/>
            <p:cNvGrpSpPr>
              <a:grpSpLocks/>
            </p:cNvGrpSpPr>
            <p:nvPr/>
          </p:nvGrpSpPr>
          <p:grpSpPr bwMode="auto">
            <a:xfrm>
              <a:off x="945" y="2756"/>
              <a:ext cx="348" cy="100"/>
              <a:chOff x="2379" y="2738"/>
              <a:chExt cx="348" cy="100"/>
            </a:xfrm>
          </p:grpSpPr>
          <p:sp>
            <p:nvSpPr>
              <p:cNvPr id="174225" name="AutoShape 145"/>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226" name="Line 146"/>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27" name="Line 147"/>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28" name="Line 148"/>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29" name="Freeform 149"/>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174230" name="Text Box 150"/>
          <p:cNvSpPr txBox="1">
            <a:spLocks noChangeArrowheads="1"/>
          </p:cNvSpPr>
          <p:nvPr/>
        </p:nvSpPr>
        <p:spPr bwMode="auto">
          <a:xfrm>
            <a:off x="7285038" y="2314575"/>
            <a:ext cx="12954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CPS Applications</a:t>
            </a:r>
          </a:p>
        </p:txBody>
      </p:sp>
      <p:grpSp>
        <p:nvGrpSpPr>
          <p:cNvPr id="174231" name="Group 151"/>
          <p:cNvGrpSpPr>
            <a:grpSpLocks/>
          </p:cNvGrpSpPr>
          <p:nvPr/>
        </p:nvGrpSpPr>
        <p:grpSpPr bwMode="auto">
          <a:xfrm>
            <a:off x="7559675" y="1798638"/>
            <a:ext cx="650875" cy="596900"/>
            <a:chOff x="5103" y="899"/>
            <a:chExt cx="534" cy="490"/>
          </a:xfrm>
        </p:grpSpPr>
        <p:sp>
          <p:nvSpPr>
            <p:cNvPr id="174232" name="Oval 152"/>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33" name="Oval 153"/>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234" name="Group 154"/>
            <p:cNvGrpSpPr>
              <a:grpSpLocks/>
            </p:cNvGrpSpPr>
            <p:nvPr/>
          </p:nvGrpSpPr>
          <p:grpSpPr bwMode="auto">
            <a:xfrm>
              <a:off x="5132" y="1193"/>
              <a:ext cx="348" cy="100"/>
              <a:chOff x="2379" y="2738"/>
              <a:chExt cx="348" cy="100"/>
            </a:xfrm>
          </p:grpSpPr>
          <p:sp>
            <p:nvSpPr>
              <p:cNvPr id="174235" name="AutoShape 155"/>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236" name="Line 156"/>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37" name="Line 157"/>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38" name="Line 158"/>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39" name="Freeform 159"/>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174240" name="Group 160"/>
            <p:cNvGrpSpPr>
              <a:grpSpLocks/>
            </p:cNvGrpSpPr>
            <p:nvPr/>
          </p:nvGrpSpPr>
          <p:grpSpPr bwMode="auto">
            <a:xfrm>
              <a:off x="5132" y="1085"/>
              <a:ext cx="348" cy="100"/>
              <a:chOff x="2379" y="2738"/>
              <a:chExt cx="348" cy="100"/>
            </a:xfrm>
          </p:grpSpPr>
          <p:sp>
            <p:nvSpPr>
              <p:cNvPr id="174241" name="AutoShape 16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242" name="Line 16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43" name="Line 16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44" name="Line 16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45" name="Freeform 16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174246" name="Text Box 166"/>
          <p:cNvSpPr txBox="1">
            <a:spLocks noChangeArrowheads="1"/>
          </p:cNvSpPr>
          <p:nvPr/>
        </p:nvSpPr>
        <p:spPr bwMode="auto">
          <a:xfrm>
            <a:off x="4794250" y="2409825"/>
            <a:ext cx="1041400" cy="222250"/>
          </a:xfrm>
          <a:prstGeom prst="rect">
            <a:avLst/>
          </a:prstGeom>
          <a:noFill/>
          <a:ln w="9525">
            <a:noFill/>
            <a:miter lim="800000"/>
            <a:headEnd/>
            <a:tailEnd/>
          </a:ln>
          <a:effectLst/>
        </p:spPr>
        <p:txBody>
          <a:bodyPr>
            <a:spAutoFit/>
          </a:bodyPr>
          <a:lstStyle/>
          <a:p>
            <a:pPr algn="r" eaLnBrk="0" hangingPunct="0">
              <a:lnSpc>
                <a:spcPct val="85000"/>
              </a:lnSpc>
            </a:pPr>
            <a:r>
              <a:rPr lang="en-US" sz="1000" b="1"/>
              <a:t>Local Users</a:t>
            </a:r>
          </a:p>
        </p:txBody>
      </p:sp>
      <p:grpSp>
        <p:nvGrpSpPr>
          <p:cNvPr id="174247" name="Group 167"/>
          <p:cNvGrpSpPr>
            <a:grpSpLocks/>
          </p:cNvGrpSpPr>
          <p:nvPr/>
        </p:nvGrpSpPr>
        <p:grpSpPr bwMode="auto">
          <a:xfrm>
            <a:off x="6086475" y="1951038"/>
            <a:ext cx="381000" cy="315912"/>
            <a:chOff x="870" y="1472"/>
            <a:chExt cx="650" cy="541"/>
          </a:xfrm>
        </p:grpSpPr>
        <p:sp>
          <p:nvSpPr>
            <p:cNvPr id="174248" name="Oval 168"/>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249" name="Group 169"/>
            <p:cNvGrpSpPr>
              <a:grpSpLocks/>
            </p:cNvGrpSpPr>
            <p:nvPr/>
          </p:nvGrpSpPr>
          <p:grpSpPr bwMode="auto">
            <a:xfrm>
              <a:off x="927" y="1760"/>
              <a:ext cx="432" cy="124"/>
              <a:chOff x="2379" y="2738"/>
              <a:chExt cx="348" cy="100"/>
            </a:xfrm>
          </p:grpSpPr>
          <p:sp>
            <p:nvSpPr>
              <p:cNvPr id="174250" name="AutoShape 170"/>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74251" name="Line 171"/>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52" name="Line 172"/>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53" name="Line 173"/>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54" name="Freeform 174"/>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74255" name="AutoShape 175"/>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74256" name="AutoShape 176"/>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74257" name="AutoShape 177"/>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74258" name="Group 178"/>
          <p:cNvGrpSpPr>
            <a:grpSpLocks/>
          </p:cNvGrpSpPr>
          <p:nvPr/>
        </p:nvGrpSpPr>
        <p:grpSpPr bwMode="auto">
          <a:xfrm>
            <a:off x="5824538" y="2271713"/>
            <a:ext cx="379412" cy="317500"/>
            <a:chOff x="870" y="1472"/>
            <a:chExt cx="650" cy="541"/>
          </a:xfrm>
        </p:grpSpPr>
        <p:sp>
          <p:nvSpPr>
            <p:cNvPr id="174259" name="Oval 179"/>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260" name="Group 180"/>
            <p:cNvGrpSpPr>
              <a:grpSpLocks/>
            </p:cNvGrpSpPr>
            <p:nvPr/>
          </p:nvGrpSpPr>
          <p:grpSpPr bwMode="auto">
            <a:xfrm>
              <a:off x="927" y="1760"/>
              <a:ext cx="432" cy="124"/>
              <a:chOff x="2379" y="2738"/>
              <a:chExt cx="348" cy="100"/>
            </a:xfrm>
          </p:grpSpPr>
          <p:sp>
            <p:nvSpPr>
              <p:cNvPr id="174261" name="AutoShape 18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74262" name="Line 18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263" name="Line 18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264" name="Line 18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265" name="Freeform 18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74266" name="AutoShape 186"/>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74267" name="AutoShape 187"/>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74268" name="AutoShape 188"/>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174269" name="Group 189"/>
          <p:cNvGrpSpPr>
            <a:grpSpLocks/>
          </p:cNvGrpSpPr>
          <p:nvPr/>
        </p:nvGrpSpPr>
        <p:grpSpPr bwMode="auto">
          <a:xfrm>
            <a:off x="5835650" y="1784350"/>
            <a:ext cx="247650" cy="457200"/>
            <a:chOff x="492" y="1974"/>
            <a:chExt cx="626" cy="1154"/>
          </a:xfrm>
        </p:grpSpPr>
        <p:sp>
          <p:nvSpPr>
            <p:cNvPr id="174270" name="Oval 190"/>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71" name="Freeform 191"/>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74272" name="Oval 192"/>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74273" name="Oval 193"/>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74" name="Oval 194"/>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174275" name="Group 195"/>
          <p:cNvGrpSpPr>
            <a:grpSpLocks/>
          </p:cNvGrpSpPr>
          <p:nvPr/>
        </p:nvGrpSpPr>
        <p:grpSpPr bwMode="auto">
          <a:xfrm>
            <a:off x="5654675" y="1963738"/>
            <a:ext cx="249238" cy="458787"/>
            <a:chOff x="492" y="1974"/>
            <a:chExt cx="626" cy="1154"/>
          </a:xfrm>
        </p:grpSpPr>
        <p:sp>
          <p:nvSpPr>
            <p:cNvPr id="174276" name="Oval 196"/>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77" name="Freeform 197"/>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74278" name="Oval 198"/>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74279" name="Oval 199"/>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80" name="Oval 200"/>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174281" name="Line 201"/>
          <p:cNvSpPr>
            <a:spLocks noChangeShapeType="1"/>
          </p:cNvSpPr>
          <p:nvPr/>
        </p:nvSpPr>
        <p:spPr bwMode="auto">
          <a:xfrm flipH="1" flipV="1">
            <a:off x="6005513" y="2520950"/>
            <a:ext cx="6350" cy="1106488"/>
          </a:xfrm>
          <a:prstGeom prst="line">
            <a:avLst/>
          </a:prstGeom>
          <a:noFill/>
          <a:ln w="25400">
            <a:solidFill>
              <a:schemeClr val="tx1"/>
            </a:solidFill>
            <a:miter lim="800000"/>
            <a:headEnd/>
            <a:tailEnd/>
          </a:ln>
          <a:effectLst/>
        </p:spPr>
        <p:txBody>
          <a:bodyPr wrap="none"/>
          <a:lstStyle/>
          <a:p>
            <a:endParaRPr lang="en-US"/>
          </a:p>
        </p:txBody>
      </p:sp>
      <p:grpSp>
        <p:nvGrpSpPr>
          <p:cNvPr id="174282" name="Group 202"/>
          <p:cNvGrpSpPr>
            <a:grpSpLocks/>
          </p:cNvGrpSpPr>
          <p:nvPr/>
        </p:nvGrpSpPr>
        <p:grpSpPr bwMode="auto">
          <a:xfrm>
            <a:off x="5010150" y="3297238"/>
            <a:ext cx="692150" cy="590550"/>
            <a:chOff x="2538" y="2208"/>
            <a:chExt cx="577" cy="450"/>
          </a:xfrm>
        </p:grpSpPr>
        <p:sp>
          <p:nvSpPr>
            <p:cNvPr id="174283" name="Oval 203"/>
            <p:cNvSpPr>
              <a:spLocks noChangeArrowheads="1"/>
            </p:cNvSpPr>
            <p:nvPr/>
          </p:nvSpPr>
          <p:spPr bwMode="auto">
            <a:xfrm>
              <a:off x="2599" y="235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174284" name="Picture 204" descr="gateway"/>
            <p:cNvPicPr>
              <a:picLocks noChangeAspect="1" noChangeArrowheads="1"/>
            </p:cNvPicPr>
            <p:nvPr/>
          </p:nvPicPr>
          <p:blipFill>
            <a:blip r:embed="rId4" cstate="print"/>
            <a:srcRect/>
            <a:stretch>
              <a:fillRect/>
            </a:stretch>
          </p:blipFill>
          <p:spPr bwMode="auto">
            <a:xfrm rot="-397478">
              <a:off x="2538" y="2208"/>
              <a:ext cx="577" cy="380"/>
            </a:xfrm>
            <a:prstGeom prst="rect">
              <a:avLst/>
            </a:prstGeom>
            <a:noFill/>
          </p:spPr>
        </p:pic>
      </p:grpSp>
      <p:sp>
        <p:nvSpPr>
          <p:cNvPr id="174285" name="Rectangle 205"/>
          <p:cNvSpPr>
            <a:spLocks noChangeArrowheads="1"/>
          </p:cNvSpPr>
          <p:nvPr/>
        </p:nvSpPr>
        <p:spPr bwMode="auto">
          <a:xfrm>
            <a:off x="4943475" y="2795588"/>
            <a:ext cx="784225" cy="520700"/>
          </a:xfrm>
          <a:prstGeom prst="rect">
            <a:avLst/>
          </a:prstGeom>
          <a:noFill/>
          <a:ln w="9525">
            <a:noFill/>
            <a:miter lim="800000"/>
            <a:headEnd/>
            <a:tailEnd/>
          </a:ln>
          <a:effectLst/>
        </p:spPr>
        <p:txBody>
          <a:bodyPr wrap="none">
            <a:spAutoFit/>
          </a:bodyPr>
          <a:lstStyle/>
          <a:p>
            <a:pPr algn="ctr" eaLnBrk="0" hangingPunct="0">
              <a:lnSpc>
                <a:spcPct val="85000"/>
              </a:lnSpc>
            </a:pPr>
            <a:r>
              <a:rPr lang="en-AU" sz="1100"/>
              <a:t>Access</a:t>
            </a:r>
          </a:p>
          <a:p>
            <a:pPr algn="ctr" eaLnBrk="0" hangingPunct="0">
              <a:lnSpc>
                <a:spcPct val="85000"/>
              </a:lnSpc>
            </a:pPr>
            <a:r>
              <a:rPr lang="en-AU" sz="1100"/>
              <a:t>Gateway</a:t>
            </a:r>
          </a:p>
          <a:p>
            <a:pPr algn="ctr" eaLnBrk="0" hangingPunct="0">
              <a:lnSpc>
                <a:spcPct val="85000"/>
              </a:lnSpc>
            </a:pPr>
            <a:r>
              <a:rPr lang="en-AU" sz="1100"/>
              <a:t>appliance</a:t>
            </a:r>
          </a:p>
        </p:txBody>
      </p:sp>
      <p:sp>
        <p:nvSpPr>
          <p:cNvPr id="174286" name="Rectangle 206"/>
          <p:cNvSpPr>
            <a:spLocks noChangeArrowheads="1"/>
          </p:cNvSpPr>
          <p:nvPr/>
        </p:nvSpPr>
        <p:spPr bwMode="auto">
          <a:xfrm>
            <a:off x="6100763" y="2790825"/>
            <a:ext cx="806450" cy="663575"/>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100"/>
              <a:t>Advanced</a:t>
            </a:r>
          </a:p>
          <a:p>
            <a:pPr algn="ctr" eaLnBrk="0" hangingPunct="0">
              <a:lnSpc>
                <a:spcPct val="85000"/>
              </a:lnSpc>
            </a:pPr>
            <a:r>
              <a:rPr lang="en-AU" sz="1100"/>
              <a:t>Access </a:t>
            </a:r>
          </a:p>
          <a:p>
            <a:pPr algn="ctr" eaLnBrk="0" hangingPunct="0">
              <a:lnSpc>
                <a:spcPct val="85000"/>
              </a:lnSpc>
            </a:pPr>
            <a:r>
              <a:rPr lang="en-AU" sz="1100"/>
              <a:t>Control</a:t>
            </a:r>
          </a:p>
          <a:p>
            <a:pPr algn="ctr" eaLnBrk="0" hangingPunct="0">
              <a:lnSpc>
                <a:spcPct val="85000"/>
              </a:lnSpc>
            </a:pPr>
            <a:r>
              <a:rPr lang="en-AU" sz="1100"/>
              <a:t>server</a:t>
            </a:r>
          </a:p>
        </p:txBody>
      </p:sp>
      <p:pic>
        <p:nvPicPr>
          <p:cNvPr id="174287" name="Picture 207" descr="access"/>
          <p:cNvPicPr>
            <a:picLocks noChangeAspect="1" noChangeArrowheads="1"/>
          </p:cNvPicPr>
          <p:nvPr/>
        </p:nvPicPr>
        <p:blipFill>
          <a:blip r:embed="rId5" cstate="print"/>
          <a:srcRect/>
          <a:stretch>
            <a:fillRect/>
          </a:stretch>
        </p:blipFill>
        <p:spPr bwMode="auto">
          <a:xfrm>
            <a:off x="6197600" y="3371850"/>
            <a:ext cx="620713" cy="563563"/>
          </a:xfrm>
          <a:prstGeom prst="rect">
            <a:avLst/>
          </a:prstGeom>
          <a:noFill/>
          <a:ln w="9525">
            <a:noFill/>
            <a:miter lim="800000"/>
            <a:headEnd/>
            <a:tailEnd/>
          </a:ln>
        </p:spPr>
      </p:pic>
      <p:grpSp>
        <p:nvGrpSpPr>
          <p:cNvPr id="174288" name="Group 208"/>
          <p:cNvGrpSpPr>
            <a:grpSpLocks/>
          </p:cNvGrpSpPr>
          <p:nvPr/>
        </p:nvGrpSpPr>
        <p:grpSpPr bwMode="auto">
          <a:xfrm>
            <a:off x="2041525" y="1854200"/>
            <a:ext cx="565150" cy="496888"/>
            <a:chOff x="567" y="1026"/>
            <a:chExt cx="465" cy="409"/>
          </a:xfrm>
        </p:grpSpPr>
        <p:sp>
          <p:nvSpPr>
            <p:cNvPr id="174289" name="Oval 209"/>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290" name="AutoShape 210"/>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174291" name="AutoShape 211"/>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74292" name="AutoShape 212"/>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74293" name="AutoShape 213"/>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74294" name="Line 214"/>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174295" name="Line 215"/>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174296" name="Line 216"/>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174297" name="Line 217"/>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174298" name="Line 218"/>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174299" name="Line 219"/>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174300" name="Line 220"/>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174301" name="Line 221"/>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174302" name="Line 222"/>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174303" name="Line 223"/>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174304" name="Group 224"/>
            <p:cNvGrpSpPr>
              <a:grpSpLocks/>
            </p:cNvGrpSpPr>
            <p:nvPr/>
          </p:nvGrpSpPr>
          <p:grpSpPr bwMode="auto">
            <a:xfrm>
              <a:off x="567" y="1026"/>
              <a:ext cx="227" cy="409"/>
              <a:chOff x="492" y="1974"/>
              <a:chExt cx="626" cy="1154"/>
            </a:xfrm>
          </p:grpSpPr>
          <p:sp>
            <p:nvSpPr>
              <p:cNvPr id="174305" name="Oval 225"/>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306" name="Freeform 226"/>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174307" name="Oval 227"/>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174308" name="Oval 228"/>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309" name="Oval 229"/>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174310" name="Text Box 230"/>
          <p:cNvSpPr txBox="1">
            <a:spLocks noChangeArrowheads="1"/>
          </p:cNvSpPr>
          <p:nvPr/>
        </p:nvSpPr>
        <p:spPr bwMode="auto">
          <a:xfrm>
            <a:off x="1692275" y="2393950"/>
            <a:ext cx="1249363" cy="222250"/>
          </a:xfrm>
          <a:prstGeom prst="rect">
            <a:avLst/>
          </a:prstGeom>
          <a:noFill/>
          <a:ln w="9525">
            <a:noFill/>
            <a:miter lim="800000"/>
            <a:headEnd/>
            <a:tailEnd/>
          </a:ln>
          <a:effectLst/>
        </p:spPr>
        <p:txBody>
          <a:bodyPr wrap="none">
            <a:spAutoFit/>
          </a:bodyPr>
          <a:lstStyle/>
          <a:p>
            <a:pPr algn="ctr" eaLnBrk="0" hangingPunct="0">
              <a:lnSpc>
                <a:spcPct val="85000"/>
              </a:lnSpc>
            </a:pPr>
            <a:r>
              <a:rPr lang="en-US" sz="1000" b="1"/>
              <a:t>Corporate Laptop</a:t>
            </a:r>
          </a:p>
        </p:txBody>
      </p:sp>
      <p:sp>
        <p:nvSpPr>
          <p:cNvPr id="174311" name="Line 231"/>
          <p:cNvSpPr>
            <a:spLocks noChangeShapeType="1"/>
          </p:cNvSpPr>
          <p:nvPr/>
        </p:nvSpPr>
        <p:spPr bwMode="auto">
          <a:xfrm flipH="1">
            <a:off x="7173913" y="2887663"/>
            <a:ext cx="385762" cy="0"/>
          </a:xfrm>
          <a:prstGeom prst="line">
            <a:avLst/>
          </a:prstGeom>
          <a:noFill/>
          <a:ln w="28575">
            <a:solidFill>
              <a:schemeClr val="tx1"/>
            </a:solidFill>
            <a:round/>
            <a:headEnd/>
            <a:tailEnd/>
          </a:ln>
          <a:effectLst/>
        </p:spPr>
        <p:txBody>
          <a:bodyPr wrap="none" anchor="ctr"/>
          <a:lstStyle/>
          <a:p>
            <a:endParaRPr lang="en-US"/>
          </a:p>
        </p:txBody>
      </p:sp>
      <p:sp>
        <p:nvSpPr>
          <p:cNvPr id="174312" name="Line 232"/>
          <p:cNvSpPr>
            <a:spLocks noChangeShapeType="1"/>
          </p:cNvSpPr>
          <p:nvPr/>
        </p:nvSpPr>
        <p:spPr bwMode="auto">
          <a:xfrm>
            <a:off x="7173913" y="2060575"/>
            <a:ext cx="0" cy="3090863"/>
          </a:xfrm>
          <a:prstGeom prst="line">
            <a:avLst/>
          </a:prstGeom>
          <a:noFill/>
          <a:ln w="28575">
            <a:solidFill>
              <a:schemeClr val="tx1"/>
            </a:solidFill>
            <a:round/>
            <a:headEnd/>
            <a:tailEnd/>
          </a:ln>
          <a:effectLst/>
        </p:spPr>
        <p:txBody>
          <a:bodyPr wrap="none" anchor="ctr"/>
          <a:lstStyle/>
          <a:p>
            <a:endParaRPr lang="en-US"/>
          </a:p>
        </p:txBody>
      </p:sp>
      <p:sp>
        <p:nvSpPr>
          <p:cNvPr id="174313" name="Line 233"/>
          <p:cNvSpPr>
            <a:spLocks noChangeShapeType="1"/>
          </p:cNvSpPr>
          <p:nvPr/>
        </p:nvSpPr>
        <p:spPr bwMode="auto">
          <a:xfrm>
            <a:off x="7173913" y="4433888"/>
            <a:ext cx="385762" cy="0"/>
          </a:xfrm>
          <a:prstGeom prst="line">
            <a:avLst/>
          </a:prstGeom>
          <a:noFill/>
          <a:ln w="28575">
            <a:solidFill>
              <a:schemeClr val="tx1"/>
            </a:solidFill>
            <a:round/>
            <a:headEnd/>
            <a:tailEnd/>
          </a:ln>
          <a:effectLst/>
        </p:spPr>
        <p:txBody>
          <a:bodyPr wrap="none" anchor="ctr"/>
          <a:lstStyle/>
          <a:p>
            <a:endParaRPr lang="en-US"/>
          </a:p>
        </p:txBody>
      </p:sp>
      <p:sp>
        <p:nvSpPr>
          <p:cNvPr id="174314" name="Line 234"/>
          <p:cNvSpPr>
            <a:spLocks noChangeShapeType="1"/>
          </p:cNvSpPr>
          <p:nvPr/>
        </p:nvSpPr>
        <p:spPr bwMode="auto">
          <a:xfrm>
            <a:off x="7173913" y="3625850"/>
            <a:ext cx="385762" cy="0"/>
          </a:xfrm>
          <a:prstGeom prst="line">
            <a:avLst/>
          </a:prstGeom>
          <a:noFill/>
          <a:ln w="28575">
            <a:solidFill>
              <a:schemeClr val="tx1"/>
            </a:solidFill>
            <a:round/>
            <a:headEnd/>
            <a:tailEnd/>
          </a:ln>
          <a:effectLst/>
        </p:spPr>
        <p:txBody>
          <a:bodyPr wrap="none" anchor="ctr"/>
          <a:lstStyle/>
          <a:p>
            <a:endParaRPr lang="en-US"/>
          </a:p>
        </p:txBody>
      </p:sp>
      <p:sp>
        <p:nvSpPr>
          <p:cNvPr id="174315" name="Text Box 235"/>
          <p:cNvSpPr txBox="1">
            <a:spLocks noChangeArrowheads="1"/>
          </p:cNvSpPr>
          <p:nvPr/>
        </p:nvSpPr>
        <p:spPr bwMode="auto">
          <a:xfrm>
            <a:off x="7283450" y="3132138"/>
            <a:ext cx="1296988" cy="222250"/>
          </a:xfrm>
          <a:prstGeom prst="rect">
            <a:avLst/>
          </a:prstGeom>
          <a:noFill/>
          <a:ln w="9525">
            <a:noFill/>
            <a:miter lim="800000"/>
            <a:headEnd/>
            <a:tailEnd/>
          </a:ln>
          <a:effectLst/>
        </p:spPr>
        <p:txBody>
          <a:bodyPr>
            <a:spAutoFit/>
          </a:bodyPr>
          <a:lstStyle/>
          <a:p>
            <a:pPr algn="ctr">
              <a:lnSpc>
                <a:spcPct val="85000"/>
              </a:lnSpc>
            </a:pPr>
            <a:r>
              <a:rPr lang="en-US" sz="1000" b="1"/>
              <a:t>Email Servers</a:t>
            </a:r>
          </a:p>
        </p:txBody>
      </p:sp>
      <p:grpSp>
        <p:nvGrpSpPr>
          <p:cNvPr id="174316" name="Group 236"/>
          <p:cNvGrpSpPr>
            <a:grpSpLocks/>
          </p:cNvGrpSpPr>
          <p:nvPr/>
        </p:nvGrpSpPr>
        <p:grpSpPr bwMode="auto">
          <a:xfrm>
            <a:off x="2371725" y="3805238"/>
            <a:ext cx="290513" cy="311150"/>
            <a:chOff x="839" y="2630"/>
            <a:chExt cx="239" cy="256"/>
          </a:xfrm>
        </p:grpSpPr>
        <p:sp>
          <p:nvSpPr>
            <p:cNvPr id="174317" name="Oval 237"/>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318" name="AutoShape 238"/>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74319" name="AutoShape 239"/>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74320" name="AutoShape 240"/>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174321" name="AutoShape 241"/>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174322" name="Line 242"/>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174323" name="Line 243"/>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174324" name="Line 244"/>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174325" name="Line 245"/>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174326" name="Line 246"/>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174327" name="Line 247"/>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174328" name="Line 248"/>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174329" name="Line 249"/>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174330" name="Line 250"/>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174331" name="Line 251"/>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nvGrpSpPr>
          <p:cNvPr id="174332" name="Group 252"/>
          <p:cNvGrpSpPr>
            <a:grpSpLocks/>
          </p:cNvGrpSpPr>
          <p:nvPr/>
        </p:nvGrpSpPr>
        <p:grpSpPr bwMode="auto">
          <a:xfrm>
            <a:off x="7408863" y="4068763"/>
            <a:ext cx="950912" cy="717550"/>
            <a:chOff x="4978" y="2796"/>
            <a:chExt cx="782" cy="589"/>
          </a:xfrm>
        </p:grpSpPr>
        <p:sp>
          <p:nvSpPr>
            <p:cNvPr id="174333" name="Oval 253"/>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lnSpc>
                  <a:spcPct val="85000"/>
                </a:lnSpc>
              </a:pPr>
              <a:endParaRPr lang="de-DE"/>
            </a:p>
          </p:txBody>
        </p:sp>
        <p:sp>
          <p:nvSpPr>
            <p:cNvPr id="174334" name="Oval 254"/>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74335" name="Oval 255"/>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74336" name="Arc 256"/>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37" name="Arc 257"/>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38" name="Arc 258"/>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39" name="Arc 259"/>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74340" name="Arc 260"/>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74341" name="Arc 261"/>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42" name="Arc 262"/>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43" name="Arc 263"/>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44" name="Arc 264"/>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74345" name="Arc 265"/>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174346" name="Oval 266"/>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174347" name="Arc 267"/>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48" name="Arc 268"/>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49" name="Arc 269"/>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174350" name="Arc 270"/>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174351" name="Arc 271"/>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nvGrpSpPr>
          <p:cNvPr id="174352" name="Group 272"/>
          <p:cNvGrpSpPr>
            <a:grpSpLocks/>
          </p:cNvGrpSpPr>
          <p:nvPr/>
        </p:nvGrpSpPr>
        <p:grpSpPr bwMode="auto">
          <a:xfrm>
            <a:off x="7546975" y="2687638"/>
            <a:ext cx="620713" cy="523875"/>
            <a:chOff x="5103" y="1661"/>
            <a:chExt cx="510" cy="430"/>
          </a:xfrm>
        </p:grpSpPr>
        <p:sp>
          <p:nvSpPr>
            <p:cNvPr id="174353" name="Oval 273"/>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354" name="Group 274"/>
            <p:cNvGrpSpPr>
              <a:grpSpLocks/>
            </p:cNvGrpSpPr>
            <p:nvPr/>
          </p:nvGrpSpPr>
          <p:grpSpPr bwMode="auto">
            <a:xfrm>
              <a:off x="5193" y="1661"/>
              <a:ext cx="100" cy="348"/>
              <a:chOff x="2102" y="1044"/>
              <a:chExt cx="100" cy="348"/>
            </a:xfrm>
          </p:grpSpPr>
          <p:sp>
            <p:nvSpPr>
              <p:cNvPr id="174355" name="AutoShape 275"/>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356" name="Line 276"/>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74357" name="Line 277"/>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74358" name="Line 278"/>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74359" name="Freeform 279"/>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174360" name="Group 280"/>
            <p:cNvGrpSpPr>
              <a:grpSpLocks/>
            </p:cNvGrpSpPr>
            <p:nvPr/>
          </p:nvGrpSpPr>
          <p:grpSpPr bwMode="auto">
            <a:xfrm>
              <a:off x="5311" y="1682"/>
              <a:ext cx="100" cy="348"/>
              <a:chOff x="2102" y="1044"/>
              <a:chExt cx="100" cy="348"/>
            </a:xfrm>
          </p:grpSpPr>
          <p:sp>
            <p:nvSpPr>
              <p:cNvPr id="174361" name="AutoShape 281"/>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362" name="Line 282"/>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174363" name="Line 283"/>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174364" name="Line 284"/>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174365" name="Freeform 285"/>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174366" name="Line 286"/>
          <p:cNvSpPr>
            <a:spLocks noChangeShapeType="1"/>
          </p:cNvSpPr>
          <p:nvPr/>
        </p:nvSpPr>
        <p:spPr bwMode="auto">
          <a:xfrm flipH="1">
            <a:off x="7173913" y="2060575"/>
            <a:ext cx="385762" cy="0"/>
          </a:xfrm>
          <a:prstGeom prst="line">
            <a:avLst/>
          </a:prstGeom>
          <a:noFill/>
          <a:ln w="28575">
            <a:solidFill>
              <a:schemeClr val="tx1"/>
            </a:solidFill>
            <a:round/>
            <a:headEnd/>
            <a:tailEnd/>
          </a:ln>
          <a:effectLst/>
        </p:spPr>
        <p:txBody>
          <a:bodyPr wrap="none" anchor="ctr"/>
          <a:lstStyle/>
          <a:p>
            <a:endParaRPr lang="en-US"/>
          </a:p>
        </p:txBody>
      </p:sp>
      <p:sp>
        <p:nvSpPr>
          <p:cNvPr id="174367" name="Line 287"/>
          <p:cNvSpPr>
            <a:spLocks noChangeShapeType="1"/>
          </p:cNvSpPr>
          <p:nvPr/>
        </p:nvSpPr>
        <p:spPr bwMode="auto">
          <a:xfrm>
            <a:off x="7173913" y="5151438"/>
            <a:ext cx="385762" cy="0"/>
          </a:xfrm>
          <a:prstGeom prst="line">
            <a:avLst/>
          </a:prstGeom>
          <a:noFill/>
          <a:ln w="28575">
            <a:solidFill>
              <a:schemeClr val="tx1"/>
            </a:solidFill>
            <a:round/>
            <a:headEnd/>
            <a:tailEnd/>
          </a:ln>
          <a:effectLst/>
        </p:spPr>
        <p:txBody>
          <a:bodyPr wrap="none" anchor="ctr"/>
          <a:lstStyle/>
          <a:p>
            <a:endParaRPr lang="en-US"/>
          </a:p>
        </p:txBody>
      </p:sp>
      <p:grpSp>
        <p:nvGrpSpPr>
          <p:cNvPr id="174368" name="Group 288"/>
          <p:cNvGrpSpPr>
            <a:grpSpLocks/>
          </p:cNvGrpSpPr>
          <p:nvPr/>
        </p:nvGrpSpPr>
        <p:grpSpPr bwMode="auto">
          <a:xfrm>
            <a:off x="7308850" y="5006975"/>
            <a:ext cx="655638" cy="546100"/>
            <a:chOff x="870" y="1472"/>
            <a:chExt cx="650" cy="541"/>
          </a:xfrm>
        </p:grpSpPr>
        <p:sp>
          <p:nvSpPr>
            <p:cNvPr id="174369" name="Oval 289"/>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174370" name="Group 290"/>
            <p:cNvGrpSpPr>
              <a:grpSpLocks/>
            </p:cNvGrpSpPr>
            <p:nvPr/>
          </p:nvGrpSpPr>
          <p:grpSpPr bwMode="auto">
            <a:xfrm>
              <a:off x="927" y="1760"/>
              <a:ext cx="432" cy="124"/>
              <a:chOff x="2379" y="2738"/>
              <a:chExt cx="348" cy="100"/>
            </a:xfrm>
          </p:grpSpPr>
          <p:sp>
            <p:nvSpPr>
              <p:cNvPr id="174371" name="AutoShape 291"/>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174372" name="Line 292"/>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174373" name="Line 293"/>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174374" name="Line 294"/>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174375" name="Freeform 295"/>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174376" name="AutoShape 296"/>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174377" name="AutoShape 297"/>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174378" name="AutoShape 298"/>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sp>
        <p:nvSpPr>
          <p:cNvPr id="174379" name="Text Box 299"/>
          <p:cNvSpPr txBox="1">
            <a:spLocks noChangeArrowheads="1"/>
          </p:cNvSpPr>
          <p:nvPr/>
        </p:nvSpPr>
        <p:spPr bwMode="auto">
          <a:xfrm>
            <a:off x="7164388" y="5419725"/>
            <a:ext cx="15113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Desktops &amp; Phones</a:t>
            </a:r>
          </a:p>
        </p:txBody>
      </p:sp>
      <p:sp>
        <p:nvSpPr>
          <p:cNvPr id="174380" name="Line 300"/>
          <p:cNvSpPr>
            <a:spLocks noChangeShapeType="1"/>
          </p:cNvSpPr>
          <p:nvPr/>
        </p:nvSpPr>
        <p:spPr bwMode="auto">
          <a:xfrm>
            <a:off x="5729288" y="3357563"/>
            <a:ext cx="0" cy="514350"/>
          </a:xfrm>
          <a:prstGeom prst="line">
            <a:avLst/>
          </a:prstGeom>
          <a:noFill/>
          <a:ln w="28575">
            <a:solidFill>
              <a:schemeClr val="tx1"/>
            </a:solidFill>
            <a:round/>
            <a:headEnd/>
            <a:tailEnd/>
          </a:ln>
          <a:effectLst/>
        </p:spPr>
        <p:txBody>
          <a:bodyPr/>
          <a:lstStyle/>
          <a:p>
            <a:endParaRPr lang="en-US"/>
          </a:p>
        </p:txBody>
      </p:sp>
      <p:sp>
        <p:nvSpPr>
          <p:cNvPr id="174381" name="Line 301"/>
          <p:cNvSpPr>
            <a:spLocks noChangeShapeType="1"/>
          </p:cNvSpPr>
          <p:nvPr/>
        </p:nvSpPr>
        <p:spPr bwMode="auto">
          <a:xfrm>
            <a:off x="4953000" y="3357563"/>
            <a:ext cx="0" cy="514350"/>
          </a:xfrm>
          <a:prstGeom prst="line">
            <a:avLst/>
          </a:prstGeom>
          <a:noFill/>
          <a:ln w="28575">
            <a:solidFill>
              <a:schemeClr val="tx1"/>
            </a:solidFill>
            <a:round/>
            <a:headEnd/>
            <a:tailEnd/>
          </a:ln>
          <a:effectLst/>
        </p:spPr>
        <p:txBody>
          <a:bodyPr/>
          <a:lstStyle/>
          <a:p>
            <a:endParaRPr lang="en-US"/>
          </a:p>
        </p:txBody>
      </p:sp>
      <p:sp>
        <p:nvSpPr>
          <p:cNvPr id="174382" name="Text Box 302"/>
          <p:cNvSpPr txBox="1">
            <a:spLocks noChangeArrowheads="1"/>
          </p:cNvSpPr>
          <p:nvPr/>
        </p:nvSpPr>
        <p:spPr bwMode="auto">
          <a:xfrm rot="-5400000">
            <a:off x="4514850" y="3513138"/>
            <a:ext cx="6540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Firewall</a:t>
            </a:r>
          </a:p>
        </p:txBody>
      </p:sp>
      <p:sp>
        <p:nvSpPr>
          <p:cNvPr id="174383" name="Line 303"/>
          <p:cNvSpPr>
            <a:spLocks noChangeShapeType="1"/>
          </p:cNvSpPr>
          <p:nvPr/>
        </p:nvSpPr>
        <p:spPr bwMode="auto">
          <a:xfrm>
            <a:off x="4764088" y="3357563"/>
            <a:ext cx="0" cy="514350"/>
          </a:xfrm>
          <a:prstGeom prst="line">
            <a:avLst/>
          </a:prstGeom>
          <a:noFill/>
          <a:ln w="28575">
            <a:solidFill>
              <a:schemeClr val="tx1"/>
            </a:solidFill>
            <a:round/>
            <a:headEnd/>
            <a:tailEnd/>
          </a:ln>
          <a:effectLst/>
        </p:spPr>
        <p:txBody>
          <a:bodyPr/>
          <a:lstStyle/>
          <a:p>
            <a:endParaRPr lang="en-US"/>
          </a:p>
        </p:txBody>
      </p:sp>
      <p:sp>
        <p:nvSpPr>
          <p:cNvPr id="174384" name="Text Box 304"/>
          <p:cNvSpPr txBox="1">
            <a:spLocks noChangeArrowheads="1"/>
          </p:cNvSpPr>
          <p:nvPr/>
        </p:nvSpPr>
        <p:spPr bwMode="auto">
          <a:xfrm>
            <a:off x="3070225" y="5956300"/>
            <a:ext cx="1506538" cy="403225"/>
          </a:xfrm>
          <a:prstGeom prst="rect">
            <a:avLst/>
          </a:prstGeom>
          <a:noFill/>
          <a:ln w="9525">
            <a:noFill/>
            <a:miter lim="800000"/>
            <a:headEnd/>
            <a:tailEnd/>
          </a:ln>
          <a:effectLst/>
        </p:spPr>
        <p:txBody>
          <a:bodyPr anchor="ctr">
            <a:spAutoFit/>
          </a:bodyPr>
          <a:lstStyle/>
          <a:p>
            <a:pPr algn="ctr">
              <a:lnSpc>
                <a:spcPct val="85000"/>
              </a:lnSpc>
            </a:pPr>
            <a:r>
              <a:rPr lang="en-US" sz="1200" b="1"/>
              <a:t>Consistent user experience</a:t>
            </a:r>
          </a:p>
        </p:txBody>
      </p:sp>
      <p:sp>
        <p:nvSpPr>
          <p:cNvPr id="174385" name="Text Box 305"/>
          <p:cNvSpPr txBox="1">
            <a:spLocks noChangeArrowheads="1"/>
          </p:cNvSpPr>
          <p:nvPr/>
        </p:nvSpPr>
        <p:spPr bwMode="auto">
          <a:xfrm>
            <a:off x="2027238" y="1341438"/>
            <a:ext cx="3352800" cy="273050"/>
          </a:xfrm>
          <a:prstGeom prst="rect">
            <a:avLst/>
          </a:prstGeom>
          <a:noFill/>
          <a:ln w="9525">
            <a:noFill/>
            <a:miter lim="800000"/>
            <a:headEnd/>
            <a:tailEnd/>
          </a:ln>
          <a:effectLst/>
        </p:spPr>
        <p:txBody>
          <a:bodyPr>
            <a:spAutoFit/>
          </a:bodyPr>
          <a:lstStyle/>
          <a:p>
            <a:pPr algn="ctr">
              <a:lnSpc>
                <a:spcPct val="85000"/>
              </a:lnSpc>
            </a:pPr>
            <a:r>
              <a:rPr lang="en-US" sz="1400" b="1"/>
              <a:t>Consistent user experience</a:t>
            </a:r>
          </a:p>
        </p:txBody>
      </p:sp>
      <p:grpSp>
        <p:nvGrpSpPr>
          <p:cNvPr id="174386" name="Group 306"/>
          <p:cNvGrpSpPr>
            <a:grpSpLocks/>
          </p:cNvGrpSpPr>
          <p:nvPr/>
        </p:nvGrpSpPr>
        <p:grpSpPr bwMode="auto">
          <a:xfrm>
            <a:off x="2771775" y="3829050"/>
            <a:ext cx="466725" cy="114300"/>
            <a:chOff x="1806" y="3444"/>
            <a:chExt cx="294" cy="72"/>
          </a:xfrm>
        </p:grpSpPr>
        <p:sp>
          <p:nvSpPr>
            <p:cNvPr id="174387" name="Rectangle 307"/>
            <p:cNvSpPr>
              <a:spLocks noChangeArrowheads="1"/>
            </p:cNvSpPr>
            <p:nvPr/>
          </p:nvSpPr>
          <p:spPr bwMode="auto">
            <a:xfrm>
              <a:off x="1836" y="3456"/>
              <a:ext cx="234" cy="56"/>
            </a:xfrm>
            <a:prstGeom prst="rect">
              <a:avLst/>
            </a:prstGeom>
            <a:solidFill>
              <a:schemeClr val="bg1"/>
            </a:solidFill>
            <a:ln w="9525">
              <a:noFill/>
              <a:miter lim="800000"/>
              <a:headEnd/>
              <a:tailEnd/>
            </a:ln>
            <a:effectLst/>
          </p:spPr>
          <p:txBody>
            <a:bodyPr wrap="none" anchor="ctr"/>
            <a:lstStyle/>
            <a:p>
              <a:endParaRPr lang="en-US"/>
            </a:p>
          </p:txBody>
        </p:sp>
        <p:sp>
          <p:nvSpPr>
            <p:cNvPr id="174388" name="Line 308"/>
            <p:cNvSpPr>
              <a:spLocks noChangeShapeType="1"/>
            </p:cNvSpPr>
            <p:nvPr/>
          </p:nvSpPr>
          <p:spPr bwMode="auto">
            <a:xfrm flipH="1">
              <a:off x="1806" y="3444"/>
              <a:ext cx="72" cy="72"/>
            </a:xfrm>
            <a:prstGeom prst="line">
              <a:avLst/>
            </a:prstGeom>
            <a:noFill/>
            <a:ln w="28575">
              <a:solidFill>
                <a:schemeClr val="accent2"/>
              </a:solidFill>
              <a:round/>
              <a:headEnd/>
              <a:tailEnd/>
            </a:ln>
            <a:effectLst/>
          </p:spPr>
          <p:txBody>
            <a:bodyPr/>
            <a:lstStyle/>
            <a:p>
              <a:endParaRPr lang="en-US"/>
            </a:p>
          </p:txBody>
        </p:sp>
        <p:sp>
          <p:nvSpPr>
            <p:cNvPr id="174389" name="Line 309"/>
            <p:cNvSpPr>
              <a:spLocks noChangeShapeType="1"/>
            </p:cNvSpPr>
            <p:nvPr/>
          </p:nvSpPr>
          <p:spPr bwMode="auto">
            <a:xfrm flipH="1">
              <a:off x="1862" y="3444"/>
              <a:ext cx="72" cy="72"/>
            </a:xfrm>
            <a:prstGeom prst="line">
              <a:avLst/>
            </a:prstGeom>
            <a:noFill/>
            <a:ln w="28575">
              <a:solidFill>
                <a:schemeClr val="accent2"/>
              </a:solidFill>
              <a:round/>
              <a:headEnd/>
              <a:tailEnd/>
            </a:ln>
            <a:effectLst/>
          </p:spPr>
          <p:txBody>
            <a:bodyPr/>
            <a:lstStyle/>
            <a:p>
              <a:endParaRPr lang="en-US"/>
            </a:p>
          </p:txBody>
        </p:sp>
        <p:sp>
          <p:nvSpPr>
            <p:cNvPr id="174390" name="Line 310"/>
            <p:cNvSpPr>
              <a:spLocks noChangeShapeType="1"/>
            </p:cNvSpPr>
            <p:nvPr/>
          </p:nvSpPr>
          <p:spPr bwMode="auto">
            <a:xfrm flipH="1">
              <a:off x="1917" y="3444"/>
              <a:ext cx="72" cy="72"/>
            </a:xfrm>
            <a:prstGeom prst="line">
              <a:avLst/>
            </a:prstGeom>
            <a:noFill/>
            <a:ln w="28575">
              <a:solidFill>
                <a:schemeClr val="accent2"/>
              </a:solidFill>
              <a:round/>
              <a:headEnd/>
              <a:tailEnd/>
            </a:ln>
            <a:effectLst/>
          </p:spPr>
          <p:txBody>
            <a:bodyPr/>
            <a:lstStyle/>
            <a:p>
              <a:endParaRPr lang="en-US"/>
            </a:p>
          </p:txBody>
        </p:sp>
        <p:sp>
          <p:nvSpPr>
            <p:cNvPr id="174391" name="Line 311"/>
            <p:cNvSpPr>
              <a:spLocks noChangeShapeType="1"/>
            </p:cNvSpPr>
            <p:nvPr/>
          </p:nvSpPr>
          <p:spPr bwMode="auto">
            <a:xfrm flipH="1">
              <a:off x="1973" y="3444"/>
              <a:ext cx="72" cy="72"/>
            </a:xfrm>
            <a:prstGeom prst="line">
              <a:avLst/>
            </a:prstGeom>
            <a:noFill/>
            <a:ln w="28575">
              <a:solidFill>
                <a:schemeClr val="accent2"/>
              </a:solidFill>
              <a:round/>
              <a:headEnd/>
              <a:tailEnd/>
            </a:ln>
            <a:effectLst/>
          </p:spPr>
          <p:txBody>
            <a:bodyPr/>
            <a:lstStyle/>
            <a:p>
              <a:endParaRPr lang="en-US"/>
            </a:p>
          </p:txBody>
        </p:sp>
        <p:sp>
          <p:nvSpPr>
            <p:cNvPr id="174392" name="Line 312"/>
            <p:cNvSpPr>
              <a:spLocks noChangeShapeType="1"/>
            </p:cNvSpPr>
            <p:nvPr/>
          </p:nvSpPr>
          <p:spPr bwMode="auto">
            <a:xfrm flipH="1">
              <a:off x="2028" y="3444"/>
              <a:ext cx="72" cy="72"/>
            </a:xfrm>
            <a:prstGeom prst="line">
              <a:avLst/>
            </a:prstGeom>
            <a:noFill/>
            <a:ln w="28575">
              <a:solidFill>
                <a:schemeClr val="accent2"/>
              </a:solidFill>
              <a:round/>
              <a:headEnd/>
              <a:tailEnd/>
            </a:ln>
            <a:effectLst/>
          </p:spPr>
          <p:txBody>
            <a:bodyPr/>
            <a:lstStyle/>
            <a:p>
              <a:endParaRPr lang="en-US"/>
            </a:p>
          </p:txBody>
        </p:sp>
      </p:grpSp>
      <p:grpSp>
        <p:nvGrpSpPr>
          <p:cNvPr id="174393" name="Group 313"/>
          <p:cNvGrpSpPr>
            <a:grpSpLocks/>
          </p:cNvGrpSpPr>
          <p:nvPr/>
        </p:nvGrpSpPr>
        <p:grpSpPr bwMode="auto">
          <a:xfrm>
            <a:off x="2771775" y="3013075"/>
            <a:ext cx="466725" cy="114300"/>
            <a:chOff x="1806" y="3444"/>
            <a:chExt cx="294" cy="72"/>
          </a:xfrm>
        </p:grpSpPr>
        <p:sp>
          <p:nvSpPr>
            <p:cNvPr id="174394" name="Rectangle 314"/>
            <p:cNvSpPr>
              <a:spLocks noChangeArrowheads="1"/>
            </p:cNvSpPr>
            <p:nvPr/>
          </p:nvSpPr>
          <p:spPr bwMode="auto">
            <a:xfrm>
              <a:off x="1836" y="3456"/>
              <a:ext cx="234" cy="56"/>
            </a:xfrm>
            <a:prstGeom prst="rect">
              <a:avLst/>
            </a:prstGeom>
            <a:solidFill>
              <a:schemeClr val="bg1"/>
            </a:solidFill>
            <a:ln w="9525">
              <a:noFill/>
              <a:miter lim="800000"/>
              <a:headEnd/>
              <a:tailEnd/>
            </a:ln>
            <a:effectLst/>
          </p:spPr>
          <p:txBody>
            <a:bodyPr wrap="none" anchor="ctr"/>
            <a:lstStyle/>
            <a:p>
              <a:endParaRPr lang="en-US"/>
            </a:p>
          </p:txBody>
        </p:sp>
        <p:sp>
          <p:nvSpPr>
            <p:cNvPr id="174395" name="Line 315"/>
            <p:cNvSpPr>
              <a:spLocks noChangeShapeType="1"/>
            </p:cNvSpPr>
            <p:nvPr/>
          </p:nvSpPr>
          <p:spPr bwMode="auto">
            <a:xfrm flipH="1">
              <a:off x="1806" y="3444"/>
              <a:ext cx="72" cy="72"/>
            </a:xfrm>
            <a:prstGeom prst="line">
              <a:avLst/>
            </a:prstGeom>
            <a:noFill/>
            <a:ln w="28575">
              <a:solidFill>
                <a:schemeClr val="accent2"/>
              </a:solidFill>
              <a:round/>
              <a:headEnd/>
              <a:tailEnd/>
            </a:ln>
            <a:effectLst/>
          </p:spPr>
          <p:txBody>
            <a:bodyPr/>
            <a:lstStyle/>
            <a:p>
              <a:endParaRPr lang="en-US"/>
            </a:p>
          </p:txBody>
        </p:sp>
        <p:sp>
          <p:nvSpPr>
            <p:cNvPr id="174396" name="Line 316"/>
            <p:cNvSpPr>
              <a:spLocks noChangeShapeType="1"/>
            </p:cNvSpPr>
            <p:nvPr/>
          </p:nvSpPr>
          <p:spPr bwMode="auto">
            <a:xfrm flipH="1">
              <a:off x="1862" y="3444"/>
              <a:ext cx="72" cy="72"/>
            </a:xfrm>
            <a:prstGeom prst="line">
              <a:avLst/>
            </a:prstGeom>
            <a:noFill/>
            <a:ln w="28575">
              <a:solidFill>
                <a:schemeClr val="accent2"/>
              </a:solidFill>
              <a:round/>
              <a:headEnd/>
              <a:tailEnd/>
            </a:ln>
            <a:effectLst/>
          </p:spPr>
          <p:txBody>
            <a:bodyPr/>
            <a:lstStyle/>
            <a:p>
              <a:endParaRPr lang="en-US"/>
            </a:p>
          </p:txBody>
        </p:sp>
        <p:sp>
          <p:nvSpPr>
            <p:cNvPr id="174397" name="Line 317"/>
            <p:cNvSpPr>
              <a:spLocks noChangeShapeType="1"/>
            </p:cNvSpPr>
            <p:nvPr/>
          </p:nvSpPr>
          <p:spPr bwMode="auto">
            <a:xfrm flipH="1">
              <a:off x="1917" y="3444"/>
              <a:ext cx="72" cy="72"/>
            </a:xfrm>
            <a:prstGeom prst="line">
              <a:avLst/>
            </a:prstGeom>
            <a:noFill/>
            <a:ln w="28575">
              <a:solidFill>
                <a:schemeClr val="accent2"/>
              </a:solidFill>
              <a:round/>
              <a:headEnd/>
              <a:tailEnd/>
            </a:ln>
            <a:effectLst/>
          </p:spPr>
          <p:txBody>
            <a:bodyPr/>
            <a:lstStyle/>
            <a:p>
              <a:endParaRPr lang="en-US"/>
            </a:p>
          </p:txBody>
        </p:sp>
        <p:sp>
          <p:nvSpPr>
            <p:cNvPr id="174398" name="Line 318"/>
            <p:cNvSpPr>
              <a:spLocks noChangeShapeType="1"/>
            </p:cNvSpPr>
            <p:nvPr/>
          </p:nvSpPr>
          <p:spPr bwMode="auto">
            <a:xfrm flipH="1">
              <a:off x="1973" y="3444"/>
              <a:ext cx="72" cy="72"/>
            </a:xfrm>
            <a:prstGeom prst="line">
              <a:avLst/>
            </a:prstGeom>
            <a:noFill/>
            <a:ln w="28575">
              <a:solidFill>
                <a:schemeClr val="accent2"/>
              </a:solidFill>
              <a:round/>
              <a:headEnd/>
              <a:tailEnd/>
            </a:ln>
            <a:effectLst/>
          </p:spPr>
          <p:txBody>
            <a:bodyPr/>
            <a:lstStyle/>
            <a:p>
              <a:endParaRPr lang="en-US"/>
            </a:p>
          </p:txBody>
        </p:sp>
        <p:sp>
          <p:nvSpPr>
            <p:cNvPr id="174399" name="Line 319"/>
            <p:cNvSpPr>
              <a:spLocks noChangeShapeType="1"/>
            </p:cNvSpPr>
            <p:nvPr/>
          </p:nvSpPr>
          <p:spPr bwMode="auto">
            <a:xfrm flipH="1">
              <a:off x="2028" y="3444"/>
              <a:ext cx="72" cy="72"/>
            </a:xfrm>
            <a:prstGeom prst="line">
              <a:avLst/>
            </a:prstGeom>
            <a:noFill/>
            <a:ln w="28575">
              <a:solidFill>
                <a:schemeClr val="accent2"/>
              </a:solidFill>
              <a:round/>
              <a:headEnd/>
              <a:tailEnd/>
            </a:ln>
            <a:effectLst/>
          </p:spPr>
          <p:txBody>
            <a:bodyPr/>
            <a:lstStyle/>
            <a:p>
              <a:endParaRPr lang="en-US"/>
            </a:p>
          </p:txBody>
        </p:sp>
      </p:grpSp>
      <p:grpSp>
        <p:nvGrpSpPr>
          <p:cNvPr id="174400" name="Group 320"/>
          <p:cNvGrpSpPr>
            <a:grpSpLocks/>
          </p:cNvGrpSpPr>
          <p:nvPr/>
        </p:nvGrpSpPr>
        <p:grpSpPr bwMode="auto">
          <a:xfrm>
            <a:off x="2771775" y="1889125"/>
            <a:ext cx="466725" cy="114300"/>
            <a:chOff x="1806" y="3444"/>
            <a:chExt cx="294" cy="72"/>
          </a:xfrm>
        </p:grpSpPr>
        <p:sp>
          <p:nvSpPr>
            <p:cNvPr id="174401" name="Rectangle 321"/>
            <p:cNvSpPr>
              <a:spLocks noChangeArrowheads="1"/>
            </p:cNvSpPr>
            <p:nvPr/>
          </p:nvSpPr>
          <p:spPr bwMode="auto">
            <a:xfrm>
              <a:off x="1836" y="3456"/>
              <a:ext cx="234" cy="56"/>
            </a:xfrm>
            <a:prstGeom prst="rect">
              <a:avLst/>
            </a:prstGeom>
            <a:solidFill>
              <a:schemeClr val="bg1"/>
            </a:solidFill>
            <a:ln w="9525">
              <a:noFill/>
              <a:miter lim="800000"/>
              <a:headEnd/>
              <a:tailEnd/>
            </a:ln>
            <a:effectLst/>
          </p:spPr>
          <p:txBody>
            <a:bodyPr wrap="none" anchor="ctr"/>
            <a:lstStyle/>
            <a:p>
              <a:endParaRPr lang="en-US"/>
            </a:p>
          </p:txBody>
        </p:sp>
        <p:sp>
          <p:nvSpPr>
            <p:cNvPr id="174402" name="Line 322"/>
            <p:cNvSpPr>
              <a:spLocks noChangeShapeType="1"/>
            </p:cNvSpPr>
            <p:nvPr/>
          </p:nvSpPr>
          <p:spPr bwMode="auto">
            <a:xfrm flipH="1">
              <a:off x="1806" y="3444"/>
              <a:ext cx="72" cy="72"/>
            </a:xfrm>
            <a:prstGeom prst="line">
              <a:avLst/>
            </a:prstGeom>
            <a:noFill/>
            <a:ln w="28575">
              <a:solidFill>
                <a:schemeClr val="accent2"/>
              </a:solidFill>
              <a:round/>
              <a:headEnd/>
              <a:tailEnd/>
            </a:ln>
            <a:effectLst/>
          </p:spPr>
          <p:txBody>
            <a:bodyPr/>
            <a:lstStyle/>
            <a:p>
              <a:endParaRPr lang="en-US"/>
            </a:p>
          </p:txBody>
        </p:sp>
        <p:sp>
          <p:nvSpPr>
            <p:cNvPr id="174403" name="Line 323"/>
            <p:cNvSpPr>
              <a:spLocks noChangeShapeType="1"/>
            </p:cNvSpPr>
            <p:nvPr/>
          </p:nvSpPr>
          <p:spPr bwMode="auto">
            <a:xfrm flipH="1">
              <a:off x="1862" y="3444"/>
              <a:ext cx="72" cy="72"/>
            </a:xfrm>
            <a:prstGeom prst="line">
              <a:avLst/>
            </a:prstGeom>
            <a:noFill/>
            <a:ln w="28575">
              <a:solidFill>
                <a:schemeClr val="accent2"/>
              </a:solidFill>
              <a:round/>
              <a:headEnd/>
              <a:tailEnd/>
            </a:ln>
            <a:effectLst/>
          </p:spPr>
          <p:txBody>
            <a:bodyPr/>
            <a:lstStyle/>
            <a:p>
              <a:endParaRPr lang="en-US"/>
            </a:p>
          </p:txBody>
        </p:sp>
        <p:sp>
          <p:nvSpPr>
            <p:cNvPr id="174404" name="Line 324"/>
            <p:cNvSpPr>
              <a:spLocks noChangeShapeType="1"/>
            </p:cNvSpPr>
            <p:nvPr/>
          </p:nvSpPr>
          <p:spPr bwMode="auto">
            <a:xfrm flipH="1">
              <a:off x="1917" y="3444"/>
              <a:ext cx="72" cy="72"/>
            </a:xfrm>
            <a:prstGeom prst="line">
              <a:avLst/>
            </a:prstGeom>
            <a:noFill/>
            <a:ln w="28575">
              <a:solidFill>
                <a:schemeClr val="accent2"/>
              </a:solidFill>
              <a:round/>
              <a:headEnd/>
              <a:tailEnd/>
            </a:ln>
            <a:effectLst/>
          </p:spPr>
          <p:txBody>
            <a:bodyPr/>
            <a:lstStyle/>
            <a:p>
              <a:endParaRPr lang="en-US"/>
            </a:p>
          </p:txBody>
        </p:sp>
        <p:sp>
          <p:nvSpPr>
            <p:cNvPr id="174405" name="Line 325"/>
            <p:cNvSpPr>
              <a:spLocks noChangeShapeType="1"/>
            </p:cNvSpPr>
            <p:nvPr/>
          </p:nvSpPr>
          <p:spPr bwMode="auto">
            <a:xfrm flipH="1">
              <a:off x="1973" y="3444"/>
              <a:ext cx="72" cy="72"/>
            </a:xfrm>
            <a:prstGeom prst="line">
              <a:avLst/>
            </a:prstGeom>
            <a:noFill/>
            <a:ln w="28575">
              <a:solidFill>
                <a:schemeClr val="accent2"/>
              </a:solidFill>
              <a:round/>
              <a:headEnd/>
              <a:tailEnd/>
            </a:ln>
            <a:effectLst/>
          </p:spPr>
          <p:txBody>
            <a:bodyPr/>
            <a:lstStyle/>
            <a:p>
              <a:endParaRPr lang="en-US"/>
            </a:p>
          </p:txBody>
        </p:sp>
        <p:sp>
          <p:nvSpPr>
            <p:cNvPr id="174406" name="Line 326"/>
            <p:cNvSpPr>
              <a:spLocks noChangeShapeType="1"/>
            </p:cNvSpPr>
            <p:nvPr/>
          </p:nvSpPr>
          <p:spPr bwMode="auto">
            <a:xfrm flipH="1">
              <a:off x="2028" y="3444"/>
              <a:ext cx="72" cy="72"/>
            </a:xfrm>
            <a:prstGeom prst="line">
              <a:avLst/>
            </a:prstGeom>
            <a:noFill/>
            <a:ln w="28575">
              <a:solidFill>
                <a:schemeClr val="accent2"/>
              </a:solidFill>
              <a:round/>
              <a:headEnd/>
              <a:tailEnd/>
            </a:ln>
            <a:effectLst/>
          </p:spPr>
          <p:txBody>
            <a:bodyPr/>
            <a:lstStyle/>
            <a:p>
              <a:endParaRPr lang="en-US"/>
            </a:p>
          </p:txBody>
        </p:sp>
      </p:grpSp>
      <p:grpSp>
        <p:nvGrpSpPr>
          <p:cNvPr id="174407" name="Group 327"/>
          <p:cNvGrpSpPr>
            <a:grpSpLocks/>
          </p:cNvGrpSpPr>
          <p:nvPr/>
        </p:nvGrpSpPr>
        <p:grpSpPr bwMode="auto">
          <a:xfrm>
            <a:off x="4249738" y="3573463"/>
            <a:ext cx="466725" cy="114300"/>
            <a:chOff x="1806" y="3444"/>
            <a:chExt cx="294" cy="72"/>
          </a:xfrm>
        </p:grpSpPr>
        <p:sp>
          <p:nvSpPr>
            <p:cNvPr id="174408" name="Rectangle 328"/>
            <p:cNvSpPr>
              <a:spLocks noChangeArrowheads="1"/>
            </p:cNvSpPr>
            <p:nvPr/>
          </p:nvSpPr>
          <p:spPr bwMode="auto">
            <a:xfrm>
              <a:off x="1836" y="3456"/>
              <a:ext cx="234" cy="56"/>
            </a:xfrm>
            <a:prstGeom prst="rect">
              <a:avLst/>
            </a:prstGeom>
            <a:solidFill>
              <a:schemeClr val="bg1"/>
            </a:solidFill>
            <a:ln w="9525">
              <a:noFill/>
              <a:miter lim="800000"/>
              <a:headEnd/>
              <a:tailEnd/>
            </a:ln>
            <a:effectLst/>
          </p:spPr>
          <p:txBody>
            <a:bodyPr wrap="none" anchor="ctr"/>
            <a:lstStyle/>
            <a:p>
              <a:endParaRPr lang="en-US"/>
            </a:p>
          </p:txBody>
        </p:sp>
        <p:sp>
          <p:nvSpPr>
            <p:cNvPr id="174409" name="Line 329"/>
            <p:cNvSpPr>
              <a:spLocks noChangeShapeType="1"/>
            </p:cNvSpPr>
            <p:nvPr/>
          </p:nvSpPr>
          <p:spPr bwMode="auto">
            <a:xfrm flipH="1">
              <a:off x="1806" y="3444"/>
              <a:ext cx="72" cy="72"/>
            </a:xfrm>
            <a:prstGeom prst="line">
              <a:avLst/>
            </a:prstGeom>
            <a:noFill/>
            <a:ln w="28575">
              <a:solidFill>
                <a:schemeClr val="accent2"/>
              </a:solidFill>
              <a:round/>
              <a:headEnd/>
              <a:tailEnd/>
            </a:ln>
            <a:effectLst/>
          </p:spPr>
          <p:txBody>
            <a:bodyPr/>
            <a:lstStyle/>
            <a:p>
              <a:endParaRPr lang="en-US"/>
            </a:p>
          </p:txBody>
        </p:sp>
        <p:sp>
          <p:nvSpPr>
            <p:cNvPr id="174410" name="Line 330"/>
            <p:cNvSpPr>
              <a:spLocks noChangeShapeType="1"/>
            </p:cNvSpPr>
            <p:nvPr/>
          </p:nvSpPr>
          <p:spPr bwMode="auto">
            <a:xfrm flipH="1">
              <a:off x="1862" y="3444"/>
              <a:ext cx="72" cy="72"/>
            </a:xfrm>
            <a:prstGeom prst="line">
              <a:avLst/>
            </a:prstGeom>
            <a:noFill/>
            <a:ln w="28575">
              <a:solidFill>
                <a:schemeClr val="accent2"/>
              </a:solidFill>
              <a:round/>
              <a:headEnd/>
              <a:tailEnd/>
            </a:ln>
            <a:effectLst/>
          </p:spPr>
          <p:txBody>
            <a:bodyPr/>
            <a:lstStyle/>
            <a:p>
              <a:endParaRPr lang="en-US"/>
            </a:p>
          </p:txBody>
        </p:sp>
        <p:sp>
          <p:nvSpPr>
            <p:cNvPr id="174411" name="Line 331"/>
            <p:cNvSpPr>
              <a:spLocks noChangeShapeType="1"/>
            </p:cNvSpPr>
            <p:nvPr/>
          </p:nvSpPr>
          <p:spPr bwMode="auto">
            <a:xfrm flipH="1">
              <a:off x="1917" y="3444"/>
              <a:ext cx="72" cy="72"/>
            </a:xfrm>
            <a:prstGeom prst="line">
              <a:avLst/>
            </a:prstGeom>
            <a:noFill/>
            <a:ln w="28575">
              <a:solidFill>
                <a:schemeClr val="accent2"/>
              </a:solidFill>
              <a:round/>
              <a:headEnd/>
              <a:tailEnd/>
            </a:ln>
            <a:effectLst/>
          </p:spPr>
          <p:txBody>
            <a:bodyPr/>
            <a:lstStyle/>
            <a:p>
              <a:endParaRPr lang="en-US"/>
            </a:p>
          </p:txBody>
        </p:sp>
        <p:sp>
          <p:nvSpPr>
            <p:cNvPr id="174412" name="Line 332"/>
            <p:cNvSpPr>
              <a:spLocks noChangeShapeType="1"/>
            </p:cNvSpPr>
            <p:nvPr/>
          </p:nvSpPr>
          <p:spPr bwMode="auto">
            <a:xfrm flipH="1">
              <a:off x="1973" y="3444"/>
              <a:ext cx="72" cy="72"/>
            </a:xfrm>
            <a:prstGeom prst="line">
              <a:avLst/>
            </a:prstGeom>
            <a:noFill/>
            <a:ln w="28575">
              <a:solidFill>
                <a:schemeClr val="accent2"/>
              </a:solidFill>
              <a:round/>
              <a:headEnd/>
              <a:tailEnd/>
            </a:ln>
            <a:effectLst/>
          </p:spPr>
          <p:txBody>
            <a:bodyPr/>
            <a:lstStyle/>
            <a:p>
              <a:endParaRPr lang="en-US"/>
            </a:p>
          </p:txBody>
        </p:sp>
        <p:sp>
          <p:nvSpPr>
            <p:cNvPr id="174413" name="Line 333"/>
            <p:cNvSpPr>
              <a:spLocks noChangeShapeType="1"/>
            </p:cNvSpPr>
            <p:nvPr/>
          </p:nvSpPr>
          <p:spPr bwMode="auto">
            <a:xfrm flipH="1">
              <a:off x="2028" y="3444"/>
              <a:ext cx="72" cy="72"/>
            </a:xfrm>
            <a:prstGeom prst="line">
              <a:avLst/>
            </a:prstGeom>
            <a:noFill/>
            <a:ln w="28575">
              <a:solidFill>
                <a:schemeClr val="accent2"/>
              </a:solidFill>
              <a:round/>
              <a:headEnd/>
              <a:tailEnd/>
            </a:ln>
            <a:effectLst/>
          </p:spPr>
          <p:txBody>
            <a:bodyPr/>
            <a:lstStyle/>
            <a:p>
              <a:endParaRPr lang="en-US"/>
            </a:p>
          </p:txBody>
        </p:sp>
      </p:grpSp>
      <p:grpSp>
        <p:nvGrpSpPr>
          <p:cNvPr id="174414" name="Group 334"/>
          <p:cNvGrpSpPr>
            <a:grpSpLocks/>
          </p:cNvGrpSpPr>
          <p:nvPr/>
        </p:nvGrpSpPr>
        <p:grpSpPr bwMode="auto">
          <a:xfrm>
            <a:off x="2771775" y="4984750"/>
            <a:ext cx="466725" cy="114300"/>
            <a:chOff x="1806" y="3444"/>
            <a:chExt cx="294" cy="72"/>
          </a:xfrm>
        </p:grpSpPr>
        <p:sp>
          <p:nvSpPr>
            <p:cNvPr id="174415" name="Rectangle 335"/>
            <p:cNvSpPr>
              <a:spLocks noChangeArrowheads="1"/>
            </p:cNvSpPr>
            <p:nvPr/>
          </p:nvSpPr>
          <p:spPr bwMode="auto">
            <a:xfrm>
              <a:off x="1836" y="3456"/>
              <a:ext cx="234" cy="56"/>
            </a:xfrm>
            <a:prstGeom prst="rect">
              <a:avLst/>
            </a:prstGeom>
            <a:solidFill>
              <a:schemeClr val="bg1"/>
            </a:solidFill>
            <a:ln w="9525">
              <a:noFill/>
              <a:miter lim="800000"/>
              <a:headEnd/>
              <a:tailEnd/>
            </a:ln>
            <a:effectLst/>
          </p:spPr>
          <p:txBody>
            <a:bodyPr wrap="none" anchor="ctr"/>
            <a:lstStyle/>
            <a:p>
              <a:endParaRPr lang="en-US"/>
            </a:p>
          </p:txBody>
        </p:sp>
        <p:sp>
          <p:nvSpPr>
            <p:cNvPr id="174416" name="Line 336"/>
            <p:cNvSpPr>
              <a:spLocks noChangeShapeType="1"/>
            </p:cNvSpPr>
            <p:nvPr/>
          </p:nvSpPr>
          <p:spPr bwMode="auto">
            <a:xfrm flipH="1">
              <a:off x="1806" y="3444"/>
              <a:ext cx="72" cy="72"/>
            </a:xfrm>
            <a:prstGeom prst="line">
              <a:avLst/>
            </a:prstGeom>
            <a:noFill/>
            <a:ln w="28575">
              <a:solidFill>
                <a:schemeClr val="accent2"/>
              </a:solidFill>
              <a:round/>
              <a:headEnd/>
              <a:tailEnd/>
            </a:ln>
            <a:effectLst/>
          </p:spPr>
          <p:txBody>
            <a:bodyPr/>
            <a:lstStyle/>
            <a:p>
              <a:endParaRPr lang="en-US"/>
            </a:p>
          </p:txBody>
        </p:sp>
        <p:sp>
          <p:nvSpPr>
            <p:cNvPr id="174417" name="Line 337"/>
            <p:cNvSpPr>
              <a:spLocks noChangeShapeType="1"/>
            </p:cNvSpPr>
            <p:nvPr/>
          </p:nvSpPr>
          <p:spPr bwMode="auto">
            <a:xfrm flipH="1">
              <a:off x="1862" y="3444"/>
              <a:ext cx="72" cy="72"/>
            </a:xfrm>
            <a:prstGeom prst="line">
              <a:avLst/>
            </a:prstGeom>
            <a:noFill/>
            <a:ln w="28575">
              <a:solidFill>
                <a:schemeClr val="accent2"/>
              </a:solidFill>
              <a:round/>
              <a:headEnd/>
              <a:tailEnd/>
            </a:ln>
            <a:effectLst/>
          </p:spPr>
          <p:txBody>
            <a:bodyPr/>
            <a:lstStyle/>
            <a:p>
              <a:endParaRPr lang="en-US"/>
            </a:p>
          </p:txBody>
        </p:sp>
        <p:sp>
          <p:nvSpPr>
            <p:cNvPr id="174418" name="Line 338"/>
            <p:cNvSpPr>
              <a:spLocks noChangeShapeType="1"/>
            </p:cNvSpPr>
            <p:nvPr/>
          </p:nvSpPr>
          <p:spPr bwMode="auto">
            <a:xfrm flipH="1">
              <a:off x="1917" y="3444"/>
              <a:ext cx="72" cy="72"/>
            </a:xfrm>
            <a:prstGeom prst="line">
              <a:avLst/>
            </a:prstGeom>
            <a:noFill/>
            <a:ln w="28575">
              <a:solidFill>
                <a:schemeClr val="accent2"/>
              </a:solidFill>
              <a:round/>
              <a:headEnd/>
              <a:tailEnd/>
            </a:ln>
            <a:effectLst/>
          </p:spPr>
          <p:txBody>
            <a:bodyPr/>
            <a:lstStyle/>
            <a:p>
              <a:endParaRPr lang="en-US"/>
            </a:p>
          </p:txBody>
        </p:sp>
        <p:sp>
          <p:nvSpPr>
            <p:cNvPr id="174419" name="Line 339"/>
            <p:cNvSpPr>
              <a:spLocks noChangeShapeType="1"/>
            </p:cNvSpPr>
            <p:nvPr/>
          </p:nvSpPr>
          <p:spPr bwMode="auto">
            <a:xfrm flipH="1">
              <a:off x="1973" y="3444"/>
              <a:ext cx="72" cy="72"/>
            </a:xfrm>
            <a:prstGeom prst="line">
              <a:avLst/>
            </a:prstGeom>
            <a:noFill/>
            <a:ln w="28575">
              <a:solidFill>
                <a:schemeClr val="accent2"/>
              </a:solidFill>
              <a:round/>
              <a:headEnd/>
              <a:tailEnd/>
            </a:ln>
            <a:effectLst/>
          </p:spPr>
          <p:txBody>
            <a:bodyPr/>
            <a:lstStyle/>
            <a:p>
              <a:endParaRPr lang="en-US"/>
            </a:p>
          </p:txBody>
        </p:sp>
        <p:sp>
          <p:nvSpPr>
            <p:cNvPr id="174420" name="Line 340"/>
            <p:cNvSpPr>
              <a:spLocks noChangeShapeType="1"/>
            </p:cNvSpPr>
            <p:nvPr/>
          </p:nvSpPr>
          <p:spPr bwMode="auto">
            <a:xfrm flipH="1">
              <a:off x="2028" y="3444"/>
              <a:ext cx="72" cy="72"/>
            </a:xfrm>
            <a:prstGeom prst="line">
              <a:avLst/>
            </a:prstGeom>
            <a:noFill/>
            <a:ln w="28575">
              <a:solidFill>
                <a:schemeClr val="accent2"/>
              </a:solidFill>
              <a:round/>
              <a:headEnd/>
              <a:tailEnd/>
            </a:ln>
            <a:effectLst/>
          </p:spPr>
          <p:txBody>
            <a:bodyPr/>
            <a:lstStyle/>
            <a:p>
              <a:endParaRPr lang="en-US"/>
            </a:p>
          </p:txBody>
        </p:sp>
      </p:grpSp>
      <p:sp>
        <p:nvSpPr>
          <p:cNvPr id="174421" name="Text Box 341"/>
          <p:cNvSpPr txBox="1">
            <a:spLocks noChangeArrowheads="1"/>
          </p:cNvSpPr>
          <p:nvPr/>
        </p:nvSpPr>
        <p:spPr bwMode="auto">
          <a:xfrm>
            <a:off x="104775" y="4762500"/>
            <a:ext cx="1358900" cy="714375"/>
          </a:xfrm>
          <a:prstGeom prst="rect">
            <a:avLst/>
          </a:prstGeom>
          <a:noFill/>
          <a:ln w="9525" algn="ctr">
            <a:noFill/>
            <a:miter lim="800000"/>
            <a:headEnd/>
            <a:tailEnd/>
          </a:ln>
          <a:effectLst/>
        </p:spPr>
        <p:txBody>
          <a:bodyPr wrap="none">
            <a:spAutoFit/>
          </a:bodyPr>
          <a:lstStyle/>
          <a:p>
            <a:pPr marL="117475" indent="-117475">
              <a:lnSpc>
                <a:spcPct val="85000"/>
              </a:lnSpc>
              <a:buFontTx/>
              <a:buChar char="•"/>
            </a:pPr>
            <a:r>
              <a:rPr lang="en-US" sz="1200" b="1"/>
              <a:t>Bandwidth</a:t>
            </a:r>
          </a:p>
          <a:p>
            <a:pPr marL="117475" indent="-117475">
              <a:lnSpc>
                <a:spcPct val="85000"/>
              </a:lnSpc>
              <a:buFontTx/>
              <a:buChar char="•"/>
            </a:pPr>
            <a:r>
              <a:rPr lang="en-US" sz="1200" b="1"/>
              <a:t>Latency</a:t>
            </a:r>
          </a:p>
          <a:p>
            <a:pPr marL="117475" indent="-117475">
              <a:lnSpc>
                <a:spcPct val="85000"/>
              </a:lnSpc>
              <a:buFontTx/>
              <a:buChar char="•"/>
            </a:pPr>
            <a:r>
              <a:rPr lang="en-US" sz="1200" b="1"/>
              <a:t>Device</a:t>
            </a:r>
            <a:br>
              <a:rPr lang="en-US" sz="1200" b="1"/>
            </a:br>
            <a:r>
              <a:rPr lang="en-US" sz="1200" b="1"/>
              <a:t>idiosyncrasies</a:t>
            </a:r>
          </a:p>
        </p:txBody>
      </p:sp>
      <p:sp>
        <p:nvSpPr>
          <p:cNvPr id="174422" name="Text Box 342"/>
          <p:cNvSpPr txBox="1">
            <a:spLocks noChangeArrowheads="1"/>
          </p:cNvSpPr>
          <p:nvPr/>
        </p:nvSpPr>
        <p:spPr bwMode="auto">
          <a:xfrm>
            <a:off x="107950" y="1557338"/>
            <a:ext cx="1439863" cy="558800"/>
          </a:xfrm>
          <a:prstGeom prst="rect">
            <a:avLst/>
          </a:prstGeom>
          <a:noFill/>
          <a:ln w="9525" algn="ctr">
            <a:noFill/>
            <a:miter lim="800000"/>
            <a:headEnd/>
            <a:tailEnd/>
          </a:ln>
          <a:effectLst/>
        </p:spPr>
        <p:txBody>
          <a:bodyPr>
            <a:spAutoFit/>
          </a:bodyPr>
          <a:lstStyle/>
          <a:p>
            <a:pPr>
              <a:lnSpc>
                <a:spcPct val="85000"/>
              </a:lnSpc>
            </a:pPr>
            <a:r>
              <a:rPr lang="en-US" sz="1200" b="1"/>
              <a:t>Cannot access from behind firewalls</a:t>
            </a:r>
          </a:p>
        </p:txBody>
      </p:sp>
      <p:sp>
        <p:nvSpPr>
          <p:cNvPr id="174423" name="Text Box 343"/>
          <p:cNvSpPr txBox="1">
            <a:spLocks noChangeArrowheads="1"/>
          </p:cNvSpPr>
          <p:nvPr/>
        </p:nvSpPr>
        <p:spPr bwMode="auto">
          <a:xfrm>
            <a:off x="107950" y="2349500"/>
            <a:ext cx="1511300" cy="558800"/>
          </a:xfrm>
          <a:prstGeom prst="rect">
            <a:avLst/>
          </a:prstGeom>
          <a:noFill/>
          <a:ln w="9525" algn="ctr">
            <a:noFill/>
            <a:miter lim="800000"/>
            <a:headEnd/>
            <a:tailEnd/>
          </a:ln>
          <a:effectLst/>
        </p:spPr>
        <p:txBody>
          <a:bodyPr>
            <a:spAutoFit/>
          </a:bodyPr>
          <a:lstStyle/>
          <a:p>
            <a:pPr>
              <a:lnSpc>
                <a:spcPct val="85000"/>
              </a:lnSpc>
            </a:pPr>
            <a:r>
              <a:rPr lang="en-US" sz="1200" b="1"/>
              <a:t>Access from widely varying devices</a:t>
            </a:r>
          </a:p>
        </p:txBody>
      </p:sp>
      <p:sp>
        <p:nvSpPr>
          <p:cNvPr id="174424" name="Text Box 344"/>
          <p:cNvSpPr txBox="1">
            <a:spLocks noChangeArrowheads="1"/>
          </p:cNvSpPr>
          <p:nvPr/>
        </p:nvSpPr>
        <p:spPr bwMode="auto">
          <a:xfrm>
            <a:off x="107950" y="4000500"/>
            <a:ext cx="1511300" cy="558800"/>
          </a:xfrm>
          <a:prstGeom prst="rect">
            <a:avLst/>
          </a:prstGeom>
          <a:noFill/>
          <a:ln w="9525" algn="ctr">
            <a:noFill/>
            <a:miter lim="800000"/>
            <a:headEnd/>
            <a:tailEnd/>
          </a:ln>
          <a:effectLst/>
        </p:spPr>
        <p:txBody>
          <a:bodyPr>
            <a:spAutoFit/>
          </a:bodyPr>
          <a:lstStyle/>
          <a:p>
            <a:pPr>
              <a:lnSpc>
                <a:spcPct val="85000"/>
              </a:lnSpc>
            </a:pPr>
            <a:r>
              <a:rPr lang="en-US" sz="1200" b="1"/>
              <a:t>Minimize re-authentication on re-connect</a:t>
            </a:r>
          </a:p>
        </p:txBody>
      </p:sp>
      <p:sp>
        <p:nvSpPr>
          <p:cNvPr id="174425" name="Text Box 345"/>
          <p:cNvSpPr txBox="1">
            <a:spLocks noChangeArrowheads="1"/>
          </p:cNvSpPr>
          <p:nvPr/>
        </p:nvSpPr>
        <p:spPr bwMode="auto">
          <a:xfrm>
            <a:off x="107950" y="3141663"/>
            <a:ext cx="1427163" cy="558800"/>
          </a:xfrm>
          <a:prstGeom prst="rect">
            <a:avLst/>
          </a:prstGeom>
          <a:noFill/>
          <a:ln w="9525" algn="ctr">
            <a:noFill/>
            <a:miter lim="800000"/>
            <a:headEnd/>
            <a:tailEnd/>
          </a:ln>
          <a:effectLst/>
        </p:spPr>
        <p:txBody>
          <a:bodyPr>
            <a:spAutoFit/>
          </a:bodyPr>
          <a:lstStyle/>
          <a:p>
            <a:pPr>
              <a:lnSpc>
                <a:spcPct val="85000"/>
              </a:lnSpc>
            </a:pPr>
            <a:r>
              <a:rPr lang="en-US" sz="1200" b="1"/>
              <a:t>Need access to </a:t>
            </a:r>
            <a:r>
              <a:rPr lang="en-US" sz="1200" b="1" i="1"/>
              <a:t>all</a:t>
            </a:r>
            <a:r>
              <a:rPr lang="en-US" sz="1200" b="1"/>
              <a:t> internal IT resources</a:t>
            </a:r>
          </a:p>
        </p:txBody>
      </p:sp>
      <p:grpSp>
        <p:nvGrpSpPr>
          <p:cNvPr id="174426" name="Group 346"/>
          <p:cNvGrpSpPr>
            <a:grpSpLocks/>
          </p:cNvGrpSpPr>
          <p:nvPr/>
        </p:nvGrpSpPr>
        <p:grpSpPr bwMode="auto">
          <a:xfrm>
            <a:off x="7785100" y="5105400"/>
            <a:ext cx="803275" cy="400050"/>
            <a:chOff x="3915" y="3704"/>
            <a:chExt cx="618" cy="309"/>
          </a:xfrm>
        </p:grpSpPr>
        <p:sp>
          <p:nvSpPr>
            <p:cNvPr id="174427" name="Oval 347"/>
            <p:cNvSpPr>
              <a:spLocks noChangeArrowheads="1"/>
            </p:cNvSpPr>
            <p:nvPr/>
          </p:nvSpPr>
          <p:spPr bwMode="gray">
            <a:xfrm>
              <a:off x="3955" y="3747"/>
              <a:ext cx="578" cy="26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74428" name="AutoShape 348"/>
            <p:cNvSpPr>
              <a:spLocks noChangeArrowheads="1"/>
            </p:cNvSpPr>
            <p:nvPr/>
          </p:nvSpPr>
          <p:spPr bwMode="gray">
            <a:xfrm>
              <a:off x="4007" y="3839"/>
              <a:ext cx="348" cy="61"/>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174429" name="AutoShape 349"/>
            <p:cNvSpPr>
              <a:spLocks noChangeArrowheads="1"/>
            </p:cNvSpPr>
            <p:nvPr/>
          </p:nvSpPr>
          <p:spPr bwMode="gray">
            <a:xfrm>
              <a:off x="4073" y="3764"/>
              <a:ext cx="81" cy="43"/>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417500" prstMaterial="legacyMatte">
              <a:bevelT w="13500" h="13500" prst="angle"/>
              <a:bevelB w="13500" h="13500" prst="angle"/>
              <a:extrusionClr>
                <a:srgbClr val="67ADF3"/>
              </a:extrusionClr>
            </a:sp3d>
          </p:spPr>
          <p:txBody>
            <a:bodyPr wrap="none" anchor="ctr">
              <a:flatTx/>
            </a:bodyPr>
            <a:lstStyle/>
            <a:p>
              <a:endParaRPr lang="en-US"/>
            </a:p>
          </p:txBody>
        </p:sp>
        <p:sp>
          <p:nvSpPr>
            <p:cNvPr id="174430" name="Oval 350"/>
            <p:cNvSpPr>
              <a:spLocks noChangeArrowheads="1"/>
            </p:cNvSpPr>
            <p:nvPr/>
          </p:nvSpPr>
          <p:spPr bwMode="gray">
            <a:xfrm rot="254863">
              <a:off x="4214" y="379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1" name="Oval 351"/>
            <p:cNvSpPr>
              <a:spLocks noChangeArrowheads="1"/>
            </p:cNvSpPr>
            <p:nvPr/>
          </p:nvSpPr>
          <p:spPr bwMode="gray">
            <a:xfrm rot="254863">
              <a:off x="4258" y="3808"/>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2" name="Oval 352"/>
            <p:cNvSpPr>
              <a:spLocks noChangeArrowheads="1"/>
            </p:cNvSpPr>
            <p:nvPr/>
          </p:nvSpPr>
          <p:spPr bwMode="gray">
            <a:xfrm rot="254863">
              <a:off x="4303" y="3816"/>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3" name="Oval 353"/>
            <p:cNvSpPr>
              <a:spLocks noChangeArrowheads="1"/>
            </p:cNvSpPr>
            <p:nvPr/>
          </p:nvSpPr>
          <p:spPr bwMode="gray">
            <a:xfrm rot="254863">
              <a:off x="4240" y="377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4" name="Oval 354"/>
            <p:cNvSpPr>
              <a:spLocks noChangeArrowheads="1"/>
            </p:cNvSpPr>
            <p:nvPr/>
          </p:nvSpPr>
          <p:spPr bwMode="gray">
            <a:xfrm rot="254863">
              <a:off x="4284" y="377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5" name="Oval 355"/>
            <p:cNvSpPr>
              <a:spLocks noChangeArrowheads="1"/>
            </p:cNvSpPr>
            <p:nvPr/>
          </p:nvSpPr>
          <p:spPr bwMode="gray">
            <a:xfrm rot="254863">
              <a:off x="4329" y="378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6" name="Oval 356"/>
            <p:cNvSpPr>
              <a:spLocks noChangeArrowheads="1"/>
            </p:cNvSpPr>
            <p:nvPr/>
          </p:nvSpPr>
          <p:spPr bwMode="gray">
            <a:xfrm rot="254863">
              <a:off x="4268" y="3740"/>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7" name="Oval 357"/>
            <p:cNvSpPr>
              <a:spLocks noChangeArrowheads="1"/>
            </p:cNvSpPr>
            <p:nvPr/>
          </p:nvSpPr>
          <p:spPr bwMode="gray">
            <a:xfrm rot="254863">
              <a:off x="4312" y="3749"/>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8" name="Oval 358"/>
            <p:cNvSpPr>
              <a:spLocks noChangeArrowheads="1"/>
            </p:cNvSpPr>
            <p:nvPr/>
          </p:nvSpPr>
          <p:spPr bwMode="gray">
            <a:xfrm rot="254863">
              <a:off x="4357" y="3757"/>
              <a:ext cx="35" cy="27"/>
            </a:xfrm>
            <a:prstGeom prst="ellipse">
              <a:avLst/>
            </a:prstGeom>
            <a:solidFill>
              <a:srgbClr val="799DD1"/>
            </a:solidFill>
            <a:ln w="9525">
              <a:solidFill>
                <a:srgbClr val="395C83"/>
              </a:solidFill>
              <a:round/>
              <a:headEnd/>
              <a:tailEnd/>
            </a:ln>
            <a:effectLst/>
          </p:spPr>
          <p:txBody>
            <a:bodyPr wrap="none" anchor="ctr"/>
            <a:lstStyle/>
            <a:p>
              <a:endParaRPr lang="en-US"/>
            </a:p>
          </p:txBody>
        </p:sp>
        <p:sp>
          <p:nvSpPr>
            <p:cNvPr id="174439" name="Freeform 359"/>
            <p:cNvSpPr>
              <a:spLocks/>
            </p:cNvSpPr>
            <p:nvPr/>
          </p:nvSpPr>
          <p:spPr bwMode="gray">
            <a:xfrm>
              <a:off x="4290" y="3704"/>
              <a:ext cx="141" cy="42"/>
            </a:xfrm>
            <a:custGeom>
              <a:avLst/>
              <a:gdLst/>
              <a:ahLst/>
              <a:cxnLst>
                <a:cxn ang="0">
                  <a:pos x="18" y="0"/>
                </a:cxn>
                <a:cxn ang="0">
                  <a:pos x="141" y="22"/>
                </a:cxn>
                <a:cxn ang="0">
                  <a:pos x="120" y="42"/>
                </a:cxn>
                <a:cxn ang="0">
                  <a:pos x="0" y="19"/>
                </a:cxn>
                <a:cxn ang="0">
                  <a:pos x="18" y="0"/>
                </a:cxn>
              </a:cxnLst>
              <a:rect l="0" t="0" r="r" b="b"/>
              <a:pathLst>
                <a:path w="141" h="42">
                  <a:moveTo>
                    <a:pt x="18" y="0"/>
                  </a:moveTo>
                  <a:lnTo>
                    <a:pt x="141" y="22"/>
                  </a:lnTo>
                  <a:lnTo>
                    <a:pt x="120" y="42"/>
                  </a:lnTo>
                  <a:lnTo>
                    <a:pt x="0" y="19"/>
                  </a:lnTo>
                  <a:lnTo>
                    <a:pt x="18" y="0"/>
                  </a:lnTo>
                  <a:close/>
                </a:path>
              </a:pathLst>
            </a:custGeom>
            <a:solidFill>
              <a:srgbClr val="B3C7E5"/>
            </a:solidFill>
            <a:ln w="9525" cap="flat" cmpd="sng">
              <a:solidFill>
                <a:srgbClr val="395C83"/>
              </a:solidFill>
              <a:prstDash val="solid"/>
              <a:round/>
              <a:headEnd/>
              <a:tailEnd/>
            </a:ln>
            <a:effectLst/>
          </p:spPr>
          <p:txBody>
            <a:bodyPr wrap="none" anchor="ctr"/>
            <a:lstStyle/>
            <a:p>
              <a:endParaRPr lang="en-US"/>
            </a:p>
          </p:txBody>
        </p:sp>
        <p:sp>
          <p:nvSpPr>
            <p:cNvPr id="174440" name="Freeform 360"/>
            <p:cNvSpPr>
              <a:spLocks/>
            </p:cNvSpPr>
            <p:nvPr/>
          </p:nvSpPr>
          <p:spPr bwMode="gray">
            <a:xfrm>
              <a:off x="3915" y="3780"/>
              <a:ext cx="198" cy="168"/>
            </a:xfrm>
            <a:custGeom>
              <a:avLst/>
              <a:gdLst/>
              <a:ahLst/>
              <a:cxnLst>
                <a:cxn ang="0">
                  <a:pos x="198" y="0"/>
                </a:cxn>
                <a:cxn ang="0">
                  <a:pos x="141" y="149"/>
                </a:cxn>
                <a:cxn ang="0">
                  <a:pos x="18" y="87"/>
                </a:cxn>
                <a:cxn ang="0">
                  <a:pos x="107" y="50"/>
                </a:cxn>
              </a:cxnLst>
              <a:rect l="0" t="0" r="r" b="b"/>
              <a:pathLst>
                <a:path w="198" h="168">
                  <a:moveTo>
                    <a:pt x="198" y="0"/>
                  </a:moveTo>
                  <a:cubicBezTo>
                    <a:pt x="137" y="59"/>
                    <a:pt x="193" y="130"/>
                    <a:pt x="141" y="149"/>
                  </a:cubicBezTo>
                  <a:cubicBezTo>
                    <a:pt x="89" y="168"/>
                    <a:pt x="0" y="126"/>
                    <a:pt x="18" y="87"/>
                  </a:cubicBezTo>
                  <a:cubicBezTo>
                    <a:pt x="36" y="48"/>
                    <a:pt x="62" y="45"/>
                    <a:pt x="107" y="50"/>
                  </a:cubicBezTo>
                </a:path>
              </a:pathLst>
            </a:custGeom>
            <a:noFill/>
            <a:ln w="19050" cmpd="sng">
              <a:solidFill>
                <a:srgbClr val="093B6D"/>
              </a:solidFill>
              <a:round/>
              <a:headEnd/>
              <a:tailEnd/>
            </a:ln>
            <a:effectLst/>
          </p:spPr>
          <p:txBody>
            <a:bodyPr/>
            <a:lstStyle/>
            <a:p>
              <a:endParaRPr lang="en-US"/>
            </a:p>
          </p:txBody>
        </p:sp>
      </p:grpSp>
      <p:sp>
        <p:nvSpPr>
          <p:cNvPr id="174441" name="AutoShape 361"/>
          <p:cNvSpPr>
            <a:spLocks noChangeArrowheads="1"/>
          </p:cNvSpPr>
          <p:nvPr/>
        </p:nvSpPr>
        <p:spPr bwMode="gray">
          <a:xfrm>
            <a:off x="4905375" y="1692275"/>
            <a:ext cx="1733550" cy="1023938"/>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sp>
        <p:nvSpPr>
          <p:cNvPr id="174442" name="AutoShape 362"/>
          <p:cNvSpPr>
            <a:spLocks noChangeArrowheads="1"/>
          </p:cNvSpPr>
          <p:nvPr/>
        </p:nvSpPr>
        <p:spPr bwMode="gray">
          <a:xfrm>
            <a:off x="6102350" y="2816225"/>
            <a:ext cx="819150" cy="1066800"/>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sp>
        <p:nvSpPr>
          <p:cNvPr id="174443" name="AutoShape 363"/>
          <p:cNvSpPr>
            <a:spLocks noChangeArrowheads="1"/>
          </p:cNvSpPr>
          <p:nvPr/>
        </p:nvSpPr>
        <p:spPr bwMode="gray">
          <a:xfrm>
            <a:off x="7048500" y="1692275"/>
            <a:ext cx="1724025" cy="3978275"/>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sp>
        <p:nvSpPr>
          <p:cNvPr id="174444" name="AutoShape 364"/>
          <p:cNvSpPr>
            <a:spLocks noChangeArrowheads="1"/>
          </p:cNvSpPr>
          <p:nvPr/>
        </p:nvSpPr>
        <p:spPr bwMode="gray">
          <a:xfrm>
            <a:off x="1635125" y="1692275"/>
            <a:ext cx="1344613" cy="3978275"/>
          </a:xfrm>
          <a:prstGeom prst="roundRect">
            <a:avLst>
              <a:gd name="adj" fmla="val 9148"/>
            </a:avLst>
          </a:prstGeom>
          <a:noFill/>
          <a:ln w="38100" algn="ctr">
            <a:solidFill>
              <a:schemeClr val="accent1"/>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09"/>
                                        </p:tgtEl>
                                        <p:attrNameLst>
                                          <p:attrName>style.visibility</p:attrName>
                                        </p:attrNameLst>
                                      </p:cBhvr>
                                      <p:to>
                                        <p:strVal val="visible"/>
                                      </p:to>
                                    </p:set>
                                    <p:animEffect transition="in" filter="wipe(up)">
                                      <p:cBhvr>
                                        <p:cTn id="7" dur="500"/>
                                        <p:tgtEl>
                                          <p:spTgt spid="174109"/>
                                        </p:tgtEl>
                                      </p:cBhvr>
                                    </p:animEffect>
                                  </p:childTnLst>
                                </p:cTn>
                              </p:par>
                              <p:par>
                                <p:cTn id="8" presetID="22" presetClass="entr" presetSubtype="1" fill="hold" nodeType="withEffect">
                                  <p:stCondLst>
                                    <p:cond delay="0"/>
                                  </p:stCondLst>
                                  <p:childTnLst>
                                    <p:set>
                                      <p:cBhvr>
                                        <p:cTn id="9" dur="1" fill="hold">
                                          <p:stCondLst>
                                            <p:cond delay="0"/>
                                          </p:stCondLst>
                                        </p:cTn>
                                        <p:tgtEl>
                                          <p:spTgt spid="174110"/>
                                        </p:tgtEl>
                                        <p:attrNameLst>
                                          <p:attrName>style.visibility</p:attrName>
                                        </p:attrNameLst>
                                      </p:cBhvr>
                                      <p:to>
                                        <p:strVal val="visible"/>
                                      </p:to>
                                    </p:set>
                                    <p:animEffect transition="in" filter="wipe(up)">
                                      <p:cBhvr>
                                        <p:cTn id="10" dur="500"/>
                                        <p:tgtEl>
                                          <p:spTgt spid="1741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74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4441"/>
                                        </p:tgtEl>
                                        <p:attrNameLst>
                                          <p:attrName>style.visibility</p:attrName>
                                        </p:attrNameLst>
                                      </p:cBhvr>
                                      <p:to>
                                        <p:strVal val="visible"/>
                                      </p:to>
                                    </p:set>
                                    <p:animEffect transition="in" filter="wipe(up)">
                                      <p:cBhvr>
                                        <p:cTn id="17" dur="500"/>
                                        <p:tgtEl>
                                          <p:spTgt spid="17444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74385"/>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74105"/>
                                        </p:tgtEl>
                                        <p:attrNameLst>
                                          <p:attrName>style.visibility</p:attrName>
                                        </p:attrNameLst>
                                      </p:cBhvr>
                                      <p:to>
                                        <p:strVal val="visible"/>
                                      </p:to>
                                    </p:set>
                                    <p:animEffect transition="in" filter="fade">
                                      <p:cBhvr>
                                        <p:cTn id="22" dur="500"/>
                                        <p:tgtEl>
                                          <p:spTgt spid="17410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05556E-6 4.07407E-6 L 0.01354 0.68125 " pathEditMode="relative" rAng="0" ptsTypes="AA">
                                      <p:cBhvr>
                                        <p:cTn id="26" dur="500" fill="hold"/>
                                        <p:tgtEl>
                                          <p:spTgt spid="174385"/>
                                        </p:tgtEl>
                                        <p:attrNameLst>
                                          <p:attrName>ppt_x</p:attrName>
                                          <p:attrName>ppt_y</p:attrName>
                                        </p:attrNameLst>
                                      </p:cBhvr>
                                      <p:rCtr x="7" y="341"/>
                                    </p:animMotion>
                                  </p:childTnLst>
                                </p:cTn>
                              </p:par>
                              <p:par>
                                <p:cTn id="27" presetID="10" presetClass="exit" presetSubtype="0" fill="hold" nodeType="withEffect">
                                  <p:stCondLst>
                                    <p:cond delay="0"/>
                                  </p:stCondLst>
                                  <p:childTnLst>
                                    <p:animEffect transition="out" filter="fade">
                                      <p:cBhvr>
                                        <p:cTn id="28" dur="500"/>
                                        <p:tgtEl>
                                          <p:spTgt spid="174105"/>
                                        </p:tgtEl>
                                      </p:cBhvr>
                                    </p:animEffect>
                                    <p:set>
                                      <p:cBhvr>
                                        <p:cTn id="29" dur="1" fill="hold">
                                          <p:stCondLst>
                                            <p:cond delay="499"/>
                                          </p:stCondLst>
                                        </p:cTn>
                                        <p:tgtEl>
                                          <p:spTgt spid="17410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74441"/>
                                        </p:tgtEl>
                                      </p:cBhvr>
                                    </p:animEffect>
                                    <p:set>
                                      <p:cBhvr>
                                        <p:cTn id="32" dur="1" fill="hold">
                                          <p:stCondLst>
                                            <p:cond delay="499"/>
                                          </p:stCondLst>
                                        </p:cTn>
                                        <p:tgtEl>
                                          <p:spTgt spid="17444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74109"/>
                                        </p:tgtEl>
                                      </p:cBhvr>
                                    </p:animEffect>
                                    <p:set>
                                      <p:cBhvr>
                                        <p:cTn id="35" dur="1" fill="hold">
                                          <p:stCondLst>
                                            <p:cond delay="499"/>
                                          </p:stCondLst>
                                        </p:cTn>
                                        <p:tgtEl>
                                          <p:spTgt spid="17410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74110"/>
                                        </p:tgtEl>
                                      </p:cBhvr>
                                    </p:animEffect>
                                    <p:set>
                                      <p:cBhvr>
                                        <p:cTn id="38" dur="1" fill="hold">
                                          <p:stCondLst>
                                            <p:cond delay="499"/>
                                          </p:stCondLst>
                                        </p:cTn>
                                        <p:tgtEl>
                                          <p:spTgt spid="174110"/>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17438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74384"/>
                                        </p:tgtEl>
                                        <p:attrNameLst>
                                          <p:attrName>style.visibility</p:attrName>
                                        </p:attrNameLst>
                                      </p:cBhvr>
                                      <p:to>
                                        <p:strVal val="visible"/>
                                      </p:to>
                                    </p:set>
                                  </p:childTnLst>
                                </p:cTn>
                              </p:par>
                              <p:par>
                                <p:cTn id="43" presetID="22" presetClass="entr" presetSubtype="1" fill="hold" nodeType="withEffect">
                                  <p:stCondLst>
                                    <p:cond delay="0"/>
                                  </p:stCondLst>
                                  <p:childTnLst>
                                    <p:set>
                                      <p:cBhvr>
                                        <p:cTn id="44" dur="1" fill="hold">
                                          <p:stCondLst>
                                            <p:cond delay="0"/>
                                          </p:stCondLst>
                                        </p:cTn>
                                        <p:tgtEl>
                                          <p:spTgt spid="174089"/>
                                        </p:tgtEl>
                                        <p:attrNameLst>
                                          <p:attrName>style.visibility</p:attrName>
                                        </p:attrNameLst>
                                      </p:cBhvr>
                                      <p:to>
                                        <p:strVal val="visible"/>
                                      </p:to>
                                    </p:set>
                                    <p:animEffect transition="in" filter="wipe(up)">
                                      <p:cBhvr>
                                        <p:cTn id="45" dur="500"/>
                                        <p:tgtEl>
                                          <p:spTgt spid="17408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74104"/>
                                        </p:tgtEl>
                                        <p:attrNameLst>
                                          <p:attrName>style.visibility</p:attrName>
                                        </p:attrNameLst>
                                      </p:cBhvr>
                                      <p:to>
                                        <p:strVal val="visible"/>
                                      </p:to>
                                    </p:set>
                                    <p:animEffect transition="in" filter="wipe(up)">
                                      <p:cBhvr>
                                        <p:cTn id="50" dur="500"/>
                                        <p:tgtEl>
                                          <p:spTgt spid="174104"/>
                                        </p:tgtEl>
                                      </p:cBhvr>
                                    </p:animEffect>
                                  </p:childTnLst>
                                </p:cTn>
                              </p:par>
                              <p:par>
                                <p:cTn id="51" presetID="10" presetClass="exit" presetSubtype="0" fill="hold" nodeType="withEffect">
                                  <p:stCondLst>
                                    <p:cond delay="0"/>
                                  </p:stCondLst>
                                  <p:childTnLst>
                                    <p:animEffect transition="out" filter="fade">
                                      <p:cBhvr>
                                        <p:cTn id="52" dur="500"/>
                                        <p:tgtEl>
                                          <p:spTgt spid="174089"/>
                                        </p:tgtEl>
                                      </p:cBhvr>
                                    </p:animEffect>
                                    <p:set>
                                      <p:cBhvr>
                                        <p:cTn id="53" dur="1" fill="hold">
                                          <p:stCondLst>
                                            <p:cond delay="499"/>
                                          </p:stCondLst>
                                        </p:cTn>
                                        <p:tgtEl>
                                          <p:spTgt spid="174089"/>
                                        </p:tgtEl>
                                        <p:attrNameLst>
                                          <p:attrName>style.visibility</p:attrName>
                                        </p:attrNameLst>
                                      </p:cBhvr>
                                      <p:to>
                                        <p:strVal val="hidden"/>
                                      </p:to>
                                    </p:set>
                                  </p:childTnLst>
                                </p:cTn>
                              </p:par>
                              <p:par>
                                <p:cTn id="54" presetID="22" presetClass="entr" presetSubtype="1" fill="hold" grpId="0" nodeType="with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wipe(up)">
                                      <p:cBhvr>
                                        <p:cTn id="56" dur="500"/>
                                        <p:tgtEl>
                                          <p:spTgt spid="174087"/>
                                        </p:tgtEl>
                                      </p:cBhvr>
                                    </p:animEffect>
                                  </p:childTnLst>
                                </p:cTn>
                              </p:par>
                              <p:par>
                                <p:cTn id="57" presetID="22" presetClass="entr" presetSubtype="1" fill="hold" nodeType="withEffect">
                                  <p:stCondLst>
                                    <p:cond delay="0"/>
                                  </p:stCondLst>
                                  <p:childTnLst>
                                    <p:set>
                                      <p:cBhvr>
                                        <p:cTn id="58" dur="1" fill="hold">
                                          <p:stCondLst>
                                            <p:cond delay="0"/>
                                          </p:stCondLst>
                                        </p:cTn>
                                        <p:tgtEl>
                                          <p:spTgt spid="174094"/>
                                        </p:tgtEl>
                                        <p:attrNameLst>
                                          <p:attrName>style.visibility</p:attrName>
                                        </p:attrNameLst>
                                      </p:cBhvr>
                                      <p:to>
                                        <p:strVal val="visible"/>
                                      </p:to>
                                    </p:set>
                                    <p:animEffect transition="in" filter="wipe(up)">
                                      <p:cBhvr>
                                        <p:cTn id="59" dur="500"/>
                                        <p:tgtEl>
                                          <p:spTgt spid="174094"/>
                                        </p:tgtEl>
                                      </p:cBhvr>
                                    </p:animEffect>
                                  </p:childTnLst>
                                </p:cTn>
                              </p:par>
                              <p:par>
                                <p:cTn id="60" presetID="1" presetClass="entr" presetSubtype="0" fill="hold" nodeType="withEffect">
                                  <p:stCondLst>
                                    <p:cond delay="0"/>
                                  </p:stCondLst>
                                  <p:childTnLst>
                                    <p:set>
                                      <p:cBhvr>
                                        <p:cTn id="61" dur="1" fill="hold">
                                          <p:stCondLst>
                                            <p:cond delay="0"/>
                                          </p:stCondLst>
                                        </p:cTn>
                                        <p:tgtEl>
                                          <p:spTgt spid="17414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4142"/>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500"/>
                                        <p:tgtEl>
                                          <p:spTgt spid="174087"/>
                                        </p:tgtEl>
                                      </p:cBhvr>
                                    </p:animEffect>
                                    <p:set>
                                      <p:cBhvr>
                                        <p:cTn id="68" dur="1" fill="hold">
                                          <p:stCondLst>
                                            <p:cond delay="499"/>
                                          </p:stCondLst>
                                        </p:cTn>
                                        <p:tgtEl>
                                          <p:spTgt spid="174087"/>
                                        </p:tgtEl>
                                        <p:attrNameLst>
                                          <p:attrName>style.visibility</p:attrName>
                                        </p:attrNameLst>
                                      </p:cBhvr>
                                      <p:to>
                                        <p:strVal val="hidden"/>
                                      </p:to>
                                    </p:set>
                                  </p:childTnLst>
                                </p:cTn>
                              </p:par>
                              <p:par>
                                <p:cTn id="69" presetID="22" presetClass="entr" presetSubtype="1" fill="hold" grpId="0" nodeType="withEffect">
                                  <p:stCondLst>
                                    <p:cond delay="0"/>
                                  </p:stCondLst>
                                  <p:childTnLst>
                                    <p:set>
                                      <p:cBhvr>
                                        <p:cTn id="70" dur="1" fill="hold">
                                          <p:stCondLst>
                                            <p:cond delay="0"/>
                                          </p:stCondLst>
                                        </p:cTn>
                                        <p:tgtEl>
                                          <p:spTgt spid="174442"/>
                                        </p:tgtEl>
                                        <p:attrNameLst>
                                          <p:attrName>style.visibility</p:attrName>
                                        </p:attrNameLst>
                                      </p:cBhvr>
                                      <p:to>
                                        <p:strVal val="visible"/>
                                      </p:to>
                                    </p:set>
                                    <p:animEffect transition="in" filter="wipe(up)">
                                      <p:cBhvr>
                                        <p:cTn id="71" dur="500"/>
                                        <p:tgtEl>
                                          <p:spTgt spid="174442"/>
                                        </p:tgtEl>
                                      </p:cBhvr>
                                    </p:animEffect>
                                  </p:childTnLst>
                                </p:cTn>
                              </p:par>
                              <p:par>
                                <p:cTn id="72" presetID="22" presetClass="entr" presetSubtype="1" fill="hold" nodeType="withEffect">
                                  <p:stCondLst>
                                    <p:cond delay="0"/>
                                  </p:stCondLst>
                                  <p:childTnLst>
                                    <p:set>
                                      <p:cBhvr>
                                        <p:cTn id="73" dur="1" fill="hold">
                                          <p:stCondLst>
                                            <p:cond delay="0"/>
                                          </p:stCondLst>
                                        </p:cTn>
                                        <p:tgtEl>
                                          <p:spTgt spid="174099"/>
                                        </p:tgtEl>
                                        <p:attrNameLst>
                                          <p:attrName>style.visibility</p:attrName>
                                        </p:attrNameLst>
                                      </p:cBhvr>
                                      <p:to>
                                        <p:strVal val="visible"/>
                                      </p:to>
                                    </p:set>
                                    <p:animEffect transition="in" filter="wipe(up)">
                                      <p:cBhvr>
                                        <p:cTn id="74" dur="500"/>
                                        <p:tgtEl>
                                          <p:spTgt spid="17409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74088"/>
                                        </p:tgtEl>
                                        <p:attrNameLst>
                                          <p:attrName>style.visibility</p:attrName>
                                        </p:attrNameLst>
                                      </p:cBhvr>
                                      <p:to>
                                        <p:strVal val="visible"/>
                                      </p:to>
                                    </p:set>
                                    <p:animEffect transition="in" filter="wipe(up)">
                                      <p:cBhvr>
                                        <p:cTn id="77" dur="500"/>
                                        <p:tgtEl>
                                          <p:spTgt spid="174088"/>
                                        </p:tgtEl>
                                      </p:cBhvr>
                                    </p:animEffect>
                                  </p:childTnLst>
                                </p:cTn>
                              </p:par>
                              <p:par>
                                <p:cTn id="78" presetID="10" presetClass="exit" presetSubtype="0" fill="hold" nodeType="withEffect">
                                  <p:stCondLst>
                                    <p:cond delay="0"/>
                                  </p:stCondLst>
                                  <p:childTnLst>
                                    <p:animEffect transition="out" filter="fade">
                                      <p:cBhvr>
                                        <p:cTn id="79" dur="500"/>
                                        <p:tgtEl>
                                          <p:spTgt spid="174094"/>
                                        </p:tgtEl>
                                      </p:cBhvr>
                                    </p:animEffect>
                                    <p:set>
                                      <p:cBhvr>
                                        <p:cTn id="80" dur="1" fill="hold">
                                          <p:stCondLst>
                                            <p:cond delay="499"/>
                                          </p:stCondLst>
                                        </p:cTn>
                                        <p:tgtEl>
                                          <p:spTgt spid="17409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74104"/>
                                        </p:tgtEl>
                                      </p:cBhvr>
                                    </p:animEffect>
                                    <p:set>
                                      <p:cBhvr>
                                        <p:cTn id="83" dur="1" fill="hold">
                                          <p:stCondLst>
                                            <p:cond delay="499"/>
                                          </p:stCondLst>
                                        </p:cTn>
                                        <p:tgtEl>
                                          <p:spTgt spid="17410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74144"/>
                                        </p:tgtEl>
                                        <p:attrNameLst>
                                          <p:attrName>style.visibility</p:attrName>
                                        </p:attrNameLst>
                                      </p:cBhvr>
                                      <p:to>
                                        <p:strVal val="visible"/>
                                      </p:to>
                                    </p:set>
                                  </p:childTnLst>
                                </p:cTn>
                              </p:par>
                              <p:par>
                                <p:cTn id="88" presetID="22" presetClass="entr" presetSubtype="1" fill="hold" grpId="0" nodeType="withEffect">
                                  <p:stCondLst>
                                    <p:cond delay="0"/>
                                  </p:stCondLst>
                                  <p:childTnLst>
                                    <p:set>
                                      <p:cBhvr>
                                        <p:cTn id="89" dur="1" fill="hold">
                                          <p:stCondLst>
                                            <p:cond delay="0"/>
                                          </p:stCondLst>
                                        </p:cTn>
                                        <p:tgtEl>
                                          <p:spTgt spid="174443"/>
                                        </p:tgtEl>
                                        <p:attrNameLst>
                                          <p:attrName>style.visibility</p:attrName>
                                        </p:attrNameLst>
                                      </p:cBhvr>
                                      <p:to>
                                        <p:strVal val="visible"/>
                                      </p:to>
                                    </p:set>
                                    <p:animEffect transition="in" filter="wipe(up)">
                                      <p:cBhvr>
                                        <p:cTn id="90" dur="500"/>
                                        <p:tgtEl>
                                          <p:spTgt spid="174443"/>
                                        </p:tgtEl>
                                      </p:cBhvr>
                                    </p:animEffect>
                                  </p:childTnLst>
                                </p:cTn>
                              </p:par>
                              <p:par>
                                <p:cTn id="91" presetID="22" presetClass="entr" presetSubtype="1" fill="hold" nodeType="withEffect">
                                  <p:stCondLst>
                                    <p:cond delay="0"/>
                                  </p:stCondLst>
                                  <p:childTnLst>
                                    <p:set>
                                      <p:cBhvr>
                                        <p:cTn id="92" dur="1" fill="hold">
                                          <p:stCondLst>
                                            <p:cond delay="0"/>
                                          </p:stCondLst>
                                        </p:cTn>
                                        <p:tgtEl>
                                          <p:spTgt spid="174082"/>
                                        </p:tgtEl>
                                        <p:attrNameLst>
                                          <p:attrName>style.visibility</p:attrName>
                                        </p:attrNameLst>
                                      </p:cBhvr>
                                      <p:to>
                                        <p:strVal val="visible"/>
                                      </p:to>
                                    </p:set>
                                    <p:animEffect transition="in" filter="wipe(up)">
                                      <p:cBhvr>
                                        <p:cTn id="93" dur="500"/>
                                        <p:tgtEl>
                                          <p:spTgt spid="174082"/>
                                        </p:tgtEl>
                                      </p:cBhvr>
                                    </p:animEffect>
                                  </p:childTnLst>
                                </p:cTn>
                              </p:par>
                              <p:par>
                                <p:cTn id="94" presetID="10" presetClass="exit" presetSubtype="0" fill="hold" grpId="1" nodeType="withEffect">
                                  <p:stCondLst>
                                    <p:cond delay="0"/>
                                  </p:stCondLst>
                                  <p:childTnLst>
                                    <p:animEffect transition="out" filter="fade">
                                      <p:cBhvr>
                                        <p:cTn id="95" dur="500"/>
                                        <p:tgtEl>
                                          <p:spTgt spid="174442"/>
                                        </p:tgtEl>
                                      </p:cBhvr>
                                    </p:animEffect>
                                    <p:set>
                                      <p:cBhvr>
                                        <p:cTn id="96" dur="1" fill="hold">
                                          <p:stCondLst>
                                            <p:cond delay="499"/>
                                          </p:stCondLst>
                                        </p:cTn>
                                        <p:tgtEl>
                                          <p:spTgt spid="17444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74099"/>
                                        </p:tgtEl>
                                      </p:cBhvr>
                                    </p:animEffect>
                                    <p:set>
                                      <p:cBhvr>
                                        <p:cTn id="99" dur="1" fill="hold">
                                          <p:stCondLst>
                                            <p:cond delay="499"/>
                                          </p:stCondLst>
                                        </p:cTn>
                                        <p:tgtEl>
                                          <p:spTgt spid="17409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74088"/>
                                        </p:tgtEl>
                                      </p:cBhvr>
                                    </p:animEffect>
                                    <p:set>
                                      <p:cBhvr>
                                        <p:cTn id="102" dur="1" fill="hold">
                                          <p:stCondLst>
                                            <p:cond delay="499"/>
                                          </p:stCondLst>
                                        </p:cTn>
                                        <p:tgtEl>
                                          <p:spTgt spid="17408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74444"/>
                                        </p:tgtEl>
                                        <p:attrNameLst>
                                          <p:attrName>style.visibility</p:attrName>
                                        </p:attrNameLst>
                                      </p:cBhvr>
                                      <p:to>
                                        <p:strVal val="visible"/>
                                      </p:to>
                                    </p:set>
                                    <p:animEffect transition="in" filter="wipe(up)">
                                      <p:cBhvr>
                                        <p:cTn id="107" dur="500"/>
                                        <p:tgtEl>
                                          <p:spTgt spid="174444"/>
                                        </p:tgtEl>
                                      </p:cBhvr>
                                    </p:animEffect>
                                  </p:childTnLst>
                                </p:cTn>
                              </p:par>
                              <p:par>
                                <p:cTn id="108" presetID="10" presetClass="exit" presetSubtype="0" fill="hold" grpId="1" nodeType="withEffect">
                                  <p:stCondLst>
                                    <p:cond delay="0"/>
                                  </p:stCondLst>
                                  <p:childTnLst>
                                    <p:animEffect transition="out" filter="fade">
                                      <p:cBhvr>
                                        <p:cTn id="109" dur="500"/>
                                        <p:tgtEl>
                                          <p:spTgt spid="174443"/>
                                        </p:tgtEl>
                                      </p:cBhvr>
                                    </p:animEffect>
                                    <p:set>
                                      <p:cBhvr>
                                        <p:cTn id="110" dur="1" fill="hold">
                                          <p:stCondLst>
                                            <p:cond delay="499"/>
                                          </p:stCondLst>
                                        </p:cTn>
                                        <p:tgtEl>
                                          <p:spTgt spid="17444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74082"/>
                                        </p:tgtEl>
                                      </p:cBhvr>
                                    </p:animEffect>
                                    <p:set>
                                      <p:cBhvr>
                                        <p:cTn id="113" dur="1" fill="hold">
                                          <p:stCondLst>
                                            <p:cond delay="499"/>
                                          </p:stCondLst>
                                        </p:cTn>
                                        <p:tgtEl>
                                          <p:spTgt spid="174082"/>
                                        </p:tgtEl>
                                        <p:attrNameLst>
                                          <p:attrName>style.visibility</p:attrName>
                                        </p:attrNameLst>
                                      </p:cBhvr>
                                      <p:to>
                                        <p:strVal val="hidden"/>
                                      </p:to>
                                    </p:set>
                                  </p:childTnLst>
                                </p:cTn>
                              </p:par>
                            </p:childTnLst>
                          </p:cTn>
                        </p:par>
                        <p:par>
                          <p:cTn id="114" fill="hold">
                            <p:stCondLst>
                              <p:cond delay="500"/>
                            </p:stCondLst>
                            <p:childTnLst>
                              <p:par>
                                <p:cTn id="115" presetID="1" presetClass="entr" presetSubtype="0" fill="hold" nodeType="afterEffect">
                                  <p:stCondLst>
                                    <p:cond delay="0"/>
                                  </p:stCondLst>
                                  <p:childTnLst>
                                    <p:set>
                                      <p:cBhvr>
                                        <p:cTn id="116" dur="1" fill="hold">
                                          <p:stCondLst>
                                            <p:cond delay="0"/>
                                          </p:stCondLst>
                                        </p:cTn>
                                        <p:tgtEl>
                                          <p:spTgt spid="174422"/>
                                        </p:tgtEl>
                                        <p:attrNameLst>
                                          <p:attrName>style.visibility</p:attrName>
                                        </p:attrNameLst>
                                      </p:cBhvr>
                                      <p:to>
                                        <p:strVal val="visible"/>
                                      </p:to>
                                    </p:set>
                                  </p:childTnLst>
                                </p:cTn>
                              </p:par>
                              <p:par>
                                <p:cTn id="117" presetID="10" presetClass="entr" presetSubtype="0" fill="hold" nodeType="withEffect">
                                  <p:stCondLst>
                                    <p:cond delay="0"/>
                                  </p:stCondLst>
                                  <p:childTnLst>
                                    <p:set>
                                      <p:cBhvr>
                                        <p:cTn id="118" dur="1" fill="hold">
                                          <p:stCondLst>
                                            <p:cond delay="0"/>
                                          </p:stCondLst>
                                        </p:cTn>
                                        <p:tgtEl>
                                          <p:spTgt spid="174115"/>
                                        </p:tgtEl>
                                        <p:attrNameLst>
                                          <p:attrName>style.visibility</p:attrName>
                                        </p:attrNameLst>
                                      </p:cBhvr>
                                      <p:to>
                                        <p:strVal val="visible"/>
                                      </p:to>
                                    </p:set>
                                    <p:animEffect transition="in" filter="fade">
                                      <p:cBhvr>
                                        <p:cTn id="119" dur="500"/>
                                        <p:tgtEl>
                                          <p:spTgt spid="174115"/>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74423"/>
                                        </p:tgtEl>
                                        <p:attrNameLst>
                                          <p:attrName>style.visibility</p:attrName>
                                        </p:attrNameLst>
                                      </p:cBhvr>
                                      <p:to>
                                        <p:strVal val="visible"/>
                                      </p:to>
                                    </p:set>
                                  </p:childTnLst>
                                </p:cTn>
                              </p:par>
                              <p:par>
                                <p:cTn id="124" presetID="10" presetClass="entr" presetSubtype="0" fill="hold" nodeType="withEffect">
                                  <p:stCondLst>
                                    <p:cond delay="0"/>
                                  </p:stCondLst>
                                  <p:childTnLst>
                                    <p:set>
                                      <p:cBhvr>
                                        <p:cTn id="125" dur="1" fill="hold">
                                          <p:stCondLst>
                                            <p:cond delay="0"/>
                                          </p:stCondLst>
                                        </p:cTn>
                                        <p:tgtEl>
                                          <p:spTgt spid="174120"/>
                                        </p:tgtEl>
                                        <p:attrNameLst>
                                          <p:attrName>style.visibility</p:attrName>
                                        </p:attrNameLst>
                                      </p:cBhvr>
                                      <p:to>
                                        <p:strVal val="visible"/>
                                      </p:to>
                                    </p:set>
                                    <p:animEffect transition="in" filter="fade">
                                      <p:cBhvr>
                                        <p:cTn id="126" dur="500"/>
                                        <p:tgtEl>
                                          <p:spTgt spid="174120"/>
                                        </p:tgtEl>
                                      </p:cBhvr>
                                    </p:animEffect>
                                  </p:childTnLst>
                                </p:cTn>
                              </p:par>
                              <p:par>
                                <p:cTn id="127" presetID="10" presetClass="exit" presetSubtype="0" fill="hold" nodeType="withEffect">
                                  <p:stCondLst>
                                    <p:cond delay="0"/>
                                  </p:stCondLst>
                                  <p:childTnLst>
                                    <p:animEffect transition="out" filter="fade">
                                      <p:cBhvr>
                                        <p:cTn id="128" dur="500"/>
                                        <p:tgtEl>
                                          <p:spTgt spid="174115"/>
                                        </p:tgtEl>
                                      </p:cBhvr>
                                    </p:animEffect>
                                    <p:set>
                                      <p:cBhvr>
                                        <p:cTn id="129" dur="1" fill="hold">
                                          <p:stCondLst>
                                            <p:cond delay="499"/>
                                          </p:stCondLst>
                                        </p:cTn>
                                        <p:tgtEl>
                                          <p:spTgt spid="174115"/>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74425"/>
                                        </p:tgtEl>
                                        <p:attrNameLst>
                                          <p:attrName>style.visibility</p:attrName>
                                        </p:attrNameLst>
                                      </p:cBhvr>
                                      <p:to>
                                        <p:strVal val="visible"/>
                                      </p:to>
                                    </p:set>
                                  </p:childTnLst>
                                </p:cTn>
                              </p:par>
                              <p:par>
                                <p:cTn id="134" presetID="10" presetClass="exit" presetSubtype="0" fill="hold" nodeType="withEffect">
                                  <p:stCondLst>
                                    <p:cond delay="0"/>
                                  </p:stCondLst>
                                  <p:childTnLst>
                                    <p:animEffect transition="out" filter="fade">
                                      <p:cBhvr>
                                        <p:cTn id="135" dur="500"/>
                                        <p:tgtEl>
                                          <p:spTgt spid="174120"/>
                                        </p:tgtEl>
                                      </p:cBhvr>
                                    </p:animEffect>
                                    <p:set>
                                      <p:cBhvr>
                                        <p:cTn id="136" dur="1" fill="hold">
                                          <p:stCondLst>
                                            <p:cond delay="499"/>
                                          </p:stCondLst>
                                        </p:cTn>
                                        <p:tgtEl>
                                          <p:spTgt spid="174120"/>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174125"/>
                                        </p:tgtEl>
                                        <p:attrNameLst>
                                          <p:attrName>style.visibility</p:attrName>
                                        </p:attrNameLst>
                                      </p:cBhvr>
                                      <p:to>
                                        <p:strVal val="visible"/>
                                      </p:to>
                                    </p:set>
                                    <p:animEffect transition="in" filter="fade">
                                      <p:cBhvr>
                                        <p:cTn id="139" dur="500"/>
                                        <p:tgtEl>
                                          <p:spTgt spid="174125"/>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74424"/>
                                        </p:tgtEl>
                                        <p:attrNameLst>
                                          <p:attrName>style.visibility</p:attrName>
                                        </p:attrNameLst>
                                      </p:cBhvr>
                                      <p:to>
                                        <p:strVal val="visible"/>
                                      </p:to>
                                    </p:set>
                                  </p:childTnLst>
                                </p:cTn>
                              </p:par>
                              <p:par>
                                <p:cTn id="144" presetID="10" presetClass="exit" presetSubtype="0" fill="hold" nodeType="withEffect">
                                  <p:stCondLst>
                                    <p:cond delay="0"/>
                                  </p:stCondLst>
                                  <p:childTnLst>
                                    <p:animEffect transition="out" filter="fade">
                                      <p:cBhvr>
                                        <p:cTn id="145" dur="500"/>
                                        <p:tgtEl>
                                          <p:spTgt spid="174125"/>
                                        </p:tgtEl>
                                      </p:cBhvr>
                                    </p:animEffect>
                                    <p:set>
                                      <p:cBhvr>
                                        <p:cTn id="146" dur="1" fill="hold">
                                          <p:stCondLst>
                                            <p:cond delay="499"/>
                                          </p:stCondLst>
                                        </p:cTn>
                                        <p:tgtEl>
                                          <p:spTgt spid="174125"/>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174130"/>
                                        </p:tgtEl>
                                        <p:attrNameLst>
                                          <p:attrName>style.visibility</p:attrName>
                                        </p:attrNameLst>
                                      </p:cBhvr>
                                      <p:to>
                                        <p:strVal val="visible"/>
                                      </p:to>
                                    </p:set>
                                    <p:animEffect transition="in" filter="fade">
                                      <p:cBhvr>
                                        <p:cTn id="149" dur="500"/>
                                        <p:tgtEl>
                                          <p:spTgt spid="174130"/>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74421"/>
                                        </p:tgtEl>
                                        <p:attrNameLst>
                                          <p:attrName>style.visibility</p:attrName>
                                        </p:attrNameLst>
                                      </p:cBhvr>
                                      <p:to>
                                        <p:strVal val="visible"/>
                                      </p:to>
                                    </p:set>
                                  </p:childTnLst>
                                </p:cTn>
                              </p:par>
                              <p:par>
                                <p:cTn id="154" presetID="10" presetClass="exit" presetSubtype="0" fill="hold" nodeType="withEffect">
                                  <p:stCondLst>
                                    <p:cond delay="0"/>
                                  </p:stCondLst>
                                  <p:childTnLst>
                                    <p:animEffect transition="out" filter="fade">
                                      <p:cBhvr>
                                        <p:cTn id="155" dur="500"/>
                                        <p:tgtEl>
                                          <p:spTgt spid="174130"/>
                                        </p:tgtEl>
                                      </p:cBhvr>
                                    </p:animEffect>
                                    <p:set>
                                      <p:cBhvr>
                                        <p:cTn id="156" dur="1" fill="hold">
                                          <p:stCondLst>
                                            <p:cond delay="499"/>
                                          </p:stCondLst>
                                        </p:cTn>
                                        <p:tgtEl>
                                          <p:spTgt spid="174130"/>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174135"/>
                                        </p:tgtEl>
                                        <p:attrNameLst>
                                          <p:attrName>style.visibility</p:attrName>
                                        </p:attrNameLst>
                                      </p:cBhvr>
                                      <p:to>
                                        <p:strVal val="visible"/>
                                      </p:to>
                                    </p:set>
                                    <p:animEffect transition="in" filter="fade">
                                      <p:cBhvr>
                                        <p:cTn id="159" dur="500"/>
                                        <p:tgtEl>
                                          <p:spTgt spid="174135"/>
                                        </p:tgtEl>
                                      </p:cBhvr>
                                    </p:animEffect>
                                  </p:childTnLst>
                                </p:cTn>
                              </p:par>
                            </p:childTnLst>
                          </p:cTn>
                        </p:par>
                        <p:par>
                          <p:cTn id="160" fill="hold">
                            <p:stCondLst>
                              <p:cond delay="500"/>
                            </p:stCondLst>
                            <p:childTnLst>
                              <p:par>
                                <p:cTn id="161" presetID="10" presetClass="exit" presetSubtype="0" fill="hold" nodeType="afterEffect">
                                  <p:stCondLst>
                                    <p:cond delay="0"/>
                                  </p:stCondLst>
                                  <p:childTnLst>
                                    <p:animEffect transition="out" filter="fade">
                                      <p:cBhvr>
                                        <p:cTn id="162" dur="500"/>
                                        <p:tgtEl>
                                          <p:spTgt spid="174135"/>
                                        </p:tgtEl>
                                      </p:cBhvr>
                                    </p:animEffect>
                                    <p:set>
                                      <p:cBhvr>
                                        <p:cTn id="163" dur="1" fill="hold">
                                          <p:stCondLst>
                                            <p:cond delay="499"/>
                                          </p:stCondLst>
                                        </p:cTn>
                                        <p:tgtEl>
                                          <p:spTgt spid="174135"/>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74444"/>
                                        </p:tgtEl>
                                      </p:cBhvr>
                                    </p:animEffect>
                                    <p:set>
                                      <p:cBhvr>
                                        <p:cTn id="166" dur="1" fill="hold">
                                          <p:stCondLst>
                                            <p:cond delay="499"/>
                                          </p:stCondLst>
                                        </p:cTn>
                                        <p:tgtEl>
                                          <p:spTgt spid="174444"/>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174400"/>
                                        </p:tgtEl>
                                        <p:attrNameLst>
                                          <p:attrName>style.visibility</p:attrName>
                                        </p:attrNameLst>
                                      </p:cBhvr>
                                      <p:to>
                                        <p:strVal val="visible"/>
                                      </p:to>
                                    </p:set>
                                  </p:childTnLst>
                                </p:cTn>
                              </p:par>
                              <p:par>
                                <p:cTn id="169" presetID="35" presetClass="emph" presetSubtype="0" repeatCount="indefinite" fill="hold" nodeType="withEffect">
                                  <p:stCondLst>
                                    <p:cond delay="0"/>
                                  </p:stCondLst>
                                  <p:endCondLst>
                                    <p:cond evt="onNext" delay="0">
                                      <p:tgtEl>
                                        <p:sldTgt/>
                                      </p:tgtEl>
                                    </p:cond>
                                  </p:endCondLst>
                                  <p:childTnLst>
                                    <p:anim calcmode="discrete" valueType="str">
                                      <p:cBhvr>
                                        <p:cTn id="170" dur="500" fill="hold"/>
                                        <p:tgtEl>
                                          <p:spTgt spid="174400"/>
                                        </p:tgtEl>
                                        <p:attrNameLst>
                                          <p:attrName>style.visibility</p:attrName>
                                        </p:attrNameLst>
                                      </p:cBhvr>
                                      <p:tavLst>
                                        <p:tav tm="0">
                                          <p:val>
                                            <p:strVal val="hidden"/>
                                          </p:val>
                                        </p:tav>
                                        <p:tav tm="50000">
                                          <p:val>
                                            <p:strVal val="visible"/>
                                          </p:val>
                                        </p:tav>
                                      </p:tavLst>
                                    </p:anim>
                                  </p:childTnLst>
                                </p:cTn>
                              </p:par>
                              <p:par>
                                <p:cTn id="171" presetID="1" presetClass="entr" presetSubtype="0" fill="hold" nodeType="withEffect">
                                  <p:stCondLst>
                                    <p:cond delay="0"/>
                                  </p:stCondLst>
                                  <p:childTnLst>
                                    <p:set>
                                      <p:cBhvr>
                                        <p:cTn id="172" dur="1" fill="hold">
                                          <p:stCondLst>
                                            <p:cond delay="0"/>
                                          </p:stCondLst>
                                        </p:cTn>
                                        <p:tgtEl>
                                          <p:spTgt spid="174393"/>
                                        </p:tgtEl>
                                        <p:attrNameLst>
                                          <p:attrName>style.visibility</p:attrName>
                                        </p:attrNameLst>
                                      </p:cBhvr>
                                      <p:to>
                                        <p:strVal val="visible"/>
                                      </p:to>
                                    </p:set>
                                  </p:childTnLst>
                                </p:cTn>
                              </p:par>
                              <p:par>
                                <p:cTn id="173" presetID="35" presetClass="emph" presetSubtype="0" repeatCount="indefinite" fill="hold" nodeType="withEffect">
                                  <p:stCondLst>
                                    <p:cond delay="0"/>
                                  </p:stCondLst>
                                  <p:endCondLst>
                                    <p:cond evt="onNext" delay="0">
                                      <p:tgtEl>
                                        <p:sldTgt/>
                                      </p:tgtEl>
                                    </p:cond>
                                  </p:endCondLst>
                                  <p:childTnLst>
                                    <p:anim calcmode="discrete" valueType="str">
                                      <p:cBhvr>
                                        <p:cTn id="174" dur="500" fill="hold"/>
                                        <p:tgtEl>
                                          <p:spTgt spid="174393"/>
                                        </p:tgtEl>
                                        <p:attrNameLst>
                                          <p:attrName>style.visibility</p:attrName>
                                        </p:attrNameLst>
                                      </p:cBhvr>
                                      <p:tavLst>
                                        <p:tav tm="0">
                                          <p:val>
                                            <p:strVal val="hidden"/>
                                          </p:val>
                                        </p:tav>
                                        <p:tav tm="50000">
                                          <p:val>
                                            <p:strVal val="visible"/>
                                          </p:val>
                                        </p:tav>
                                      </p:tavLst>
                                    </p:anim>
                                  </p:childTnLst>
                                </p:cTn>
                              </p:par>
                              <p:par>
                                <p:cTn id="175" presetID="1" presetClass="entr" presetSubtype="0" fill="hold" nodeType="withEffect">
                                  <p:stCondLst>
                                    <p:cond delay="0"/>
                                  </p:stCondLst>
                                  <p:childTnLst>
                                    <p:set>
                                      <p:cBhvr>
                                        <p:cTn id="176" dur="1" fill="hold">
                                          <p:stCondLst>
                                            <p:cond delay="0"/>
                                          </p:stCondLst>
                                        </p:cTn>
                                        <p:tgtEl>
                                          <p:spTgt spid="174386"/>
                                        </p:tgtEl>
                                        <p:attrNameLst>
                                          <p:attrName>style.visibility</p:attrName>
                                        </p:attrNameLst>
                                      </p:cBhvr>
                                      <p:to>
                                        <p:strVal val="visible"/>
                                      </p:to>
                                    </p:set>
                                  </p:childTnLst>
                                </p:cTn>
                              </p:par>
                              <p:par>
                                <p:cTn id="177" presetID="35" presetClass="emph" presetSubtype="0" repeatCount="indefinite" fill="hold" nodeType="withEffect">
                                  <p:stCondLst>
                                    <p:cond delay="0"/>
                                  </p:stCondLst>
                                  <p:endCondLst>
                                    <p:cond evt="onNext" delay="0">
                                      <p:tgtEl>
                                        <p:sldTgt/>
                                      </p:tgtEl>
                                    </p:cond>
                                  </p:endCondLst>
                                  <p:childTnLst>
                                    <p:anim calcmode="discrete" valueType="str">
                                      <p:cBhvr>
                                        <p:cTn id="178" dur="500" fill="hold"/>
                                        <p:tgtEl>
                                          <p:spTgt spid="174386"/>
                                        </p:tgtEl>
                                        <p:attrNameLst>
                                          <p:attrName>style.visibility</p:attrName>
                                        </p:attrNameLst>
                                      </p:cBhvr>
                                      <p:tavLst>
                                        <p:tav tm="0">
                                          <p:val>
                                            <p:strVal val="hidden"/>
                                          </p:val>
                                        </p:tav>
                                        <p:tav tm="50000">
                                          <p:val>
                                            <p:strVal val="visible"/>
                                          </p:val>
                                        </p:tav>
                                      </p:tavLst>
                                    </p:anim>
                                  </p:childTnLst>
                                </p:cTn>
                              </p:par>
                              <p:par>
                                <p:cTn id="179" presetID="1" presetClass="entr" presetSubtype="0" fill="hold" nodeType="withEffect">
                                  <p:stCondLst>
                                    <p:cond delay="0"/>
                                  </p:stCondLst>
                                  <p:childTnLst>
                                    <p:set>
                                      <p:cBhvr>
                                        <p:cTn id="180" dur="1" fill="hold">
                                          <p:stCondLst>
                                            <p:cond delay="0"/>
                                          </p:stCondLst>
                                        </p:cTn>
                                        <p:tgtEl>
                                          <p:spTgt spid="174414"/>
                                        </p:tgtEl>
                                        <p:attrNameLst>
                                          <p:attrName>style.visibility</p:attrName>
                                        </p:attrNameLst>
                                      </p:cBhvr>
                                      <p:to>
                                        <p:strVal val="visible"/>
                                      </p:to>
                                    </p:set>
                                  </p:childTnLst>
                                </p:cTn>
                              </p:par>
                              <p:par>
                                <p:cTn id="181" presetID="35" presetClass="emph" presetSubtype="0" repeatCount="indefinite" fill="hold" nodeType="withEffect">
                                  <p:stCondLst>
                                    <p:cond delay="0"/>
                                  </p:stCondLst>
                                  <p:endCondLst>
                                    <p:cond evt="onNext" delay="0">
                                      <p:tgtEl>
                                        <p:sldTgt/>
                                      </p:tgtEl>
                                    </p:cond>
                                  </p:endCondLst>
                                  <p:childTnLst>
                                    <p:anim calcmode="discrete" valueType="str">
                                      <p:cBhvr>
                                        <p:cTn id="182" dur="500" fill="hold"/>
                                        <p:tgtEl>
                                          <p:spTgt spid="174414"/>
                                        </p:tgtEl>
                                        <p:attrNameLst>
                                          <p:attrName>style.visibility</p:attrName>
                                        </p:attrNameLst>
                                      </p:cBhvr>
                                      <p:tavLst>
                                        <p:tav tm="0">
                                          <p:val>
                                            <p:strVal val="hidden"/>
                                          </p:val>
                                        </p:tav>
                                        <p:tav tm="50000">
                                          <p:val>
                                            <p:strVal val="visible"/>
                                          </p:val>
                                        </p:tav>
                                      </p:tavLst>
                                    </p:anim>
                                  </p:childTnLst>
                                </p:cTn>
                              </p:par>
                              <p:par>
                                <p:cTn id="183" presetID="1" presetClass="entr" presetSubtype="0" fill="hold" nodeType="withEffect">
                                  <p:stCondLst>
                                    <p:cond delay="0"/>
                                  </p:stCondLst>
                                  <p:childTnLst>
                                    <p:set>
                                      <p:cBhvr>
                                        <p:cTn id="184" dur="1" fill="hold">
                                          <p:stCondLst>
                                            <p:cond delay="0"/>
                                          </p:stCondLst>
                                        </p:cTn>
                                        <p:tgtEl>
                                          <p:spTgt spid="174407"/>
                                        </p:tgtEl>
                                        <p:attrNameLst>
                                          <p:attrName>style.visibility</p:attrName>
                                        </p:attrNameLst>
                                      </p:cBhvr>
                                      <p:to>
                                        <p:strVal val="visible"/>
                                      </p:to>
                                    </p:set>
                                  </p:childTnLst>
                                </p:cTn>
                              </p:par>
                              <p:par>
                                <p:cTn id="185" presetID="35" presetClass="emph" presetSubtype="0" repeatCount="indefinite" fill="hold" nodeType="withEffect">
                                  <p:stCondLst>
                                    <p:cond delay="0"/>
                                  </p:stCondLst>
                                  <p:endCondLst>
                                    <p:cond evt="onNext" delay="0">
                                      <p:tgtEl>
                                        <p:sldTgt/>
                                      </p:tgtEl>
                                    </p:cond>
                                  </p:endCondLst>
                                  <p:childTnLst>
                                    <p:anim calcmode="discrete" valueType="str">
                                      <p:cBhvr>
                                        <p:cTn id="186" dur="500" fill="hold"/>
                                        <p:tgtEl>
                                          <p:spTgt spid="17440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P spid="174087" grpId="1" animBg="1"/>
      <p:bldP spid="174088" grpId="0" animBg="1"/>
      <p:bldP spid="174088" grpId="1" animBg="1"/>
      <p:bldP spid="174104" grpId="0" animBg="1"/>
      <p:bldP spid="174104" grpId="1" animBg="1"/>
      <p:bldP spid="174109" grpId="0" animBg="1"/>
      <p:bldP spid="174109" grpId="1" animBg="1"/>
      <p:bldP spid="174140" grpId="0"/>
      <p:bldP spid="174142" grpId="0"/>
      <p:bldP spid="174144" grpId="0"/>
      <p:bldP spid="174384" grpId="0"/>
      <p:bldP spid="174385" grpId="0"/>
      <p:bldP spid="174385" grpId="1"/>
      <p:bldP spid="174385" grpId="2"/>
      <p:bldP spid="174421" grpId="0"/>
      <p:bldP spid="174423" grpId="0"/>
      <p:bldP spid="174424" grpId="0"/>
      <p:bldP spid="174425" grpId="0"/>
      <p:bldP spid="174441" grpId="0" animBg="1"/>
      <p:bldP spid="174441" grpId="1" animBg="1"/>
      <p:bldP spid="174442" grpId="0" animBg="1"/>
      <p:bldP spid="174442" grpId="1" animBg="1"/>
      <p:bldP spid="174443" grpId="0" animBg="1"/>
      <p:bldP spid="174443" grpId="1" animBg="1"/>
      <p:bldP spid="174444" grpId="0" animBg="1"/>
      <p:bldP spid="17444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laceholder 3"/>
          <p:cNvSpPr>
            <a:spLocks noGrp="1"/>
          </p:cNvSpPr>
          <p:nvPr>
            <p:ph type="sldNum" sz="quarter" idx="10"/>
          </p:nvPr>
        </p:nvSpPr>
        <p:spPr/>
        <p:txBody>
          <a:bodyPr/>
          <a:lstStyle/>
          <a:p>
            <a:fld id="{89F35D04-0B1A-4335-930C-AB4AC32BD759}" type="slidenum">
              <a:rPr lang="en-US"/>
              <a:pPr/>
              <a:t>30</a:t>
            </a:fld>
            <a:endParaRPr lang="en-US"/>
          </a:p>
        </p:txBody>
      </p:sp>
      <p:sp>
        <p:nvSpPr>
          <p:cNvPr id="119" name="Footer Placeholder 4"/>
          <p:cNvSpPr>
            <a:spLocks noGrp="1"/>
          </p:cNvSpPr>
          <p:nvPr>
            <p:ph type="ftr" sz="quarter" idx="11"/>
          </p:nvPr>
        </p:nvSpPr>
        <p:spPr/>
        <p:txBody>
          <a:bodyPr/>
          <a:lstStyle/>
          <a:p>
            <a:r>
              <a:rPr lang="en-US"/>
              <a:t>Internal and Partner Use Only</a:t>
            </a:r>
          </a:p>
          <a:p>
            <a:endParaRPr lang="en-US"/>
          </a:p>
        </p:txBody>
      </p:sp>
      <p:sp>
        <p:nvSpPr>
          <p:cNvPr id="120" name="Date Placeholder 5"/>
          <p:cNvSpPr>
            <a:spLocks noGrp="1"/>
          </p:cNvSpPr>
          <p:nvPr>
            <p:ph type="dt" sz="half" idx="12"/>
          </p:nvPr>
        </p:nvSpPr>
        <p:spPr/>
        <p:txBody>
          <a:bodyPr/>
          <a:lstStyle/>
          <a:p>
            <a:r>
              <a:rPr lang="en-US"/>
              <a:t>© 2005 Citrix Systems, Inc.—All rights reserved.</a:t>
            </a:r>
          </a:p>
        </p:txBody>
      </p:sp>
      <p:sp>
        <p:nvSpPr>
          <p:cNvPr id="228354" name="AutoShape 2"/>
          <p:cNvSpPr>
            <a:spLocks noChangeArrowheads="1"/>
          </p:cNvSpPr>
          <p:nvPr/>
        </p:nvSpPr>
        <p:spPr bwMode="gray">
          <a:xfrm>
            <a:off x="3227388" y="1816100"/>
            <a:ext cx="3582987" cy="4635500"/>
          </a:xfrm>
          <a:prstGeom prst="roundRect">
            <a:avLst>
              <a:gd name="adj" fmla="val 500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8355" name="AutoShape 3"/>
          <p:cNvSpPr>
            <a:spLocks noChangeArrowheads="1"/>
          </p:cNvSpPr>
          <p:nvPr/>
        </p:nvSpPr>
        <p:spPr bwMode="gray">
          <a:xfrm>
            <a:off x="5083175" y="2544763"/>
            <a:ext cx="1524000" cy="1441450"/>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sp>
        <p:nvSpPr>
          <p:cNvPr id="228356" name="AutoShape 4"/>
          <p:cNvSpPr>
            <a:spLocks noChangeArrowheads="1"/>
          </p:cNvSpPr>
          <p:nvPr/>
        </p:nvSpPr>
        <p:spPr bwMode="gray">
          <a:xfrm>
            <a:off x="5083175" y="4113213"/>
            <a:ext cx="1524000" cy="1252537"/>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sp>
        <p:nvSpPr>
          <p:cNvPr id="228357" name="AutoShape 5"/>
          <p:cNvSpPr>
            <a:spLocks noChangeArrowheads="1"/>
          </p:cNvSpPr>
          <p:nvPr/>
        </p:nvSpPr>
        <p:spPr bwMode="gray">
          <a:xfrm>
            <a:off x="3419475" y="2798763"/>
            <a:ext cx="1524000" cy="2124075"/>
          </a:xfrm>
          <a:prstGeom prst="roundRect">
            <a:avLst>
              <a:gd name="adj" fmla="val 7398"/>
            </a:avLst>
          </a:prstGeom>
          <a:solidFill>
            <a:schemeClr val="bg1"/>
          </a:solidFill>
          <a:ln w="9525" algn="ctr">
            <a:solidFill>
              <a:srgbClr val="C6CAD6"/>
            </a:solidFill>
            <a:round/>
            <a:headEnd/>
            <a:tailEnd/>
          </a:ln>
          <a:effectLst/>
        </p:spPr>
        <p:txBody>
          <a:bodyPr wrap="none" anchor="ctr"/>
          <a:lstStyle/>
          <a:p>
            <a:endParaRPr lang="en-US"/>
          </a:p>
        </p:txBody>
      </p:sp>
      <p:grpSp>
        <p:nvGrpSpPr>
          <p:cNvPr id="228358" name="Group 6"/>
          <p:cNvGrpSpPr>
            <a:grpSpLocks/>
          </p:cNvGrpSpPr>
          <p:nvPr/>
        </p:nvGrpSpPr>
        <p:grpSpPr bwMode="auto">
          <a:xfrm>
            <a:off x="3375025" y="3932238"/>
            <a:ext cx="1033463" cy="550862"/>
            <a:chOff x="4187" y="2875"/>
            <a:chExt cx="1336" cy="518"/>
          </a:xfrm>
        </p:grpSpPr>
        <p:sp>
          <p:nvSpPr>
            <p:cNvPr id="228359" name="Oval 7"/>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360" name="AutoShape 8"/>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8361" name="Oval 9"/>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28362" name="Rectangle 10"/>
          <p:cNvSpPr>
            <a:spLocks noChangeArrowheads="1"/>
          </p:cNvSpPr>
          <p:nvPr/>
        </p:nvSpPr>
        <p:spPr bwMode="auto">
          <a:xfrm>
            <a:off x="355600" y="1466850"/>
            <a:ext cx="930275"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Internet</a:t>
            </a:r>
          </a:p>
        </p:txBody>
      </p:sp>
      <p:sp>
        <p:nvSpPr>
          <p:cNvPr id="228363" name="Rectangle 11"/>
          <p:cNvSpPr>
            <a:spLocks noChangeArrowheads="1"/>
          </p:cNvSpPr>
          <p:nvPr/>
        </p:nvSpPr>
        <p:spPr bwMode="auto">
          <a:xfrm>
            <a:off x="1989138" y="1466850"/>
            <a:ext cx="623887"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DMZ</a:t>
            </a:r>
          </a:p>
        </p:txBody>
      </p:sp>
      <p:sp>
        <p:nvSpPr>
          <p:cNvPr id="228364" name="Rectangle 12"/>
          <p:cNvSpPr>
            <a:spLocks noChangeArrowheads="1"/>
          </p:cNvSpPr>
          <p:nvPr/>
        </p:nvSpPr>
        <p:spPr bwMode="auto">
          <a:xfrm>
            <a:off x="3951288" y="1466850"/>
            <a:ext cx="1979612"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Protected Network</a:t>
            </a:r>
          </a:p>
        </p:txBody>
      </p:sp>
      <p:sp>
        <p:nvSpPr>
          <p:cNvPr id="228365" name="Oval 13"/>
          <p:cNvSpPr>
            <a:spLocks noChangeArrowheads="1"/>
          </p:cNvSpPr>
          <p:nvPr/>
        </p:nvSpPr>
        <p:spPr bwMode="gray">
          <a:xfrm>
            <a:off x="1676400"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366" name="Oval 14"/>
          <p:cNvSpPr>
            <a:spLocks noChangeArrowheads="1"/>
          </p:cNvSpPr>
          <p:nvPr/>
        </p:nvSpPr>
        <p:spPr bwMode="gray">
          <a:xfrm>
            <a:off x="3471863" y="6437313"/>
            <a:ext cx="32543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367" name="Oval 15"/>
          <p:cNvSpPr>
            <a:spLocks noChangeArrowheads="1"/>
          </p:cNvSpPr>
          <p:nvPr/>
        </p:nvSpPr>
        <p:spPr bwMode="gray">
          <a:xfrm>
            <a:off x="225425"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368" name="AutoShape 16"/>
          <p:cNvSpPr>
            <a:spLocks noChangeArrowheads="1"/>
          </p:cNvSpPr>
          <p:nvPr/>
        </p:nvSpPr>
        <p:spPr bwMode="gray">
          <a:xfrm>
            <a:off x="277813" y="1816100"/>
            <a:ext cx="1101725" cy="4635500"/>
          </a:xfrm>
          <a:prstGeom prst="roundRect">
            <a:avLst>
              <a:gd name="adj" fmla="val 1037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8369" name="AutoShape 17"/>
          <p:cNvSpPr>
            <a:spLocks noChangeArrowheads="1"/>
          </p:cNvSpPr>
          <p:nvPr/>
        </p:nvSpPr>
        <p:spPr bwMode="gray">
          <a:xfrm>
            <a:off x="377825" y="3279775"/>
            <a:ext cx="955675" cy="1230313"/>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28370" name="AutoShape 18"/>
          <p:cNvSpPr>
            <a:spLocks noChangeArrowheads="1"/>
          </p:cNvSpPr>
          <p:nvPr/>
        </p:nvSpPr>
        <p:spPr bwMode="gray">
          <a:xfrm>
            <a:off x="1592263" y="1816100"/>
            <a:ext cx="1422400" cy="4635500"/>
          </a:xfrm>
          <a:prstGeom prst="roundRect">
            <a:avLst>
              <a:gd name="adj" fmla="val 9486"/>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28371" name="AutoShape 19"/>
          <p:cNvSpPr>
            <a:spLocks noChangeArrowheads="1"/>
          </p:cNvSpPr>
          <p:nvPr/>
        </p:nvSpPr>
        <p:spPr bwMode="gray">
          <a:xfrm>
            <a:off x="1684338" y="3263900"/>
            <a:ext cx="1238250" cy="1276350"/>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28372" name="Rectangle 20"/>
          <p:cNvSpPr>
            <a:spLocks noChangeArrowheads="1"/>
          </p:cNvSpPr>
          <p:nvPr/>
        </p:nvSpPr>
        <p:spPr bwMode="auto">
          <a:xfrm>
            <a:off x="3473450" y="4522788"/>
            <a:ext cx="14922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Advanced Access Control server</a:t>
            </a:r>
          </a:p>
        </p:txBody>
      </p:sp>
      <p:sp>
        <p:nvSpPr>
          <p:cNvPr id="228373" name="Rectangle 21"/>
          <p:cNvSpPr>
            <a:spLocks noChangeArrowheads="1"/>
          </p:cNvSpPr>
          <p:nvPr/>
        </p:nvSpPr>
        <p:spPr bwMode="auto">
          <a:xfrm>
            <a:off x="1541463" y="4160838"/>
            <a:ext cx="15557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Access Gateway appliance</a:t>
            </a:r>
          </a:p>
        </p:txBody>
      </p:sp>
      <p:sp>
        <p:nvSpPr>
          <p:cNvPr id="228374" name="Rectangle 22"/>
          <p:cNvSpPr>
            <a:spLocks noChangeArrowheads="1"/>
          </p:cNvSpPr>
          <p:nvPr/>
        </p:nvSpPr>
        <p:spPr bwMode="auto">
          <a:xfrm>
            <a:off x="360363" y="4125913"/>
            <a:ext cx="1001712"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Endpoint Device</a:t>
            </a:r>
          </a:p>
        </p:txBody>
      </p:sp>
      <p:sp>
        <p:nvSpPr>
          <p:cNvPr id="228375" name="Rectangle 23"/>
          <p:cNvSpPr>
            <a:spLocks noChangeArrowheads="1"/>
          </p:cNvSpPr>
          <p:nvPr/>
        </p:nvSpPr>
        <p:spPr bwMode="auto">
          <a:xfrm>
            <a:off x="1452563" y="1895475"/>
            <a:ext cx="65087"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28376" name="Rectangle 24"/>
          <p:cNvSpPr>
            <a:spLocks noChangeArrowheads="1"/>
          </p:cNvSpPr>
          <p:nvPr/>
        </p:nvSpPr>
        <p:spPr bwMode="auto">
          <a:xfrm>
            <a:off x="3092450" y="1895475"/>
            <a:ext cx="65088"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28377" name="Rectangle 25"/>
          <p:cNvSpPr>
            <a:spLocks noChangeArrowheads="1"/>
          </p:cNvSpPr>
          <p:nvPr/>
        </p:nvSpPr>
        <p:spPr bwMode="auto">
          <a:xfrm>
            <a:off x="3719513" y="4081463"/>
            <a:ext cx="368300" cy="206375"/>
          </a:xfrm>
          <a:prstGeom prst="rect">
            <a:avLst/>
          </a:prstGeom>
          <a:noFill/>
          <a:ln w="9525" algn="ctr">
            <a:noFill/>
            <a:miter lim="800000"/>
            <a:headEnd/>
            <a:tailEnd/>
          </a:ln>
          <a:effectLst/>
        </p:spPr>
        <p:txBody>
          <a:bodyPr wrap="none" lIns="0" tIns="0" rIns="0" bIns="0">
            <a:spAutoFit/>
          </a:bodyPr>
          <a:lstStyle/>
          <a:p>
            <a:pPr algn="ctr">
              <a:lnSpc>
                <a:spcPct val="85000"/>
              </a:lnSpc>
            </a:pPr>
            <a:r>
              <a:rPr lang="en-US" sz="800" b="1">
                <a:solidFill>
                  <a:srgbClr val="000000"/>
                </a:solidFill>
              </a:rPr>
              <a:t>Policy</a:t>
            </a:r>
            <a:br>
              <a:rPr lang="en-US" sz="800" b="1">
                <a:solidFill>
                  <a:srgbClr val="000000"/>
                </a:solidFill>
              </a:rPr>
            </a:br>
            <a:r>
              <a:rPr lang="en-US" sz="800" b="1">
                <a:solidFill>
                  <a:srgbClr val="000000"/>
                </a:solidFill>
              </a:rPr>
              <a:t>Engine </a:t>
            </a:r>
          </a:p>
        </p:txBody>
      </p:sp>
      <p:grpSp>
        <p:nvGrpSpPr>
          <p:cNvPr id="228378" name="Group 26"/>
          <p:cNvGrpSpPr>
            <a:grpSpLocks/>
          </p:cNvGrpSpPr>
          <p:nvPr/>
        </p:nvGrpSpPr>
        <p:grpSpPr bwMode="auto">
          <a:xfrm>
            <a:off x="4246563" y="4035425"/>
            <a:ext cx="615950" cy="523875"/>
            <a:chOff x="4834" y="1643"/>
            <a:chExt cx="510" cy="435"/>
          </a:xfrm>
        </p:grpSpPr>
        <p:sp>
          <p:nvSpPr>
            <p:cNvPr id="228379" name="Oval 27"/>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380" name="AutoShape 28"/>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8381" name="Line 29"/>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8382" name="Freeform 30"/>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8383" name="Line 31"/>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8384" name="Line 32"/>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8385" name="Line 33"/>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28386" name="Rectangle 34"/>
          <p:cNvSpPr>
            <a:spLocks noChangeArrowheads="1"/>
          </p:cNvSpPr>
          <p:nvPr/>
        </p:nvSpPr>
        <p:spPr bwMode="auto">
          <a:xfrm>
            <a:off x="5089525" y="5078413"/>
            <a:ext cx="1539875" cy="244475"/>
          </a:xfrm>
          <a:prstGeom prst="rect">
            <a:avLst/>
          </a:prstGeom>
          <a:noFill/>
          <a:ln w="9525" algn="ctr">
            <a:noFill/>
            <a:miter lim="800000"/>
            <a:headEnd/>
            <a:tailEnd/>
          </a:ln>
          <a:effectLst/>
        </p:spPr>
        <p:txBody>
          <a:bodyPr>
            <a:spAutoFit/>
          </a:bodyPr>
          <a:lstStyle/>
          <a:p>
            <a:pPr algn="ctr"/>
            <a:r>
              <a:rPr lang="en-US" sz="1000" b="1">
                <a:solidFill>
                  <a:srgbClr val="000000"/>
                </a:solidFill>
              </a:rPr>
              <a:t>Protected Web Server</a:t>
            </a:r>
          </a:p>
        </p:txBody>
      </p:sp>
      <p:grpSp>
        <p:nvGrpSpPr>
          <p:cNvPr id="228387" name="Group 35"/>
          <p:cNvGrpSpPr>
            <a:grpSpLocks/>
          </p:cNvGrpSpPr>
          <p:nvPr/>
        </p:nvGrpSpPr>
        <p:grpSpPr bwMode="auto">
          <a:xfrm>
            <a:off x="5516563" y="2978150"/>
            <a:ext cx="615950" cy="523875"/>
            <a:chOff x="4834" y="1643"/>
            <a:chExt cx="510" cy="435"/>
          </a:xfrm>
        </p:grpSpPr>
        <p:sp>
          <p:nvSpPr>
            <p:cNvPr id="228388" name="Oval 36"/>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389" name="AutoShape 37"/>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8390" name="Line 38"/>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8391" name="Freeform 39"/>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8392" name="Line 40"/>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8393" name="Line 41"/>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8394" name="Line 42"/>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28395" name="Rectangle 43"/>
          <p:cNvSpPr>
            <a:spLocks noChangeArrowheads="1"/>
          </p:cNvSpPr>
          <p:nvPr/>
        </p:nvSpPr>
        <p:spPr bwMode="auto">
          <a:xfrm>
            <a:off x="3979863" y="2024063"/>
            <a:ext cx="712787" cy="244475"/>
          </a:xfrm>
          <a:prstGeom prst="rect">
            <a:avLst/>
          </a:prstGeom>
          <a:noFill/>
          <a:ln w="9525" algn="ctr">
            <a:noFill/>
            <a:miter lim="800000"/>
            <a:headEnd/>
            <a:tailEnd/>
          </a:ln>
          <a:effectLst/>
        </p:spPr>
        <p:txBody>
          <a:bodyPr wrap="none">
            <a:spAutoFit/>
          </a:bodyPr>
          <a:lstStyle/>
          <a:p>
            <a:r>
              <a:rPr lang="en-US" sz="1000" b="1" i="1"/>
              <a:t>CGP/ICA</a:t>
            </a:r>
          </a:p>
        </p:txBody>
      </p:sp>
      <p:grpSp>
        <p:nvGrpSpPr>
          <p:cNvPr id="228396" name="Group 44"/>
          <p:cNvGrpSpPr>
            <a:grpSpLocks/>
          </p:cNvGrpSpPr>
          <p:nvPr/>
        </p:nvGrpSpPr>
        <p:grpSpPr bwMode="auto">
          <a:xfrm>
            <a:off x="3375025" y="3409950"/>
            <a:ext cx="1033463" cy="550863"/>
            <a:chOff x="4187" y="2875"/>
            <a:chExt cx="1336" cy="518"/>
          </a:xfrm>
        </p:grpSpPr>
        <p:sp>
          <p:nvSpPr>
            <p:cNvPr id="228397" name="Oval 45"/>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398" name="AutoShape 46"/>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8399" name="Oval 47"/>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28400" name="Group 48"/>
          <p:cNvGrpSpPr>
            <a:grpSpLocks/>
          </p:cNvGrpSpPr>
          <p:nvPr/>
        </p:nvGrpSpPr>
        <p:grpSpPr bwMode="auto">
          <a:xfrm>
            <a:off x="3375025" y="2876550"/>
            <a:ext cx="1033463" cy="550863"/>
            <a:chOff x="4187" y="2875"/>
            <a:chExt cx="1336" cy="518"/>
          </a:xfrm>
        </p:grpSpPr>
        <p:sp>
          <p:nvSpPr>
            <p:cNvPr id="228401" name="Oval 49"/>
            <p:cNvSpPr>
              <a:spLocks noChangeArrowheads="1"/>
            </p:cNvSpPr>
            <p:nvPr/>
          </p:nvSpPr>
          <p:spPr bwMode="auto">
            <a:xfrm>
              <a:off x="4187" y="3229"/>
              <a:ext cx="1336" cy="16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28402" name="AutoShape 50"/>
            <p:cNvSpPr>
              <a:spLocks noChangeArrowheads="1"/>
            </p:cNvSpPr>
            <p:nvPr/>
          </p:nvSpPr>
          <p:spPr bwMode="auto">
            <a:xfrm>
              <a:off x="4354" y="2903"/>
              <a:ext cx="1011" cy="413"/>
            </a:xfrm>
            <a:prstGeom prst="roundRect">
              <a:avLst>
                <a:gd name="adj" fmla="val 14144"/>
              </a:avLst>
            </a:prstGeom>
            <a:gradFill rotWithShape="1">
              <a:gsLst>
                <a:gs pos="0">
                  <a:schemeClr val="accent1">
                    <a:gamma/>
                    <a:tint val="69804"/>
                    <a:invGamma/>
                  </a:schemeClr>
                </a:gs>
                <a:gs pos="100000">
                  <a:schemeClr val="accent1"/>
                </a:gs>
              </a:gsLst>
              <a:lin ang="5400000" scaled="1"/>
            </a:gradFill>
            <a:ln w="9525" algn="ctr">
              <a:noFill/>
              <a:round/>
              <a:headEnd/>
              <a:tailEnd/>
            </a:ln>
            <a:effectLst/>
          </p:spPr>
          <p:txBody>
            <a:bodyPr wrap="none" anchor="ctr"/>
            <a:lstStyle/>
            <a:p>
              <a:endParaRPr lang="en-US"/>
            </a:p>
          </p:txBody>
        </p:sp>
        <p:sp>
          <p:nvSpPr>
            <p:cNvPr id="228403" name="Oval 51"/>
            <p:cNvSpPr>
              <a:spLocks noChangeArrowheads="1"/>
            </p:cNvSpPr>
            <p:nvPr/>
          </p:nvSpPr>
          <p:spPr bwMode="auto">
            <a:xfrm rot="1886438">
              <a:off x="4368" y="2875"/>
              <a:ext cx="400" cy="277"/>
            </a:xfrm>
            <a:prstGeom prst="ellipse">
              <a:avLst/>
            </a:prstGeom>
            <a:gradFill rotWithShape="1">
              <a:gsLst>
                <a:gs pos="0">
                  <a:schemeClr val="bg1">
                    <a:alpha val="39999"/>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28404" name="Rectangle 52"/>
          <p:cNvSpPr>
            <a:spLocks noChangeArrowheads="1"/>
          </p:cNvSpPr>
          <p:nvPr/>
        </p:nvSpPr>
        <p:spPr bwMode="auto">
          <a:xfrm>
            <a:off x="3638550" y="3627438"/>
            <a:ext cx="527050" cy="103187"/>
          </a:xfrm>
          <a:prstGeom prst="rect">
            <a:avLst/>
          </a:prstGeom>
          <a:noFill/>
          <a:ln w="9525" algn="ctr">
            <a:noFill/>
            <a:miter lim="800000"/>
            <a:headEnd/>
            <a:tailEnd/>
          </a:ln>
          <a:effectLst/>
        </p:spPr>
        <p:txBody>
          <a:bodyPr wrap="none" lIns="0" tIns="0" rIns="0" bIns="0">
            <a:spAutoFit/>
          </a:bodyPr>
          <a:lstStyle/>
          <a:p>
            <a:pPr algn="ctr">
              <a:lnSpc>
                <a:spcPct val="85000"/>
              </a:lnSpc>
            </a:pPr>
            <a:r>
              <a:rPr lang="en-US" sz="800" b="1">
                <a:solidFill>
                  <a:srgbClr val="000000"/>
                </a:solidFill>
              </a:rPr>
              <a:t>Web Proxy</a:t>
            </a:r>
          </a:p>
        </p:txBody>
      </p:sp>
      <p:sp>
        <p:nvSpPr>
          <p:cNvPr id="228405" name="Rectangle 53"/>
          <p:cNvSpPr>
            <a:spLocks noChangeArrowheads="1"/>
          </p:cNvSpPr>
          <p:nvPr/>
        </p:nvSpPr>
        <p:spPr bwMode="auto">
          <a:xfrm>
            <a:off x="3579813" y="2974975"/>
            <a:ext cx="646112" cy="309563"/>
          </a:xfrm>
          <a:prstGeom prst="rect">
            <a:avLst/>
          </a:prstGeom>
          <a:noFill/>
          <a:ln w="9525">
            <a:noFill/>
            <a:miter lim="800000"/>
            <a:headEnd/>
            <a:tailEnd/>
          </a:ln>
        </p:spPr>
        <p:txBody>
          <a:bodyPr wrap="none" lIns="0" tIns="0" rIns="0" bIns="0">
            <a:spAutoFit/>
          </a:bodyPr>
          <a:lstStyle/>
          <a:p>
            <a:pPr algn="ctr">
              <a:lnSpc>
                <a:spcPct val="85000"/>
              </a:lnSpc>
            </a:pPr>
            <a:r>
              <a:rPr lang="en-US" sz="800" b="1">
                <a:solidFill>
                  <a:srgbClr val="000000"/>
                </a:solidFill>
              </a:rPr>
              <a:t>Presentation </a:t>
            </a:r>
          </a:p>
          <a:p>
            <a:pPr algn="ctr">
              <a:lnSpc>
                <a:spcPct val="85000"/>
              </a:lnSpc>
            </a:pPr>
            <a:r>
              <a:rPr lang="en-US" sz="800" b="1">
                <a:solidFill>
                  <a:srgbClr val="000000"/>
                </a:solidFill>
              </a:rPr>
              <a:t>Server</a:t>
            </a:r>
            <a:br>
              <a:rPr lang="en-US" sz="800" b="1">
                <a:solidFill>
                  <a:srgbClr val="000000"/>
                </a:solidFill>
              </a:rPr>
            </a:br>
            <a:r>
              <a:rPr lang="en-US" sz="800" b="1">
                <a:solidFill>
                  <a:srgbClr val="000000"/>
                </a:solidFill>
              </a:rPr>
              <a:t>Connector </a:t>
            </a:r>
          </a:p>
        </p:txBody>
      </p:sp>
      <p:sp>
        <p:nvSpPr>
          <p:cNvPr id="228406" name="Rectangle 54"/>
          <p:cNvSpPr>
            <a:spLocks noGrp="1" noChangeArrowheads="1"/>
          </p:cNvSpPr>
          <p:nvPr>
            <p:ph type="title"/>
          </p:nvPr>
        </p:nvSpPr>
        <p:spPr/>
        <p:txBody>
          <a:bodyPr/>
          <a:lstStyle/>
          <a:p>
            <a:r>
              <a:rPr lang="en-US"/>
              <a:t>Action Right: </a:t>
            </a:r>
            <a:br>
              <a:rPr lang="en-US"/>
            </a:br>
            <a:r>
              <a:rPr lang="en-US"/>
              <a:t>File Type Association</a:t>
            </a:r>
          </a:p>
        </p:txBody>
      </p:sp>
      <p:sp>
        <p:nvSpPr>
          <p:cNvPr id="228407" name="AutoShape 55"/>
          <p:cNvSpPr>
            <a:spLocks noChangeArrowheads="1"/>
          </p:cNvSpPr>
          <p:nvPr/>
        </p:nvSpPr>
        <p:spPr bwMode="auto">
          <a:xfrm>
            <a:off x="6877050" y="1808163"/>
            <a:ext cx="2178050" cy="2549525"/>
          </a:xfrm>
          <a:prstGeom prst="roundRect">
            <a:avLst>
              <a:gd name="adj" fmla="val 4958"/>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28408" name="Text Box 56"/>
          <p:cNvSpPr txBox="1">
            <a:spLocks noChangeArrowheads="1"/>
          </p:cNvSpPr>
          <p:nvPr/>
        </p:nvSpPr>
        <p:spPr bwMode="auto">
          <a:xfrm>
            <a:off x="6870700" y="1806575"/>
            <a:ext cx="2057400" cy="2403475"/>
          </a:xfrm>
          <a:prstGeom prst="rect">
            <a:avLst/>
          </a:prstGeom>
          <a:noFill/>
          <a:ln w="6350" algn="ctr">
            <a:noFill/>
            <a:miter lim="800000"/>
            <a:headEnd/>
            <a:tailEnd/>
          </a:ln>
          <a:effectLst/>
        </p:spPr>
        <p:txBody>
          <a:bodyPr>
            <a:spAutoFit/>
          </a:bodyPr>
          <a:lstStyle/>
          <a:p>
            <a:pPr marL="231775" indent="-231775">
              <a:lnSpc>
                <a:spcPct val="90000"/>
              </a:lnSpc>
              <a:spcBef>
                <a:spcPct val="50000"/>
              </a:spcBef>
              <a:spcAft>
                <a:spcPct val="15000"/>
              </a:spcAft>
              <a:buClr>
                <a:schemeClr val="tx1"/>
              </a:buClr>
              <a:buFontTx/>
              <a:buAutoNum type="arabicParenR"/>
              <a:tabLst>
                <a:tab pos="231775" algn="l"/>
              </a:tabLst>
            </a:pPr>
            <a:r>
              <a:rPr lang="en-US" sz="900" b="1"/>
              <a:t>Web proxy receives response</a:t>
            </a:r>
          </a:p>
          <a:p>
            <a:pPr marL="231775" indent="-231775">
              <a:lnSpc>
                <a:spcPct val="90000"/>
              </a:lnSpc>
              <a:spcBef>
                <a:spcPct val="50000"/>
              </a:spcBef>
              <a:spcAft>
                <a:spcPct val="15000"/>
              </a:spcAft>
              <a:buClr>
                <a:schemeClr val="tx1"/>
              </a:buClr>
              <a:buFontTx/>
              <a:buAutoNum type="arabicParenR"/>
              <a:tabLst>
                <a:tab pos="231775" algn="l"/>
              </a:tabLst>
            </a:pPr>
            <a:r>
              <a:rPr lang="en-US" sz="900" b="1"/>
              <a:t>Web proxy queries policy engine to determine access method. Document must be launched via Presentation Server</a:t>
            </a:r>
          </a:p>
          <a:p>
            <a:pPr marL="231775" indent="-231775">
              <a:lnSpc>
                <a:spcPct val="90000"/>
              </a:lnSpc>
              <a:spcBef>
                <a:spcPct val="50000"/>
              </a:spcBef>
              <a:spcAft>
                <a:spcPct val="15000"/>
              </a:spcAft>
              <a:buClr>
                <a:schemeClr val="tx1"/>
              </a:buClr>
              <a:buFontTx/>
              <a:buAutoNum type="arabicParenR"/>
              <a:tabLst>
                <a:tab pos="231775" algn="l"/>
              </a:tabLst>
            </a:pPr>
            <a:r>
              <a:rPr lang="en-US" sz="900" b="1"/>
              <a:t>AAC generates an ICA file to invoke the ICA client on the endpoint</a:t>
            </a:r>
          </a:p>
          <a:p>
            <a:pPr marL="231775" indent="-231775">
              <a:lnSpc>
                <a:spcPct val="90000"/>
              </a:lnSpc>
              <a:spcBef>
                <a:spcPct val="50000"/>
              </a:spcBef>
              <a:spcAft>
                <a:spcPct val="15000"/>
              </a:spcAft>
              <a:buClr>
                <a:schemeClr val="tx1"/>
              </a:buClr>
              <a:buFontTx/>
              <a:buAutoNum type="arabicParenR"/>
              <a:tabLst>
                <a:tab pos="231775" algn="l"/>
              </a:tabLst>
            </a:pPr>
            <a:r>
              <a:rPr lang="en-US" sz="900" b="1"/>
              <a:t>ICA client starts and generates a request to Presentation Server</a:t>
            </a:r>
          </a:p>
          <a:p>
            <a:pPr marL="231775" indent="-231775">
              <a:lnSpc>
                <a:spcPct val="90000"/>
              </a:lnSpc>
              <a:spcBef>
                <a:spcPct val="50000"/>
              </a:spcBef>
              <a:spcAft>
                <a:spcPct val="15000"/>
              </a:spcAft>
              <a:buClr>
                <a:schemeClr val="tx1"/>
              </a:buClr>
              <a:buFontTx/>
              <a:buAutoNum type="arabicParenR"/>
              <a:tabLst>
                <a:tab pos="231775" algn="l"/>
              </a:tabLst>
            </a:pPr>
            <a:r>
              <a:rPr lang="en-US" sz="900" b="1"/>
              <a:t>Published app requests document from web server and displays it within the ICA session</a:t>
            </a:r>
          </a:p>
        </p:txBody>
      </p:sp>
      <p:sp>
        <p:nvSpPr>
          <p:cNvPr id="228409" name="Rectangle 57"/>
          <p:cNvSpPr>
            <a:spLocks noChangeArrowheads="1"/>
          </p:cNvSpPr>
          <p:nvPr/>
        </p:nvSpPr>
        <p:spPr bwMode="auto">
          <a:xfrm>
            <a:off x="7154863" y="1463675"/>
            <a:ext cx="1336675" cy="336550"/>
          </a:xfrm>
          <a:prstGeom prst="rect">
            <a:avLst/>
          </a:prstGeom>
          <a:noFill/>
          <a:ln w="9525" algn="ctr">
            <a:noFill/>
            <a:miter lim="800000"/>
            <a:headEnd/>
            <a:tailEnd/>
          </a:ln>
          <a:effectLst/>
        </p:spPr>
        <p:txBody>
          <a:bodyPr wrap="none">
            <a:spAutoFit/>
          </a:bodyPr>
          <a:lstStyle/>
          <a:p>
            <a:pPr algn="ctr"/>
            <a:r>
              <a:rPr lang="en-US" sz="1600" b="1">
                <a:solidFill>
                  <a:schemeClr val="accent2"/>
                </a:solidFill>
              </a:rPr>
              <a:t>Interactions</a:t>
            </a:r>
          </a:p>
        </p:txBody>
      </p:sp>
      <p:sp>
        <p:nvSpPr>
          <p:cNvPr id="228410" name="Rectangle 58"/>
          <p:cNvSpPr>
            <a:spLocks noChangeArrowheads="1"/>
          </p:cNvSpPr>
          <p:nvPr/>
        </p:nvSpPr>
        <p:spPr bwMode="auto">
          <a:xfrm>
            <a:off x="914400" y="3819525"/>
            <a:ext cx="430213" cy="244475"/>
          </a:xfrm>
          <a:prstGeom prst="rect">
            <a:avLst/>
          </a:prstGeom>
          <a:noFill/>
          <a:ln w="9525" algn="ctr">
            <a:noFill/>
            <a:miter lim="800000"/>
            <a:headEnd/>
            <a:tailEnd/>
          </a:ln>
          <a:effectLst/>
        </p:spPr>
        <p:txBody>
          <a:bodyPr wrap="none">
            <a:spAutoFit/>
          </a:bodyPr>
          <a:lstStyle/>
          <a:p>
            <a:r>
              <a:rPr lang="en-US" sz="1000" b="1" i="1"/>
              <a:t>SSL</a:t>
            </a:r>
          </a:p>
        </p:txBody>
      </p:sp>
      <p:sp>
        <p:nvSpPr>
          <p:cNvPr id="228411" name="Line 59"/>
          <p:cNvSpPr>
            <a:spLocks noChangeShapeType="1"/>
          </p:cNvSpPr>
          <p:nvPr/>
        </p:nvSpPr>
        <p:spPr bwMode="auto">
          <a:xfrm>
            <a:off x="989013" y="3729038"/>
            <a:ext cx="863600" cy="0"/>
          </a:xfrm>
          <a:prstGeom prst="line">
            <a:avLst/>
          </a:prstGeom>
          <a:noFill/>
          <a:ln w="57150">
            <a:solidFill>
              <a:schemeClr val="accent1"/>
            </a:solidFill>
            <a:round/>
            <a:headEnd/>
            <a:tailEnd type="triangle" w="med" len="med"/>
          </a:ln>
          <a:effectLst/>
        </p:spPr>
        <p:txBody>
          <a:bodyPr/>
          <a:lstStyle/>
          <a:p>
            <a:endParaRPr lang="en-US"/>
          </a:p>
        </p:txBody>
      </p:sp>
      <p:sp>
        <p:nvSpPr>
          <p:cNvPr id="228412" name="Freeform 60"/>
          <p:cNvSpPr>
            <a:spLocks/>
          </p:cNvSpPr>
          <p:nvPr/>
        </p:nvSpPr>
        <p:spPr bwMode="auto">
          <a:xfrm>
            <a:off x="2308225" y="1924050"/>
            <a:ext cx="3444875" cy="1733550"/>
          </a:xfrm>
          <a:custGeom>
            <a:avLst/>
            <a:gdLst/>
            <a:ahLst/>
            <a:cxnLst>
              <a:cxn ang="0">
                <a:pos x="0" y="996"/>
              </a:cxn>
              <a:cxn ang="0">
                <a:pos x="1957" y="550"/>
              </a:cxn>
            </a:cxnLst>
            <a:rect l="0" t="0" r="r" b="b"/>
            <a:pathLst>
              <a:path w="1957" h="996">
                <a:moveTo>
                  <a:pt x="0" y="996"/>
                </a:moveTo>
                <a:cubicBezTo>
                  <a:pt x="133" y="85"/>
                  <a:pt x="1467" y="0"/>
                  <a:pt x="1957" y="550"/>
                </a:cubicBezTo>
              </a:path>
            </a:pathLst>
          </a:custGeom>
          <a:noFill/>
          <a:ln w="57150" cap="flat" cmpd="sng">
            <a:solidFill>
              <a:schemeClr val="accent1"/>
            </a:solidFill>
            <a:prstDash val="solid"/>
            <a:round/>
            <a:headEnd type="none" w="med" len="med"/>
            <a:tailEnd type="triangle" w="med" len="med"/>
          </a:ln>
          <a:effectLst/>
        </p:spPr>
        <p:txBody>
          <a:bodyPr/>
          <a:lstStyle/>
          <a:p>
            <a:endParaRPr lang="en-US"/>
          </a:p>
        </p:txBody>
      </p:sp>
      <p:sp>
        <p:nvSpPr>
          <p:cNvPr id="228413" name="Line 61"/>
          <p:cNvSpPr>
            <a:spLocks noChangeShapeType="1"/>
          </p:cNvSpPr>
          <p:nvPr/>
        </p:nvSpPr>
        <p:spPr bwMode="auto">
          <a:xfrm rot="-5400000">
            <a:off x="5395119" y="3845719"/>
            <a:ext cx="890588" cy="0"/>
          </a:xfrm>
          <a:prstGeom prst="line">
            <a:avLst/>
          </a:prstGeom>
          <a:noFill/>
          <a:ln w="57150">
            <a:solidFill>
              <a:schemeClr val="accent1"/>
            </a:solidFill>
            <a:round/>
            <a:headEnd type="triangle" w="med" len="med"/>
            <a:tailEnd/>
          </a:ln>
          <a:effectLst/>
        </p:spPr>
        <p:txBody>
          <a:bodyPr/>
          <a:lstStyle/>
          <a:p>
            <a:endParaRPr lang="en-US"/>
          </a:p>
        </p:txBody>
      </p:sp>
      <p:sp>
        <p:nvSpPr>
          <p:cNvPr id="228414" name="Rectangle 62"/>
          <p:cNvSpPr>
            <a:spLocks noChangeArrowheads="1"/>
          </p:cNvSpPr>
          <p:nvPr/>
        </p:nvSpPr>
        <p:spPr bwMode="auto">
          <a:xfrm>
            <a:off x="5164138" y="3549650"/>
            <a:ext cx="1390650" cy="396875"/>
          </a:xfrm>
          <a:prstGeom prst="rect">
            <a:avLst/>
          </a:prstGeom>
          <a:noFill/>
          <a:ln w="9525" algn="ctr">
            <a:noFill/>
            <a:miter lim="800000"/>
            <a:headEnd/>
            <a:tailEnd/>
          </a:ln>
          <a:effectLst/>
        </p:spPr>
        <p:txBody>
          <a:bodyPr>
            <a:spAutoFit/>
          </a:bodyPr>
          <a:lstStyle/>
          <a:p>
            <a:pPr algn="ctr"/>
            <a:r>
              <a:rPr lang="en-US" sz="1000" b="1">
                <a:solidFill>
                  <a:srgbClr val="000000"/>
                </a:solidFill>
              </a:rPr>
              <a:t>Citrix Presentation Server </a:t>
            </a:r>
          </a:p>
        </p:txBody>
      </p:sp>
      <p:grpSp>
        <p:nvGrpSpPr>
          <p:cNvPr id="228415" name="Group 63"/>
          <p:cNvGrpSpPr>
            <a:grpSpLocks/>
          </p:cNvGrpSpPr>
          <p:nvPr/>
        </p:nvGrpSpPr>
        <p:grpSpPr bwMode="auto">
          <a:xfrm>
            <a:off x="5483225" y="4508500"/>
            <a:ext cx="615950" cy="523875"/>
            <a:chOff x="4834" y="1643"/>
            <a:chExt cx="510" cy="435"/>
          </a:xfrm>
        </p:grpSpPr>
        <p:sp>
          <p:nvSpPr>
            <p:cNvPr id="228416" name="Oval 64"/>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417" name="AutoShape 65"/>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28418" name="Line 66"/>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28419" name="Freeform 67"/>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28420" name="Line 68"/>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28421" name="Line 69"/>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28422" name="Line 70"/>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28423" name="Rectangle 71"/>
          <p:cNvSpPr>
            <a:spLocks noChangeArrowheads="1"/>
          </p:cNvSpPr>
          <p:nvPr/>
        </p:nvSpPr>
        <p:spPr bwMode="auto">
          <a:xfrm>
            <a:off x="2643188" y="3490913"/>
            <a:ext cx="635000" cy="244475"/>
          </a:xfrm>
          <a:prstGeom prst="rect">
            <a:avLst/>
          </a:prstGeom>
          <a:noFill/>
          <a:ln w="9525" algn="ctr">
            <a:noFill/>
            <a:miter lim="800000"/>
            <a:headEnd/>
            <a:tailEnd/>
          </a:ln>
          <a:effectLst/>
        </p:spPr>
        <p:txBody>
          <a:bodyPr wrap="none">
            <a:spAutoFit/>
          </a:bodyPr>
          <a:lstStyle/>
          <a:p>
            <a:r>
              <a:rPr lang="en-US" sz="1000" b="1" i="1"/>
              <a:t>HTTP/S</a:t>
            </a:r>
          </a:p>
        </p:txBody>
      </p:sp>
      <p:sp>
        <p:nvSpPr>
          <p:cNvPr id="228424" name="Line 72"/>
          <p:cNvSpPr>
            <a:spLocks noChangeShapeType="1"/>
          </p:cNvSpPr>
          <p:nvPr/>
        </p:nvSpPr>
        <p:spPr bwMode="auto">
          <a:xfrm flipV="1">
            <a:off x="989013" y="3729038"/>
            <a:ext cx="881062" cy="9525"/>
          </a:xfrm>
          <a:prstGeom prst="line">
            <a:avLst/>
          </a:prstGeom>
          <a:noFill/>
          <a:ln w="57150">
            <a:solidFill>
              <a:schemeClr val="accent1"/>
            </a:solidFill>
            <a:round/>
            <a:headEnd type="triangle" w="med" len="med"/>
            <a:tailEnd/>
          </a:ln>
          <a:effectLst/>
        </p:spPr>
        <p:txBody>
          <a:bodyPr/>
          <a:lstStyle/>
          <a:p>
            <a:endParaRPr lang="en-US"/>
          </a:p>
        </p:txBody>
      </p:sp>
      <p:sp>
        <p:nvSpPr>
          <p:cNvPr id="228425" name="Rectangle 73"/>
          <p:cNvSpPr>
            <a:spLocks noChangeArrowheads="1"/>
          </p:cNvSpPr>
          <p:nvPr/>
        </p:nvSpPr>
        <p:spPr bwMode="auto">
          <a:xfrm>
            <a:off x="814388" y="3824288"/>
            <a:ext cx="600075" cy="244475"/>
          </a:xfrm>
          <a:prstGeom prst="rect">
            <a:avLst/>
          </a:prstGeom>
          <a:noFill/>
          <a:ln w="9525" algn="ctr">
            <a:noFill/>
            <a:miter lim="800000"/>
            <a:headEnd/>
            <a:tailEnd/>
          </a:ln>
          <a:effectLst/>
        </p:spPr>
        <p:txBody>
          <a:bodyPr wrap="none">
            <a:spAutoFit/>
          </a:bodyPr>
          <a:lstStyle/>
          <a:p>
            <a:r>
              <a:rPr lang="en-US" sz="1000" b="1" i="1"/>
              <a:t>HTTPS</a:t>
            </a:r>
          </a:p>
        </p:txBody>
      </p:sp>
      <p:sp>
        <p:nvSpPr>
          <p:cNvPr id="228426" name="Freeform 74"/>
          <p:cNvSpPr>
            <a:spLocks/>
          </p:cNvSpPr>
          <p:nvPr/>
        </p:nvSpPr>
        <p:spPr bwMode="auto">
          <a:xfrm rot="539746">
            <a:off x="4252913" y="3702050"/>
            <a:ext cx="246062" cy="517525"/>
          </a:xfrm>
          <a:custGeom>
            <a:avLst/>
            <a:gdLst/>
            <a:ahLst/>
            <a:cxnLst>
              <a:cxn ang="0">
                <a:pos x="0" y="0"/>
              </a:cxn>
              <a:cxn ang="0">
                <a:pos x="94" y="574"/>
              </a:cxn>
            </a:cxnLst>
            <a:rect l="0" t="0" r="r" b="b"/>
            <a:pathLst>
              <a:path w="463" h="574">
                <a:moveTo>
                  <a:pt x="0" y="0"/>
                </a:moveTo>
                <a:cubicBezTo>
                  <a:pt x="438" y="19"/>
                  <a:pt x="463" y="517"/>
                  <a:pt x="94" y="574"/>
                </a:cubicBezTo>
              </a:path>
            </a:pathLst>
          </a:custGeom>
          <a:noFill/>
          <a:ln w="57150" cap="flat" cmpd="sng">
            <a:solidFill>
              <a:schemeClr val="accent1"/>
            </a:solidFill>
            <a:prstDash val="solid"/>
            <a:round/>
            <a:headEnd type="none" w="med" len="med"/>
            <a:tailEnd type="triangle" w="med" len="med"/>
          </a:ln>
          <a:effectLst/>
        </p:spPr>
        <p:txBody>
          <a:bodyPr/>
          <a:lstStyle/>
          <a:p>
            <a:endParaRPr lang="en-US"/>
          </a:p>
        </p:txBody>
      </p:sp>
      <p:sp>
        <p:nvSpPr>
          <p:cNvPr id="228427" name="Line 75"/>
          <p:cNvSpPr>
            <a:spLocks noChangeShapeType="1"/>
          </p:cNvSpPr>
          <p:nvPr/>
        </p:nvSpPr>
        <p:spPr bwMode="auto">
          <a:xfrm>
            <a:off x="2503488" y="3729038"/>
            <a:ext cx="1009650" cy="0"/>
          </a:xfrm>
          <a:prstGeom prst="line">
            <a:avLst/>
          </a:prstGeom>
          <a:noFill/>
          <a:ln w="57150">
            <a:solidFill>
              <a:schemeClr val="accent1"/>
            </a:solidFill>
            <a:round/>
            <a:headEnd type="triangle" w="med" len="med"/>
            <a:tailEnd/>
          </a:ln>
          <a:effectLst/>
        </p:spPr>
        <p:txBody>
          <a:bodyPr/>
          <a:lstStyle/>
          <a:p>
            <a:endParaRPr lang="en-US"/>
          </a:p>
        </p:txBody>
      </p:sp>
      <p:sp>
        <p:nvSpPr>
          <p:cNvPr id="228428" name="Line 76"/>
          <p:cNvSpPr>
            <a:spLocks noChangeShapeType="1"/>
          </p:cNvSpPr>
          <p:nvPr/>
        </p:nvSpPr>
        <p:spPr bwMode="auto">
          <a:xfrm>
            <a:off x="4289425" y="3684588"/>
            <a:ext cx="1311275" cy="833437"/>
          </a:xfrm>
          <a:prstGeom prst="line">
            <a:avLst/>
          </a:prstGeom>
          <a:noFill/>
          <a:ln w="57150">
            <a:solidFill>
              <a:schemeClr val="accent1"/>
            </a:solidFill>
            <a:round/>
            <a:headEnd type="triangle" w="med" len="med"/>
            <a:tailEnd/>
          </a:ln>
          <a:effectLst/>
        </p:spPr>
        <p:txBody>
          <a:bodyPr/>
          <a:lstStyle/>
          <a:p>
            <a:endParaRPr lang="en-US"/>
          </a:p>
        </p:txBody>
      </p:sp>
      <p:sp>
        <p:nvSpPr>
          <p:cNvPr id="228429" name="Rectangle 77"/>
          <p:cNvSpPr>
            <a:spLocks noChangeArrowheads="1"/>
          </p:cNvSpPr>
          <p:nvPr/>
        </p:nvSpPr>
        <p:spPr bwMode="auto">
          <a:xfrm>
            <a:off x="5227638" y="4116388"/>
            <a:ext cx="635000" cy="244475"/>
          </a:xfrm>
          <a:prstGeom prst="rect">
            <a:avLst/>
          </a:prstGeom>
          <a:noFill/>
          <a:ln w="9525" algn="ctr">
            <a:noFill/>
            <a:miter lim="800000"/>
            <a:headEnd/>
            <a:tailEnd/>
          </a:ln>
          <a:effectLst/>
        </p:spPr>
        <p:txBody>
          <a:bodyPr wrap="none">
            <a:spAutoFit/>
          </a:bodyPr>
          <a:lstStyle/>
          <a:p>
            <a:r>
              <a:rPr lang="en-US" sz="1000" b="1" i="1"/>
              <a:t>HTTP/S</a:t>
            </a:r>
          </a:p>
        </p:txBody>
      </p:sp>
      <p:grpSp>
        <p:nvGrpSpPr>
          <p:cNvPr id="228430" name="Group 78"/>
          <p:cNvGrpSpPr>
            <a:grpSpLocks/>
          </p:cNvGrpSpPr>
          <p:nvPr/>
        </p:nvGrpSpPr>
        <p:grpSpPr bwMode="auto">
          <a:xfrm>
            <a:off x="1776413" y="3649663"/>
            <a:ext cx="955675" cy="377825"/>
            <a:chOff x="3687" y="3053"/>
            <a:chExt cx="1654" cy="595"/>
          </a:xfrm>
        </p:grpSpPr>
        <p:pic>
          <p:nvPicPr>
            <p:cNvPr id="228431" name="Picture 79" descr="AG-black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28432" name="Oval 80"/>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28433" name="Group 81"/>
          <p:cNvGrpSpPr>
            <a:grpSpLocks/>
          </p:cNvGrpSpPr>
          <p:nvPr/>
        </p:nvGrpSpPr>
        <p:grpSpPr bwMode="auto">
          <a:xfrm>
            <a:off x="703263" y="3465513"/>
            <a:ext cx="379412" cy="406400"/>
            <a:chOff x="466" y="1246"/>
            <a:chExt cx="239" cy="256"/>
          </a:xfrm>
        </p:grpSpPr>
        <p:sp>
          <p:nvSpPr>
            <p:cNvPr id="228434" name="Oval 82"/>
            <p:cNvSpPr>
              <a:spLocks noChangeArrowheads="1"/>
            </p:cNvSpPr>
            <p:nvPr/>
          </p:nvSpPr>
          <p:spPr bwMode="auto">
            <a:xfrm>
              <a:off x="466" y="135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435" name="AutoShape 83"/>
            <p:cNvSpPr>
              <a:spLocks noChangeArrowheads="1"/>
            </p:cNvSpPr>
            <p:nvPr/>
          </p:nvSpPr>
          <p:spPr bwMode="auto">
            <a:xfrm>
              <a:off x="483" y="124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28436" name="AutoShape 84"/>
            <p:cNvSpPr>
              <a:spLocks noChangeArrowheads="1"/>
            </p:cNvSpPr>
            <p:nvPr/>
          </p:nvSpPr>
          <p:spPr bwMode="auto">
            <a:xfrm>
              <a:off x="501" y="126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28437" name="AutoShape 85"/>
            <p:cNvSpPr>
              <a:spLocks noChangeArrowheads="1"/>
            </p:cNvSpPr>
            <p:nvPr/>
          </p:nvSpPr>
          <p:spPr bwMode="auto">
            <a:xfrm>
              <a:off x="504" y="126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28438" name="AutoShape 86"/>
            <p:cNvSpPr>
              <a:spLocks noChangeArrowheads="1"/>
            </p:cNvSpPr>
            <p:nvPr/>
          </p:nvSpPr>
          <p:spPr bwMode="auto">
            <a:xfrm>
              <a:off x="500" y="138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28439" name="Line 87"/>
            <p:cNvSpPr>
              <a:spLocks noChangeShapeType="1"/>
            </p:cNvSpPr>
            <p:nvPr/>
          </p:nvSpPr>
          <p:spPr bwMode="auto">
            <a:xfrm>
              <a:off x="523" y="1377"/>
              <a:ext cx="1" cy="45"/>
            </a:xfrm>
            <a:prstGeom prst="line">
              <a:avLst/>
            </a:prstGeom>
            <a:noFill/>
            <a:ln w="9525">
              <a:solidFill>
                <a:schemeClr val="bg2"/>
              </a:solidFill>
              <a:round/>
              <a:headEnd/>
              <a:tailEnd/>
            </a:ln>
            <a:effectLst/>
          </p:spPr>
          <p:txBody>
            <a:bodyPr/>
            <a:lstStyle/>
            <a:p>
              <a:endParaRPr lang="en-US"/>
            </a:p>
          </p:txBody>
        </p:sp>
        <p:sp>
          <p:nvSpPr>
            <p:cNvPr id="228440" name="Line 88"/>
            <p:cNvSpPr>
              <a:spLocks noChangeShapeType="1"/>
            </p:cNvSpPr>
            <p:nvPr/>
          </p:nvSpPr>
          <p:spPr bwMode="auto">
            <a:xfrm>
              <a:off x="539" y="1380"/>
              <a:ext cx="0" cy="45"/>
            </a:xfrm>
            <a:prstGeom prst="line">
              <a:avLst/>
            </a:prstGeom>
            <a:noFill/>
            <a:ln w="9525">
              <a:solidFill>
                <a:schemeClr val="bg2"/>
              </a:solidFill>
              <a:round/>
              <a:headEnd/>
              <a:tailEnd/>
            </a:ln>
            <a:effectLst/>
          </p:spPr>
          <p:txBody>
            <a:bodyPr/>
            <a:lstStyle/>
            <a:p>
              <a:endParaRPr lang="en-US"/>
            </a:p>
          </p:txBody>
        </p:sp>
        <p:sp>
          <p:nvSpPr>
            <p:cNvPr id="228441" name="Line 89"/>
            <p:cNvSpPr>
              <a:spLocks noChangeShapeType="1"/>
            </p:cNvSpPr>
            <p:nvPr/>
          </p:nvSpPr>
          <p:spPr bwMode="auto">
            <a:xfrm>
              <a:off x="554" y="1384"/>
              <a:ext cx="1" cy="45"/>
            </a:xfrm>
            <a:prstGeom prst="line">
              <a:avLst/>
            </a:prstGeom>
            <a:noFill/>
            <a:ln w="9525">
              <a:solidFill>
                <a:schemeClr val="bg2"/>
              </a:solidFill>
              <a:round/>
              <a:headEnd/>
              <a:tailEnd/>
            </a:ln>
            <a:effectLst/>
          </p:spPr>
          <p:txBody>
            <a:bodyPr/>
            <a:lstStyle/>
            <a:p>
              <a:endParaRPr lang="en-US"/>
            </a:p>
          </p:txBody>
        </p:sp>
        <p:sp>
          <p:nvSpPr>
            <p:cNvPr id="228442" name="Line 90"/>
            <p:cNvSpPr>
              <a:spLocks noChangeShapeType="1"/>
            </p:cNvSpPr>
            <p:nvPr/>
          </p:nvSpPr>
          <p:spPr bwMode="auto">
            <a:xfrm>
              <a:off x="570" y="1387"/>
              <a:ext cx="0" cy="45"/>
            </a:xfrm>
            <a:prstGeom prst="line">
              <a:avLst/>
            </a:prstGeom>
            <a:noFill/>
            <a:ln w="9525">
              <a:solidFill>
                <a:schemeClr val="bg2"/>
              </a:solidFill>
              <a:round/>
              <a:headEnd/>
              <a:tailEnd/>
            </a:ln>
            <a:effectLst/>
          </p:spPr>
          <p:txBody>
            <a:bodyPr/>
            <a:lstStyle/>
            <a:p>
              <a:endParaRPr lang="en-US"/>
            </a:p>
          </p:txBody>
        </p:sp>
        <p:sp>
          <p:nvSpPr>
            <p:cNvPr id="228443" name="Line 91"/>
            <p:cNvSpPr>
              <a:spLocks noChangeShapeType="1"/>
            </p:cNvSpPr>
            <p:nvPr/>
          </p:nvSpPr>
          <p:spPr bwMode="auto">
            <a:xfrm>
              <a:off x="585" y="1389"/>
              <a:ext cx="1" cy="45"/>
            </a:xfrm>
            <a:prstGeom prst="line">
              <a:avLst/>
            </a:prstGeom>
            <a:noFill/>
            <a:ln w="9525">
              <a:solidFill>
                <a:schemeClr val="bg2"/>
              </a:solidFill>
              <a:round/>
              <a:headEnd/>
              <a:tailEnd/>
            </a:ln>
            <a:effectLst/>
          </p:spPr>
          <p:txBody>
            <a:bodyPr/>
            <a:lstStyle/>
            <a:p>
              <a:endParaRPr lang="en-US"/>
            </a:p>
          </p:txBody>
        </p:sp>
        <p:sp>
          <p:nvSpPr>
            <p:cNvPr id="228444" name="Line 92"/>
            <p:cNvSpPr>
              <a:spLocks noChangeShapeType="1"/>
            </p:cNvSpPr>
            <p:nvPr/>
          </p:nvSpPr>
          <p:spPr bwMode="auto">
            <a:xfrm>
              <a:off x="601" y="1392"/>
              <a:ext cx="0" cy="45"/>
            </a:xfrm>
            <a:prstGeom prst="line">
              <a:avLst/>
            </a:prstGeom>
            <a:noFill/>
            <a:ln w="9525">
              <a:solidFill>
                <a:schemeClr val="bg2"/>
              </a:solidFill>
              <a:round/>
              <a:headEnd/>
              <a:tailEnd/>
            </a:ln>
            <a:effectLst/>
          </p:spPr>
          <p:txBody>
            <a:bodyPr/>
            <a:lstStyle/>
            <a:p>
              <a:endParaRPr lang="en-US"/>
            </a:p>
          </p:txBody>
        </p:sp>
        <p:sp>
          <p:nvSpPr>
            <p:cNvPr id="228445" name="Line 93"/>
            <p:cNvSpPr>
              <a:spLocks noChangeShapeType="1"/>
            </p:cNvSpPr>
            <p:nvPr/>
          </p:nvSpPr>
          <p:spPr bwMode="auto">
            <a:xfrm>
              <a:off x="616" y="1396"/>
              <a:ext cx="0" cy="45"/>
            </a:xfrm>
            <a:prstGeom prst="line">
              <a:avLst/>
            </a:prstGeom>
            <a:noFill/>
            <a:ln w="9525">
              <a:solidFill>
                <a:schemeClr val="bg2"/>
              </a:solidFill>
              <a:round/>
              <a:headEnd/>
              <a:tailEnd/>
            </a:ln>
            <a:effectLst/>
          </p:spPr>
          <p:txBody>
            <a:bodyPr/>
            <a:lstStyle/>
            <a:p>
              <a:endParaRPr lang="en-US"/>
            </a:p>
          </p:txBody>
        </p:sp>
        <p:sp>
          <p:nvSpPr>
            <p:cNvPr id="228446" name="Line 94"/>
            <p:cNvSpPr>
              <a:spLocks noChangeShapeType="1"/>
            </p:cNvSpPr>
            <p:nvPr/>
          </p:nvSpPr>
          <p:spPr bwMode="auto">
            <a:xfrm>
              <a:off x="631" y="1399"/>
              <a:ext cx="1" cy="45"/>
            </a:xfrm>
            <a:prstGeom prst="line">
              <a:avLst/>
            </a:prstGeom>
            <a:noFill/>
            <a:ln w="9525">
              <a:solidFill>
                <a:schemeClr val="bg2"/>
              </a:solidFill>
              <a:round/>
              <a:headEnd/>
              <a:tailEnd/>
            </a:ln>
            <a:effectLst/>
          </p:spPr>
          <p:txBody>
            <a:bodyPr/>
            <a:lstStyle/>
            <a:p>
              <a:endParaRPr lang="en-US"/>
            </a:p>
          </p:txBody>
        </p:sp>
        <p:sp>
          <p:nvSpPr>
            <p:cNvPr id="228447" name="Line 95"/>
            <p:cNvSpPr>
              <a:spLocks noChangeShapeType="1"/>
            </p:cNvSpPr>
            <p:nvPr/>
          </p:nvSpPr>
          <p:spPr bwMode="auto">
            <a:xfrm>
              <a:off x="508" y="1387"/>
              <a:ext cx="142" cy="29"/>
            </a:xfrm>
            <a:prstGeom prst="line">
              <a:avLst/>
            </a:prstGeom>
            <a:noFill/>
            <a:ln w="9525">
              <a:solidFill>
                <a:schemeClr val="bg2"/>
              </a:solidFill>
              <a:round/>
              <a:headEnd/>
              <a:tailEnd/>
            </a:ln>
            <a:effectLst/>
          </p:spPr>
          <p:txBody>
            <a:bodyPr/>
            <a:lstStyle/>
            <a:p>
              <a:endParaRPr lang="en-US"/>
            </a:p>
          </p:txBody>
        </p:sp>
        <p:sp>
          <p:nvSpPr>
            <p:cNvPr id="228448" name="Line 96"/>
            <p:cNvSpPr>
              <a:spLocks noChangeShapeType="1"/>
            </p:cNvSpPr>
            <p:nvPr/>
          </p:nvSpPr>
          <p:spPr bwMode="auto">
            <a:xfrm>
              <a:off x="506" y="1402"/>
              <a:ext cx="142" cy="29"/>
            </a:xfrm>
            <a:prstGeom prst="line">
              <a:avLst/>
            </a:prstGeom>
            <a:noFill/>
            <a:ln w="9525">
              <a:solidFill>
                <a:schemeClr val="bg2"/>
              </a:solidFill>
              <a:round/>
              <a:headEnd/>
              <a:tailEnd/>
            </a:ln>
            <a:effectLst/>
          </p:spPr>
          <p:txBody>
            <a:bodyPr/>
            <a:lstStyle/>
            <a:p>
              <a:endParaRPr lang="en-US"/>
            </a:p>
          </p:txBody>
        </p:sp>
      </p:grpSp>
      <p:grpSp>
        <p:nvGrpSpPr>
          <p:cNvPr id="228449" name="Group 97"/>
          <p:cNvGrpSpPr>
            <a:grpSpLocks/>
          </p:cNvGrpSpPr>
          <p:nvPr/>
        </p:nvGrpSpPr>
        <p:grpSpPr bwMode="auto">
          <a:xfrm>
            <a:off x="384175" y="3508375"/>
            <a:ext cx="360363" cy="649288"/>
            <a:chOff x="492" y="1974"/>
            <a:chExt cx="626" cy="1154"/>
          </a:xfrm>
        </p:grpSpPr>
        <p:sp>
          <p:nvSpPr>
            <p:cNvPr id="228450" name="Oval 98"/>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451" name="Freeform 99"/>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28452" name="Oval 100"/>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28453" name="Oval 101"/>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28454" name="Oval 102"/>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28455" name="Group 103"/>
          <p:cNvGrpSpPr>
            <a:grpSpLocks/>
          </p:cNvGrpSpPr>
          <p:nvPr/>
        </p:nvGrpSpPr>
        <p:grpSpPr bwMode="auto">
          <a:xfrm>
            <a:off x="4992688" y="3922713"/>
            <a:ext cx="241300" cy="228600"/>
            <a:chOff x="909" y="860"/>
            <a:chExt cx="152" cy="144"/>
          </a:xfrm>
        </p:grpSpPr>
        <p:sp>
          <p:nvSpPr>
            <p:cNvPr id="228456" name="Oval 104"/>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8457" name="Text Box 105"/>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1</a:t>
              </a:r>
            </a:p>
          </p:txBody>
        </p:sp>
      </p:grpSp>
      <p:grpSp>
        <p:nvGrpSpPr>
          <p:cNvPr id="228458" name="Group 106"/>
          <p:cNvGrpSpPr>
            <a:grpSpLocks/>
          </p:cNvGrpSpPr>
          <p:nvPr/>
        </p:nvGrpSpPr>
        <p:grpSpPr bwMode="auto">
          <a:xfrm>
            <a:off x="4181475" y="3821113"/>
            <a:ext cx="241300" cy="228600"/>
            <a:chOff x="909" y="860"/>
            <a:chExt cx="152" cy="144"/>
          </a:xfrm>
        </p:grpSpPr>
        <p:sp>
          <p:nvSpPr>
            <p:cNvPr id="228459" name="Oval 107"/>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8460" name="Text Box 108"/>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2</a:t>
              </a:r>
            </a:p>
          </p:txBody>
        </p:sp>
      </p:grpSp>
      <p:grpSp>
        <p:nvGrpSpPr>
          <p:cNvPr id="228461" name="Group 109"/>
          <p:cNvGrpSpPr>
            <a:grpSpLocks/>
          </p:cNvGrpSpPr>
          <p:nvPr/>
        </p:nvGrpSpPr>
        <p:grpSpPr bwMode="auto">
          <a:xfrm>
            <a:off x="2063750" y="3435350"/>
            <a:ext cx="241300" cy="228600"/>
            <a:chOff x="909" y="860"/>
            <a:chExt cx="152" cy="144"/>
          </a:xfrm>
        </p:grpSpPr>
        <p:sp>
          <p:nvSpPr>
            <p:cNvPr id="228462" name="Oval 110"/>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8463" name="Text Box 111"/>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3</a:t>
              </a:r>
            </a:p>
          </p:txBody>
        </p:sp>
      </p:grpSp>
      <p:grpSp>
        <p:nvGrpSpPr>
          <p:cNvPr id="228464" name="Group 112"/>
          <p:cNvGrpSpPr>
            <a:grpSpLocks/>
          </p:cNvGrpSpPr>
          <p:nvPr/>
        </p:nvGrpSpPr>
        <p:grpSpPr bwMode="auto">
          <a:xfrm>
            <a:off x="2403475" y="2671763"/>
            <a:ext cx="241300" cy="228600"/>
            <a:chOff x="909" y="860"/>
            <a:chExt cx="152" cy="144"/>
          </a:xfrm>
        </p:grpSpPr>
        <p:sp>
          <p:nvSpPr>
            <p:cNvPr id="228465" name="Oval 113"/>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8466" name="Text Box 114"/>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4</a:t>
              </a:r>
            </a:p>
          </p:txBody>
        </p:sp>
      </p:grpSp>
      <p:grpSp>
        <p:nvGrpSpPr>
          <p:cNvPr id="228467" name="Group 115"/>
          <p:cNvGrpSpPr>
            <a:grpSpLocks/>
          </p:cNvGrpSpPr>
          <p:nvPr/>
        </p:nvGrpSpPr>
        <p:grpSpPr bwMode="auto">
          <a:xfrm>
            <a:off x="5845175" y="3894138"/>
            <a:ext cx="241300" cy="228600"/>
            <a:chOff x="909" y="860"/>
            <a:chExt cx="152" cy="144"/>
          </a:xfrm>
        </p:grpSpPr>
        <p:sp>
          <p:nvSpPr>
            <p:cNvPr id="228468" name="Oval 116"/>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28469" name="Text Box 117"/>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5</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408">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28455"/>
                                        </p:tgtEl>
                                        <p:attrNameLst>
                                          <p:attrName>style.visibility</p:attrName>
                                        </p:attrNameLst>
                                      </p:cBhvr>
                                      <p:to>
                                        <p:strVal val="visible"/>
                                      </p:to>
                                    </p:set>
                                    <p:animEffect transition="in" filter="fade">
                                      <p:cBhvr>
                                        <p:cTn id="10" dur="500"/>
                                        <p:tgtEl>
                                          <p:spTgt spid="22845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28429"/>
                                        </p:tgtEl>
                                        <p:attrNameLst>
                                          <p:attrName>style.visibility</p:attrName>
                                        </p:attrNameLst>
                                      </p:cBhvr>
                                      <p:to>
                                        <p:strVal val="visible"/>
                                      </p:to>
                                    </p:set>
                                  </p:childTnLst>
                                </p:cTn>
                              </p:par>
                              <p:par>
                                <p:cTn id="13" presetID="18" presetClass="entr" presetSubtype="9" fill="hold" grpId="0" nodeType="withEffect">
                                  <p:stCondLst>
                                    <p:cond delay="0"/>
                                  </p:stCondLst>
                                  <p:childTnLst>
                                    <p:set>
                                      <p:cBhvr>
                                        <p:cTn id="14" dur="1" fill="hold">
                                          <p:stCondLst>
                                            <p:cond delay="0"/>
                                          </p:stCondLst>
                                        </p:cTn>
                                        <p:tgtEl>
                                          <p:spTgt spid="228428"/>
                                        </p:tgtEl>
                                        <p:attrNameLst>
                                          <p:attrName>style.visibility</p:attrName>
                                        </p:attrNameLst>
                                      </p:cBhvr>
                                      <p:to>
                                        <p:strVal val="visible"/>
                                      </p:to>
                                    </p:set>
                                    <p:animEffect transition="in" filter="strips(upLeft)">
                                      <p:cBhvr>
                                        <p:cTn id="15" dur="500"/>
                                        <p:tgtEl>
                                          <p:spTgt spid="2284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2842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8455"/>
                                        </p:tgtEl>
                                      </p:cBhvr>
                                    </p:animEffect>
                                    <p:set>
                                      <p:cBhvr>
                                        <p:cTn id="22" dur="1" fill="hold">
                                          <p:stCondLst>
                                            <p:cond delay="499"/>
                                          </p:stCondLst>
                                        </p:cTn>
                                        <p:tgtEl>
                                          <p:spTgt spid="22845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8428"/>
                                        </p:tgtEl>
                                        <p:attrNameLst>
                                          <p:attrName>style.visibility</p:attrName>
                                        </p:attrNameLst>
                                      </p:cBhvr>
                                      <p:to>
                                        <p:strVal val="hidden"/>
                                      </p:to>
                                    </p:set>
                                  </p:childTnLst>
                                </p:cTn>
                              </p:par>
                              <p:par>
                                <p:cTn id="25" presetID="18" presetClass="entr" presetSubtype="12" fill="hold" grpId="0" nodeType="withEffect">
                                  <p:stCondLst>
                                    <p:cond delay="0"/>
                                  </p:stCondLst>
                                  <p:childTnLst>
                                    <p:set>
                                      <p:cBhvr>
                                        <p:cTn id="26" dur="1" fill="hold">
                                          <p:stCondLst>
                                            <p:cond delay="0"/>
                                          </p:stCondLst>
                                        </p:cTn>
                                        <p:tgtEl>
                                          <p:spTgt spid="228426"/>
                                        </p:tgtEl>
                                        <p:attrNameLst>
                                          <p:attrName>style.visibility</p:attrName>
                                        </p:attrNameLst>
                                      </p:cBhvr>
                                      <p:to>
                                        <p:strVal val="visible"/>
                                      </p:to>
                                    </p:set>
                                    <p:animEffect transition="in" filter="strips(downLeft)">
                                      <p:cBhvr>
                                        <p:cTn id="27" dur="500"/>
                                        <p:tgtEl>
                                          <p:spTgt spid="228426"/>
                                        </p:tgtEl>
                                      </p:cBhvr>
                                    </p:animEffect>
                                  </p:childTnLst>
                                </p:cTn>
                              </p:par>
                              <p:par>
                                <p:cTn id="28" presetID="1" presetClass="entr" presetSubtype="0" fill="hold" nodeType="withEffect">
                                  <p:stCondLst>
                                    <p:cond delay="0"/>
                                  </p:stCondLst>
                                  <p:childTnLst>
                                    <p:set>
                                      <p:cBhvr>
                                        <p:cTn id="29" dur="1" fill="hold">
                                          <p:stCondLst>
                                            <p:cond delay="0"/>
                                          </p:stCondLst>
                                        </p:cTn>
                                        <p:tgtEl>
                                          <p:spTgt spid="228408">
                                            <p:txEl>
                                              <p:pRg st="1" end="1"/>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28458"/>
                                        </p:tgtEl>
                                        <p:attrNameLst>
                                          <p:attrName>style.visibility</p:attrName>
                                        </p:attrNameLst>
                                      </p:cBhvr>
                                      <p:to>
                                        <p:strVal val="visible"/>
                                      </p:to>
                                    </p:set>
                                    <p:animEffect transition="in" filter="fade">
                                      <p:cBhvr>
                                        <p:cTn id="32" dur="500"/>
                                        <p:tgtEl>
                                          <p:spTgt spid="22845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2842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28458"/>
                                        </p:tgtEl>
                                      </p:cBhvr>
                                    </p:animEffect>
                                    <p:set>
                                      <p:cBhvr>
                                        <p:cTn id="39" dur="1" fill="hold">
                                          <p:stCondLst>
                                            <p:cond delay="499"/>
                                          </p:stCondLst>
                                        </p:cTn>
                                        <p:tgtEl>
                                          <p:spTgt spid="22845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28408">
                                            <p:txEl>
                                              <p:pRg st="2" end="2"/>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228461"/>
                                        </p:tgtEl>
                                        <p:attrNameLst>
                                          <p:attrName>style.visibility</p:attrName>
                                        </p:attrNameLst>
                                      </p:cBhvr>
                                      <p:to>
                                        <p:strVal val="visible"/>
                                      </p:to>
                                    </p:set>
                                    <p:animEffect transition="in" filter="fade">
                                      <p:cBhvr>
                                        <p:cTn id="44" dur="500"/>
                                        <p:tgtEl>
                                          <p:spTgt spid="228461"/>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28427"/>
                                        </p:tgtEl>
                                        <p:attrNameLst>
                                          <p:attrName>style.visibility</p:attrName>
                                        </p:attrNameLst>
                                      </p:cBhvr>
                                      <p:to>
                                        <p:strVal val="visible"/>
                                      </p:to>
                                    </p:set>
                                    <p:animEffect transition="in" filter="strips(downLeft)">
                                      <p:cBhvr>
                                        <p:cTn id="47" dur="500"/>
                                        <p:tgtEl>
                                          <p:spTgt spid="228427"/>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28423"/>
                                        </p:tgtEl>
                                        <p:attrNameLst>
                                          <p:attrName>style.visibility</p:attrName>
                                        </p:attrNameLst>
                                      </p:cBhvr>
                                      <p:to>
                                        <p:strVal val="visible"/>
                                      </p:to>
                                    </p:set>
                                  </p:childTnLst>
                                </p:cTn>
                              </p:par>
                            </p:childTnLst>
                          </p:cTn>
                        </p:par>
                        <p:par>
                          <p:cTn id="50" fill="hold">
                            <p:stCondLst>
                              <p:cond delay="500"/>
                            </p:stCondLst>
                            <p:childTnLst>
                              <p:par>
                                <p:cTn id="51" presetID="18" presetClass="entr" presetSubtype="12" fill="hold" grpId="0" nodeType="afterEffect">
                                  <p:stCondLst>
                                    <p:cond delay="0"/>
                                  </p:stCondLst>
                                  <p:childTnLst>
                                    <p:set>
                                      <p:cBhvr>
                                        <p:cTn id="52" dur="1" fill="hold">
                                          <p:stCondLst>
                                            <p:cond delay="0"/>
                                          </p:stCondLst>
                                        </p:cTn>
                                        <p:tgtEl>
                                          <p:spTgt spid="228424"/>
                                        </p:tgtEl>
                                        <p:attrNameLst>
                                          <p:attrName>style.visibility</p:attrName>
                                        </p:attrNameLst>
                                      </p:cBhvr>
                                      <p:to>
                                        <p:strVal val="visible"/>
                                      </p:to>
                                    </p:set>
                                    <p:animEffect transition="in" filter="strips(downLeft)">
                                      <p:cBhvr>
                                        <p:cTn id="53" dur="500"/>
                                        <p:tgtEl>
                                          <p:spTgt spid="228424"/>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284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2842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28461"/>
                                        </p:tgtEl>
                                      </p:cBhvr>
                                    </p:animEffect>
                                    <p:set>
                                      <p:cBhvr>
                                        <p:cTn id="62" dur="1" fill="hold">
                                          <p:stCondLst>
                                            <p:cond delay="499"/>
                                          </p:stCondLst>
                                        </p:cTn>
                                        <p:tgtEl>
                                          <p:spTgt spid="22846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842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842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8425"/>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28408">
                                            <p:txEl>
                                              <p:pRg st="3" end="3"/>
                                            </p:txEl>
                                          </p:spTgt>
                                        </p:tgtEl>
                                        <p:attrNameLst>
                                          <p:attrName>style.visibility</p:attrName>
                                        </p:attrNameLst>
                                      </p:cBhvr>
                                      <p:to>
                                        <p:strVal val="visible"/>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228464"/>
                                        </p:tgtEl>
                                        <p:attrNameLst>
                                          <p:attrName>style.visibility</p:attrName>
                                        </p:attrNameLst>
                                      </p:cBhvr>
                                      <p:to>
                                        <p:strVal val="visible"/>
                                      </p:to>
                                    </p:set>
                                    <p:animEffect transition="in" filter="fade">
                                      <p:cBhvr>
                                        <p:cTn id="74" dur="500"/>
                                        <p:tgtEl>
                                          <p:spTgt spid="228464"/>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2284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8395"/>
                                        </p:tgtEl>
                                        <p:attrNameLst>
                                          <p:attrName>style.visibility</p:attrName>
                                        </p:attrNameLst>
                                      </p:cBhvr>
                                      <p:to>
                                        <p:strVal val="visible"/>
                                      </p:to>
                                    </p:set>
                                  </p:childTnLst>
                                </p:cTn>
                              </p:par>
                              <p:par>
                                <p:cTn id="79" presetID="18" presetClass="entr" presetSubtype="3" fill="hold" grpId="0" nodeType="withEffect">
                                  <p:stCondLst>
                                    <p:cond delay="0"/>
                                  </p:stCondLst>
                                  <p:childTnLst>
                                    <p:set>
                                      <p:cBhvr>
                                        <p:cTn id="80" dur="1" fill="hold">
                                          <p:stCondLst>
                                            <p:cond delay="0"/>
                                          </p:stCondLst>
                                        </p:cTn>
                                        <p:tgtEl>
                                          <p:spTgt spid="228411"/>
                                        </p:tgtEl>
                                        <p:attrNameLst>
                                          <p:attrName>style.visibility</p:attrName>
                                        </p:attrNameLst>
                                      </p:cBhvr>
                                      <p:to>
                                        <p:strVal val="visible"/>
                                      </p:to>
                                    </p:set>
                                    <p:animEffect transition="in" filter="strips(upRight)">
                                      <p:cBhvr>
                                        <p:cTn id="81" dur="500"/>
                                        <p:tgtEl>
                                          <p:spTgt spid="228411"/>
                                        </p:tgtEl>
                                      </p:cBhvr>
                                    </p:animEffect>
                                  </p:childTnLst>
                                </p:cTn>
                              </p:par>
                            </p:childTnLst>
                          </p:cTn>
                        </p:par>
                        <p:par>
                          <p:cTn id="82" fill="hold">
                            <p:stCondLst>
                              <p:cond delay="1000"/>
                            </p:stCondLst>
                            <p:childTnLst>
                              <p:par>
                                <p:cTn id="83" presetID="18" presetClass="entr" presetSubtype="3" fill="hold" grpId="0" nodeType="afterEffect">
                                  <p:stCondLst>
                                    <p:cond delay="0"/>
                                  </p:stCondLst>
                                  <p:childTnLst>
                                    <p:set>
                                      <p:cBhvr>
                                        <p:cTn id="84" dur="1" fill="hold">
                                          <p:stCondLst>
                                            <p:cond delay="0"/>
                                          </p:stCondLst>
                                        </p:cTn>
                                        <p:tgtEl>
                                          <p:spTgt spid="228412"/>
                                        </p:tgtEl>
                                        <p:attrNameLst>
                                          <p:attrName>style.visibility</p:attrName>
                                        </p:attrNameLst>
                                      </p:cBhvr>
                                      <p:to>
                                        <p:strVal val="visible"/>
                                      </p:to>
                                    </p:set>
                                    <p:animEffect transition="in" filter="strips(upRight)">
                                      <p:cBhvr>
                                        <p:cTn id="85" dur="500"/>
                                        <p:tgtEl>
                                          <p:spTgt spid="22841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28408">
                                            <p:txEl>
                                              <p:pRg st="4" end="4"/>
                                            </p:txEl>
                                          </p:spTgt>
                                        </p:tgtEl>
                                        <p:attrNameLst>
                                          <p:attrName>style.visibility</p:attrName>
                                        </p:attrNameLst>
                                      </p:cBhvr>
                                      <p:to>
                                        <p:strVal val="visible"/>
                                      </p:to>
                                    </p:set>
                                  </p:childTnLst>
                                </p:cTn>
                              </p:par>
                            </p:childTnLst>
                          </p:cTn>
                        </p:par>
                        <p:par>
                          <p:cTn id="90" fill="hold">
                            <p:stCondLst>
                              <p:cond delay="0"/>
                            </p:stCondLst>
                            <p:childTnLst>
                              <p:par>
                                <p:cTn id="91" presetID="18" presetClass="entr" presetSubtype="12" fill="hold" grpId="0" nodeType="afterEffect">
                                  <p:stCondLst>
                                    <p:cond delay="0"/>
                                  </p:stCondLst>
                                  <p:childTnLst>
                                    <p:set>
                                      <p:cBhvr>
                                        <p:cTn id="92" dur="1" fill="hold">
                                          <p:stCondLst>
                                            <p:cond delay="0"/>
                                          </p:stCondLst>
                                        </p:cTn>
                                        <p:tgtEl>
                                          <p:spTgt spid="228413"/>
                                        </p:tgtEl>
                                        <p:attrNameLst>
                                          <p:attrName>style.visibility</p:attrName>
                                        </p:attrNameLst>
                                      </p:cBhvr>
                                      <p:to>
                                        <p:strVal val="visible"/>
                                      </p:to>
                                    </p:set>
                                    <p:animEffect transition="in" filter="strips(downLeft)">
                                      <p:cBhvr>
                                        <p:cTn id="93" dur="500"/>
                                        <p:tgtEl>
                                          <p:spTgt spid="228413"/>
                                        </p:tgtEl>
                                      </p:cBhvr>
                                    </p:animEffect>
                                  </p:childTnLst>
                                </p:cTn>
                              </p:par>
                            </p:childTnLst>
                          </p:cTn>
                        </p:par>
                        <p:par>
                          <p:cTn id="94" fill="hold">
                            <p:stCondLst>
                              <p:cond delay="500"/>
                            </p:stCondLst>
                            <p:childTnLst>
                              <p:par>
                                <p:cTn id="95" presetID="10" presetClass="exit" presetSubtype="0" fill="hold" nodeType="afterEffect">
                                  <p:stCondLst>
                                    <p:cond delay="0"/>
                                  </p:stCondLst>
                                  <p:childTnLst>
                                    <p:animEffect transition="out" filter="fade">
                                      <p:cBhvr>
                                        <p:cTn id="96" dur="500"/>
                                        <p:tgtEl>
                                          <p:spTgt spid="228464"/>
                                        </p:tgtEl>
                                      </p:cBhvr>
                                    </p:animEffect>
                                    <p:set>
                                      <p:cBhvr>
                                        <p:cTn id="97" dur="1" fill="hold">
                                          <p:stCondLst>
                                            <p:cond delay="499"/>
                                          </p:stCondLst>
                                        </p:cTn>
                                        <p:tgtEl>
                                          <p:spTgt spid="228464"/>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228467"/>
                                        </p:tgtEl>
                                        <p:attrNameLst>
                                          <p:attrName>style.visibility</p:attrName>
                                        </p:attrNameLst>
                                      </p:cBhvr>
                                      <p:to>
                                        <p:strVal val="visible"/>
                                      </p:to>
                                    </p:set>
                                    <p:animEffect transition="in" filter="fade">
                                      <p:cBhvr>
                                        <p:cTn id="100" dur="500"/>
                                        <p:tgtEl>
                                          <p:spTgt spid="22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95" grpId="0"/>
      <p:bldP spid="228410" grpId="0"/>
      <p:bldP spid="228411" grpId="0" animBg="1"/>
      <p:bldP spid="228412" grpId="0" animBg="1"/>
      <p:bldP spid="228413" grpId="0" animBg="1"/>
      <p:bldP spid="228423" grpId="0"/>
      <p:bldP spid="228423" grpId="1"/>
      <p:bldP spid="228424" grpId="0" animBg="1"/>
      <p:bldP spid="228424" grpId="1" animBg="1"/>
      <p:bldP spid="228425" grpId="0"/>
      <p:bldP spid="228425" grpId="1"/>
      <p:bldP spid="228426" grpId="0" animBg="1"/>
      <p:bldP spid="228426" grpId="1" animBg="1"/>
      <p:bldP spid="228427" grpId="0" animBg="1"/>
      <p:bldP spid="228427" grpId="1" animBg="1"/>
      <p:bldP spid="228428" grpId="0" animBg="1"/>
      <p:bldP spid="228428" grpId="1" animBg="1"/>
      <p:bldP spid="228429" grpId="0"/>
      <p:bldP spid="22842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A255B056-9CCA-487F-AA25-97647CAAA9E6}" type="slidenum">
              <a:rPr lang="en-US"/>
              <a:pPr/>
              <a:t>31</a:t>
            </a:fld>
            <a:endParaRPr lang="en-US"/>
          </a:p>
        </p:txBody>
      </p:sp>
      <p:sp>
        <p:nvSpPr>
          <p:cNvPr id="7" name="Footer Placeholder 4"/>
          <p:cNvSpPr>
            <a:spLocks noGrp="1"/>
          </p:cNvSpPr>
          <p:nvPr>
            <p:ph type="ftr" sz="quarter" idx="11"/>
          </p:nvPr>
        </p:nvSpPr>
        <p:spPr/>
        <p:txBody>
          <a:bodyPr/>
          <a:lstStyle/>
          <a:p>
            <a:r>
              <a:rPr lang="en-US"/>
              <a:t>Internal and Partner Use Only</a:t>
            </a:r>
          </a:p>
          <a:p>
            <a:endParaRPr lang="en-US"/>
          </a:p>
        </p:txBody>
      </p:sp>
      <p:sp>
        <p:nvSpPr>
          <p:cNvPr id="8" name="Date Placeholder 5"/>
          <p:cNvSpPr>
            <a:spLocks noGrp="1"/>
          </p:cNvSpPr>
          <p:nvPr>
            <p:ph type="dt" sz="half" idx="12"/>
          </p:nvPr>
        </p:nvSpPr>
        <p:spPr/>
        <p:txBody>
          <a:bodyPr/>
          <a:lstStyle/>
          <a:p>
            <a:r>
              <a:rPr lang="en-US"/>
              <a:t>© 2005 Citrix Systems, Inc.—All rights reserved.</a:t>
            </a:r>
          </a:p>
        </p:txBody>
      </p:sp>
      <p:sp>
        <p:nvSpPr>
          <p:cNvPr id="230402" name="Rectangle 2"/>
          <p:cNvSpPr>
            <a:spLocks noGrp="1" noChangeArrowheads="1"/>
          </p:cNvSpPr>
          <p:nvPr>
            <p:ph type="title"/>
          </p:nvPr>
        </p:nvSpPr>
        <p:spPr/>
        <p:txBody>
          <a:bodyPr/>
          <a:lstStyle/>
          <a:p>
            <a:r>
              <a:rPr lang="en-US"/>
              <a:t>Endpoint Analysis:</a:t>
            </a:r>
            <a:br>
              <a:rPr lang="en-US"/>
            </a:br>
            <a:r>
              <a:rPr lang="en-US"/>
              <a:t>Overview</a:t>
            </a:r>
          </a:p>
        </p:txBody>
      </p:sp>
      <p:sp>
        <p:nvSpPr>
          <p:cNvPr id="230403" name="Rectangle 3"/>
          <p:cNvSpPr>
            <a:spLocks noGrp="1" noChangeArrowheads="1"/>
          </p:cNvSpPr>
          <p:nvPr>
            <p:ph type="body" idx="1"/>
          </p:nvPr>
        </p:nvSpPr>
        <p:spPr>
          <a:xfrm>
            <a:off x="457200" y="2960688"/>
            <a:ext cx="8229600" cy="3327400"/>
          </a:xfrm>
        </p:spPr>
        <p:txBody>
          <a:bodyPr/>
          <a:lstStyle/>
          <a:p>
            <a:pPr>
              <a:lnSpc>
                <a:spcPct val="80000"/>
              </a:lnSpc>
            </a:pPr>
            <a:r>
              <a:rPr lang="en-US" sz="2000"/>
              <a:t>Endpoint Analysis Clients:</a:t>
            </a:r>
          </a:p>
          <a:p>
            <a:pPr lvl="1">
              <a:lnSpc>
                <a:spcPct val="75000"/>
              </a:lnSpc>
            </a:pPr>
            <a:r>
              <a:rPr lang="en-US" sz="1800"/>
              <a:t>ActiveX client for IE browsers (requires Admin or Power user privileges)</a:t>
            </a:r>
          </a:p>
          <a:p>
            <a:pPr lvl="1">
              <a:lnSpc>
                <a:spcPct val="75000"/>
              </a:lnSpc>
            </a:pPr>
            <a:r>
              <a:rPr lang="en-US" sz="1800"/>
              <a:t>Win32 install (via MSI) </a:t>
            </a:r>
          </a:p>
          <a:p>
            <a:pPr lvl="1">
              <a:lnSpc>
                <a:spcPct val="75000"/>
              </a:lnSpc>
            </a:pPr>
            <a:r>
              <a:rPr lang="en-US" sz="1800"/>
              <a:t>Netscape plug-in for Netscape and Mozilla browsers</a:t>
            </a:r>
          </a:p>
          <a:p>
            <a:pPr>
              <a:lnSpc>
                <a:spcPct val="80000"/>
              </a:lnSpc>
            </a:pPr>
            <a:r>
              <a:rPr lang="en-US" sz="2000"/>
              <a:t>3</a:t>
            </a:r>
            <a:r>
              <a:rPr lang="en-US" sz="2000" baseline="30000"/>
              <a:t>rd</a:t>
            </a:r>
            <a:r>
              <a:rPr lang="en-US" sz="2000"/>
              <a:t> party product integration (AV, Personal Firewall):</a:t>
            </a:r>
          </a:p>
          <a:p>
            <a:pPr lvl="1">
              <a:lnSpc>
                <a:spcPct val="75000"/>
              </a:lnSpc>
            </a:pPr>
            <a:r>
              <a:rPr lang="en-US" sz="1800"/>
              <a:t>Symantec/Norton, McAfee, TrendMicro, Microsoft, WholeSecurity, Check Point ICS, etc.</a:t>
            </a:r>
          </a:p>
          <a:p>
            <a:pPr>
              <a:lnSpc>
                <a:spcPct val="80000"/>
              </a:lnSpc>
            </a:pPr>
            <a:r>
              <a:rPr lang="en-US" sz="2000"/>
              <a:t>Fully customizable via Citrix’s EPA SDK:</a:t>
            </a:r>
          </a:p>
          <a:p>
            <a:pPr lvl="1">
              <a:lnSpc>
                <a:spcPct val="75000"/>
              </a:lnSpc>
            </a:pPr>
            <a:r>
              <a:rPr lang="en-US" sz="1800"/>
              <a:t>SDK available on Citrix Developers Network</a:t>
            </a:r>
          </a:p>
          <a:p>
            <a:pPr lvl="1">
              <a:lnSpc>
                <a:spcPct val="75000"/>
              </a:lnSpc>
            </a:pPr>
            <a:r>
              <a:rPr lang="en-US" sz="1800"/>
              <a:t>SDK is well-integrated with Visual Studio.NET</a:t>
            </a:r>
          </a:p>
          <a:p>
            <a:pPr lvl="1">
              <a:lnSpc>
                <a:spcPct val="75000"/>
              </a:lnSpc>
              <a:buFont typeface="Arial" charset="0"/>
              <a:buNone/>
            </a:pPr>
            <a:endParaRPr lang="en-US" sz="1800"/>
          </a:p>
        </p:txBody>
      </p:sp>
      <p:sp>
        <p:nvSpPr>
          <p:cNvPr id="230404" name="AutoShape 4"/>
          <p:cNvSpPr>
            <a:spLocks noChangeArrowheads="1"/>
          </p:cNvSpPr>
          <p:nvPr/>
        </p:nvSpPr>
        <p:spPr bwMode="auto">
          <a:xfrm>
            <a:off x="131763" y="1404938"/>
            <a:ext cx="8869362" cy="1196975"/>
          </a:xfrm>
          <a:prstGeom prst="roundRect">
            <a:avLst>
              <a:gd name="adj" fmla="val 6347"/>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a:lstStyle/>
          <a:p>
            <a:pPr marL="342900" indent="-342900" algn="ctr">
              <a:lnSpc>
                <a:spcPct val="70000"/>
              </a:lnSpc>
              <a:spcBef>
                <a:spcPct val="35000"/>
              </a:spcBef>
              <a:spcAft>
                <a:spcPct val="15000"/>
              </a:spcAft>
              <a:buClr>
                <a:schemeClr val="accent2"/>
              </a:buClr>
            </a:pPr>
            <a:endParaRPr lang="de-DE" sz="2500"/>
          </a:p>
        </p:txBody>
      </p:sp>
      <p:sp>
        <p:nvSpPr>
          <p:cNvPr id="230405" name="Text Box 5"/>
          <p:cNvSpPr txBox="1">
            <a:spLocks noChangeArrowheads="1"/>
          </p:cNvSpPr>
          <p:nvPr/>
        </p:nvSpPr>
        <p:spPr bwMode="auto">
          <a:xfrm>
            <a:off x="415925" y="1509713"/>
            <a:ext cx="8159750" cy="854075"/>
          </a:xfrm>
          <a:prstGeom prst="rect">
            <a:avLst/>
          </a:prstGeom>
          <a:noFill/>
          <a:ln w="9525" algn="ctr">
            <a:noFill/>
            <a:miter lim="800000"/>
            <a:headEnd/>
            <a:tailEnd/>
          </a:ln>
          <a:effectLst/>
        </p:spPr>
        <p:txBody>
          <a:bodyPr>
            <a:spAutoFit/>
          </a:bodyPr>
          <a:lstStyle/>
          <a:p>
            <a:pPr>
              <a:spcBef>
                <a:spcPct val="50000"/>
              </a:spcBef>
            </a:pPr>
            <a:r>
              <a:rPr lang="en-US" sz="2500"/>
              <a:t>Analyze the client machine to identify the device and determine if it is secured.</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4"/>
          <p:cNvSpPr>
            <a:spLocks noGrp="1"/>
          </p:cNvSpPr>
          <p:nvPr>
            <p:ph type="sldNum" sz="quarter" idx="10"/>
          </p:nvPr>
        </p:nvSpPr>
        <p:spPr/>
        <p:txBody>
          <a:bodyPr/>
          <a:lstStyle/>
          <a:p>
            <a:fld id="{5EC63515-85C2-4DC3-B437-42DC0C5AC5F8}" type="slidenum">
              <a:rPr lang="en-US"/>
              <a:pPr/>
              <a:t>32</a:t>
            </a:fld>
            <a:endParaRPr lang="en-US"/>
          </a:p>
        </p:txBody>
      </p:sp>
      <p:sp>
        <p:nvSpPr>
          <p:cNvPr id="88" name="Footer Placeholder 5"/>
          <p:cNvSpPr>
            <a:spLocks noGrp="1"/>
          </p:cNvSpPr>
          <p:nvPr>
            <p:ph type="ftr" sz="quarter" idx="11"/>
          </p:nvPr>
        </p:nvSpPr>
        <p:spPr/>
        <p:txBody>
          <a:bodyPr/>
          <a:lstStyle/>
          <a:p>
            <a:r>
              <a:rPr lang="en-US"/>
              <a:t>Internal and Partner Use Only</a:t>
            </a:r>
          </a:p>
          <a:p>
            <a:endParaRPr lang="en-US"/>
          </a:p>
        </p:txBody>
      </p:sp>
      <p:sp>
        <p:nvSpPr>
          <p:cNvPr id="89" name="Date Placeholder 6"/>
          <p:cNvSpPr>
            <a:spLocks noGrp="1"/>
          </p:cNvSpPr>
          <p:nvPr>
            <p:ph type="dt" sz="half" idx="12"/>
          </p:nvPr>
        </p:nvSpPr>
        <p:spPr/>
        <p:txBody>
          <a:bodyPr/>
          <a:lstStyle/>
          <a:p>
            <a:r>
              <a:rPr lang="en-US"/>
              <a:t>© 2005 Citrix Systems, Inc.—All rights reserved.</a:t>
            </a:r>
          </a:p>
        </p:txBody>
      </p:sp>
      <p:sp>
        <p:nvSpPr>
          <p:cNvPr id="232450" name="AutoShape 2"/>
          <p:cNvSpPr>
            <a:spLocks noChangeArrowheads="1"/>
          </p:cNvSpPr>
          <p:nvPr/>
        </p:nvSpPr>
        <p:spPr bwMode="gray">
          <a:xfrm>
            <a:off x="266700" y="1763713"/>
            <a:ext cx="1101725" cy="4635500"/>
          </a:xfrm>
          <a:prstGeom prst="roundRect">
            <a:avLst>
              <a:gd name="adj" fmla="val 1037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32451" name="AutoShape 3"/>
          <p:cNvSpPr>
            <a:spLocks noChangeArrowheads="1"/>
          </p:cNvSpPr>
          <p:nvPr/>
        </p:nvSpPr>
        <p:spPr bwMode="gray">
          <a:xfrm>
            <a:off x="342900" y="3168650"/>
            <a:ext cx="973138" cy="1503363"/>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32452" name="AutoShape 4"/>
          <p:cNvSpPr>
            <a:spLocks noChangeArrowheads="1"/>
          </p:cNvSpPr>
          <p:nvPr/>
        </p:nvSpPr>
        <p:spPr bwMode="gray">
          <a:xfrm>
            <a:off x="1581150" y="1763713"/>
            <a:ext cx="1422400" cy="4635500"/>
          </a:xfrm>
          <a:prstGeom prst="roundRect">
            <a:avLst>
              <a:gd name="adj" fmla="val 9486"/>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32453" name="AutoShape 5"/>
          <p:cNvSpPr>
            <a:spLocks noChangeArrowheads="1"/>
          </p:cNvSpPr>
          <p:nvPr/>
        </p:nvSpPr>
        <p:spPr bwMode="gray">
          <a:xfrm>
            <a:off x="1673225" y="3168650"/>
            <a:ext cx="1238250" cy="1503363"/>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32454" name="AutoShape 6"/>
          <p:cNvSpPr>
            <a:spLocks noChangeArrowheads="1"/>
          </p:cNvSpPr>
          <p:nvPr/>
        </p:nvSpPr>
        <p:spPr bwMode="auto">
          <a:xfrm>
            <a:off x="5437188" y="1754188"/>
            <a:ext cx="3521075" cy="4635500"/>
          </a:xfrm>
          <a:prstGeom prst="roundRect">
            <a:avLst>
              <a:gd name="adj" fmla="val 2532"/>
            </a:avLst>
          </a:prstGeom>
          <a:gradFill rotWithShape="1">
            <a:gsLst>
              <a:gs pos="0">
                <a:srgbClr val="E6E6E6">
                  <a:alpha val="59000"/>
                </a:srgbClr>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32455" name="AutoShape 7"/>
          <p:cNvSpPr>
            <a:spLocks noChangeArrowheads="1"/>
          </p:cNvSpPr>
          <p:nvPr/>
        </p:nvSpPr>
        <p:spPr bwMode="gray">
          <a:xfrm>
            <a:off x="3216275" y="1763713"/>
            <a:ext cx="1638300" cy="4635500"/>
          </a:xfrm>
          <a:prstGeom prst="roundRect">
            <a:avLst>
              <a:gd name="adj" fmla="val 500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32456" name="Oval 8"/>
          <p:cNvSpPr>
            <a:spLocks noChangeArrowheads="1"/>
          </p:cNvSpPr>
          <p:nvPr/>
        </p:nvSpPr>
        <p:spPr bwMode="gray">
          <a:xfrm>
            <a:off x="1665288" y="6384925"/>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32457" name="Oval 9"/>
          <p:cNvSpPr>
            <a:spLocks noChangeArrowheads="1"/>
          </p:cNvSpPr>
          <p:nvPr/>
        </p:nvSpPr>
        <p:spPr bwMode="gray">
          <a:xfrm>
            <a:off x="2908300" y="6384925"/>
            <a:ext cx="220662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32458" name="Oval 10"/>
          <p:cNvSpPr>
            <a:spLocks noChangeArrowheads="1"/>
          </p:cNvSpPr>
          <p:nvPr/>
        </p:nvSpPr>
        <p:spPr bwMode="gray">
          <a:xfrm>
            <a:off x="214313" y="6384925"/>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32459" name="AutoShape 11"/>
          <p:cNvSpPr>
            <a:spLocks noChangeArrowheads="1"/>
          </p:cNvSpPr>
          <p:nvPr/>
        </p:nvSpPr>
        <p:spPr bwMode="gray">
          <a:xfrm>
            <a:off x="3319463" y="3168650"/>
            <a:ext cx="1273175" cy="1503363"/>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32460" name="Rectangle 12"/>
          <p:cNvSpPr>
            <a:spLocks noChangeArrowheads="1"/>
          </p:cNvSpPr>
          <p:nvPr/>
        </p:nvSpPr>
        <p:spPr bwMode="auto">
          <a:xfrm>
            <a:off x="349250" y="4278313"/>
            <a:ext cx="1001713"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Endpoint Device</a:t>
            </a:r>
          </a:p>
        </p:txBody>
      </p:sp>
      <p:sp>
        <p:nvSpPr>
          <p:cNvPr id="232461" name="Rectangle 13"/>
          <p:cNvSpPr>
            <a:spLocks noChangeArrowheads="1"/>
          </p:cNvSpPr>
          <p:nvPr/>
        </p:nvSpPr>
        <p:spPr bwMode="auto">
          <a:xfrm>
            <a:off x="1441450" y="1843088"/>
            <a:ext cx="65088"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32462" name="Rectangle 14"/>
          <p:cNvSpPr>
            <a:spLocks noChangeArrowheads="1"/>
          </p:cNvSpPr>
          <p:nvPr/>
        </p:nvSpPr>
        <p:spPr bwMode="auto">
          <a:xfrm>
            <a:off x="3081338" y="1843088"/>
            <a:ext cx="65087"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32463" name="Rectangle 15"/>
          <p:cNvSpPr>
            <a:spLocks noChangeArrowheads="1"/>
          </p:cNvSpPr>
          <p:nvPr/>
        </p:nvSpPr>
        <p:spPr bwMode="auto">
          <a:xfrm>
            <a:off x="344488" y="1414463"/>
            <a:ext cx="930275"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Internet</a:t>
            </a:r>
          </a:p>
        </p:txBody>
      </p:sp>
      <p:sp>
        <p:nvSpPr>
          <p:cNvPr id="232464" name="Rectangle 16"/>
          <p:cNvSpPr>
            <a:spLocks noChangeArrowheads="1"/>
          </p:cNvSpPr>
          <p:nvPr/>
        </p:nvSpPr>
        <p:spPr bwMode="auto">
          <a:xfrm>
            <a:off x="1966913" y="1414463"/>
            <a:ext cx="623887"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DMZ</a:t>
            </a:r>
          </a:p>
        </p:txBody>
      </p:sp>
      <p:sp>
        <p:nvSpPr>
          <p:cNvPr id="232465" name="Rectangle 17"/>
          <p:cNvSpPr>
            <a:spLocks noChangeArrowheads="1"/>
          </p:cNvSpPr>
          <p:nvPr/>
        </p:nvSpPr>
        <p:spPr bwMode="auto">
          <a:xfrm>
            <a:off x="3046413" y="1414463"/>
            <a:ext cx="2589212"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Protected Network (LAN)</a:t>
            </a:r>
          </a:p>
        </p:txBody>
      </p:sp>
      <p:sp>
        <p:nvSpPr>
          <p:cNvPr id="232466" name="Rectangle 18"/>
          <p:cNvSpPr>
            <a:spLocks noGrp="1" noChangeArrowheads="1"/>
          </p:cNvSpPr>
          <p:nvPr>
            <p:ph type="title"/>
          </p:nvPr>
        </p:nvSpPr>
        <p:spPr/>
        <p:txBody>
          <a:bodyPr/>
          <a:lstStyle/>
          <a:p>
            <a:r>
              <a:rPr lang="en-US"/>
              <a:t>Endpoint Analysis:</a:t>
            </a:r>
            <a:br>
              <a:rPr lang="en-US"/>
            </a:br>
            <a:r>
              <a:rPr lang="en-US"/>
              <a:t>User Interaction</a:t>
            </a:r>
          </a:p>
        </p:txBody>
      </p:sp>
      <p:sp>
        <p:nvSpPr>
          <p:cNvPr id="232467" name="Text Box 19"/>
          <p:cNvSpPr txBox="1">
            <a:spLocks noChangeArrowheads="1"/>
          </p:cNvSpPr>
          <p:nvPr/>
        </p:nvSpPr>
        <p:spPr bwMode="auto">
          <a:xfrm>
            <a:off x="5619750" y="1901825"/>
            <a:ext cx="3162300" cy="4076700"/>
          </a:xfrm>
          <a:prstGeom prst="rect">
            <a:avLst/>
          </a:prstGeom>
          <a:noFill/>
          <a:ln w="19050" algn="ctr">
            <a:noFill/>
            <a:miter lim="800000"/>
            <a:headEnd/>
            <a:tailEnd/>
          </a:ln>
          <a:effectLst/>
        </p:spPr>
        <p:txBody>
          <a:bodyPr>
            <a:spAutoFit/>
          </a:bodyPr>
          <a:lstStyle/>
          <a:p>
            <a:pPr marL="231775" indent="-231775">
              <a:lnSpc>
                <a:spcPct val="95000"/>
              </a:lnSpc>
              <a:spcBef>
                <a:spcPct val="75000"/>
              </a:spcBef>
              <a:spcAft>
                <a:spcPct val="15000"/>
              </a:spcAft>
              <a:buClr>
                <a:srgbClr val="FE9800"/>
              </a:buClr>
              <a:buFontTx/>
              <a:buAutoNum type="arabicParenR"/>
            </a:pPr>
            <a:r>
              <a:rPr lang="en-US" sz="900" b="1"/>
              <a:t>User opens browser and points to appliance</a:t>
            </a:r>
          </a:p>
          <a:p>
            <a:pPr marL="231775" indent="-231775">
              <a:lnSpc>
                <a:spcPct val="95000"/>
              </a:lnSpc>
              <a:spcBef>
                <a:spcPct val="75000"/>
              </a:spcBef>
              <a:spcAft>
                <a:spcPct val="15000"/>
              </a:spcAft>
              <a:buClr>
                <a:srgbClr val="FE9800"/>
              </a:buClr>
              <a:buFontTx/>
              <a:buAutoNum type="arabicParenR"/>
            </a:pPr>
            <a:r>
              <a:rPr lang="en-US" sz="900" b="1"/>
              <a:t>Appliance detects a new session and deploys the endpoint scan client</a:t>
            </a:r>
          </a:p>
          <a:p>
            <a:pPr marL="231775" indent="-231775">
              <a:lnSpc>
                <a:spcPct val="95000"/>
              </a:lnSpc>
              <a:spcBef>
                <a:spcPct val="75000"/>
              </a:spcBef>
              <a:spcAft>
                <a:spcPct val="15000"/>
              </a:spcAft>
              <a:buClr>
                <a:srgbClr val="FE9800"/>
              </a:buClr>
              <a:buFontTx/>
              <a:buAutoNum type="arabicParenR"/>
            </a:pPr>
            <a:r>
              <a:rPr lang="en-US" sz="900" b="1"/>
              <a:t>Scan client is activated. It calls to dispatchers to retrieve scan parameters</a:t>
            </a:r>
          </a:p>
          <a:p>
            <a:pPr marL="231775" indent="-231775">
              <a:lnSpc>
                <a:spcPct val="95000"/>
              </a:lnSpc>
              <a:spcBef>
                <a:spcPct val="75000"/>
              </a:spcBef>
              <a:spcAft>
                <a:spcPct val="15000"/>
              </a:spcAft>
              <a:buClr>
                <a:srgbClr val="FE9800"/>
              </a:buClr>
              <a:buFontTx/>
              <a:buAutoNum type="arabicParenR"/>
            </a:pPr>
            <a:r>
              <a:rPr lang="en-US" sz="900" b="1"/>
              <a:t>Dispatchers retrieve scan scripts and parameters via Endpoint Analysis Web Service. </a:t>
            </a:r>
          </a:p>
          <a:p>
            <a:pPr marL="231775" indent="-231775">
              <a:lnSpc>
                <a:spcPct val="95000"/>
              </a:lnSpc>
              <a:spcBef>
                <a:spcPct val="75000"/>
              </a:spcBef>
              <a:spcAft>
                <a:spcPct val="15000"/>
              </a:spcAft>
              <a:buClr>
                <a:srgbClr val="FE9800"/>
              </a:buClr>
              <a:buFontTx/>
              <a:buAutoNum type="arabicParenR"/>
            </a:pPr>
            <a:r>
              <a:rPr lang="en-US" sz="900" b="1"/>
              <a:t>Browser downloads necessary endpoint analysis modules if not cached on endpoint. Modules are stored in the database and deployed from EAS and scan operations execute</a:t>
            </a:r>
          </a:p>
          <a:p>
            <a:pPr marL="231775" indent="-231775">
              <a:lnSpc>
                <a:spcPct val="95000"/>
              </a:lnSpc>
              <a:spcBef>
                <a:spcPct val="75000"/>
              </a:spcBef>
              <a:spcAft>
                <a:spcPct val="15000"/>
              </a:spcAft>
              <a:buClr>
                <a:srgbClr val="FE9800"/>
              </a:buClr>
              <a:buFontTx/>
              <a:buAutoNum type="arabicParenR"/>
            </a:pPr>
            <a:r>
              <a:rPr lang="en-US" sz="900" b="1"/>
              <a:t>EPA client posts results to Endpoint Analysis Web Service via appliance and EAS executes transformation modules on results.  May repeat from step 4 until all needed data is collected</a:t>
            </a:r>
          </a:p>
          <a:p>
            <a:pPr marL="231775" indent="-231775">
              <a:lnSpc>
                <a:spcPct val="95000"/>
              </a:lnSpc>
              <a:spcBef>
                <a:spcPct val="75000"/>
              </a:spcBef>
              <a:spcAft>
                <a:spcPct val="15000"/>
              </a:spcAft>
              <a:buClr>
                <a:srgbClr val="FE9800"/>
              </a:buClr>
              <a:buFontTx/>
              <a:buAutoNum type="arabicParenR"/>
            </a:pPr>
            <a:r>
              <a:rPr lang="en-US" sz="900" b="1"/>
              <a:t>Appliance posts transformed results to Authentication Service. EAS queries Policy Engine to determine if authentication is allowed</a:t>
            </a:r>
          </a:p>
          <a:p>
            <a:pPr marL="231775" indent="-231775">
              <a:lnSpc>
                <a:spcPct val="95000"/>
              </a:lnSpc>
              <a:spcBef>
                <a:spcPct val="75000"/>
              </a:spcBef>
              <a:spcAft>
                <a:spcPct val="15000"/>
              </a:spcAft>
              <a:buClr>
                <a:srgbClr val="FE9800"/>
              </a:buClr>
              <a:buFontTx/>
              <a:buAutoNum type="arabicParenR"/>
            </a:pPr>
            <a:r>
              <a:rPr lang="en-US" sz="900" b="1"/>
              <a:t>If yes, display the authentication page</a:t>
            </a:r>
            <a:br>
              <a:rPr lang="en-US" sz="900" b="1"/>
            </a:br>
            <a:r>
              <a:rPr lang="en-US" sz="900" b="1"/>
              <a:t>Otherwise, provide feedback to instruct on steps for remediation.</a:t>
            </a:r>
          </a:p>
          <a:p>
            <a:pPr marL="231775" indent="-231775">
              <a:lnSpc>
                <a:spcPct val="95000"/>
              </a:lnSpc>
              <a:spcBef>
                <a:spcPct val="75000"/>
              </a:spcBef>
              <a:spcAft>
                <a:spcPct val="15000"/>
              </a:spcAft>
              <a:buClr>
                <a:srgbClr val="FE9800"/>
              </a:buClr>
              <a:buFontTx/>
              <a:buAutoNum type="arabicParenR"/>
            </a:pPr>
            <a:r>
              <a:rPr lang="en-US" sz="900" b="1"/>
              <a:t>At authentication, results are stored with session data</a:t>
            </a:r>
          </a:p>
        </p:txBody>
      </p:sp>
      <p:sp>
        <p:nvSpPr>
          <p:cNvPr id="232468" name="Line 20"/>
          <p:cNvSpPr>
            <a:spLocks noChangeShapeType="1"/>
          </p:cNvSpPr>
          <p:nvPr/>
        </p:nvSpPr>
        <p:spPr bwMode="auto">
          <a:xfrm>
            <a:off x="1012825" y="3932238"/>
            <a:ext cx="835025" cy="7937"/>
          </a:xfrm>
          <a:prstGeom prst="line">
            <a:avLst/>
          </a:prstGeom>
          <a:noFill/>
          <a:ln w="57150">
            <a:solidFill>
              <a:schemeClr val="accent1"/>
            </a:solidFill>
            <a:round/>
            <a:headEnd/>
            <a:tailEnd type="triangle" w="med" len="med"/>
          </a:ln>
          <a:effectLst/>
        </p:spPr>
        <p:txBody>
          <a:bodyPr/>
          <a:lstStyle/>
          <a:p>
            <a:endParaRPr lang="en-US"/>
          </a:p>
        </p:txBody>
      </p:sp>
      <p:sp>
        <p:nvSpPr>
          <p:cNvPr id="232469" name="Line 21"/>
          <p:cNvSpPr>
            <a:spLocks noChangeShapeType="1"/>
          </p:cNvSpPr>
          <p:nvPr/>
        </p:nvSpPr>
        <p:spPr bwMode="auto">
          <a:xfrm flipV="1">
            <a:off x="949325" y="3932238"/>
            <a:ext cx="879475" cy="9525"/>
          </a:xfrm>
          <a:prstGeom prst="line">
            <a:avLst/>
          </a:prstGeom>
          <a:noFill/>
          <a:ln w="57150">
            <a:solidFill>
              <a:schemeClr val="accent1"/>
            </a:solidFill>
            <a:round/>
            <a:headEnd type="triangle" w="med" len="med"/>
            <a:tailEnd/>
          </a:ln>
          <a:effectLst/>
        </p:spPr>
        <p:txBody>
          <a:bodyPr/>
          <a:lstStyle/>
          <a:p>
            <a:endParaRPr lang="en-US"/>
          </a:p>
        </p:txBody>
      </p:sp>
      <p:sp>
        <p:nvSpPr>
          <p:cNvPr id="232470" name="Line 22"/>
          <p:cNvSpPr>
            <a:spLocks noChangeShapeType="1"/>
          </p:cNvSpPr>
          <p:nvPr/>
        </p:nvSpPr>
        <p:spPr bwMode="auto">
          <a:xfrm flipV="1">
            <a:off x="2660650" y="3935413"/>
            <a:ext cx="971550" cy="1587"/>
          </a:xfrm>
          <a:prstGeom prst="line">
            <a:avLst/>
          </a:prstGeom>
          <a:noFill/>
          <a:ln w="57150">
            <a:solidFill>
              <a:schemeClr val="accent1"/>
            </a:solidFill>
            <a:round/>
            <a:headEnd type="triangle" w="med" len="med"/>
            <a:tailEnd/>
          </a:ln>
          <a:effectLst/>
        </p:spPr>
        <p:txBody>
          <a:bodyPr/>
          <a:lstStyle/>
          <a:p>
            <a:endParaRPr lang="en-US"/>
          </a:p>
        </p:txBody>
      </p:sp>
      <p:sp>
        <p:nvSpPr>
          <p:cNvPr id="232471" name="Rectangle 23"/>
          <p:cNvSpPr>
            <a:spLocks noChangeArrowheads="1"/>
          </p:cNvSpPr>
          <p:nvPr/>
        </p:nvSpPr>
        <p:spPr bwMode="auto">
          <a:xfrm>
            <a:off x="1530350" y="4278313"/>
            <a:ext cx="15557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Access Gateway</a:t>
            </a:r>
          </a:p>
          <a:p>
            <a:pPr algn="ctr" eaLnBrk="0" hangingPunct="0">
              <a:lnSpc>
                <a:spcPct val="85000"/>
              </a:lnSpc>
            </a:pPr>
            <a:r>
              <a:rPr lang="en-US" sz="1000"/>
              <a:t>appliance</a:t>
            </a:r>
          </a:p>
        </p:txBody>
      </p:sp>
      <p:sp>
        <p:nvSpPr>
          <p:cNvPr id="232472" name="Text Box 24"/>
          <p:cNvSpPr txBox="1">
            <a:spLocks noChangeArrowheads="1"/>
          </p:cNvSpPr>
          <p:nvPr/>
        </p:nvSpPr>
        <p:spPr bwMode="auto">
          <a:xfrm>
            <a:off x="3338513" y="4278313"/>
            <a:ext cx="1195387"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Advanced Access Control server</a:t>
            </a:r>
          </a:p>
        </p:txBody>
      </p:sp>
      <p:sp>
        <p:nvSpPr>
          <p:cNvPr id="232473" name="Line 25"/>
          <p:cNvSpPr>
            <a:spLocks noChangeShapeType="1"/>
          </p:cNvSpPr>
          <p:nvPr/>
        </p:nvSpPr>
        <p:spPr bwMode="auto">
          <a:xfrm flipV="1">
            <a:off x="2705100" y="3933825"/>
            <a:ext cx="955675" cy="3175"/>
          </a:xfrm>
          <a:prstGeom prst="line">
            <a:avLst/>
          </a:prstGeom>
          <a:noFill/>
          <a:ln w="57150">
            <a:solidFill>
              <a:schemeClr val="accent1"/>
            </a:solidFill>
            <a:round/>
            <a:headEnd/>
            <a:tailEnd type="triangle" w="med" len="med"/>
          </a:ln>
          <a:effectLst/>
        </p:spPr>
        <p:txBody>
          <a:bodyPr/>
          <a:lstStyle/>
          <a:p>
            <a:endParaRPr lang="en-US"/>
          </a:p>
        </p:txBody>
      </p:sp>
      <p:grpSp>
        <p:nvGrpSpPr>
          <p:cNvPr id="232474" name="Group 26"/>
          <p:cNvGrpSpPr>
            <a:grpSpLocks/>
          </p:cNvGrpSpPr>
          <p:nvPr/>
        </p:nvGrpSpPr>
        <p:grpSpPr bwMode="auto">
          <a:xfrm>
            <a:off x="1776413" y="3856038"/>
            <a:ext cx="955675" cy="377825"/>
            <a:chOff x="3687" y="3053"/>
            <a:chExt cx="1654" cy="595"/>
          </a:xfrm>
        </p:grpSpPr>
        <p:pic>
          <p:nvPicPr>
            <p:cNvPr id="232475" name="Picture 27" descr="AG-black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32476" name="Oval 28"/>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32477" name="Group 29"/>
          <p:cNvGrpSpPr>
            <a:grpSpLocks/>
          </p:cNvGrpSpPr>
          <p:nvPr/>
        </p:nvGrpSpPr>
        <p:grpSpPr bwMode="auto">
          <a:xfrm>
            <a:off x="3514725" y="3616325"/>
            <a:ext cx="809625" cy="682625"/>
            <a:chOff x="3806" y="2247"/>
            <a:chExt cx="510" cy="430"/>
          </a:xfrm>
        </p:grpSpPr>
        <p:sp>
          <p:nvSpPr>
            <p:cNvPr id="232478" name="Oval 30"/>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32479" name="Group 31"/>
            <p:cNvGrpSpPr>
              <a:grpSpLocks/>
            </p:cNvGrpSpPr>
            <p:nvPr/>
          </p:nvGrpSpPr>
          <p:grpSpPr bwMode="auto">
            <a:xfrm>
              <a:off x="3948" y="2247"/>
              <a:ext cx="190" cy="348"/>
              <a:chOff x="2102" y="1044"/>
              <a:chExt cx="100" cy="348"/>
            </a:xfrm>
          </p:grpSpPr>
          <p:sp>
            <p:nvSpPr>
              <p:cNvPr id="232480" name="AutoShape 32"/>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32481" name="Line 33"/>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32482" name="Line 34"/>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32483" name="Line 35"/>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32484" name="Freeform 36"/>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nvGrpSpPr>
          <p:cNvPr id="232485" name="Group 37"/>
          <p:cNvGrpSpPr>
            <a:grpSpLocks/>
          </p:cNvGrpSpPr>
          <p:nvPr/>
        </p:nvGrpSpPr>
        <p:grpSpPr bwMode="auto">
          <a:xfrm>
            <a:off x="703263" y="3465513"/>
            <a:ext cx="379412" cy="406400"/>
            <a:chOff x="466" y="1246"/>
            <a:chExt cx="239" cy="256"/>
          </a:xfrm>
        </p:grpSpPr>
        <p:sp>
          <p:nvSpPr>
            <p:cNvPr id="232486" name="Oval 38"/>
            <p:cNvSpPr>
              <a:spLocks noChangeArrowheads="1"/>
            </p:cNvSpPr>
            <p:nvPr/>
          </p:nvSpPr>
          <p:spPr bwMode="auto">
            <a:xfrm>
              <a:off x="466" y="135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32487" name="AutoShape 39"/>
            <p:cNvSpPr>
              <a:spLocks noChangeArrowheads="1"/>
            </p:cNvSpPr>
            <p:nvPr/>
          </p:nvSpPr>
          <p:spPr bwMode="auto">
            <a:xfrm>
              <a:off x="483" y="124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32488" name="AutoShape 40"/>
            <p:cNvSpPr>
              <a:spLocks noChangeArrowheads="1"/>
            </p:cNvSpPr>
            <p:nvPr/>
          </p:nvSpPr>
          <p:spPr bwMode="auto">
            <a:xfrm>
              <a:off x="501" y="126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32489" name="AutoShape 41"/>
            <p:cNvSpPr>
              <a:spLocks noChangeArrowheads="1"/>
            </p:cNvSpPr>
            <p:nvPr/>
          </p:nvSpPr>
          <p:spPr bwMode="auto">
            <a:xfrm>
              <a:off x="504" y="126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32490" name="AutoShape 42"/>
            <p:cNvSpPr>
              <a:spLocks noChangeArrowheads="1"/>
            </p:cNvSpPr>
            <p:nvPr/>
          </p:nvSpPr>
          <p:spPr bwMode="auto">
            <a:xfrm>
              <a:off x="500" y="138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32491" name="Line 43"/>
            <p:cNvSpPr>
              <a:spLocks noChangeShapeType="1"/>
            </p:cNvSpPr>
            <p:nvPr/>
          </p:nvSpPr>
          <p:spPr bwMode="auto">
            <a:xfrm>
              <a:off x="523" y="1377"/>
              <a:ext cx="1" cy="45"/>
            </a:xfrm>
            <a:prstGeom prst="line">
              <a:avLst/>
            </a:prstGeom>
            <a:noFill/>
            <a:ln w="9525">
              <a:solidFill>
                <a:schemeClr val="bg2"/>
              </a:solidFill>
              <a:round/>
              <a:headEnd/>
              <a:tailEnd/>
            </a:ln>
            <a:effectLst/>
          </p:spPr>
          <p:txBody>
            <a:bodyPr/>
            <a:lstStyle/>
            <a:p>
              <a:endParaRPr lang="en-US"/>
            </a:p>
          </p:txBody>
        </p:sp>
        <p:sp>
          <p:nvSpPr>
            <p:cNvPr id="232492" name="Line 44"/>
            <p:cNvSpPr>
              <a:spLocks noChangeShapeType="1"/>
            </p:cNvSpPr>
            <p:nvPr/>
          </p:nvSpPr>
          <p:spPr bwMode="auto">
            <a:xfrm>
              <a:off x="539" y="1380"/>
              <a:ext cx="0" cy="45"/>
            </a:xfrm>
            <a:prstGeom prst="line">
              <a:avLst/>
            </a:prstGeom>
            <a:noFill/>
            <a:ln w="9525">
              <a:solidFill>
                <a:schemeClr val="bg2"/>
              </a:solidFill>
              <a:round/>
              <a:headEnd/>
              <a:tailEnd/>
            </a:ln>
            <a:effectLst/>
          </p:spPr>
          <p:txBody>
            <a:bodyPr/>
            <a:lstStyle/>
            <a:p>
              <a:endParaRPr lang="en-US"/>
            </a:p>
          </p:txBody>
        </p:sp>
        <p:sp>
          <p:nvSpPr>
            <p:cNvPr id="232493" name="Line 45"/>
            <p:cNvSpPr>
              <a:spLocks noChangeShapeType="1"/>
            </p:cNvSpPr>
            <p:nvPr/>
          </p:nvSpPr>
          <p:spPr bwMode="auto">
            <a:xfrm>
              <a:off x="554" y="1384"/>
              <a:ext cx="1" cy="45"/>
            </a:xfrm>
            <a:prstGeom prst="line">
              <a:avLst/>
            </a:prstGeom>
            <a:noFill/>
            <a:ln w="9525">
              <a:solidFill>
                <a:schemeClr val="bg2"/>
              </a:solidFill>
              <a:round/>
              <a:headEnd/>
              <a:tailEnd/>
            </a:ln>
            <a:effectLst/>
          </p:spPr>
          <p:txBody>
            <a:bodyPr/>
            <a:lstStyle/>
            <a:p>
              <a:endParaRPr lang="en-US"/>
            </a:p>
          </p:txBody>
        </p:sp>
        <p:sp>
          <p:nvSpPr>
            <p:cNvPr id="232494" name="Line 46"/>
            <p:cNvSpPr>
              <a:spLocks noChangeShapeType="1"/>
            </p:cNvSpPr>
            <p:nvPr/>
          </p:nvSpPr>
          <p:spPr bwMode="auto">
            <a:xfrm>
              <a:off x="570" y="1387"/>
              <a:ext cx="0" cy="45"/>
            </a:xfrm>
            <a:prstGeom prst="line">
              <a:avLst/>
            </a:prstGeom>
            <a:noFill/>
            <a:ln w="9525">
              <a:solidFill>
                <a:schemeClr val="bg2"/>
              </a:solidFill>
              <a:round/>
              <a:headEnd/>
              <a:tailEnd/>
            </a:ln>
            <a:effectLst/>
          </p:spPr>
          <p:txBody>
            <a:bodyPr/>
            <a:lstStyle/>
            <a:p>
              <a:endParaRPr lang="en-US"/>
            </a:p>
          </p:txBody>
        </p:sp>
        <p:sp>
          <p:nvSpPr>
            <p:cNvPr id="232495" name="Line 47"/>
            <p:cNvSpPr>
              <a:spLocks noChangeShapeType="1"/>
            </p:cNvSpPr>
            <p:nvPr/>
          </p:nvSpPr>
          <p:spPr bwMode="auto">
            <a:xfrm>
              <a:off x="585" y="1389"/>
              <a:ext cx="1" cy="45"/>
            </a:xfrm>
            <a:prstGeom prst="line">
              <a:avLst/>
            </a:prstGeom>
            <a:noFill/>
            <a:ln w="9525">
              <a:solidFill>
                <a:schemeClr val="bg2"/>
              </a:solidFill>
              <a:round/>
              <a:headEnd/>
              <a:tailEnd/>
            </a:ln>
            <a:effectLst/>
          </p:spPr>
          <p:txBody>
            <a:bodyPr/>
            <a:lstStyle/>
            <a:p>
              <a:endParaRPr lang="en-US"/>
            </a:p>
          </p:txBody>
        </p:sp>
        <p:sp>
          <p:nvSpPr>
            <p:cNvPr id="232496" name="Line 48"/>
            <p:cNvSpPr>
              <a:spLocks noChangeShapeType="1"/>
            </p:cNvSpPr>
            <p:nvPr/>
          </p:nvSpPr>
          <p:spPr bwMode="auto">
            <a:xfrm>
              <a:off x="601" y="1392"/>
              <a:ext cx="0" cy="45"/>
            </a:xfrm>
            <a:prstGeom prst="line">
              <a:avLst/>
            </a:prstGeom>
            <a:noFill/>
            <a:ln w="9525">
              <a:solidFill>
                <a:schemeClr val="bg2"/>
              </a:solidFill>
              <a:round/>
              <a:headEnd/>
              <a:tailEnd/>
            </a:ln>
            <a:effectLst/>
          </p:spPr>
          <p:txBody>
            <a:bodyPr/>
            <a:lstStyle/>
            <a:p>
              <a:endParaRPr lang="en-US"/>
            </a:p>
          </p:txBody>
        </p:sp>
        <p:sp>
          <p:nvSpPr>
            <p:cNvPr id="232497" name="Line 49"/>
            <p:cNvSpPr>
              <a:spLocks noChangeShapeType="1"/>
            </p:cNvSpPr>
            <p:nvPr/>
          </p:nvSpPr>
          <p:spPr bwMode="auto">
            <a:xfrm>
              <a:off x="616" y="1396"/>
              <a:ext cx="0" cy="45"/>
            </a:xfrm>
            <a:prstGeom prst="line">
              <a:avLst/>
            </a:prstGeom>
            <a:noFill/>
            <a:ln w="9525">
              <a:solidFill>
                <a:schemeClr val="bg2"/>
              </a:solidFill>
              <a:round/>
              <a:headEnd/>
              <a:tailEnd/>
            </a:ln>
            <a:effectLst/>
          </p:spPr>
          <p:txBody>
            <a:bodyPr/>
            <a:lstStyle/>
            <a:p>
              <a:endParaRPr lang="en-US"/>
            </a:p>
          </p:txBody>
        </p:sp>
        <p:sp>
          <p:nvSpPr>
            <p:cNvPr id="232498" name="Line 50"/>
            <p:cNvSpPr>
              <a:spLocks noChangeShapeType="1"/>
            </p:cNvSpPr>
            <p:nvPr/>
          </p:nvSpPr>
          <p:spPr bwMode="auto">
            <a:xfrm>
              <a:off x="631" y="1399"/>
              <a:ext cx="1" cy="45"/>
            </a:xfrm>
            <a:prstGeom prst="line">
              <a:avLst/>
            </a:prstGeom>
            <a:noFill/>
            <a:ln w="9525">
              <a:solidFill>
                <a:schemeClr val="bg2"/>
              </a:solidFill>
              <a:round/>
              <a:headEnd/>
              <a:tailEnd/>
            </a:ln>
            <a:effectLst/>
          </p:spPr>
          <p:txBody>
            <a:bodyPr/>
            <a:lstStyle/>
            <a:p>
              <a:endParaRPr lang="en-US"/>
            </a:p>
          </p:txBody>
        </p:sp>
        <p:sp>
          <p:nvSpPr>
            <p:cNvPr id="232499" name="Line 51"/>
            <p:cNvSpPr>
              <a:spLocks noChangeShapeType="1"/>
            </p:cNvSpPr>
            <p:nvPr/>
          </p:nvSpPr>
          <p:spPr bwMode="auto">
            <a:xfrm>
              <a:off x="508" y="1387"/>
              <a:ext cx="142" cy="29"/>
            </a:xfrm>
            <a:prstGeom prst="line">
              <a:avLst/>
            </a:prstGeom>
            <a:noFill/>
            <a:ln w="9525">
              <a:solidFill>
                <a:schemeClr val="bg2"/>
              </a:solidFill>
              <a:round/>
              <a:headEnd/>
              <a:tailEnd/>
            </a:ln>
            <a:effectLst/>
          </p:spPr>
          <p:txBody>
            <a:bodyPr/>
            <a:lstStyle/>
            <a:p>
              <a:endParaRPr lang="en-US"/>
            </a:p>
          </p:txBody>
        </p:sp>
        <p:sp>
          <p:nvSpPr>
            <p:cNvPr id="232500" name="Line 52"/>
            <p:cNvSpPr>
              <a:spLocks noChangeShapeType="1"/>
            </p:cNvSpPr>
            <p:nvPr/>
          </p:nvSpPr>
          <p:spPr bwMode="auto">
            <a:xfrm>
              <a:off x="506" y="1402"/>
              <a:ext cx="142" cy="29"/>
            </a:xfrm>
            <a:prstGeom prst="line">
              <a:avLst/>
            </a:prstGeom>
            <a:noFill/>
            <a:ln w="9525">
              <a:solidFill>
                <a:schemeClr val="bg2"/>
              </a:solidFill>
              <a:round/>
              <a:headEnd/>
              <a:tailEnd/>
            </a:ln>
            <a:effectLst/>
          </p:spPr>
          <p:txBody>
            <a:bodyPr/>
            <a:lstStyle/>
            <a:p>
              <a:endParaRPr lang="en-US"/>
            </a:p>
          </p:txBody>
        </p:sp>
      </p:grpSp>
      <p:grpSp>
        <p:nvGrpSpPr>
          <p:cNvPr id="232501" name="Group 53"/>
          <p:cNvGrpSpPr>
            <a:grpSpLocks/>
          </p:cNvGrpSpPr>
          <p:nvPr/>
        </p:nvGrpSpPr>
        <p:grpSpPr bwMode="auto">
          <a:xfrm>
            <a:off x="384175" y="3508375"/>
            <a:ext cx="360363" cy="649288"/>
            <a:chOff x="492" y="1974"/>
            <a:chExt cx="626" cy="1154"/>
          </a:xfrm>
        </p:grpSpPr>
        <p:sp>
          <p:nvSpPr>
            <p:cNvPr id="232502" name="Oval 5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32503" name="Freeform 5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32504" name="Oval 56"/>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32505" name="Oval 5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32506" name="Oval 5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32507" name="Group 59"/>
          <p:cNvGrpSpPr>
            <a:grpSpLocks/>
          </p:cNvGrpSpPr>
          <p:nvPr/>
        </p:nvGrpSpPr>
        <p:grpSpPr bwMode="auto">
          <a:xfrm>
            <a:off x="1323975" y="3668713"/>
            <a:ext cx="241300" cy="228600"/>
            <a:chOff x="909" y="860"/>
            <a:chExt cx="152" cy="144"/>
          </a:xfrm>
        </p:grpSpPr>
        <p:sp>
          <p:nvSpPr>
            <p:cNvPr id="232508" name="Oval 60"/>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09" name="Text Box 61"/>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1</a:t>
              </a:r>
            </a:p>
          </p:txBody>
        </p:sp>
      </p:grpSp>
      <p:grpSp>
        <p:nvGrpSpPr>
          <p:cNvPr id="232510" name="Group 62"/>
          <p:cNvGrpSpPr>
            <a:grpSpLocks/>
          </p:cNvGrpSpPr>
          <p:nvPr/>
        </p:nvGrpSpPr>
        <p:grpSpPr bwMode="auto">
          <a:xfrm>
            <a:off x="1323975" y="3668713"/>
            <a:ext cx="241300" cy="228600"/>
            <a:chOff x="909" y="860"/>
            <a:chExt cx="152" cy="144"/>
          </a:xfrm>
        </p:grpSpPr>
        <p:sp>
          <p:nvSpPr>
            <p:cNvPr id="232511" name="Oval 63"/>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12" name="Text Box 64"/>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2</a:t>
              </a:r>
            </a:p>
          </p:txBody>
        </p:sp>
      </p:grpSp>
      <p:grpSp>
        <p:nvGrpSpPr>
          <p:cNvPr id="232513" name="Group 65"/>
          <p:cNvGrpSpPr>
            <a:grpSpLocks/>
          </p:cNvGrpSpPr>
          <p:nvPr/>
        </p:nvGrpSpPr>
        <p:grpSpPr bwMode="auto">
          <a:xfrm>
            <a:off x="3003550" y="3668713"/>
            <a:ext cx="241300" cy="228600"/>
            <a:chOff x="909" y="860"/>
            <a:chExt cx="152" cy="144"/>
          </a:xfrm>
        </p:grpSpPr>
        <p:sp>
          <p:nvSpPr>
            <p:cNvPr id="232514" name="Oval 66"/>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15" name="Text Box 67"/>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3</a:t>
              </a:r>
            </a:p>
          </p:txBody>
        </p:sp>
      </p:grpSp>
      <p:grpSp>
        <p:nvGrpSpPr>
          <p:cNvPr id="232516" name="Group 68"/>
          <p:cNvGrpSpPr>
            <a:grpSpLocks/>
          </p:cNvGrpSpPr>
          <p:nvPr/>
        </p:nvGrpSpPr>
        <p:grpSpPr bwMode="auto">
          <a:xfrm>
            <a:off x="1323975" y="3668713"/>
            <a:ext cx="241300" cy="228600"/>
            <a:chOff x="909" y="860"/>
            <a:chExt cx="152" cy="144"/>
          </a:xfrm>
        </p:grpSpPr>
        <p:sp>
          <p:nvSpPr>
            <p:cNvPr id="232517" name="Oval 69"/>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18" name="Text Box 70"/>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4</a:t>
              </a:r>
            </a:p>
          </p:txBody>
        </p:sp>
      </p:grpSp>
      <p:grpSp>
        <p:nvGrpSpPr>
          <p:cNvPr id="232519" name="Group 71"/>
          <p:cNvGrpSpPr>
            <a:grpSpLocks/>
          </p:cNvGrpSpPr>
          <p:nvPr/>
        </p:nvGrpSpPr>
        <p:grpSpPr bwMode="auto">
          <a:xfrm>
            <a:off x="3003550" y="3668713"/>
            <a:ext cx="241300" cy="228600"/>
            <a:chOff x="909" y="860"/>
            <a:chExt cx="152" cy="144"/>
          </a:xfrm>
        </p:grpSpPr>
        <p:sp>
          <p:nvSpPr>
            <p:cNvPr id="232520" name="Oval 72"/>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21" name="Text Box 73"/>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5</a:t>
              </a:r>
            </a:p>
          </p:txBody>
        </p:sp>
      </p:grpSp>
      <p:grpSp>
        <p:nvGrpSpPr>
          <p:cNvPr id="232522" name="Group 74"/>
          <p:cNvGrpSpPr>
            <a:grpSpLocks/>
          </p:cNvGrpSpPr>
          <p:nvPr/>
        </p:nvGrpSpPr>
        <p:grpSpPr bwMode="auto">
          <a:xfrm>
            <a:off x="3003550" y="3668713"/>
            <a:ext cx="241300" cy="228600"/>
            <a:chOff x="909" y="860"/>
            <a:chExt cx="152" cy="144"/>
          </a:xfrm>
        </p:grpSpPr>
        <p:sp>
          <p:nvSpPr>
            <p:cNvPr id="232523" name="Oval 75"/>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24" name="Text Box 76"/>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6</a:t>
              </a:r>
            </a:p>
          </p:txBody>
        </p:sp>
      </p:grpSp>
      <p:grpSp>
        <p:nvGrpSpPr>
          <p:cNvPr id="232525" name="Group 77"/>
          <p:cNvGrpSpPr>
            <a:grpSpLocks/>
          </p:cNvGrpSpPr>
          <p:nvPr/>
        </p:nvGrpSpPr>
        <p:grpSpPr bwMode="auto">
          <a:xfrm>
            <a:off x="3003550" y="3668713"/>
            <a:ext cx="241300" cy="228600"/>
            <a:chOff x="909" y="860"/>
            <a:chExt cx="152" cy="144"/>
          </a:xfrm>
        </p:grpSpPr>
        <p:sp>
          <p:nvSpPr>
            <p:cNvPr id="232526" name="Oval 78"/>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27" name="Text Box 79"/>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7</a:t>
              </a:r>
            </a:p>
          </p:txBody>
        </p:sp>
      </p:grpSp>
      <p:grpSp>
        <p:nvGrpSpPr>
          <p:cNvPr id="232528" name="Group 80"/>
          <p:cNvGrpSpPr>
            <a:grpSpLocks/>
          </p:cNvGrpSpPr>
          <p:nvPr/>
        </p:nvGrpSpPr>
        <p:grpSpPr bwMode="auto">
          <a:xfrm>
            <a:off x="1323975" y="3668713"/>
            <a:ext cx="241300" cy="228600"/>
            <a:chOff x="909" y="860"/>
            <a:chExt cx="152" cy="144"/>
          </a:xfrm>
        </p:grpSpPr>
        <p:sp>
          <p:nvSpPr>
            <p:cNvPr id="232529" name="Oval 81"/>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30" name="Text Box 82"/>
            <p:cNvSpPr txBox="1">
              <a:spLocks noChangeArrowheads="1"/>
            </p:cNvSpPr>
            <p:nvPr/>
          </p:nvSpPr>
          <p:spPr bwMode="auto">
            <a:xfrm>
              <a:off x="909" y="860"/>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8</a:t>
              </a:r>
            </a:p>
          </p:txBody>
        </p:sp>
      </p:grpSp>
      <p:grpSp>
        <p:nvGrpSpPr>
          <p:cNvPr id="232531" name="Group 83"/>
          <p:cNvGrpSpPr>
            <a:grpSpLocks/>
          </p:cNvGrpSpPr>
          <p:nvPr/>
        </p:nvGrpSpPr>
        <p:grpSpPr bwMode="auto">
          <a:xfrm>
            <a:off x="3003550" y="3668713"/>
            <a:ext cx="323850" cy="228600"/>
            <a:chOff x="909" y="860"/>
            <a:chExt cx="204" cy="144"/>
          </a:xfrm>
        </p:grpSpPr>
        <p:sp>
          <p:nvSpPr>
            <p:cNvPr id="232532" name="Oval 84"/>
            <p:cNvSpPr>
              <a:spLocks noChangeArrowheads="1"/>
            </p:cNvSpPr>
            <p:nvPr/>
          </p:nvSpPr>
          <p:spPr bwMode="auto">
            <a:xfrm>
              <a:off x="934" y="879"/>
              <a:ext cx="108" cy="108"/>
            </a:xfrm>
            <a:prstGeom prst="ellipse">
              <a:avLst/>
            </a:prstGeom>
            <a:solidFill>
              <a:schemeClr val="bg1"/>
            </a:solidFill>
            <a:ln w="12700" algn="ctr">
              <a:solidFill>
                <a:schemeClr val="tx1"/>
              </a:solidFill>
              <a:round/>
              <a:headEnd/>
              <a:tailEnd/>
            </a:ln>
            <a:effectLst/>
          </p:spPr>
          <p:txBody>
            <a:bodyPr wrap="none" anchor="ctr"/>
            <a:lstStyle/>
            <a:p>
              <a:endParaRPr lang="en-US"/>
            </a:p>
          </p:txBody>
        </p:sp>
        <p:sp>
          <p:nvSpPr>
            <p:cNvPr id="232533" name="Text Box 85"/>
            <p:cNvSpPr txBox="1">
              <a:spLocks noChangeArrowheads="1"/>
            </p:cNvSpPr>
            <p:nvPr/>
          </p:nvSpPr>
          <p:spPr bwMode="auto">
            <a:xfrm>
              <a:off x="909" y="860"/>
              <a:ext cx="204" cy="144"/>
            </a:xfrm>
            <a:prstGeom prst="rect">
              <a:avLst/>
            </a:prstGeom>
            <a:noFill/>
            <a:ln w="9525" algn="ctr">
              <a:noFill/>
              <a:miter lim="800000"/>
              <a:headEnd/>
              <a:tailEnd/>
            </a:ln>
            <a:effectLst/>
          </p:spPr>
          <p:txBody>
            <a:bodyPr wrap="none">
              <a:spAutoFit/>
            </a:bodyPr>
            <a:lstStyle/>
            <a:p>
              <a:pPr algn="r">
                <a:lnSpc>
                  <a:spcPct val="90000"/>
                </a:lnSpc>
                <a:spcBef>
                  <a:spcPct val="50000"/>
                </a:spcBef>
                <a:spcAft>
                  <a:spcPct val="15000"/>
                </a:spcAft>
                <a:buClr>
                  <a:srgbClr val="FE9800"/>
                </a:buClr>
              </a:pPr>
              <a:r>
                <a:rPr lang="en-US" sz="1000" b="1"/>
                <a:t>9  </a:t>
              </a:r>
            </a:p>
          </p:txBody>
        </p:sp>
      </p:grpSp>
      <p:sp>
        <p:nvSpPr>
          <p:cNvPr id="232534" name="Rectangle 86"/>
          <p:cNvSpPr>
            <a:spLocks noChangeArrowheads="1"/>
          </p:cNvSpPr>
          <p:nvPr/>
        </p:nvSpPr>
        <p:spPr bwMode="auto">
          <a:xfrm>
            <a:off x="6497638" y="1463675"/>
            <a:ext cx="1336675" cy="336550"/>
          </a:xfrm>
          <a:prstGeom prst="rect">
            <a:avLst/>
          </a:prstGeom>
          <a:noFill/>
          <a:ln w="9525" algn="ctr">
            <a:noFill/>
            <a:miter lim="800000"/>
            <a:headEnd/>
            <a:tailEnd/>
          </a:ln>
          <a:effectLst/>
        </p:spPr>
        <p:txBody>
          <a:bodyPr wrap="none">
            <a:spAutoFit/>
          </a:bodyPr>
          <a:lstStyle/>
          <a:p>
            <a:pPr algn="ctr"/>
            <a:r>
              <a:rPr lang="en-US" sz="1600" b="1">
                <a:solidFill>
                  <a:schemeClr val="accent2"/>
                </a:solidFill>
              </a:rPr>
              <a:t>Interactions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3247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67">
                                            <p:txEl>
                                              <p:pRg st="0" end="0"/>
                                            </p:txEl>
                                          </p:spTgt>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232468"/>
                                        </p:tgtEl>
                                        <p:attrNameLst>
                                          <p:attrName>style.visibility</p:attrName>
                                        </p:attrNameLst>
                                      </p:cBhvr>
                                      <p:to>
                                        <p:strVal val="visible"/>
                                      </p:to>
                                    </p:set>
                                    <p:animEffect transition="in" filter="strips(downRight)">
                                      <p:cBhvr>
                                        <p:cTn id="13" dur="500"/>
                                        <p:tgtEl>
                                          <p:spTgt spid="232468"/>
                                        </p:tgtEl>
                                      </p:cBhvr>
                                    </p:animEffect>
                                  </p:childTnLst>
                                </p:cTn>
                              </p:par>
                              <p:par>
                                <p:cTn id="14" presetID="10" presetClass="entr" presetSubtype="0" fill="hold" nodeType="withEffect">
                                  <p:stCondLst>
                                    <p:cond delay="0"/>
                                  </p:stCondLst>
                                  <p:childTnLst>
                                    <p:set>
                                      <p:cBhvr>
                                        <p:cTn id="15" dur="1" fill="hold">
                                          <p:stCondLst>
                                            <p:cond delay="0"/>
                                          </p:stCondLst>
                                        </p:cTn>
                                        <p:tgtEl>
                                          <p:spTgt spid="232507"/>
                                        </p:tgtEl>
                                        <p:attrNameLst>
                                          <p:attrName>style.visibility</p:attrName>
                                        </p:attrNameLst>
                                      </p:cBhvr>
                                      <p:to>
                                        <p:strVal val="visible"/>
                                      </p:to>
                                    </p:set>
                                    <p:animEffect transition="in" filter="fade">
                                      <p:cBhvr>
                                        <p:cTn id="16" dur="500"/>
                                        <p:tgtEl>
                                          <p:spTgt spid="23250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2467">
                                            <p:txEl>
                                              <p:pRg st="1" end="1"/>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32507"/>
                                        </p:tgtEl>
                                      </p:cBhvr>
                                    </p:animEffect>
                                    <p:set>
                                      <p:cBhvr>
                                        <p:cTn id="23" dur="1" fill="hold">
                                          <p:stCondLst>
                                            <p:cond delay="499"/>
                                          </p:stCondLst>
                                        </p:cTn>
                                        <p:tgtEl>
                                          <p:spTgt spid="23250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2510"/>
                                        </p:tgtEl>
                                        <p:attrNameLst>
                                          <p:attrName>style.visibility</p:attrName>
                                        </p:attrNameLst>
                                      </p:cBhvr>
                                      <p:to>
                                        <p:strVal val="visible"/>
                                      </p:to>
                                    </p:set>
                                    <p:animEffect transition="in" filter="fade">
                                      <p:cBhvr>
                                        <p:cTn id="26" dur="500"/>
                                        <p:tgtEl>
                                          <p:spTgt spid="232510"/>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32468"/>
                                        </p:tgtEl>
                                        <p:attrNameLst>
                                          <p:attrName>style.visibility</p:attrName>
                                        </p:attrNameLst>
                                      </p:cBhvr>
                                      <p:to>
                                        <p:strVal val="hidden"/>
                                      </p:to>
                                    </p:set>
                                  </p:childTnLst>
                                </p:cTn>
                              </p:par>
                            </p:childTnLst>
                          </p:cTn>
                        </p:par>
                        <p:par>
                          <p:cTn id="29" fill="hold">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232469"/>
                                        </p:tgtEl>
                                        <p:attrNameLst>
                                          <p:attrName>style.visibility</p:attrName>
                                        </p:attrNameLst>
                                      </p:cBhvr>
                                      <p:to>
                                        <p:strVal val="visible"/>
                                      </p:to>
                                    </p:set>
                                    <p:animEffect transition="in" filter="strips(downLeft)">
                                      <p:cBhvr>
                                        <p:cTn id="32" dur="500"/>
                                        <p:tgtEl>
                                          <p:spTgt spid="23246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2467">
                                            <p:txEl>
                                              <p:pRg st="2" end="2"/>
                                            </p:txEl>
                                          </p:spTgt>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232510"/>
                                        </p:tgtEl>
                                      </p:cBhvr>
                                    </p:animEffect>
                                    <p:set>
                                      <p:cBhvr>
                                        <p:cTn id="39" dur="1" fill="hold">
                                          <p:stCondLst>
                                            <p:cond delay="499"/>
                                          </p:stCondLst>
                                        </p:cTn>
                                        <p:tgtEl>
                                          <p:spTgt spid="23251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1" nodeType="afterEffect">
                                  <p:stCondLst>
                                    <p:cond delay="0"/>
                                  </p:stCondLst>
                                  <p:childTnLst>
                                    <p:set>
                                      <p:cBhvr>
                                        <p:cTn id="42" dur="1" fill="hold">
                                          <p:stCondLst>
                                            <p:cond delay="0"/>
                                          </p:stCondLst>
                                        </p:cTn>
                                        <p:tgtEl>
                                          <p:spTgt spid="232469"/>
                                        </p:tgtEl>
                                        <p:attrNameLst>
                                          <p:attrName>style.visibility</p:attrName>
                                        </p:attrNameLst>
                                      </p:cBhvr>
                                      <p:to>
                                        <p:strVal val="hidden"/>
                                      </p:to>
                                    </p:set>
                                  </p:childTnLst>
                                </p:cTn>
                              </p:par>
                              <p:par>
                                <p:cTn id="43" presetID="18" presetClass="entr" presetSubtype="3" fill="hold" grpId="2" nodeType="withEffect">
                                  <p:stCondLst>
                                    <p:cond delay="0"/>
                                  </p:stCondLst>
                                  <p:childTnLst>
                                    <p:set>
                                      <p:cBhvr>
                                        <p:cTn id="44" dur="1" fill="hold">
                                          <p:stCondLst>
                                            <p:cond delay="0"/>
                                          </p:stCondLst>
                                        </p:cTn>
                                        <p:tgtEl>
                                          <p:spTgt spid="232468"/>
                                        </p:tgtEl>
                                        <p:attrNameLst>
                                          <p:attrName>style.visibility</p:attrName>
                                        </p:attrNameLst>
                                      </p:cBhvr>
                                      <p:to>
                                        <p:strVal val="visible"/>
                                      </p:to>
                                    </p:set>
                                    <p:animEffect transition="in" filter="strips(upRight)">
                                      <p:cBhvr>
                                        <p:cTn id="45" dur="500"/>
                                        <p:tgtEl>
                                          <p:spTgt spid="232468"/>
                                        </p:tgtEl>
                                      </p:cBhvr>
                                    </p:animEffect>
                                  </p:childTnLst>
                                </p:cTn>
                              </p:par>
                            </p:childTnLst>
                          </p:cTn>
                        </p:par>
                        <p:par>
                          <p:cTn id="46" fill="hold">
                            <p:stCondLst>
                              <p:cond delay="1000"/>
                            </p:stCondLst>
                            <p:childTnLst>
                              <p:par>
                                <p:cTn id="47" presetID="18" presetClass="entr" presetSubtype="3" fill="hold" grpId="1" nodeType="after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strips(upRight)">
                                      <p:cBhvr>
                                        <p:cTn id="49" dur="500"/>
                                        <p:tgtEl>
                                          <p:spTgt spid="232473"/>
                                        </p:tgtEl>
                                      </p:cBhvr>
                                    </p:animEffect>
                                  </p:childTnLst>
                                </p:cTn>
                              </p:par>
                              <p:par>
                                <p:cTn id="50" presetID="10" presetClass="entr" presetSubtype="0" fill="hold" nodeType="withEffect">
                                  <p:stCondLst>
                                    <p:cond delay="0"/>
                                  </p:stCondLst>
                                  <p:childTnLst>
                                    <p:set>
                                      <p:cBhvr>
                                        <p:cTn id="51" dur="1" fill="hold">
                                          <p:stCondLst>
                                            <p:cond delay="0"/>
                                          </p:stCondLst>
                                        </p:cTn>
                                        <p:tgtEl>
                                          <p:spTgt spid="232513"/>
                                        </p:tgtEl>
                                        <p:attrNameLst>
                                          <p:attrName>style.visibility</p:attrName>
                                        </p:attrNameLst>
                                      </p:cBhvr>
                                      <p:to>
                                        <p:strVal val="visible"/>
                                      </p:to>
                                    </p:set>
                                    <p:animEffect transition="in" filter="fade">
                                      <p:cBhvr>
                                        <p:cTn id="52" dur="500"/>
                                        <p:tgtEl>
                                          <p:spTgt spid="2325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2467">
                                            <p:txEl>
                                              <p:pRg st="3" end="3"/>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500"/>
                                        <p:tgtEl>
                                          <p:spTgt spid="232513"/>
                                        </p:tgtEl>
                                      </p:cBhvr>
                                    </p:animEffect>
                                    <p:set>
                                      <p:cBhvr>
                                        <p:cTn id="59" dur="1" fill="hold">
                                          <p:stCondLst>
                                            <p:cond delay="499"/>
                                          </p:stCondLst>
                                        </p:cTn>
                                        <p:tgtEl>
                                          <p:spTgt spid="232513"/>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232468"/>
                                        </p:tgtEl>
                                        <p:attrNameLst>
                                          <p:attrName>style.visibility</p:attrName>
                                        </p:attrNameLst>
                                      </p:cBhvr>
                                      <p:to>
                                        <p:strVal val="hidden"/>
                                      </p:to>
                                    </p:set>
                                  </p:childTnLst>
                                </p:cTn>
                              </p:par>
                            </p:childTnLst>
                          </p:cTn>
                        </p:par>
                        <p:par>
                          <p:cTn id="62" fill="hold">
                            <p:stCondLst>
                              <p:cond delay="500"/>
                            </p:stCondLst>
                            <p:childTnLst>
                              <p:par>
                                <p:cTn id="63" presetID="1" presetClass="exit" presetSubtype="0" fill="hold" grpId="2" nodeType="afterEffect">
                                  <p:stCondLst>
                                    <p:cond delay="0"/>
                                  </p:stCondLst>
                                  <p:childTnLst>
                                    <p:set>
                                      <p:cBhvr>
                                        <p:cTn id="64" dur="1" fill="hold">
                                          <p:stCondLst>
                                            <p:cond delay="0"/>
                                          </p:stCondLst>
                                        </p:cTn>
                                        <p:tgtEl>
                                          <p:spTgt spid="232473"/>
                                        </p:tgtEl>
                                        <p:attrNameLst>
                                          <p:attrName>style.visibility</p:attrName>
                                        </p:attrNameLst>
                                      </p:cBhvr>
                                      <p:to>
                                        <p:strVal val="hidden"/>
                                      </p:to>
                                    </p:set>
                                  </p:childTnLst>
                                </p:cTn>
                              </p:par>
                            </p:childTnLst>
                          </p:cTn>
                        </p:par>
                        <p:par>
                          <p:cTn id="65" fill="hold">
                            <p:stCondLst>
                              <p:cond delay="500"/>
                            </p:stCondLst>
                            <p:childTnLst>
                              <p:par>
                                <p:cTn id="66" presetID="18" presetClass="entr" presetSubtype="12" fill="hold" grpId="0" nodeType="afterEffect">
                                  <p:stCondLst>
                                    <p:cond delay="0"/>
                                  </p:stCondLst>
                                  <p:childTnLst>
                                    <p:set>
                                      <p:cBhvr>
                                        <p:cTn id="67" dur="1" fill="hold">
                                          <p:stCondLst>
                                            <p:cond delay="0"/>
                                          </p:stCondLst>
                                        </p:cTn>
                                        <p:tgtEl>
                                          <p:spTgt spid="232470"/>
                                        </p:tgtEl>
                                        <p:attrNameLst>
                                          <p:attrName>style.visibility</p:attrName>
                                        </p:attrNameLst>
                                      </p:cBhvr>
                                      <p:to>
                                        <p:strVal val="visible"/>
                                      </p:to>
                                    </p:set>
                                    <p:animEffect transition="in" filter="strips(downLeft)">
                                      <p:cBhvr>
                                        <p:cTn id="68" dur="500"/>
                                        <p:tgtEl>
                                          <p:spTgt spid="232470"/>
                                        </p:tgtEl>
                                      </p:cBhvr>
                                    </p:animEffect>
                                  </p:childTnLst>
                                </p:cTn>
                              </p:par>
                            </p:childTnLst>
                          </p:cTn>
                        </p:par>
                        <p:par>
                          <p:cTn id="69" fill="hold">
                            <p:stCondLst>
                              <p:cond delay="1000"/>
                            </p:stCondLst>
                            <p:childTnLst>
                              <p:par>
                                <p:cTn id="70" presetID="18" presetClass="entr" presetSubtype="12" fill="hold" grpId="2" nodeType="afterEffect">
                                  <p:stCondLst>
                                    <p:cond delay="0"/>
                                  </p:stCondLst>
                                  <p:childTnLst>
                                    <p:set>
                                      <p:cBhvr>
                                        <p:cTn id="71" dur="1" fill="hold">
                                          <p:stCondLst>
                                            <p:cond delay="0"/>
                                          </p:stCondLst>
                                        </p:cTn>
                                        <p:tgtEl>
                                          <p:spTgt spid="232469"/>
                                        </p:tgtEl>
                                        <p:attrNameLst>
                                          <p:attrName>style.visibility</p:attrName>
                                        </p:attrNameLst>
                                      </p:cBhvr>
                                      <p:to>
                                        <p:strVal val="visible"/>
                                      </p:to>
                                    </p:set>
                                    <p:animEffect transition="in" filter="strips(downLeft)">
                                      <p:cBhvr>
                                        <p:cTn id="72" dur="500"/>
                                        <p:tgtEl>
                                          <p:spTgt spid="232469"/>
                                        </p:tgtEl>
                                      </p:cBhvr>
                                    </p:animEffect>
                                  </p:childTnLst>
                                </p:cTn>
                              </p:par>
                              <p:par>
                                <p:cTn id="73" presetID="10" presetClass="entr" presetSubtype="0" fill="hold" nodeType="withEffect">
                                  <p:stCondLst>
                                    <p:cond delay="0"/>
                                  </p:stCondLst>
                                  <p:childTnLst>
                                    <p:set>
                                      <p:cBhvr>
                                        <p:cTn id="74" dur="1" fill="hold">
                                          <p:stCondLst>
                                            <p:cond delay="0"/>
                                          </p:stCondLst>
                                        </p:cTn>
                                        <p:tgtEl>
                                          <p:spTgt spid="232516"/>
                                        </p:tgtEl>
                                        <p:attrNameLst>
                                          <p:attrName>style.visibility</p:attrName>
                                        </p:attrNameLst>
                                      </p:cBhvr>
                                      <p:to>
                                        <p:strVal val="visible"/>
                                      </p:to>
                                    </p:set>
                                    <p:animEffect transition="in" filter="fade">
                                      <p:cBhvr>
                                        <p:cTn id="75" dur="500"/>
                                        <p:tgtEl>
                                          <p:spTgt spid="23251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2467">
                                            <p:txEl>
                                              <p:pRg st="4" end="4"/>
                                            </p:txEl>
                                          </p:spTgt>
                                        </p:tgtEl>
                                        <p:attrNameLst>
                                          <p:attrName>style.visibility</p:attrName>
                                        </p:attrNameLst>
                                      </p:cBhvr>
                                      <p:to>
                                        <p:strVal val="visible"/>
                                      </p:to>
                                    </p:set>
                                  </p:childTnLst>
                                </p:cTn>
                              </p:par>
                              <p:par>
                                <p:cTn id="80" presetID="10" presetClass="exit" presetSubtype="0" fill="hold" nodeType="withEffect">
                                  <p:stCondLst>
                                    <p:cond delay="0"/>
                                  </p:stCondLst>
                                  <p:childTnLst>
                                    <p:animEffect transition="out" filter="fade">
                                      <p:cBhvr>
                                        <p:cTn id="81" dur="500"/>
                                        <p:tgtEl>
                                          <p:spTgt spid="232516"/>
                                        </p:tgtEl>
                                      </p:cBhvr>
                                    </p:animEffect>
                                    <p:set>
                                      <p:cBhvr>
                                        <p:cTn id="82" dur="1" fill="hold">
                                          <p:stCondLst>
                                            <p:cond delay="499"/>
                                          </p:stCondLst>
                                        </p:cTn>
                                        <p:tgtEl>
                                          <p:spTgt spid="23251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32470"/>
                                        </p:tgtEl>
                                        <p:attrNameLst>
                                          <p:attrName>style.visibility</p:attrName>
                                        </p:attrNameLst>
                                      </p:cBhvr>
                                      <p:to>
                                        <p:strVal val="hidden"/>
                                      </p:to>
                                    </p:set>
                                  </p:childTnLst>
                                </p:cTn>
                              </p:par>
                            </p:childTnLst>
                          </p:cTn>
                        </p:par>
                        <p:par>
                          <p:cTn id="85" fill="hold">
                            <p:stCondLst>
                              <p:cond delay="500"/>
                            </p:stCondLst>
                            <p:childTnLst>
                              <p:par>
                                <p:cTn id="86" presetID="1" presetClass="exit" presetSubtype="0" fill="hold" grpId="3" nodeType="afterEffect">
                                  <p:stCondLst>
                                    <p:cond delay="0"/>
                                  </p:stCondLst>
                                  <p:childTnLst>
                                    <p:set>
                                      <p:cBhvr>
                                        <p:cTn id="87" dur="1" fill="hold">
                                          <p:stCondLst>
                                            <p:cond delay="0"/>
                                          </p:stCondLst>
                                        </p:cTn>
                                        <p:tgtEl>
                                          <p:spTgt spid="232469"/>
                                        </p:tgtEl>
                                        <p:attrNameLst>
                                          <p:attrName>style.visibility</p:attrName>
                                        </p:attrNameLst>
                                      </p:cBhvr>
                                      <p:to>
                                        <p:strVal val="hidden"/>
                                      </p:to>
                                    </p:set>
                                  </p:childTnLst>
                                </p:cTn>
                              </p:par>
                              <p:par>
                                <p:cTn id="88" presetID="18" presetClass="entr" presetSubtype="6" fill="hold" grpId="4" nodeType="withEffect">
                                  <p:stCondLst>
                                    <p:cond delay="0"/>
                                  </p:stCondLst>
                                  <p:childTnLst>
                                    <p:set>
                                      <p:cBhvr>
                                        <p:cTn id="89" dur="1" fill="hold">
                                          <p:stCondLst>
                                            <p:cond delay="0"/>
                                          </p:stCondLst>
                                        </p:cTn>
                                        <p:tgtEl>
                                          <p:spTgt spid="232468"/>
                                        </p:tgtEl>
                                        <p:attrNameLst>
                                          <p:attrName>style.visibility</p:attrName>
                                        </p:attrNameLst>
                                      </p:cBhvr>
                                      <p:to>
                                        <p:strVal val="visible"/>
                                      </p:to>
                                    </p:set>
                                    <p:animEffect transition="in" filter="strips(downRight)">
                                      <p:cBhvr>
                                        <p:cTn id="90" dur="500"/>
                                        <p:tgtEl>
                                          <p:spTgt spid="232468"/>
                                        </p:tgtEl>
                                      </p:cBhvr>
                                    </p:animEffect>
                                  </p:childTnLst>
                                </p:cTn>
                              </p:par>
                            </p:childTnLst>
                          </p:cTn>
                        </p:par>
                        <p:par>
                          <p:cTn id="91" fill="hold">
                            <p:stCondLst>
                              <p:cond delay="1000"/>
                            </p:stCondLst>
                            <p:childTnLst>
                              <p:par>
                                <p:cTn id="92" presetID="18" presetClass="entr" presetSubtype="6" fill="hold" grpId="3" nodeType="afterEffect">
                                  <p:stCondLst>
                                    <p:cond delay="0"/>
                                  </p:stCondLst>
                                  <p:childTnLst>
                                    <p:set>
                                      <p:cBhvr>
                                        <p:cTn id="93" dur="1" fill="hold">
                                          <p:stCondLst>
                                            <p:cond delay="0"/>
                                          </p:stCondLst>
                                        </p:cTn>
                                        <p:tgtEl>
                                          <p:spTgt spid="232473"/>
                                        </p:tgtEl>
                                        <p:attrNameLst>
                                          <p:attrName>style.visibility</p:attrName>
                                        </p:attrNameLst>
                                      </p:cBhvr>
                                      <p:to>
                                        <p:strVal val="visible"/>
                                      </p:to>
                                    </p:set>
                                    <p:animEffect transition="in" filter="strips(downRight)">
                                      <p:cBhvr>
                                        <p:cTn id="94" dur="500"/>
                                        <p:tgtEl>
                                          <p:spTgt spid="232473"/>
                                        </p:tgtEl>
                                      </p:cBhvr>
                                    </p:animEffect>
                                  </p:childTnLst>
                                </p:cTn>
                              </p:par>
                              <p:par>
                                <p:cTn id="95" presetID="10" presetClass="entr" presetSubtype="0" fill="hold" nodeType="withEffect">
                                  <p:stCondLst>
                                    <p:cond delay="0"/>
                                  </p:stCondLst>
                                  <p:childTnLst>
                                    <p:set>
                                      <p:cBhvr>
                                        <p:cTn id="96" dur="1" fill="hold">
                                          <p:stCondLst>
                                            <p:cond delay="0"/>
                                          </p:stCondLst>
                                        </p:cTn>
                                        <p:tgtEl>
                                          <p:spTgt spid="232519"/>
                                        </p:tgtEl>
                                        <p:attrNameLst>
                                          <p:attrName>style.visibility</p:attrName>
                                        </p:attrNameLst>
                                      </p:cBhvr>
                                      <p:to>
                                        <p:strVal val="visible"/>
                                      </p:to>
                                    </p:set>
                                    <p:animEffect transition="in" filter="fade">
                                      <p:cBhvr>
                                        <p:cTn id="97" dur="500"/>
                                        <p:tgtEl>
                                          <p:spTgt spid="232519"/>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32467">
                                            <p:txEl>
                                              <p:pRg st="5" end="5"/>
                                            </p:txEl>
                                          </p:spTgt>
                                        </p:tgtEl>
                                        <p:attrNameLst>
                                          <p:attrName>style.visibility</p:attrName>
                                        </p:attrNameLst>
                                      </p:cBhvr>
                                      <p:to>
                                        <p:strVal val="visible"/>
                                      </p:to>
                                    </p:set>
                                  </p:childTnLst>
                                </p:cTn>
                              </p:par>
                              <p:par>
                                <p:cTn id="102" presetID="10" presetClass="exit" presetSubtype="0" fill="hold" nodeType="withEffect">
                                  <p:stCondLst>
                                    <p:cond delay="0"/>
                                  </p:stCondLst>
                                  <p:childTnLst>
                                    <p:animEffect transition="out" filter="fade">
                                      <p:cBhvr>
                                        <p:cTn id="103" dur="500"/>
                                        <p:tgtEl>
                                          <p:spTgt spid="232519"/>
                                        </p:tgtEl>
                                      </p:cBhvr>
                                    </p:animEffect>
                                    <p:set>
                                      <p:cBhvr>
                                        <p:cTn id="104" dur="1" fill="hold">
                                          <p:stCondLst>
                                            <p:cond delay="499"/>
                                          </p:stCondLst>
                                        </p:cTn>
                                        <p:tgtEl>
                                          <p:spTgt spid="232519"/>
                                        </p:tgtEl>
                                        <p:attrNameLst>
                                          <p:attrName>style.visibility</p:attrName>
                                        </p:attrNameLst>
                                      </p:cBhvr>
                                      <p:to>
                                        <p:strVal val="hidden"/>
                                      </p:to>
                                    </p:set>
                                  </p:childTnLst>
                                </p:cTn>
                              </p:par>
                              <p:par>
                                <p:cTn id="105" presetID="1" presetClass="exit" presetSubtype="0" fill="hold" grpId="5" nodeType="withEffect">
                                  <p:stCondLst>
                                    <p:cond delay="0"/>
                                  </p:stCondLst>
                                  <p:childTnLst>
                                    <p:set>
                                      <p:cBhvr>
                                        <p:cTn id="106" dur="1" fill="hold">
                                          <p:stCondLst>
                                            <p:cond delay="0"/>
                                          </p:stCondLst>
                                        </p:cTn>
                                        <p:tgtEl>
                                          <p:spTgt spid="232468"/>
                                        </p:tgtEl>
                                        <p:attrNameLst>
                                          <p:attrName>style.visibility</p:attrName>
                                        </p:attrNameLst>
                                      </p:cBhvr>
                                      <p:to>
                                        <p:strVal val="hidden"/>
                                      </p:to>
                                    </p:set>
                                  </p:childTnLst>
                                </p:cTn>
                              </p:par>
                              <p:par>
                                <p:cTn id="107" presetID="1" presetClass="exit" presetSubtype="0" fill="hold" grpId="4" nodeType="withEffect">
                                  <p:stCondLst>
                                    <p:cond delay="0"/>
                                  </p:stCondLst>
                                  <p:childTnLst>
                                    <p:set>
                                      <p:cBhvr>
                                        <p:cTn id="108" dur="1" fill="hold">
                                          <p:stCondLst>
                                            <p:cond delay="0"/>
                                          </p:stCondLst>
                                        </p:cTn>
                                        <p:tgtEl>
                                          <p:spTgt spid="232473"/>
                                        </p:tgtEl>
                                        <p:attrNameLst>
                                          <p:attrName>style.visibility</p:attrName>
                                        </p:attrNameLst>
                                      </p:cBhvr>
                                      <p:to>
                                        <p:strVal val="hidden"/>
                                      </p:to>
                                    </p:set>
                                  </p:childTnLst>
                                </p:cTn>
                              </p:par>
                              <p:par>
                                <p:cTn id="109" presetID="18" presetClass="entr" presetSubtype="6" fill="hold" grpId="6" nodeType="withEffect">
                                  <p:stCondLst>
                                    <p:cond delay="0"/>
                                  </p:stCondLst>
                                  <p:childTnLst>
                                    <p:set>
                                      <p:cBhvr>
                                        <p:cTn id="110" dur="1" fill="hold">
                                          <p:stCondLst>
                                            <p:cond delay="0"/>
                                          </p:stCondLst>
                                        </p:cTn>
                                        <p:tgtEl>
                                          <p:spTgt spid="232468"/>
                                        </p:tgtEl>
                                        <p:attrNameLst>
                                          <p:attrName>style.visibility</p:attrName>
                                        </p:attrNameLst>
                                      </p:cBhvr>
                                      <p:to>
                                        <p:strVal val="visible"/>
                                      </p:to>
                                    </p:set>
                                    <p:animEffect transition="in" filter="strips(downRight)">
                                      <p:cBhvr>
                                        <p:cTn id="111" dur="500"/>
                                        <p:tgtEl>
                                          <p:spTgt spid="232468"/>
                                        </p:tgtEl>
                                      </p:cBhvr>
                                    </p:animEffect>
                                  </p:childTnLst>
                                </p:cTn>
                              </p:par>
                            </p:childTnLst>
                          </p:cTn>
                        </p:par>
                        <p:par>
                          <p:cTn id="112" fill="hold">
                            <p:stCondLst>
                              <p:cond delay="500"/>
                            </p:stCondLst>
                            <p:childTnLst>
                              <p:par>
                                <p:cTn id="113" presetID="18" presetClass="entr" presetSubtype="3" fill="hold" grpId="5" nodeType="afterEffect">
                                  <p:stCondLst>
                                    <p:cond delay="0"/>
                                  </p:stCondLst>
                                  <p:childTnLst>
                                    <p:set>
                                      <p:cBhvr>
                                        <p:cTn id="114" dur="1" fill="hold">
                                          <p:stCondLst>
                                            <p:cond delay="0"/>
                                          </p:stCondLst>
                                        </p:cTn>
                                        <p:tgtEl>
                                          <p:spTgt spid="232473"/>
                                        </p:tgtEl>
                                        <p:attrNameLst>
                                          <p:attrName>style.visibility</p:attrName>
                                        </p:attrNameLst>
                                      </p:cBhvr>
                                      <p:to>
                                        <p:strVal val="visible"/>
                                      </p:to>
                                    </p:set>
                                    <p:animEffect transition="in" filter="strips(upRight)">
                                      <p:cBhvr>
                                        <p:cTn id="115" dur="500"/>
                                        <p:tgtEl>
                                          <p:spTgt spid="232473"/>
                                        </p:tgtEl>
                                      </p:cBhvr>
                                    </p:animEffect>
                                  </p:childTnLst>
                                </p:cTn>
                              </p:par>
                              <p:par>
                                <p:cTn id="116" presetID="10" presetClass="entr" presetSubtype="0" fill="hold" nodeType="withEffect">
                                  <p:stCondLst>
                                    <p:cond delay="0"/>
                                  </p:stCondLst>
                                  <p:childTnLst>
                                    <p:set>
                                      <p:cBhvr>
                                        <p:cTn id="117" dur="1" fill="hold">
                                          <p:stCondLst>
                                            <p:cond delay="0"/>
                                          </p:stCondLst>
                                        </p:cTn>
                                        <p:tgtEl>
                                          <p:spTgt spid="232522"/>
                                        </p:tgtEl>
                                        <p:attrNameLst>
                                          <p:attrName>style.visibility</p:attrName>
                                        </p:attrNameLst>
                                      </p:cBhvr>
                                      <p:to>
                                        <p:strVal val="visible"/>
                                      </p:to>
                                    </p:set>
                                    <p:animEffect transition="in" filter="fade">
                                      <p:cBhvr>
                                        <p:cTn id="118" dur="500"/>
                                        <p:tgtEl>
                                          <p:spTgt spid="232522"/>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32467">
                                            <p:txEl>
                                              <p:pRg st="6" end="6"/>
                                            </p:txEl>
                                          </p:spTgt>
                                        </p:tgtEl>
                                        <p:attrNameLst>
                                          <p:attrName>style.visibility</p:attrName>
                                        </p:attrNameLst>
                                      </p:cBhvr>
                                      <p:to>
                                        <p:strVal val="visible"/>
                                      </p:to>
                                    </p:set>
                                  </p:childTnLst>
                                </p:cTn>
                              </p:par>
                              <p:par>
                                <p:cTn id="123" presetID="10" presetClass="exit" presetSubtype="0" fill="hold" nodeType="withEffect">
                                  <p:stCondLst>
                                    <p:cond delay="0"/>
                                  </p:stCondLst>
                                  <p:childTnLst>
                                    <p:animEffect transition="out" filter="fade">
                                      <p:cBhvr>
                                        <p:cTn id="124" dur="500"/>
                                        <p:tgtEl>
                                          <p:spTgt spid="232522"/>
                                        </p:tgtEl>
                                      </p:cBhvr>
                                    </p:animEffect>
                                    <p:set>
                                      <p:cBhvr>
                                        <p:cTn id="125" dur="1" fill="hold">
                                          <p:stCondLst>
                                            <p:cond delay="499"/>
                                          </p:stCondLst>
                                        </p:cTn>
                                        <p:tgtEl>
                                          <p:spTgt spid="232522"/>
                                        </p:tgtEl>
                                        <p:attrNameLst>
                                          <p:attrName>style.visibility</p:attrName>
                                        </p:attrNameLst>
                                      </p:cBhvr>
                                      <p:to>
                                        <p:strVal val="hidden"/>
                                      </p:to>
                                    </p:set>
                                  </p:childTnLst>
                                </p:cTn>
                              </p:par>
                              <p:par>
                                <p:cTn id="126" presetID="1" presetClass="exit" presetSubtype="0" fill="hold" grpId="7" nodeType="withEffect">
                                  <p:stCondLst>
                                    <p:cond delay="0"/>
                                  </p:stCondLst>
                                  <p:childTnLst>
                                    <p:set>
                                      <p:cBhvr>
                                        <p:cTn id="127" dur="1" fill="hold">
                                          <p:stCondLst>
                                            <p:cond delay="0"/>
                                          </p:stCondLst>
                                        </p:cTn>
                                        <p:tgtEl>
                                          <p:spTgt spid="232468"/>
                                        </p:tgtEl>
                                        <p:attrNameLst>
                                          <p:attrName>style.visibility</p:attrName>
                                        </p:attrNameLst>
                                      </p:cBhvr>
                                      <p:to>
                                        <p:strVal val="hidden"/>
                                      </p:to>
                                    </p:set>
                                  </p:childTnLst>
                                </p:cTn>
                              </p:par>
                              <p:par>
                                <p:cTn id="128" presetID="1" presetClass="exit" presetSubtype="0" fill="hold" grpId="6" nodeType="withEffect">
                                  <p:stCondLst>
                                    <p:cond delay="0"/>
                                  </p:stCondLst>
                                  <p:childTnLst>
                                    <p:set>
                                      <p:cBhvr>
                                        <p:cTn id="129" dur="1" fill="hold">
                                          <p:stCondLst>
                                            <p:cond delay="0"/>
                                          </p:stCondLst>
                                        </p:cTn>
                                        <p:tgtEl>
                                          <p:spTgt spid="232473"/>
                                        </p:tgtEl>
                                        <p:attrNameLst>
                                          <p:attrName>style.visibility</p:attrName>
                                        </p:attrNameLst>
                                      </p:cBhvr>
                                      <p:to>
                                        <p:strVal val="hidden"/>
                                      </p:to>
                                    </p:set>
                                  </p:childTnLst>
                                </p:cTn>
                              </p:par>
                              <p:par>
                                <p:cTn id="130" presetID="18" presetClass="entr" presetSubtype="3" fill="hold" grpId="7" nodeType="withEffect">
                                  <p:stCondLst>
                                    <p:cond delay="0"/>
                                  </p:stCondLst>
                                  <p:childTnLst>
                                    <p:set>
                                      <p:cBhvr>
                                        <p:cTn id="131" dur="1" fill="hold">
                                          <p:stCondLst>
                                            <p:cond delay="0"/>
                                          </p:stCondLst>
                                        </p:cTn>
                                        <p:tgtEl>
                                          <p:spTgt spid="232473"/>
                                        </p:tgtEl>
                                        <p:attrNameLst>
                                          <p:attrName>style.visibility</p:attrName>
                                        </p:attrNameLst>
                                      </p:cBhvr>
                                      <p:to>
                                        <p:strVal val="visible"/>
                                      </p:to>
                                    </p:set>
                                    <p:animEffect transition="in" filter="strips(upRight)">
                                      <p:cBhvr>
                                        <p:cTn id="132" dur="500"/>
                                        <p:tgtEl>
                                          <p:spTgt spid="232473"/>
                                        </p:tgtEl>
                                      </p:cBhvr>
                                    </p:animEffect>
                                  </p:childTnLst>
                                </p:cTn>
                              </p:par>
                              <p:par>
                                <p:cTn id="133" presetID="10" presetClass="entr" presetSubtype="0" fill="hold" nodeType="withEffect">
                                  <p:stCondLst>
                                    <p:cond delay="0"/>
                                  </p:stCondLst>
                                  <p:childTnLst>
                                    <p:set>
                                      <p:cBhvr>
                                        <p:cTn id="134" dur="1" fill="hold">
                                          <p:stCondLst>
                                            <p:cond delay="0"/>
                                          </p:stCondLst>
                                        </p:cTn>
                                        <p:tgtEl>
                                          <p:spTgt spid="232525"/>
                                        </p:tgtEl>
                                        <p:attrNameLst>
                                          <p:attrName>style.visibility</p:attrName>
                                        </p:attrNameLst>
                                      </p:cBhvr>
                                      <p:to>
                                        <p:strVal val="visible"/>
                                      </p:to>
                                    </p:set>
                                    <p:animEffect transition="in" filter="fade">
                                      <p:cBhvr>
                                        <p:cTn id="135" dur="500"/>
                                        <p:tgtEl>
                                          <p:spTgt spid="232525"/>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232467">
                                            <p:txEl>
                                              <p:pRg st="7" end="7"/>
                                            </p:txEl>
                                          </p:spTgt>
                                        </p:tgtEl>
                                        <p:attrNameLst>
                                          <p:attrName>style.visibility</p:attrName>
                                        </p:attrNameLst>
                                      </p:cBhvr>
                                      <p:to>
                                        <p:strVal val="visible"/>
                                      </p:to>
                                    </p:set>
                                  </p:childTnLst>
                                </p:cTn>
                              </p:par>
                              <p:par>
                                <p:cTn id="140" presetID="10" presetClass="exit" presetSubtype="0" fill="hold" nodeType="withEffect">
                                  <p:stCondLst>
                                    <p:cond delay="0"/>
                                  </p:stCondLst>
                                  <p:childTnLst>
                                    <p:animEffect transition="out" filter="fade">
                                      <p:cBhvr>
                                        <p:cTn id="141" dur="500"/>
                                        <p:tgtEl>
                                          <p:spTgt spid="232525"/>
                                        </p:tgtEl>
                                      </p:cBhvr>
                                    </p:animEffect>
                                    <p:set>
                                      <p:cBhvr>
                                        <p:cTn id="142" dur="1" fill="hold">
                                          <p:stCondLst>
                                            <p:cond delay="499"/>
                                          </p:stCondLst>
                                        </p:cTn>
                                        <p:tgtEl>
                                          <p:spTgt spid="232525"/>
                                        </p:tgtEl>
                                        <p:attrNameLst>
                                          <p:attrName>style.visibility</p:attrName>
                                        </p:attrNameLst>
                                      </p:cBhvr>
                                      <p:to>
                                        <p:strVal val="hidden"/>
                                      </p:to>
                                    </p:set>
                                  </p:childTnLst>
                                </p:cTn>
                              </p:par>
                              <p:par>
                                <p:cTn id="143" presetID="1" presetClass="exit" presetSubtype="0" fill="hold" grpId="8" nodeType="withEffect">
                                  <p:stCondLst>
                                    <p:cond delay="0"/>
                                  </p:stCondLst>
                                  <p:childTnLst>
                                    <p:set>
                                      <p:cBhvr>
                                        <p:cTn id="144" dur="1" fill="hold">
                                          <p:stCondLst>
                                            <p:cond delay="0"/>
                                          </p:stCondLst>
                                        </p:cTn>
                                        <p:tgtEl>
                                          <p:spTgt spid="232468"/>
                                        </p:tgtEl>
                                        <p:attrNameLst>
                                          <p:attrName>style.visibility</p:attrName>
                                        </p:attrNameLst>
                                      </p:cBhvr>
                                      <p:to>
                                        <p:strVal val="hidden"/>
                                      </p:to>
                                    </p:set>
                                  </p:childTnLst>
                                </p:cTn>
                              </p:par>
                            </p:childTnLst>
                          </p:cTn>
                        </p:par>
                        <p:par>
                          <p:cTn id="145" fill="hold">
                            <p:stCondLst>
                              <p:cond delay="500"/>
                            </p:stCondLst>
                            <p:childTnLst>
                              <p:par>
                                <p:cTn id="146" presetID="1" presetClass="exit" presetSubtype="0" fill="hold" grpId="8" nodeType="afterEffect">
                                  <p:stCondLst>
                                    <p:cond delay="0"/>
                                  </p:stCondLst>
                                  <p:childTnLst>
                                    <p:set>
                                      <p:cBhvr>
                                        <p:cTn id="147" dur="1" fill="hold">
                                          <p:stCondLst>
                                            <p:cond delay="0"/>
                                          </p:stCondLst>
                                        </p:cTn>
                                        <p:tgtEl>
                                          <p:spTgt spid="232473"/>
                                        </p:tgtEl>
                                        <p:attrNameLst>
                                          <p:attrName>style.visibility</p:attrName>
                                        </p:attrNameLst>
                                      </p:cBhvr>
                                      <p:to>
                                        <p:strVal val="hidden"/>
                                      </p:to>
                                    </p:set>
                                  </p:childTnLst>
                                </p:cTn>
                              </p:par>
                              <p:par>
                                <p:cTn id="148" presetID="18" presetClass="entr" presetSubtype="12" fill="hold" grpId="2" nodeType="withEffect">
                                  <p:stCondLst>
                                    <p:cond delay="0"/>
                                  </p:stCondLst>
                                  <p:childTnLst>
                                    <p:set>
                                      <p:cBhvr>
                                        <p:cTn id="149" dur="1" fill="hold">
                                          <p:stCondLst>
                                            <p:cond delay="0"/>
                                          </p:stCondLst>
                                        </p:cTn>
                                        <p:tgtEl>
                                          <p:spTgt spid="232470"/>
                                        </p:tgtEl>
                                        <p:attrNameLst>
                                          <p:attrName>style.visibility</p:attrName>
                                        </p:attrNameLst>
                                      </p:cBhvr>
                                      <p:to>
                                        <p:strVal val="visible"/>
                                      </p:to>
                                    </p:set>
                                    <p:animEffect transition="in" filter="strips(downLeft)">
                                      <p:cBhvr>
                                        <p:cTn id="150" dur="500"/>
                                        <p:tgtEl>
                                          <p:spTgt spid="232470"/>
                                        </p:tgtEl>
                                      </p:cBhvr>
                                    </p:animEffect>
                                  </p:childTnLst>
                                </p:cTn>
                              </p:par>
                            </p:childTnLst>
                          </p:cTn>
                        </p:par>
                        <p:par>
                          <p:cTn id="151" fill="hold">
                            <p:stCondLst>
                              <p:cond delay="1000"/>
                            </p:stCondLst>
                            <p:childTnLst>
                              <p:par>
                                <p:cTn id="152" presetID="18" presetClass="entr" presetSubtype="12" fill="hold" grpId="4" nodeType="afterEffect">
                                  <p:stCondLst>
                                    <p:cond delay="0"/>
                                  </p:stCondLst>
                                  <p:childTnLst>
                                    <p:set>
                                      <p:cBhvr>
                                        <p:cTn id="153" dur="1" fill="hold">
                                          <p:stCondLst>
                                            <p:cond delay="0"/>
                                          </p:stCondLst>
                                        </p:cTn>
                                        <p:tgtEl>
                                          <p:spTgt spid="232469"/>
                                        </p:tgtEl>
                                        <p:attrNameLst>
                                          <p:attrName>style.visibility</p:attrName>
                                        </p:attrNameLst>
                                      </p:cBhvr>
                                      <p:to>
                                        <p:strVal val="visible"/>
                                      </p:to>
                                    </p:set>
                                    <p:animEffect transition="in" filter="strips(downLeft)">
                                      <p:cBhvr>
                                        <p:cTn id="154" dur="500"/>
                                        <p:tgtEl>
                                          <p:spTgt spid="232469"/>
                                        </p:tgtEl>
                                      </p:cBhvr>
                                    </p:animEffect>
                                  </p:childTnLst>
                                </p:cTn>
                              </p:par>
                              <p:par>
                                <p:cTn id="155" presetID="10" presetClass="entr" presetSubtype="0" fill="hold" nodeType="withEffect">
                                  <p:stCondLst>
                                    <p:cond delay="0"/>
                                  </p:stCondLst>
                                  <p:childTnLst>
                                    <p:set>
                                      <p:cBhvr>
                                        <p:cTn id="156" dur="1" fill="hold">
                                          <p:stCondLst>
                                            <p:cond delay="0"/>
                                          </p:stCondLst>
                                        </p:cTn>
                                        <p:tgtEl>
                                          <p:spTgt spid="232528"/>
                                        </p:tgtEl>
                                        <p:attrNameLst>
                                          <p:attrName>style.visibility</p:attrName>
                                        </p:attrNameLst>
                                      </p:cBhvr>
                                      <p:to>
                                        <p:strVal val="visible"/>
                                      </p:to>
                                    </p:set>
                                    <p:animEffect transition="in" filter="fade">
                                      <p:cBhvr>
                                        <p:cTn id="157" dur="500"/>
                                        <p:tgtEl>
                                          <p:spTgt spid="232528"/>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232467">
                                            <p:txEl>
                                              <p:pRg st="8" end="8"/>
                                            </p:txEl>
                                          </p:spTgt>
                                        </p:tgtEl>
                                        <p:attrNameLst>
                                          <p:attrName>style.visibility</p:attrName>
                                        </p:attrNameLst>
                                      </p:cBhvr>
                                      <p:to>
                                        <p:strVal val="visible"/>
                                      </p:to>
                                    </p:set>
                                  </p:childTnLst>
                                </p:cTn>
                              </p:par>
                              <p:par>
                                <p:cTn id="162" presetID="10" presetClass="exit" presetSubtype="0" fill="hold" nodeType="withEffect">
                                  <p:stCondLst>
                                    <p:cond delay="0"/>
                                  </p:stCondLst>
                                  <p:childTnLst>
                                    <p:animEffect transition="out" filter="fade">
                                      <p:cBhvr>
                                        <p:cTn id="163" dur="500"/>
                                        <p:tgtEl>
                                          <p:spTgt spid="232528"/>
                                        </p:tgtEl>
                                      </p:cBhvr>
                                    </p:animEffect>
                                    <p:set>
                                      <p:cBhvr>
                                        <p:cTn id="164" dur="1" fill="hold">
                                          <p:stCondLst>
                                            <p:cond delay="499"/>
                                          </p:stCondLst>
                                        </p:cTn>
                                        <p:tgtEl>
                                          <p:spTgt spid="232528"/>
                                        </p:tgtEl>
                                        <p:attrNameLst>
                                          <p:attrName>style.visibility</p:attrName>
                                        </p:attrNameLst>
                                      </p:cBhvr>
                                      <p:to>
                                        <p:strVal val="hidden"/>
                                      </p:to>
                                    </p:set>
                                  </p:childTnLst>
                                </p:cTn>
                              </p:par>
                            </p:childTnLst>
                          </p:cTn>
                        </p:par>
                        <p:par>
                          <p:cTn id="165" fill="hold">
                            <p:stCondLst>
                              <p:cond delay="500"/>
                            </p:stCondLst>
                            <p:childTnLst>
                              <p:par>
                                <p:cTn id="166" presetID="1" presetClass="exit" presetSubtype="0" fill="hold" grpId="5" nodeType="afterEffect">
                                  <p:stCondLst>
                                    <p:cond delay="0"/>
                                  </p:stCondLst>
                                  <p:childTnLst>
                                    <p:set>
                                      <p:cBhvr>
                                        <p:cTn id="167" dur="1" fill="hold">
                                          <p:stCondLst>
                                            <p:cond delay="0"/>
                                          </p:stCondLst>
                                        </p:cTn>
                                        <p:tgtEl>
                                          <p:spTgt spid="232469"/>
                                        </p:tgtEl>
                                        <p:attrNameLst>
                                          <p:attrName>style.visibility</p:attrName>
                                        </p:attrNameLst>
                                      </p:cBhvr>
                                      <p:to>
                                        <p:strVal val="hidden"/>
                                      </p:to>
                                    </p:set>
                                  </p:childTnLst>
                                </p:cTn>
                              </p:par>
                              <p:par>
                                <p:cTn id="168" presetID="1" presetClass="exit" presetSubtype="0" fill="hold" grpId="3" nodeType="withEffect">
                                  <p:stCondLst>
                                    <p:cond delay="0"/>
                                  </p:stCondLst>
                                  <p:childTnLst>
                                    <p:set>
                                      <p:cBhvr>
                                        <p:cTn id="169" dur="1" fill="hold">
                                          <p:stCondLst>
                                            <p:cond delay="0"/>
                                          </p:stCondLst>
                                        </p:cTn>
                                        <p:tgtEl>
                                          <p:spTgt spid="232470"/>
                                        </p:tgtEl>
                                        <p:attrNameLst>
                                          <p:attrName>style.visibility</p:attrName>
                                        </p:attrNameLst>
                                      </p:cBhvr>
                                      <p:to>
                                        <p:strVal val="hidden"/>
                                      </p:to>
                                    </p:set>
                                  </p:childTnLst>
                                </p:cTn>
                              </p:par>
                              <p:par>
                                <p:cTn id="170" presetID="18" presetClass="entr" presetSubtype="3" fill="hold" grpId="9" nodeType="withEffect">
                                  <p:stCondLst>
                                    <p:cond delay="0"/>
                                  </p:stCondLst>
                                  <p:childTnLst>
                                    <p:set>
                                      <p:cBhvr>
                                        <p:cTn id="171" dur="1" fill="hold">
                                          <p:stCondLst>
                                            <p:cond delay="0"/>
                                          </p:stCondLst>
                                        </p:cTn>
                                        <p:tgtEl>
                                          <p:spTgt spid="232468"/>
                                        </p:tgtEl>
                                        <p:attrNameLst>
                                          <p:attrName>style.visibility</p:attrName>
                                        </p:attrNameLst>
                                      </p:cBhvr>
                                      <p:to>
                                        <p:strVal val="visible"/>
                                      </p:to>
                                    </p:set>
                                    <p:animEffect transition="in" filter="strips(upRight)">
                                      <p:cBhvr>
                                        <p:cTn id="172" dur="500"/>
                                        <p:tgtEl>
                                          <p:spTgt spid="232468"/>
                                        </p:tgtEl>
                                      </p:cBhvr>
                                    </p:animEffect>
                                  </p:childTnLst>
                                </p:cTn>
                              </p:par>
                            </p:childTnLst>
                          </p:cTn>
                        </p:par>
                        <p:par>
                          <p:cTn id="173" fill="hold">
                            <p:stCondLst>
                              <p:cond delay="1000"/>
                            </p:stCondLst>
                            <p:childTnLst>
                              <p:par>
                                <p:cTn id="174" presetID="18" presetClass="entr" presetSubtype="3" fill="hold" grpId="9" nodeType="afterEffect">
                                  <p:stCondLst>
                                    <p:cond delay="0"/>
                                  </p:stCondLst>
                                  <p:childTnLst>
                                    <p:set>
                                      <p:cBhvr>
                                        <p:cTn id="175" dur="1" fill="hold">
                                          <p:stCondLst>
                                            <p:cond delay="0"/>
                                          </p:stCondLst>
                                        </p:cTn>
                                        <p:tgtEl>
                                          <p:spTgt spid="232473"/>
                                        </p:tgtEl>
                                        <p:attrNameLst>
                                          <p:attrName>style.visibility</p:attrName>
                                        </p:attrNameLst>
                                      </p:cBhvr>
                                      <p:to>
                                        <p:strVal val="visible"/>
                                      </p:to>
                                    </p:set>
                                    <p:animEffect transition="in" filter="strips(upRight)">
                                      <p:cBhvr>
                                        <p:cTn id="176" dur="500"/>
                                        <p:tgtEl>
                                          <p:spTgt spid="232473"/>
                                        </p:tgtEl>
                                      </p:cBhvr>
                                    </p:animEffect>
                                  </p:childTnLst>
                                </p:cTn>
                              </p:par>
                              <p:par>
                                <p:cTn id="177" presetID="10" presetClass="entr" presetSubtype="0" fill="hold" nodeType="withEffect">
                                  <p:stCondLst>
                                    <p:cond delay="0"/>
                                  </p:stCondLst>
                                  <p:childTnLst>
                                    <p:set>
                                      <p:cBhvr>
                                        <p:cTn id="178" dur="1" fill="hold">
                                          <p:stCondLst>
                                            <p:cond delay="0"/>
                                          </p:stCondLst>
                                        </p:cTn>
                                        <p:tgtEl>
                                          <p:spTgt spid="232531"/>
                                        </p:tgtEl>
                                        <p:attrNameLst>
                                          <p:attrName>style.visibility</p:attrName>
                                        </p:attrNameLst>
                                      </p:cBhvr>
                                      <p:to>
                                        <p:strVal val="visible"/>
                                      </p:to>
                                    </p:set>
                                    <p:animEffect transition="in" filter="fade">
                                      <p:cBhvr>
                                        <p:cTn id="179" dur="500"/>
                                        <p:tgtEl>
                                          <p:spTgt spid="23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8" grpId="0" animBg="1"/>
      <p:bldP spid="232468" grpId="1" animBg="1"/>
      <p:bldP spid="232468" grpId="2" animBg="1"/>
      <p:bldP spid="232468" grpId="3" animBg="1"/>
      <p:bldP spid="232468" grpId="4" animBg="1"/>
      <p:bldP spid="232468" grpId="5" animBg="1"/>
      <p:bldP spid="232468" grpId="6" animBg="1"/>
      <p:bldP spid="232468" grpId="7" animBg="1"/>
      <p:bldP spid="232468" grpId="8" animBg="1"/>
      <p:bldP spid="232468" grpId="9" animBg="1"/>
      <p:bldP spid="232469" grpId="0" animBg="1"/>
      <p:bldP spid="232469" grpId="1" animBg="1"/>
      <p:bldP spid="232469" grpId="2" animBg="1"/>
      <p:bldP spid="232469" grpId="3" animBg="1"/>
      <p:bldP spid="232469" grpId="4" animBg="1"/>
      <p:bldP spid="232469" grpId="5" animBg="1"/>
      <p:bldP spid="232470" grpId="0" animBg="1"/>
      <p:bldP spid="232470" grpId="1" animBg="1"/>
      <p:bldP spid="232470" grpId="2" animBg="1"/>
      <p:bldP spid="232470" grpId="3" animBg="1"/>
      <p:bldP spid="232473" grpId="0" animBg="1"/>
      <p:bldP spid="232473" grpId="1" animBg="1"/>
      <p:bldP spid="232473" grpId="2" animBg="1"/>
      <p:bldP spid="232473" grpId="3" animBg="1"/>
      <p:bldP spid="232473" grpId="4" animBg="1"/>
      <p:bldP spid="232473" grpId="5" animBg="1"/>
      <p:bldP spid="232473" grpId="6" animBg="1"/>
      <p:bldP spid="232473" grpId="7" animBg="1"/>
      <p:bldP spid="232473" grpId="8" animBg="1"/>
      <p:bldP spid="232473" grpId="9"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B1BCBAA3-0878-407B-8E7D-EDB905654A7A}" type="slidenum">
              <a:rPr lang="en-US"/>
              <a:pPr/>
              <a:t>33</a:t>
            </a:fld>
            <a:endParaRPr lang="en-US"/>
          </a:p>
        </p:txBody>
      </p:sp>
      <p:sp>
        <p:nvSpPr>
          <p:cNvPr id="10" name="Footer Placeholder 5"/>
          <p:cNvSpPr>
            <a:spLocks noGrp="1"/>
          </p:cNvSpPr>
          <p:nvPr>
            <p:ph type="ftr" sz="quarter" idx="11"/>
          </p:nvPr>
        </p:nvSpPr>
        <p:spPr/>
        <p:txBody>
          <a:bodyPr/>
          <a:lstStyle/>
          <a:p>
            <a:r>
              <a:rPr lang="en-US"/>
              <a:t>Internal and Partner Use Only</a:t>
            </a:r>
          </a:p>
          <a:p>
            <a:endParaRPr lang="en-US"/>
          </a:p>
        </p:txBody>
      </p:sp>
      <p:sp>
        <p:nvSpPr>
          <p:cNvPr id="11" name="Date Placeholder 6"/>
          <p:cNvSpPr>
            <a:spLocks noGrp="1"/>
          </p:cNvSpPr>
          <p:nvPr>
            <p:ph type="dt" sz="half" idx="12"/>
          </p:nvPr>
        </p:nvSpPr>
        <p:spPr/>
        <p:txBody>
          <a:bodyPr/>
          <a:lstStyle/>
          <a:p>
            <a:r>
              <a:rPr lang="en-US"/>
              <a:t>© 2005 Citrix Systems, Inc.—All rights reserved.</a:t>
            </a:r>
          </a:p>
        </p:txBody>
      </p:sp>
      <p:sp>
        <p:nvSpPr>
          <p:cNvPr id="234498" name="AutoShape 2"/>
          <p:cNvSpPr>
            <a:spLocks noChangeArrowheads="1"/>
          </p:cNvSpPr>
          <p:nvPr/>
        </p:nvSpPr>
        <p:spPr bwMode="auto">
          <a:xfrm>
            <a:off x="131763" y="1443038"/>
            <a:ext cx="5253037" cy="4081462"/>
          </a:xfrm>
          <a:prstGeom prst="roundRect">
            <a:avLst>
              <a:gd name="adj" fmla="val 6347"/>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a:lstStyle/>
          <a:p>
            <a:pPr marL="342900" indent="-342900" algn="ctr">
              <a:lnSpc>
                <a:spcPct val="70000"/>
              </a:lnSpc>
              <a:spcBef>
                <a:spcPct val="35000"/>
              </a:spcBef>
              <a:spcAft>
                <a:spcPct val="15000"/>
              </a:spcAft>
              <a:buClr>
                <a:schemeClr val="accent2"/>
              </a:buClr>
            </a:pPr>
            <a:endParaRPr lang="de-DE" sz="2500"/>
          </a:p>
        </p:txBody>
      </p:sp>
      <p:sp>
        <p:nvSpPr>
          <p:cNvPr id="234499" name="Rectangle 3"/>
          <p:cNvSpPr>
            <a:spLocks noGrp="1" noChangeArrowheads="1"/>
          </p:cNvSpPr>
          <p:nvPr>
            <p:ph type="title"/>
          </p:nvPr>
        </p:nvSpPr>
        <p:spPr/>
        <p:txBody>
          <a:bodyPr/>
          <a:lstStyle/>
          <a:p>
            <a:r>
              <a:rPr lang="en-US"/>
              <a:t>Browser-only Access</a:t>
            </a:r>
          </a:p>
        </p:txBody>
      </p:sp>
      <p:sp>
        <p:nvSpPr>
          <p:cNvPr id="234500" name="Rectangle 4"/>
          <p:cNvSpPr>
            <a:spLocks noGrp="1" noChangeArrowheads="1"/>
          </p:cNvSpPr>
          <p:nvPr>
            <p:ph type="body" sz="half" idx="1"/>
          </p:nvPr>
        </p:nvSpPr>
        <p:spPr>
          <a:xfrm>
            <a:off x="457200" y="1600200"/>
            <a:ext cx="4868863" cy="4840288"/>
          </a:xfrm>
        </p:spPr>
        <p:txBody>
          <a:bodyPr/>
          <a:lstStyle/>
          <a:p>
            <a:r>
              <a:rPr lang="en-US" sz="2500"/>
              <a:t>Extend access to any device with a browser</a:t>
            </a:r>
          </a:p>
          <a:p>
            <a:r>
              <a:rPr lang="en-US" sz="2500"/>
              <a:t>Absolutely no client required</a:t>
            </a:r>
          </a:p>
          <a:p>
            <a:r>
              <a:rPr lang="en-US" sz="2500"/>
              <a:t>Deliver e-mail, file shares, web sites/applications to any device with a browser</a:t>
            </a:r>
          </a:p>
          <a:p>
            <a:r>
              <a:rPr lang="en-US" sz="2500"/>
              <a:t>Automatically render Microsoft Office documents to HTML preview</a:t>
            </a:r>
          </a:p>
        </p:txBody>
      </p:sp>
      <p:pic>
        <p:nvPicPr>
          <p:cNvPr id="234501" name="Picture 5" descr="platform-macintosh"/>
          <p:cNvPicPr>
            <a:picLocks noChangeAspect="1" noChangeArrowheads="1"/>
          </p:cNvPicPr>
          <p:nvPr/>
        </p:nvPicPr>
        <p:blipFill>
          <a:blip r:embed="rId2" cstate="print">
            <a:lum contrast="6000"/>
          </a:blip>
          <a:srcRect l="30405"/>
          <a:stretch>
            <a:fillRect/>
          </a:stretch>
        </p:blipFill>
        <p:spPr bwMode="auto">
          <a:xfrm>
            <a:off x="6681788" y="4354513"/>
            <a:ext cx="1584325" cy="1990725"/>
          </a:xfrm>
          <a:prstGeom prst="rect">
            <a:avLst/>
          </a:prstGeom>
          <a:noFill/>
        </p:spPr>
      </p:pic>
      <p:pic>
        <p:nvPicPr>
          <p:cNvPr id="234502" name="Picture 6" descr="TouchNSurf_sleek"/>
          <p:cNvPicPr>
            <a:picLocks noChangeAspect="1" noChangeArrowheads="1"/>
          </p:cNvPicPr>
          <p:nvPr/>
        </p:nvPicPr>
        <p:blipFill>
          <a:blip r:embed="rId3" cstate="print"/>
          <a:srcRect r="5841" b="1575"/>
          <a:stretch>
            <a:fillRect/>
          </a:stretch>
        </p:blipFill>
        <p:spPr bwMode="auto">
          <a:xfrm>
            <a:off x="6467475" y="1489075"/>
            <a:ext cx="1279525" cy="2381250"/>
          </a:xfrm>
          <a:prstGeom prst="rect">
            <a:avLst/>
          </a:prstGeom>
          <a:noFill/>
        </p:spPr>
      </p:pic>
      <p:sp>
        <p:nvSpPr>
          <p:cNvPr id="234503" name="Oval 7"/>
          <p:cNvSpPr>
            <a:spLocks noChangeArrowheads="1"/>
          </p:cNvSpPr>
          <p:nvPr/>
        </p:nvSpPr>
        <p:spPr bwMode="gray">
          <a:xfrm>
            <a:off x="6635750" y="3692525"/>
            <a:ext cx="1006475" cy="350838"/>
          </a:xfrm>
          <a:prstGeom prst="ellipse">
            <a:avLst/>
          </a:prstGeom>
          <a:gradFill rotWithShape="1">
            <a:gsLst>
              <a:gs pos="0">
                <a:schemeClr val="tx2">
                  <a:alpha val="75999"/>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34504" name="Oval 8"/>
          <p:cNvSpPr>
            <a:spLocks noChangeArrowheads="1"/>
          </p:cNvSpPr>
          <p:nvPr/>
        </p:nvSpPr>
        <p:spPr bwMode="gray">
          <a:xfrm>
            <a:off x="6583363" y="6148388"/>
            <a:ext cx="1436687" cy="350837"/>
          </a:xfrm>
          <a:prstGeom prst="ellipse">
            <a:avLst/>
          </a:prstGeom>
          <a:gradFill rotWithShape="1">
            <a:gsLst>
              <a:gs pos="0">
                <a:schemeClr val="tx2">
                  <a:alpha val="75999"/>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B9835137-3A45-48C6-B0DA-EEC91C629151}" type="slidenum">
              <a:rPr lang="en-US"/>
              <a:pPr/>
              <a:t>34</a:t>
            </a:fld>
            <a:endParaRPr lang="en-US"/>
          </a:p>
        </p:txBody>
      </p:sp>
      <p:sp>
        <p:nvSpPr>
          <p:cNvPr id="10" name="Footer Placeholder 4"/>
          <p:cNvSpPr>
            <a:spLocks noGrp="1"/>
          </p:cNvSpPr>
          <p:nvPr>
            <p:ph type="ftr" sz="quarter" idx="11"/>
          </p:nvPr>
        </p:nvSpPr>
        <p:spPr/>
        <p:txBody>
          <a:bodyPr/>
          <a:lstStyle/>
          <a:p>
            <a:r>
              <a:rPr lang="en-US"/>
              <a:t>Internal and Partner Use Only</a:t>
            </a:r>
          </a:p>
          <a:p>
            <a:endParaRPr lang="en-US"/>
          </a:p>
        </p:txBody>
      </p:sp>
      <p:sp>
        <p:nvSpPr>
          <p:cNvPr id="11" name="Date Placeholder 5"/>
          <p:cNvSpPr>
            <a:spLocks noGrp="1"/>
          </p:cNvSpPr>
          <p:nvPr>
            <p:ph type="dt" sz="half" idx="12"/>
          </p:nvPr>
        </p:nvSpPr>
        <p:spPr/>
        <p:txBody>
          <a:bodyPr/>
          <a:lstStyle/>
          <a:p>
            <a:r>
              <a:rPr lang="en-US"/>
              <a:t>© 2005 Citrix Systems, Inc.—All rights reserved.</a:t>
            </a:r>
          </a:p>
        </p:txBody>
      </p:sp>
      <p:sp>
        <p:nvSpPr>
          <p:cNvPr id="235522" name="Rectangle 2"/>
          <p:cNvSpPr>
            <a:spLocks noGrp="1" noChangeArrowheads="1"/>
          </p:cNvSpPr>
          <p:nvPr>
            <p:ph type="title"/>
          </p:nvPr>
        </p:nvSpPr>
        <p:spPr/>
        <p:txBody>
          <a:bodyPr/>
          <a:lstStyle/>
          <a:p>
            <a:r>
              <a:rPr lang="en-US"/>
              <a:t>Browser-only Access: Overview</a:t>
            </a:r>
          </a:p>
        </p:txBody>
      </p:sp>
      <p:sp>
        <p:nvSpPr>
          <p:cNvPr id="235523" name="Rectangle 3"/>
          <p:cNvSpPr>
            <a:spLocks noGrp="1" noChangeArrowheads="1"/>
          </p:cNvSpPr>
          <p:nvPr>
            <p:ph type="body" idx="1"/>
          </p:nvPr>
        </p:nvSpPr>
        <p:spPr>
          <a:xfrm>
            <a:off x="457200" y="1600200"/>
            <a:ext cx="8229600" cy="4302125"/>
          </a:xfrm>
          <a:noFill/>
          <a:ln/>
        </p:spPr>
        <p:txBody>
          <a:bodyPr/>
          <a:lstStyle/>
          <a:p>
            <a:pPr>
              <a:lnSpc>
                <a:spcPct val="80000"/>
              </a:lnSpc>
              <a:tabLst>
                <a:tab pos="3890963" algn="l"/>
              </a:tabLst>
            </a:pPr>
            <a:r>
              <a:rPr lang="en-US"/>
              <a:t>For use when an Access Gateway</a:t>
            </a:r>
            <a:br>
              <a:rPr lang="en-US"/>
            </a:br>
            <a:r>
              <a:rPr lang="en-US"/>
              <a:t>client is not deployed</a:t>
            </a:r>
          </a:p>
          <a:p>
            <a:pPr>
              <a:lnSpc>
                <a:spcPct val="80000"/>
              </a:lnSpc>
              <a:tabLst>
                <a:tab pos="3890963" algn="l"/>
              </a:tabLst>
            </a:pPr>
            <a:r>
              <a:rPr lang="en-US"/>
              <a:t>Obfuscates internal URLs</a:t>
            </a:r>
          </a:p>
          <a:p>
            <a:pPr>
              <a:lnSpc>
                <a:spcPct val="80000"/>
              </a:lnSpc>
              <a:tabLst>
                <a:tab pos="3890963" algn="l"/>
              </a:tabLst>
            </a:pPr>
            <a:r>
              <a:rPr lang="en-US"/>
              <a:t>Controls client-side caching</a:t>
            </a:r>
          </a:p>
          <a:p>
            <a:pPr>
              <a:lnSpc>
                <a:spcPct val="80000"/>
              </a:lnSpc>
              <a:tabLst>
                <a:tab pos="3890963" algn="l"/>
              </a:tabLst>
            </a:pPr>
            <a:r>
              <a:rPr lang="en-US"/>
              <a:t>Enforces access control</a:t>
            </a:r>
          </a:p>
          <a:p>
            <a:pPr>
              <a:lnSpc>
                <a:spcPct val="80000"/>
              </a:lnSpc>
              <a:tabLst>
                <a:tab pos="3890963" algn="l"/>
              </a:tabLst>
            </a:pPr>
            <a:r>
              <a:rPr lang="en-US"/>
              <a:t>Provides access to:</a:t>
            </a:r>
          </a:p>
          <a:p>
            <a:pPr lvl="1">
              <a:lnSpc>
                <a:spcPct val="75000"/>
              </a:lnSpc>
              <a:buFont typeface="Arial" charset="0"/>
              <a:buNone/>
              <a:tabLst>
                <a:tab pos="3890963" algn="l"/>
              </a:tabLst>
            </a:pPr>
            <a:r>
              <a:rPr lang="en-US" sz="2100"/>
              <a:t>Protected Web Sites 	Web Proxy</a:t>
            </a:r>
          </a:p>
          <a:p>
            <a:pPr lvl="1">
              <a:lnSpc>
                <a:spcPct val="75000"/>
              </a:lnSpc>
              <a:buFont typeface="Arial" charset="0"/>
              <a:buNone/>
              <a:tabLst>
                <a:tab pos="3890963" algn="l"/>
              </a:tabLst>
            </a:pPr>
            <a:r>
              <a:rPr lang="en-US" sz="2100"/>
              <a:t>File Shares	Nav UI</a:t>
            </a:r>
          </a:p>
          <a:p>
            <a:pPr lvl="1">
              <a:lnSpc>
                <a:spcPct val="75000"/>
              </a:lnSpc>
              <a:buFont typeface="Arial" charset="0"/>
              <a:buNone/>
              <a:tabLst>
                <a:tab pos="3890963" algn="l"/>
              </a:tabLst>
            </a:pPr>
            <a:r>
              <a:rPr lang="en-US" sz="2100"/>
              <a:t>Web email	Outlook Web Access, </a:t>
            </a:r>
            <a:br>
              <a:rPr lang="en-US" sz="2100"/>
            </a:br>
            <a:r>
              <a:rPr lang="en-US" sz="2100"/>
              <a:t>	iNotes, or Nav UI</a:t>
            </a:r>
          </a:p>
        </p:txBody>
      </p:sp>
      <p:grpSp>
        <p:nvGrpSpPr>
          <p:cNvPr id="235524" name="Group 4"/>
          <p:cNvGrpSpPr>
            <a:grpSpLocks/>
          </p:cNvGrpSpPr>
          <p:nvPr/>
        </p:nvGrpSpPr>
        <p:grpSpPr bwMode="auto">
          <a:xfrm>
            <a:off x="3713163" y="4641850"/>
            <a:ext cx="506412" cy="808038"/>
            <a:chOff x="2445" y="2924"/>
            <a:chExt cx="268" cy="509"/>
          </a:xfrm>
        </p:grpSpPr>
        <p:sp>
          <p:nvSpPr>
            <p:cNvPr id="235525" name="Line 5"/>
            <p:cNvSpPr>
              <a:spLocks noChangeShapeType="1"/>
            </p:cNvSpPr>
            <p:nvPr/>
          </p:nvSpPr>
          <p:spPr bwMode="auto">
            <a:xfrm>
              <a:off x="2445" y="2924"/>
              <a:ext cx="268" cy="0"/>
            </a:xfrm>
            <a:prstGeom prst="line">
              <a:avLst/>
            </a:prstGeom>
            <a:noFill/>
            <a:ln w="9525">
              <a:solidFill>
                <a:srgbClr val="333333"/>
              </a:solidFill>
              <a:round/>
              <a:headEnd/>
              <a:tailEnd type="triangle" w="med" len="med"/>
            </a:ln>
            <a:effectLst/>
          </p:spPr>
          <p:txBody>
            <a:bodyPr wrap="none" anchor="ctr"/>
            <a:lstStyle/>
            <a:p>
              <a:endParaRPr lang="en-US"/>
            </a:p>
          </p:txBody>
        </p:sp>
        <p:sp>
          <p:nvSpPr>
            <p:cNvPr id="235526" name="Line 6"/>
            <p:cNvSpPr>
              <a:spLocks noChangeShapeType="1"/>
            </p:cNvSpPr>
            <p:nvPr/>
          </p:nvSpPr>
          <p:spPr bwMode="auto">
            <a:xfrm>
              <a:off x="2445" y="3179"/>
              <a:ext cx="268" cy="0"/>
            </a:xfrm>
            <a:prstGeom prst="line">
              <a:avLst/>
            </a:prstGeom>
            <a:noFill/>
            <a:ln w="9525">
              <a:solidFill>
                <a:srgbClr val="333333"/>
              </a:solidFill>
              <a:round/>
              <a:headEnd/>
              <a:tailEnd type="triangle" w="med" len="med"/>
            </a:ln>
            <a:effectLst/>
          </p:spPr>
          <p:txBody>
            <a:bodyPr wrap="none" anchor="ctr"/>
            <a:lstStyle/>
            <a:p>
              <a:endParaRPr lang="en-US"/>
            </a:p>
          </p:txBody>
        </p:sp>
        <p:sp>
          <p:nvSpPr>
            <p:cNvPr id="235527" name="Line 7"/>
            <p:cNvSpPr>
              <a:spLocks noChangeShapeType="1"/>
            </p:cNvSpPr>
            <p:nvPr/>
          </p:nvSpPr>
          <p:spPr bwMode="auto">
            <a:xfrm>
              <a:off x="2445" y="3433"/>
              <a:ext cx="268" cy="0"/>
            </a:xfrm>
            <a:prstGeom prst="line">
              <a:avLst/>
            </a:prstGeom>
            <a:noFill/>
            <a:ln w="9525">
              <a:solidFill>
                <a:srgbClr val="333333"/>
              </a:solidFill>
              <a:round/>
              <a:headEnd/>
              <a:tailEnd type="triangle" w="med" len="med"/>
            </a:ln>
            <a:effectLst/>
          </p:spPr>
          <p:txBody>
            <a:bodyPr wrap="none" anchor="ctr"/>
            <a:lstStyle/>
            <a:p>
              <a:endParaRPr lang="en-US"/>
            </a:p>
          </p:txBody>
        </p:sp>
      </p:grpSp>
      <p:pic>
        <p:nvPicPr>
          <p:cNvPr id="235528" name="Picture 8" descr="internet_cafe"/>
          <p:cNvPicPr>
            <a:picLocks noChangeAspect="1" noChangeArrowheads="1"/>
          </p:cNvPicPr>
          <p:nvPr/>
        </p:nvPicPr>
        <p:blipFill>
          <a:blip r:embed="rId3" cstate="print">
            <a:lum bright="6000" contrast="6000"/>
          </a:blip>
          <a:srcRect/>
          <a:stretch>
            <a:fillRect/>
          </a:stretch>
        </p:blipFill>
        <p:spPr bwMode="auto">
          <a:xfrm>
            <a:off x="6629400" y="1538288"/>
            <a:ext cx="1905000" cy="2889250"/>
          </a:xfrm>
          <a:prstGeom prst="rect">
            <a:avLst/>
          </a:prstGeom>
          <a:noFill/>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3"/>
          <p:cNvSpPr>
            <a:spLocks noGrp="1"/>
          </p:cNvSpPr>
          <p:nvPr>
            <p:ph type="sldNum" sz="quarter" idx="10"/>
          </p:nvPr>
        </p:nvSpPr>
        <p:spPr/>
        <p:txBody>
          <a:bodyPr/>
          <a:lstStyle/>
          <a:p>
            <a:fld id="{EAB01849-2787-44D1-947F-C414F9D147E2}" type="slidenum">
              <a:rPr lang="en-US"/>
              <a:pPr/>
              <a:t>35</a:t>
            </a:fld>
            <a:endParaRPr lang="en-US"/>
          </a:p>
        </p:txBody>
      </p:sp>
      <p:sp>
        <p:nvSpPr>
          <p:cNvPr id="52" name="Footer Placeholder 4"/>
          <p:cNvSpPr>
            <a:spLocks noGrp="1"/>
          </p:cNvSpPr>
          <p:nvPr>
            <p:ph type="ftr" sz="quarter" idx="11"/>
          </p:nvPr>
        </p:nvSpPr>
        <p:spPr/>
        <p:txBody>
          <a:bodyPr/>
          <a:lstStyle/>
          <a:p>
            <a:r>
              <a:rPr lang="en-US"/>
              <a:t>Internal and Partner Use Only</a:t>
            </a:r>
          </a:p>
          <a:p>
            <a:endParaRPr lang="en-US"/>
          </a:p>
        </p:txBody>
      </p:sp>
      <p:sp>
        <p:nvSpPr>
          <p:cNvPr id="53" name="Date Placeholder 5"/>
          <p:cNvSpPr>
            <a:spLocks noGrp="1"/>
          </p:cNvSpPr>
          <p:nvPr>
            <p:ph type="dt" sz="half" idx="12"/>
          </p:nvPr>
        </p:nvSpPr>
        <p:spPr/>
        <p:txBody>
          <a:bodyPr/>
          <a:lstStyle/>
          <a:p>
            <a:r>
              <a:rPr lang="en-US"/>
              <a:t>© 2005 Citrix Systems, Inc.—All rights reserved.</a:t>
            </a:r>
          </a:p>
        </p:txBody>
      </p:sp>
      <p:sp>
        <p:nvSpPr>
          <p:cNvPr id="237570" name="AutoShape 2"/>
          <p:cNvSpPr>
            <a:spLocks noChangeArrowheads="1"/>
          </p:cNvSpPr>
          <p:nvPr/>
        </p:nvSpPr>
        <p:spPr bwMode="auto">
          <a:xfrm>
            <a:off x="5441950" y="1489075"/>
            <a:ext cx="3602038" cy="5176838"/>
          </a:xfrm>
          <a:prstGeom prst="roundRect">
            <a:avLst>
              <a:gd name="adj" fmla="val 4139"/>
            </a:avLst>
          </a:prstGeom>
          <a:gradFill rotWithShape="1">
            <a:gsLst>
              <a:gs pos="0">
                <a:srgbClr val="E6E6E6"/>
              </a:gs>
              <a:gs pos="100000">
                <a:srgbClr val="E6E6E6">
                  <a:gamma/>
                  <a:tint val="0"/>
                  <a:invGamma/>
                  <a:alpha val="0"/>
                </a:srgbClr>
              </a:gs>
            </a:gsLst>
            <a:lin ang="0" scaled="1"/>
          </a:gradFill>
          <a:ln w="9525" algn="ctr">
            <a:noFill/>
            <a:round/>
            <a:headEnd/>
            <a:tailEnd/>
          </a:ln>
          <a:effectLst/>
        </p:spPr>
        <p:txBody>
          <a:bodyPr wrap="none" anchor="ctr"/>
          <a:lstStyle/>
          <a:p>
            <a:endParaRPr lang="en-US"/>
          </a:p>
        </p:txBody>
      </p:sp>
      <p:sp>
        <p:nvSpPr>
          <p:cNvPr id="237571" name="AutoShape 3"/>
          <p:cNvSpPr>
            <a:spLocks noChangeArrowheads="1"/>
          </p:cNvSpPr>
          <p:nvPr/>
        </p:nvSpPr>
        <p:spPr bwMode="gray">
          <a:xfrm>
            <a:off x="2711450" y="3033713"/>
            <a:ext cx="1527175" cy="1493837"/>
          </a:xfrm>
          <a:prstGeom prst="roundRect">
            <a:avLst>
              <a:gd name="adj" fmla="val 8394"/>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37572" name="Rectangle 4"/>
          <p:cNvSpPr>
            <a:spLocks noGrp="1" noChangeArrowheads="1"/>
          </p:cNvSpPr>
          <p:nvPr>
            <p:ph type="title"/>
          </p:nvPr>
        </p:nvSpPr>
        <p:spPr/>
        <p:txBody>
          <a:bodyPr/>
          <a:lstStyle/>
          <a:p>
            <a:r>
              <a:rPr lang="en-US"/>
              <a:t>Browser-only Access: Web Proxy</a:t>
            </a:r>
          </a:p>
        </p:txBody>
      </p:sp>
      <p:sp>
        <p:nvSpPr>
          <p:cNvPr id="237573" name="Line 5"/>
          <p:cNvSpPr>
            <a:spLocks noChangeShapeType="1"/>
          </p:cNvSpPr>
          <p:nvPr/>
        </p:nvSpPr>
        <p:spPr bwMode="auto">
          <a:xfrm>
            <a:off x="1668463" y="3810000"/>
            <a:ext cx="485775" cy="7938"/>
          </a:xfrm>
          <a:prstGeom prst="line">
            <a:avLst/>
          </a:prstGeom>
          <a:noFill/>
          <a:ln w="57150">
            <a:solidFill>
              <a:schemeClr val="folHlink"/>
            </a:solidFill>
            <a:round/>
            <a:headEnd/>
            <a:tailEnd type="triangle" w="med" len="med"/>
          </a:ln>
          <a:effectLst/>
        </p:spPr>
        <p:txBody>
          <a:bodyPr/>
          <a:lstStyle/>
          <a:p>
            <a:endParaRPr lang="en-US"/>
          </a:p>
        </p:txBody>
      </p:sp>
      <p:sp>
        <p:nvSpPr>
          <p:cNvPr id="237574" name="Line 6"/>
          <p:cNvSpPr>
            <a:spLocks noChangeShapeType="1"/>
          </p:cNvSpPr>
          <p:nvPr/>
        </p:nvSpPr>
        <p:spPr bwMode="auto">
          <a:xfrm>
            <a:off x="3810000" y="3857625"/>
            <a:ext cx="990600" cy="0"/>
          </a:xfrm>
          <a:prstGeom prst="line">
            <a:avLst/>
          </a:prstGeom>
          <a:noFill/>
          <a:ln w="57150">
            <a:solidFill>
              <a:schemeClr val="folHlink"/>
            </a:solidFill>
            <a:round/>
            <a:headEnd/>
            <a:tailEnd/>
          </a:ln>
          <a:effectLst/>
        </p:spPr>
        <p:txBody>
          <a:bodyPr/>
          <a:lstStyle/>
          <a:p>
            <a:endParaRPr lang="en-US"/>
          </a:p>
        </p:txBody>
      </p:sp>
      <p:sp>
        <p:nvSpPr>
          <p:cNvPr id="237575" name="Line 7"/>
          <p:cNvSpPr>
            <a:spLocks noChangeShapeType="1"/>
          </p:cNvSpPr>
          <p:nvPr/>
        </p:nvSpPr>
        <p:spPr bwMode="auto">
          <a:xfrm flipV="1">
            <a:off x="4773613" y="2779713"/>
            <a:ext cx="0" cy="1066800"/>
          </a:xfrm>
          <a:prstGeom prst="line">
            <a:avLst/>
          </a:prstGeom>
          <a:noFill/>
          <a:ln w="57150">
            <a:solidFill>
              <a:schemeClr val="folHlink"/>
            </a:solidFill>
            <a:round/>
            <a:headEnd/>
            <a:tailEnd type="triangle" w="med" len="med"/>
          </a:ln>
          <a:effectLst/>
        </p:spPr>
        <p:txBody>
          <a:bodyPr/>
          <a:lstStyle/>
          <a:p>
            <a:endParaRPr lang="en-US"/>
          </a:p>
        </p:txBody>
      </p:sp>
      <p:grpSp>
        <p:nvGrpSpPr>
          <p:cNvPr id="237576" name="Group 8"/>
          <p:cNvGrpSpPr>
            <a:grpSpLocks/>
          </p:cNvGrpSpPr>
          <p:nvPr/>
        </p:nvGrpSpPr>
        <p:grpSpPr bwMode="auto">
          <a:xfrm>
            <a:off x="1689100" y="3868738"/>
            <a:ext cx="241300" cy="228600"/>
            <a:chOff x="3785" y="1194"/>
            <a:chExt cx="152" cy="144"/>
          </a:xfrm>
        </p:grpSpPr>
        <p:sp>
          <p:nvSpPr>
            <p:cNvPr id="237577" name="Text Box 9"/>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2</a:t>
              </a:r>
            </a:p>
          </p:txBody>
        </p:sp>
        <p:sp>
          <p:nvSpPr>
            <p:cNvPr id="237578" name="Oval 10"/>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grpSp>
        <p:nvGrpSpPr>
          <p:cNvPr id="237579" name="Group 11"/>
          <p:cNvGrpSpPr>
            <a:grpSpLocks/>
          </p:cNvGrpSpPr>
          <p:nvPr/>
        </p:nvGrpSpPr>
        <p:grpSpPr bwMode="auto">
          <a:xfrm>
            <a:off x="4813300" y="3228975"/>
            <a:ext cx="241300" cy="228600"/>
            <a:chOff x="3785" y="1194"/>
            <a:chExt cx="152" cy="144"/>
          </a:xfrm>
        </p:grpSpPr>
        <p:sp>
          <p:nvSpPr>
            <p:cNvPr id="237580" name="Text Box 12"/>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3</a:t>
              </a:r>
            </a:p>
          </p:txBody>
        </p:sp>
        <p:sp>
          <p:nvSpPr>
            <p:cNvPr id="237581" name="Oval 13"/>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sp>
        <p:nvSpPr>
          <p:cNvPr id="237582" name="Line 14"/>
          <p:cNvSpPr>
            <a:spLocks noChangeShapeType="1"/>
          </p:cNvSpPr>
          <p:nvPr/>
        </p:nvSpPr>
        <p:spPr bwMode="auto">
          <a:xfrm flipH="1">
            <a:off x="3822700" y="3603625"/>
            <a:ext cx="596900" cy="0"/>
          </a:xfrm>
          <a:prstGeom prst="line">
            <a:avLst/>
          </a:prstGeom>
          <a:noFill/>
          <a:ln w="57150">
            <a:solidFill>
              <a:schemeClr val="accent1"/>
            </a:solidFill>
            <a:round/>
            <a:headEnd/>
            <a:tailEnd type="triangle" w="med" len="med"/>
          </a:ln>
          <a:effectLst/>
        </p:spPr>
        <p:txBody>
          <a:bodyPr wrap="none" anchor="ctr"/>
          <a:lstStyle/>
          <a:p>
            <a:endParaRPr lang="en-US"/>
          </a:p>
        </p:txBody>
      </p:sp>
      <p:sp>
        <p:nvSpPr>
          <p:cNvPr id="237583" name="Line 15"/>
          <p:cNvSpPr>
            <a:spLocks noChangeShapeType="1"/>
          </p:cNvSpPr>
          <p:nvPr/>
        </p:nvSpPr>
        <p:spPr bwMode="auto">
          <a:xfrm flipV="1">
            <a:off x="4446588" y="2779713"/>
            <a:ext cx="0" cy="850900"/>
          </a:xfrm>
          <a:prstGeom prst="line">
            <a:avLst/>
          </a:prstGeom>
          <a:noFill/>
          <a:ln w="57150">
            <a:solidFill>
              <a:schemeClr val="accent1"/>
            </a:solidFill>
            <a:round/>
            <a:headEnd/>
            <a:tailEnd/>
          </a:ln>
          <a:effectLst/>
        </p:spPr>
        <p:txBody>
          <a:bodyPr wrap="none" anchor="ctr"/>
          <a:lstStyle/>
          <a:p>
            <a:endParaRPr lang="en-US"/>
          </a:p>
        </p:txBody>
      </p:sp>
      <p:grpSp>
        <p:nvGrpSpPr>
          <p:cNvPr id="237584" name="Group 16"/>
          <p:cNvGrpSpPr>
            <a:grpSpLocks/>
          </p:cNvGrpSpPr>
          <p:nvPr/>
        </p:nvGrpSpPr>
        <p:grpSpPr bwMode="auto">
          <a:xfrm>
            <a:off x="4144963" y="2809875"/>
            <a:ext cx="241300" cy="228600"/>
            <a:chOff x="3785" y="1194"/>
            <a:chExt cx="152" cy="144"/>
          </a:xfrm>
        </p:grpSpPr>
        <p:sp>
          <p:nvSpPr>
            <p:cNvPr id="237585" name="Text Box 17"/>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4</a:t>
              </a:r>
            </a:p>
          </p:txBody>
        </p:sp>
        <p:sp>
          <p:nvSpPr>
            <p:cNvPr id="237586" name="Oval 18"/>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grpSp>
        <p:nvGrpSpPr>
          <p:cNvPr id="237587" name="Group 19"/>
          <p:cNvGrpSpPr>
            <a:grpSpLocks/>
          </p:cNvGrpSpPr>
          <p:nvPr/>
        </p:nvGrpSpPr>
        <p:grpSpPr bwMode="auto">
          <a:xfrm>
            <a:off x="1719263" y="3292475"/>
            <a:ext cx="241300" cy="228600"/>
            <a:chOff x="3785" y="1194"/>
            <a:chExt cx="152" cy="144"/>
          </a:xfrm>
        </p:grpSpPr>
        <p:sp>
          <p:nvSpPr>
            <p:cNvPr id="237588" name="Text Box 20"/>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6</a:t>
              </a:r>
            </a:p>
          </p:txBody>
        </p:sp>
        <p:sp>
          <p:nvSpPr>
            <p:cNvPr id="237589" name="Oval 21"/>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sp>
        <p:nvSpPr>
          <p:cNvPr id="237590" name="Rectangle 22"/>
          <p:cNvSpPr>
            <a:spLocks noChangeArrowheads="1"/>
          </p:cNvSpPr>
          <p:nvPr/>
        </p:nvSpPr>
        <p:spPr bwMode="auto">
          <a:xfrm>
            <a:off x="2784475" y="3106738"/>
            <a:ext cx="5667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AAC Server</a:t>
            </a:r>
            <a:endParaRPr lang="en-US" b="1"/>
          </a:p>
        </p:txBody>
      </p:sp>
      <p:sp>
        <p:nvSpPr>
          <p:cNvPr id="237591" name="Text Box 23"/>
          <p:cNvSpPr txBox="1">
            <a:spLocks noChangeArrowheads="1"/>
          </p:cNvSpPr>
          <p:nvPr/>
        </p:nvSpPr>
        <p:spPr bwMode="auto">
          <a:xfrm>
            <a:off x="5572125" y="1544638"/>
            <a:ext cx="3352800" cy="5048250"/>
          </a:xfrm>
          <a:prstGeom prst="rect">
            <a:avLst/>
          </a:prstGeom>
          <a:noFill/>
          <a:ln w="6350" algn="ctr">
            <a:noFill/>
            <a:miter lim="800000"/>
            <a:headEnd/>
            <a:tailEnd/>
          </a:ln>
          <a:effectLst/>
        </p:spPr>
        <p:txBody>
          <a:bodyPr>
            <a:spAutoFit/>
          </a:bodyPr>
          <a:lstStyle/>
          <a:p>
            <a:pPr marL="342900" indent="-342900">
              <a:lnSpc>
                <a:spcPct val="90000"/>
              </a:lnSpc>
              <a:spcBef>
                <a:spcPct val="70000"/>
              </a:spcBef>
              <a:spcAft>
                <a:spcPct val="15000"/>
              </a:spcAft>
              <a:buClr>
                <a:schemeClr val="folHlink"/>
              </a:buClr>
              <a:buFontTx/>
              <a:buAutoNum type="arabicParenR"/>
            </a:pPr>
            <a:r>
              <a:rPr lang="en-US" sz="1000" b="1"/>
              <a:t>Request received from browser</a:t>
            </a:r>
          </a:p>
          <a:p>
            <a:pPr marL="342900" indent="-342900">
              <a:lnSpc>
                <a:spcPct val="90000"/>
              </a:lnSpc>
              <a:spcBef>
                <a:spcPct val="70000"/>
              </a:spcBef>
              <a:spcAft>
                <a:spcPct val="15000"/>
              </a:spcAft>
              <a:buClr>
                <a:schemeClr val="folHlink"/>
              </a:buClr>
              <a:buFontTx/>
              <a:buAutoNum type="arabicParenR"/>
            </a:pPr>
            <a:r>
              <a:rPr lang="en-US" sz="1000" b="1"/>
              <a:t>Request is validated by verifying a valid session cookie and is forwarded to the AAC server. URL decoding occurs.</a:t>
            </a:r>
          </a:p>
          <a:p>
            <a:pPr marL="342900" indent="-342900">
              <a:lnSpc>
                <a:spcPct val="90000"/>
              </a:lnSpc>
              <a:spcBef>
                <a:spcPct val="70000"/>
              </a:spcBef>
              <a:spcAft>
                <a:spcPct val="15000"/>
              </a:spcAft>
              <a:buClr>
                <a:schemeClr val="folHlink"/>
              </a:buClr>
              <a:buFontTx/>
              <a:buAutoNum type="arabicParenR"/>
            </a:pPr>
            <a:r>
              <a:rPr lang="en-US" sz="1000" b="1"/>
              <a:t>Proxy operations:</a:t>
            </a:r>
          </a:p>
          <a:p>
            <a:pPr marL="800100" lvl="1" indent="-342900">
              <a:lnSpc>
                <a:spcPct val="90000"/>
              </a:lnSpc>
              <a:spcBef>
                <a:spcPct val="70000"/>
              </a:spcBef>
              <a:spcAft>
                <a:spcPct val="15000"/>
              </a:spcAft>
              <a:buClr>
                <a:schemeClr val="folHlink"/>
              </a:buClr>
              <a:buFontTx/>
              <a:buAutoNum type="alphaLcParenR"/>
            </a:pPr>
            <a:r>
              <a:rPr lang="en-US" sz="1000" b="1"/>
              <a:t>Validate requested URL against allowed destinations in access control list</a:t>
            </a:r>
          </a:p>
          <a:p>
            <a:pPr marL="800100" lvl="1" indent="-342900">
              <a:lnSpc>
                <a:spcPct val="90000"/>
              </a:lnSpc>
              <a:spcBef>
                <a:spcPct val="70000"/>
              </a:spcBef>
              <a:spcAft>
                <a:spcPct val="15000"/>
              </a:spcAft>
              <a:buClr>
                <a:schemeClr val="folHlink"/>
              </a:buClr>
              <a:buFontTx/>
              <a:buAutoNum type="alphaLcParenR"/>
            </a:pPr>
            <a:r>
              <a:rPr lang="en-US" sz="1000" b="1"/>
              <a:t>Strip cookies from request (unless explicitly allowed).</a:t>
            </a:r>
          </a:p>
          <a:p>
            <a:pPr marL="800100" lvl="1" indent="-342900">
              <a:lnSpc>
                <a:spcPct val="90000"/>
              </a:lnSpc>
              <a:spcBef>
                <a:spcPct val="70000"/>
              </a:spcBef>
              <a:spcAft>
                <a:spcPct val="15000"/>
              </a:spcAft>
              <a:buClr>
                <a:schemeClr val="folHlink"/>
              </a:buClr>
              <a:buFontTx/>
              <a:buAutoNum type="alphaLcParenR"/>
            </a:pPr>
            <a:r>
              <a:rPr lang="en-US" sz="1000" b="1"/>
              <a:t>The request is forwarded to the destination web server.</a:t>
            </a:r>
          </a:p>
          <a:p>
            <a:pPr marL="800100" lvl="1" indent="-342900">
              <a:lnSpc>
                <a:spcPct val="90000"/>
              </a:lnSpc>
              <a:spcBef>
                <a:spcPct val="70000"/>
              </a:spcBef>
              <a:spcAft>
                <a:spcPct val="15000"/>
              </a:spcAft>
              <a:buClr>
                <a:schemeClr val="folHlink"/>
              </a:buClr>
              <a:buFontTx/>
              <a:buAutoNum type="alphaLcParenR"/>
            </a:pPr>
            <a:r>
              <a:rPr lang="en-US" sz="1000" b="1"/>
              <a:t>If HTTP Auth required, respond with primary session credentials or web form (if permitted by AAC administrator).</a:t>
            </a:r>
          </a:p>
          <a:p>
            <a:pPr marL="342900" indent="-342900">
              <a:lnSpc>
                <a:spcPct val="90000"/>
              </a:lnSpc>
              <a:spcBef>
                <a:spcPct val="70000"/>
              </a:spcBef>
              <a:spcAft>
                <a:spcPct val="15000"/>
              </a:spcAft>
              <a:buClr>
                <a:schemeClr val="accent1"/>
              </a:buClr>
              <a:buFontTx/>
              <a:buAutoNum type="arabicParenR" startAt="4"/>
            </a:pPr>
            <a:r>
              <a:rPr lang="en-US" sz="1000" b="1"/>
              <a:t>Response is received from the web server</a:t>
            </a:r>
          </a:p>
          <a:p>
            <a:pPr marL="342900" indent="-342900">
              <a:lnSpc>
                <a:spcPct val="90000"/>
              </a:lnSpc>
              <a:spcBef>
                <a:spcPct val="70000"/>
              </a:spcBef>
              <a:spcAft>
                <a:spcPct val="15000"/>
              </a:spcAft>
              <a:buClr>
                <a:schemeClr val="accent1"/>
              </a:buClr>
              <a:buFontTx/>
              <a:buAutoNum type="arabicParenR" startAt="4"/>
            </a:pPr>
            <a:r>
              <a:rPr lang="en-US" sz="1000" b="1"/>
              <a:t>Response processed and rewritten</a:t>
            </a:r>
          </a:p>
          <a:p>
            <a:pPr marL="800100" lvl="1" indent="-342900">
              <a:lnSpc>
                <a:spcPct val="90000"/>
              </a:lnSpc>
              <a:spcBef>
                <a:spcPct val="70000"/>
              </a:spcBef>
              <a:spcAft>
                <a:spcPct val="15000"/>
              </a:spcAft>
              <a:buClr>
                <a:schemeClr val="accent1"/>
              </a:buClr>
              <a:buFontTx/>
              <a:buAutoNum type="alphaLcParenR"/>
            </a:pPr>
            <a:r>
              <a:rPr lang="en-US" sz="1000" b="1"/>
              <a:t>HTML content has links rewritten</a:t>
            </a:r>
          </a:p>
          <a:p>
            <a:pPr marL="800100" lvl="1" indent="-342900">
              <a:lnSpc>
                <a:spcPct val="90000"/>
              </a:lnSpc>
              <a:spcBef>
                <a:spcPct val="70000"/>
              </a:spcBef>
              <a:spcAft>
                <a:spcPct val="15000"/>
              </a:spcAft>
              <a:buClr>
                <a:schemeClr val="accent1"/>
              </a:buClr>
              <a:buFontTx/>
              <a:buAutoNum type="alphaLcParenR"/>
            </a:pPr>
            <a:r>
              <a:rPr lang="en-US" sz="1000" b="1"/>
              <a:t>GIF/JPEG and other supporting content is returned unaltered</a:t>
            </a:r>
          </a:p>
          <a:p>
            <a:pPr marL="800100" lvl="1" indent="-342900">
              <a:lnSpc>
                <a:spcPct val="90000"/>
              </a:lnSpc>
              <a:spcBef>
                <a:spcPct val="70000"/>
              </a:spcBef>
              <a:spcAft>
                <a:spcPct val="15000"/>
              </a:spcAft>
              <a:buClr>
                <a:schemeClr val="accent1"/>
              </a:buClr>
              <a:buFontTx/>
              <a:buAutoNum type="alphaLcParenR"/>
            </a:pPr>
            <a:r>
              <a:rPr lang="en-US" sz="1000" b="1"/>
              <a:t>If request is to known document type, an action right is applied. User may be prompted with an action choice</a:t>
            </a:r>
          </a:p>
          <a:p>
            <a:pPr marL="342900" indent="-342900">
              <a:lnSpc>
                <a:spcPct val="90000"/>
              </a:lnSpc>
              <a:spcBef>
                <a:spcPct val="70000"/>
              </a:spcBef>
              <a:spcAft>
                <a:spcPct val="15000"/>
              </a:spcAft>
              <a:buClr>
                <a:schemeClr val="accent1"/>
              </a:buClr>
              <a:buFontTx/>
              <a:buAutoNum type="arabicParenR" startAt="4"/>
            </a:pPr>
            <a:r>
              <a:rPr lang="en-US" sz="1000" b="1"/>
              <a:t>Response proxied back to client</a:t>
            </a:r>
          </a:p>
        </p:txBody>
      </p:sp>
      <p:sp>
        <p:nvSpPr>
          <p:cNvPr id="237592" name="AutoShape 24"/>
          <p:cNvSpPr>
            <a:spLocks noChangeArrowheads="1"/>
          </p:cNvSpPr>
          <p:nvPr/>
        </p:nvSpPr>
        <p:spPr bwMode="gray">
          <a:xfrm>
            <a:off x="3028950" y="3316288"/>
            <a:ext cx="803275" cy="936625"/>
          </a:xfrm>
          <a:prstGeom prst="roundRect">
            <a:avLst>
              <a:gd name="adj" fmla="val 16667"/>
            </a:avLst>
          </a:prstGeom>
          <a:gradFill rotWithShape="1">
            <a:gsLst>
              <a:gs pos="0">
                <a:srgbClr val="B0B5C4">
                  <a:gamma/>
                  <a:tint val="60392"/>
                  <a:invGamma/>
                </a:srgbClr>
              </a:gs>
              <a:gs pos="100000">
                <a:srgbClr val="B0B5C4"/>
              </a:gs>
            </a:gsLst>
            <a:lin ang="5400000" scaled="1"/>
          </a:gradFill>
          <a:ln w="9525" algn="ctr">
            <a:noFill/>
            <a:round/>
            <a:headEnd/>
            <a:tailEnd/>
          </a:ln>
          <a:effectLst/>
        </p:spPr>
        <p:txBody>
          <a:bodyPr wrap="none" anchor="ctr"/>
          <a:lstStyle/>
          <a:p>
            <a:endParaRPr lang="en-US"/>
          </a:p>
        </p:txBody>
      </p:sp>
      <p:grpSp>
        <p:nvGrpSpPr>
          <p:cNvPr id="237593" name="Group 25"/>
          <p:cNvGrpSpPr>
            <a:grpSpLocks/>
          </p:cNvGrpSpPr>
          <p:nvPr/>
        </p:nvGrpSpPr>
        <p:grpSpPr bwMode="auto">
          <a:xfrm>
            <a:off x="3294063" y="3330575"/>
            <a:ext cx="241300" cy="228600"/>
            <a:chOff x="3785" y="1194"/>
            <a:chExt cx="152" cy="144"/>
          </a:xfrm>
        </p:grpSpPr>
        <p:sp>
          <p:nvSpPr>
            <p:cNvPr id="237594" name="Text Box 26"/>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5</a:t>
              </a:r>
            </a:p>
          </p:txBody>
        </p:sp>
        <p:sp>
          <p:nvSpPr>
            <p:cNvPr id="237595" name="Oval 27"/>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sp>
        <p:nvSpPr>
          <p:cNvPr id="237596" name="Rectangle 28"/>
          <p:cNvSpPr>
            <a:spLocks noChangeArrowheads="1"/>
          </p:cNvSpPr>
          <p:nvPr/>
        </p:nvSpPr>
        <p:spPr bwMode="auto">
          <a:xfrm>
            <a:off x="3181350" y="3752850"/>
            <a:ext cx="498475" cy="122238"/>
          </a:xfrm>
          <a:prstGeom prst="rect">
            <a:avLst/>
          </a:prstGeom>
          <a:noFill/>
          <a:ln w="9525">
            <a:noFill/>
            <a:miter lim="800000"/>
            <a:headEnd/>
            <a:tailEnd/>
          </a:ln>
        </p:spPr>
        <p:txBody>
          <a:bodyPr wrap="none" lIns="0" tIns="0" rIns="0" bIns="0">
            <a:spAutoFit/>
          </a:bodyPr>
          <a:lstStyle/>
          <a:p>
            <a:r>
              <a:rPr lang="en-US" sz="800">
                <a:solidFill>
                  <a:srgbClr val="000000"/>
                </a:solidFill>
              </a:rPr>
              <a:t>Web Proxy</a:t>
            </a:r>
            <a:endParaRPr lang="en-US" b="1"/>
          </a:p>
        </p:txBody>
      </p:sp>
      <p:sp>
        <p:nvSpPr>
          <p:cNvPr id="237597" name="AutoShape 29"/>
          <p:cNvSpPr>
            <a:spLocks noChangeArrowheads="1"/>
          </p:cNvSpPr>
          <p:nvPr/>
        </p:nvSpPr>
        <p:spPr bwMode="gray">
          <a:xfrm>
            <a:off x="901700" y="3360738"/>
            <a:ext cx="803275" cy="936625"/>
          </a:xfrm>
          <a:prstGeom prst="roundRect">
            <a:avLst>
              <a:gd name="adj" fmla="val 16667"/>
            </a:avLst>
          </a:prstGeom>
          <a:gradFill rotWithShape="1">
            <a:gsLst>
              <a:gs pos="0">
                <a:srgbClr val="B0B5C4">
                  <a:gamma/>
                  <a:tint val="60392"/>
                  <a:invGamma/>
                </a:srgbClr>
              </a:gs>
              <a:gs pos="100000">
                <a:srgbClr val="B0B5C4"/>
              </a:gs>
            </a:gsLst>
            <a:lin ang="5400000" scaled="1"/>
          </a:gradFill>
          <a:ln w="9525" algn="ctr">
            <a:noFill/>
            <a:round/>
            <a:headEnd/>
            <a:tailEnd/>
          </a:ln>
          <a:effectLst/>
        </p:spPr>
        <p:txBody>
          <a:bodyPr wrap="none" anchor="ctr"/>
          <a:lstStyle/>
          <a:p>
            <a:endParaRPr lang="en-US"/>
          </a:p>
        </p:txBody>
      </p:sp>
      <p:sp>
        <p:nvSpPr>
          <p:cNvPr id="237598" name="Rectangle 30"/>
          <p:cNvSpPr>
            <a:spLocks noChangeArrowheads="1"/>
          </p:cNvSpPr>
          <p:nvPr/>
        </p:nvSpPr>
        <p:spPr bwMode="auto">
          <a:xfrm>
            <a:off x="1054100" y="3759200"/>
            <a:ext cx="403225" cy="244475"/>
          </a:xfrm>
          <a:prstGeom prst="rect">
            <a:avLst/>
          </a:prstGeom>
          <a:noFill/>
          <a:ln w="9525">
            <a:noFill/>
            <a:miter lim="800000"/>
            <a:headEnd/>
            <a:tailEnd/>
          </a:ln>
        </p:spPr>
        <p:txBody>
          <a:bodyPr wrap="none" lIns="0" tIns="0" rIns="0" bIns="0">
            <a:spAutoFit/>
          </a:bodyPr>
          <a:lstStyle/>
          <a:p>
            <a:r>
              <a:rPr lang="en-US" sz="800">
                <a:solidFill>
                  <a:srgbClr val="000000"/>
                </a:solidFill>
              </a:rPr>
              <a:t>Access </a:t>
            </a:r>
          </a:p>
          <a:p>
            <a:r>
              <a:rPr lang="en-US" sz="800">
                <a:solidFill>
                  <a:srgbClr val="000000"/>
                </a:solidFill>
              </a:rPr>
              <a:t>Gateway</a:t>
            </a:r>
            <a:endParaRPr lang="en-US" b="1"/>
          </a:p>
        </p:txBody>
      </p:sp>
      <p:sp>
        <p:nvSpPr>
          <p:cNvPr id="237599" name="AutoShape 31"/>
          <p:cNvSpPr>
            <a:spLocks noChangeArrowheads="1"/>
          </p:cNvSpPr>
          <p:nvPr/>
        </p:nvSpPr>
        <p:spPr bwMode="gray">
          <a:xfrm>
            <a:off x="849313" y="3025775"/>
            <a:ext cx="1527175" cy="1493838"/>
          </a:xfrm>
          <a:prstGeom prst="roundRect">
            <a:avLst>
              <a:gd name="adj" fmla="val 8394"/>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37600" name="Rectangle 32"/>
          <p:cNvSpPr>
            <a:spLocks noChangeArrowheads="1"/>
          </p:cNvSpPr>
          <p:nvPr/>
        </p:nvSpPr>
        <p:spPr bwMode="auto">
          <a:xfrm>
            <a:off x="976313" y="3133725"/>
            <a:ext cx="1312862" cy="122238"/>
          </a:xfrm>
          <a:prstGeom prst="rect">
            <a:avLst/>
          </a:prstGeom>
          <a:noFill/>
          <a:ln w="9525">
            <a:noFill/>
            <a:miter lim="800000"/>
            <a:headEnd/>
            <a:tailEnd/>
          </a:ln>
        </p:spPr>
        <p:txBody>
          <a:bodyPr lIns="0" tIns="0" rIns="0" bIns="0">
            <a:spAutoFit/>
          </a:bodyPr>
          <a:lstStyle/>
          <a:p>
            <a:r>
              <a:rPr lang="en-US" sz="800" b="1">
                <a:solidFill>
                  <a:srgbClr val="000000"/>
                </a:solidFill>
              </a:rPr>
              <a:t>Access Gateway appliance</a:t>
            </a:r>
            <a:endParaRPr lang="en-US" b="1"/>
          </a:p>
        </p:txBody>
      </p:sp>
      <p:sp>
        <p:nvSpPr>
          <p:cNvPr id="237601" name="AutoShape 33"/>
          <p:cNvSpPr>
            <a:spLocks noChangeArrowheads="1"/>
          </p:cNvSpPr>
          <p:nvPr/>
        </p:nvSpPr>
        <p:spPr bwMode="gray">
          <a:xfrm>
            <a:off x="1149350" y="3378200"/>
            <a:ext cx="803275" cy="936625"/>
          </a:xfrm>
          <a:prstGeom prst="roundRect">
            <a:avLst>
              <a:gd name="adj" fmla="val 16667"/>
            </a:avLst>
          </a:prstGeom>
          <a:gradFill rotWithShape="1">
            <a:gsLst>
              <a:gs pos="0">
                <a:srgbClr val="B0B5C4">
                  <a:gamma/>
                  <a:tint val="60392"/>
                  <a:invGamma/>
                </a:srgbClr>
              </a:gs>
              <a:gs pos="100000">
                <a:srgbClr val="B0B5C4"/>
              </a:gs>
            </a:gsLst>
            <a:lin ang="5400000" scaled="1"/>
          </a:gradFill>
          <a:ln w="9525" algn="ctr">
            <a:noFill/>
            <a:round/>
            <a:headEnd/>
            <a:tailEnd/>
          </a:ln>
          <a:effectLst/>
        </p:spPr>
        <p:txBody>
          <a:bodyPr wrap="none" anchor="ctr"/>
          <a:lstStyle/>
          <a:p>
            <a:endParaRPr lang="en-US"/>
          </a:p>
        </p:txBody>
      </p:sp>
      <p:sp>
        <p:nvSpPr>
          <p:cNvPr id="237602" name="Rectangle 34"/>
          <p:cNvSpPr>
            <a:spLocks noChangeArrowheads="1"/>
          </p:cNvSpPr>
          <p:nvPr/>
        </p:nvSpPr>
        <p:spPr bwMode="auto">
          <a:xfrm>
            <a:off x="1301750" y="3748088"/>
            <a:ext cx="517525" cy="244475"/>
          </a:xfrm>
          <a:prstGeom prst="rect">
            <a:avLst/>
          </a:prstGeom>
          <a:noFill/>
          <a:ln w="9525">
            <a:noFill/>
            <a:miter lim="800000"/>
            <a:headEnd/>
            <a:tailEnd/>
          </a:ln>
        </p:spPr>
        <p:txBody>
          <a:bodyPr wrap="none" lIns="0" tIns="0" rIns="0" bIns="0">
            <a:spAutoFit/>
          </a:bodyPr>
          <a:lstStyle/>
          <a:p>
            <a:pPr algn="ctr"/>
            <a:r>
              <a:rPr lang="en-US" sz="800">
                <a:solidFill>
                  <a:srgbClr val="000000"/>
                </a:solidFill>
              </a:rPr>
              <a:t>Connection</a:t>
            </a:r>
          </a:p>
          <a:p>
            <a:pPr algn="ctr"/>
            <a:r>
              <a:rPr lang="en-US" sz="800">
                <a:solidFill>
                  <a:srgbClr val="000000"/>
                </a:solidFill>
              </a:rPr>
              <a:t>Manager</a:t>
            </a:r>
            <a:endParaRPr lang="en-US" b="1"/>
          </a:p>
        </p:txBody>
      </p:sp>
      <p:sp>
        <p:nvSpPr>
          <p:cNvPr id="237603" name="Line 35"/>
          <p:cNvSpPr>
            <a:spLocks noChangeShapeType="1"/>
          </p:cNvSpPr>
          <p:nvPr/>
        </p:nvSpPr>
        <p:spPr bwMode="auto">
          <a:xfrm>
            <a:off x="1928813" y="3857625"/>
            <a:ext cx="1123950" cy="0"/>
          </a:xfrm>
          <a:prstGeom prst="line">
            <a:avLst/>
          </a:prstGeom>
          <a:noFill/>
          <a:ln w="57150">
            <a:solidFill>
              <a:schemeClr val="folHlink"/>
            </a:solidFill>
            <a:round/>
            <a:headEnd/>
            <a:tailEnd type="triangle" w="med" len="med"/>
          </a:ln>
          <a:effectLst/>
        </p:spPr>
        <p:txBody>
          <a:bodyPr/>
          <a:lstStyle/>
          <a:p>
            <a:endParaRPr lang="en-US"/>
          </a:p>
        </p:txBody>
      </p:sp>
      <p:sp>
        <p:nvSpPr>
          <p:cNvPr id="237604" name="Line 36"/>
          <p:cNvSpPr>
            <a:spLocks noChangeShapeType="1"/>
          </p:cNvSpPr>
          <p:nvPr/>
        </p:nvSpPr>
        <p:spPr bwMode="auto">
          <a:xfrm flipH="1">
            <a:off x="1936750" y="3616325"/>
            <a:ext cx="1119188" cy="0"/>
          </a:xfrm>
          <a:prstGeom prst="line">
            <a:avLst/>
          </a:prstGeom>
          <a:noFill/>
          <a:ln w="57150">
            <a:solidFill>
              <a:schemeClr val="accent1"/>
            </a:solidFill>
            <a:round/>
            <a:headEnd/>
            <a:tailEnd type="triangle" w="med" len="med"/>
          </a:ln>
          <a:effectLst/>
        </p:spPr>
        <p:txBody>
          <a:bodyPr wrap="none" anchor="ctr"/>
          <a:lstStyle/>
          <a:p>
            <a:endParaRPr lang="en-US"/>
          </a:p>
        </p:txBody>
      </p:sp>
      <p:sp>
        <p:nvSpPr>
          <p:cNvPr id="237605" name="AutoShape 37"/>
          <p:cNvSpPr>
            <a:spLocks noChangeArrowheads="1"/>
          </p:cNvSpPr>
          <p:nvPr/>
        </p:nvSpPr>
        <p:spPr bwMode="gray">
          <a:xfrm>
            <a:off x="4194175" y="1809750"/>
            <a:ext cx="803275" cy="936625"/>
          </a:xfrm>
          <a:prstGeom prst="roundRect">
            <a:avLst>
              <a:gd name="adj" fmla="val 16667"/>
            </a:avLst>
          </a:prstGeom>
          <a:gradFill rotWithShape="1">
            <a:gsLst>
              <a:gs pos="0">
                <a:srgbClr val="B0B5C4">
                  <a:gamma/>
                  <a:tint val="60392"/>
                  <a:invGamma/>
                </a:srgbClr>
              </a:gs>
              <a:gs pos="100000">
                <a:srgbClr val="B0B5C4"/>
              </a:gs>
            </a:gsLst>
            <a:lin ang="5400000" scaled="1"/>
          </a:gradFill>
          <a:ln w="9525" algn="ctr">
            <a:noFill/>
            <a:round/>
            <a:headEnd/>
            <a:tailEnd/>
          </a:ln>
          <a:effectLst/>
        </p:spPr>
        <p:txBody>
          <a:bodyPr wrap="none" anchor="ctr"/>
          <a:lstStyle/>
          <a:p>
            <a:endParaRPr lang="en-US"/>
          </a:p>
        </p:txBody>
      </p:sp>
      <p:sp>
        <p:nvSpPr>
          <p:cNvPr id="237606" name="Rectangle 38"/>
          <p:cNvSpPr>
            <a:spLocks noChangeArrowheads="1"/>
          </p:cNvSpPr>
          <p:nvPr/>
        </p:nvSpPr>
        <p:spPr bwMode="auto">
          <a:xfrm>
            <a:off x="4319588" y="2181225"/>
            <a:ext cx="566737" cy="244475"/>
          </a:xfrm>
          <a:prstGeom prst="rect">
            <a:avLst/>
          </a:prstGeom>
          <a:noFill/>
          <a:ln w="9525">
            <a:noFill/>
            <a:miter lim="800000"/>
            <a:headEnd/>
            <a:tailEnd/>
          </a:ln>
        </p:spPr>
        <p:txBody>
          <a:bodyPr wrap="none" lIns="0" tIns="0" rIns="0" bIns="0">
            <a:spAutoFit/>
          </a:bodyPr>
          <a:lstStyle/>
          <a:p>
            <a:pPr algn="ctr"/>
            <a:r>
              <a:rPr lang="en-US" sz="800">
                <a:solidFill>
                  <a:srgbClr val="000000"/>
                </a:solidFill>
              </a:rPr>
              <a:t>Protected</a:t>
            </a:r>
          </a:p>
          <a:p>
            <a:pPr algn="ctr"/>
            <a:r>
              <a:rPr lang="en-US" sz="800">
                <a:solidFill>
                  <a:srgbClr val="000000"/>
                </a:solidFill>
              </a:rPr>
              <a:t> Web Server</a:t>
            </a:r>
            <a:endParaRPr lang="en-US" b="1"/>
          </a:p>
        </p:txBody>
      </p:sp>
      <p:sp>
        <p:nvSpPr>
          <p:cNvPr id="237607" name="Line 39"/>
          <p:cNvSpPr>
            <a:spLocks noChangeShapeType="1"/>
          </p:cNvSpPr>
          <p:nvPr/>
        </p:nvSpPr>
        <p:spPr bwMode="auto">
          <a:xfrm>
            <a:off x="257175" y="3857625"/>
            <a:ext cx="903288" cy="0"/>
          </a:xfrm>
          <a:prstGeom prst="line">
            <a:avLst/>
          </a:prstGeom>
          <a:noFill/>
          <a:ln w="57150">
            <a:solidFill>
              <a:schemeClr val="folHlink"/>
            </a:solidFill>
            <a:round/>
            <a:headEnd/>
            <a:tailEnd type="triangle" w="med" len="med"/>
          </a:ln>
          <a:effectLst/>
        </p:spPr>
        <p:txBody>
          <a:bodyPr/>
          <a:lstStyle/>
          <a:p>
            <a:endParaRPr lang="en-US"/>
          </a:p>
        </p:txBody>
      </p:sp>
      <p:sp>
        <p:nvSpPr>
          <p:cNvPr id="237608" name="Line 40"/>
          <p:cNvSpPr>
            <a:spLocks noChangeShapeType="1"/>
          </p:cNvSpPr>
          <p:nvPr/>
        </p:nvSpPr>
        <p:spPr bwMode="auto">
          <a:xfrm flipH="1">
            <a:off x="209550" y="3582988"/>
            <a:ext cx="938213" cy="7937"/>
          </a:xfrm>
          <a:prstGeom prst="line">
            <a:avLst/>
          </a:prstGeom>
          <a:noFill/>
          <a:ln w="57150">
            <a:solidFill>
              <a:schemeClr val="accent1"/>
            </a:solidFill>
            <a:round/>
            <a:headEnd/>
            <a:tailEnd type="triangle" w="med" len="med"/>
          </a:ln>
          <a:effectLst/>
        </p:spPr>
        <p:txBody>
          <a:bodyPr wrap="none" anchor="ctr"/>
          <a:lstStyle/>
          <a:p>
            <a:endParaRPr lang="en-US"/>
          </a:p>
        </p:txBody>
      </p:sp>
      <p:grpSp>
        <p:nvGrpSpPr>
          <p:cNvPr id="237609" name="Group 41"/>
          <p:cNvGrpSpPr>
            <a:grpSpLocks/>
          </p:cNvGrpSpPr>
          <p:nvPr/>
        </p:nvGrpSpPr>
        <p:grpSpPr bwMode="auto">
          <a:xfrm>
            <a:off x="539750" y="3917950"/>
            <a:ext cx="241300" cy="228600"/>
            <a:chOff x="3785" y="1194"/>
            <a:chExt cx="152" cy="144"/>
          </a:xfrm>
        </p:grpSpPr>
        <p:sp>
          <p:nvSpPr>
            <p:cNvPr id="237610" name="Text Box 42"/>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1</a:t>
              </a:r>
            </a:p>
          </p:txBody>
        </p:sp>
        <p:sp>
          <p:nvSpPr>
            <p:cNvPr id="237611" name="Oval 43"/>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grpSp>
        <p:nvGrpSpPr>
          <p:cNvPr id="237612" name="Group 44"/>
          <p:cNvGrpSpPr>
            <a:grpSpLocks/>
          </p:cNvGrpSpPr>
          <p:nvPr/>
        </p:nvGrpSpPr>
        <p:grpSpPr bwMode="auto">
          <a:xfrm>
            <a:off x="2403475" y="3917950"/>
            <a:ext cx="241300" cy="228600"/>
            <a:chOff x="3785" y="1194"/>
            <a:chExt cx="152" cy="144"/>
          </a:xfrm>
        </p:grpSpPr>
        <p:sp>
          <p:nvSpPr>
            <p:cNvPr id="237613" name="Text Box 45"/>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2</a:t>
              </a:r>
            </a:p>
          </p:txBody>
        </p:sp>
        <p:sp>
          <p:nvSpPr>
            <p:cNvPr id="237614" name="Oval 46"/>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grpSp>
        <p:nvGrpSpPr>
          <p:cNvPr id="237615" name="Group 47"/>
          <p:cNvGrpSpPr>
            <a:grpSpLocks/>
          </p:cNvGrpSpPr>
          <p:nvPr/>
        </p:nvGrpSpPr>
        <p:grpSpPr bwMode="auto">
          <a:xfrm>
            <a:off x="2420938" y="3355975"/>
            <a:ext cx="241300" cy="228600"/>
            <a:chOff x="3785" y="1194"/>
            <a:chExt cx="152" cy="144"/>
          </a:xfrm>
        </p:grpSpPr>
        <p:sp>
          <p:nvSpPr>
            <p:cNvPr id="237616" name="Text Box 48"/>
            <p:cNvSpPr txBox="1">
              <a:spLocks noChangeArrowheads="1"/>
            </p:cNvSpPr>
            <p:nvPr/>
          </p:nvSpPr>
          <p:spPr bwMode="auto">
            <a:xfrm>
              <a:off x="3785" y="1194"/>
              <a:ext cx="152" cy="144"/>
            </a:xfrm>
            <a:prstGeom prst="rect">
              <a:avLst/>
            </a:prstGeom>
            <a:noFill/>
            <a:ln w="9525" algn="ctr">
              <a:noFill/>
              <a:miter lim="800000"/>
              <a:headEnd/>
              <a:tailEnd/>
            </a:ln>
            <a:effectLst/>
          </p:spPr>
          <p:txBody>
            <a:bodyPr>
              <a:spAutoFit/>
            </a:bodyPr>
            <a:lstStyle/>
            <a:p>
              <a:pPr>
                <a:lnSpc>
                  <a:spcPct val="90000"/>
                </a:lnSpc>
                <a:spcBef>
                  <a:spcPct val="50000"/>
                </a:spcBef>
                <a:spcAft>
                  <a:spcPct val="15000"/>
                </a:spcAft>
                <a:buClr>
                  <a:srgbClr val="FE9800"/>
                </a:buClr>
              </a:pPr>
              <a:r>
                <a:rPr lang="en-US" sz="1000" b="1"/>
                <a:t>6</a:t>
              </a:r>
            </a:p>
          </p:txBody>
        </p:sp>
        <p:sp>
          <p:nvSpPr>
            <p:cNvPr id="237617" name="Oval 49"/>
            <p:cNvSpPr>
              <a:spLocks noChangeArrowheads="1"/>
            </p:cNvSpPr>
            <p:nvPr/>
          </p:nvSpPr>
          <p:spPr bwMode="auto">
            <a:xfrm>
              <a:off x="3810" y="1206"/>
              <a:ext cx="108" cy="108"/>
            </a:xfrm>
            <a:prstGeom prst="ellipse">
              <a:avLst/>
            </a:prstGeom>
            <a:noFill/>
            <a:ln w="12700" algn="ctr">
              <a:solidFill>
                <a:schemeClr val="tx1"/>
              </a:solidFill>
              <a:round/>
              <a:headEnd/>
              <a:tailEnd/>
            </a:ln>
            <a:effectLst/>
          </p:spPr>
          <p:txBody>
            <a:bodyPr wrap="none" anchor="ctr"/>
            <a:lstStyle/>
            <a:p>
              <a:endParaRPr lang="en-US"/>
            </a:p>
          </p:txBody>
        </p:sp>
      </p:grpSp>
      <p:sp>
        <p:nvSpPr>
          <p:cNvPr id="237618" name="Rectangle 50"/>
          <p:cNvSpPr>
            <a:spLocks noGrp="1" noChangeArrowheads="1"/>
          </p:cNvSpPr>
          <p:nvPr>
            <p:ph type="body" idx="1"/>
          </p:nvPr>
        </p:nvSpPr>
        <p:spPr>
          <a:xfrm>
            <a:off x="100013" y="4859338"/>
            <a:ext cx="4973637" cy="1927225"/>
          </a:xfrm>
          <a:noFill/>
          <a:ln/>
        </p:spPr>
        <p:txBody>
          <a:bodyPr/>
          <a:lstStyle/>
          <a:p>
            <a:pPr>
              <a:lnSpc>
                <a:spcPct val="70000"/>
              </a:lnSpc>
            </a:pPr>
            <a:r>
              <a:rPr lang="en-US" sz="2000"/>
              <a:t>Processes Web pages and rewrites URLs to:</a:t>
            </a:r>
          </a:p>
          <a:p>
            <a:pPr lvl="1">
              <a:lnSpc>
                <a:spcPct val="65000"/>
              </a:lnSpc>
            </a:pPr>
            <a:r>
              <a:rPr lang="en-US" sz="1800"/>
              <a:t>Provide clientless access to internal web sites</a:t>
            </a:r>
          </a:p>
          <a:p>
            <a:pPr lvl="1">
              <a:lnSpc>
                <a:spcPct val="65000"/>
              </a:lnSpc>
            </a:pPr>
            <a:r>
              <a:rPr lang="en-US" sz="1800"/>
              <a:t>Proxy authentication request/response</a:t>
            </a:r>
          </a:p>
          <a:p>
            <a:pPr lvl="1">
              <a:lnSpc>
                <a:spcPct val="65000"/>
              </a:lnSpc>
            </a:pPr>
            <a:r>
              <a:rPr lang="en-US" sz="1800"/>
              <a:t>Render links so they route through the web proxy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7607"/>
                                        </p:tgtEl>
                                        <p:attrNameLst>
                                          <p:attrName>style.visibility</p:attrName>
                                        </p:attrNameLst>
                                      </p:cBhvr>
                                      <p:to>
                                        <p:strVal val="visible"/>
                                      </p:to>
                                    </p:set>
                                    <p:animEffect transition="in" filter="strips(downRight)">
                                      <p:cBhvr>
                                        <p:cTn id="7" dur="500"/>
                                        <p:tgtEl>
                                          <p:spTgt spid="237607"/>
                                        </p:tgtEl>
                                      </p:cBhvr>
                                    </p:animEffect>
                                  </p:childTnLst>
                                </p:cTn>
                              </p:par>
                              <p:par>
                                <p:cTn id="8" presetID="1" presetClass="entr" presetSubtype="0" fill="hold" nodeType="withEffect">
                                  <p:stCondLst>
                                    <p:cond delay="0"/>
                                  </p:stCondLst>
                                  <p:childTnLst>
                                    <p:set>
                                      <p:cBhvr>
                                        <p:cTn id="9" dur="1" fill="hold">
                                          <p:stCondLst>
                                            <p:cond delay="0"/>
                                          </p:stCondLst>
                                        </p:cTn>
                                        <p:tgtEl>
                                          <p:spTgt spid="237591">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76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37573"/>
                                        </p:tgtEl>
                                        <p:attrNameLst>
                                          <p:attrName>style.visibility</p:attrName>
                                        </p:attrNameLst>
                                      </p:cBhvr>
                                      <p:to>
                                        <p:strVal val="visible"/>
                                      </p:to>
                                    </p:set>
                                    <p:animEffect transition="in" filter="strips(downRight)">
                                      <p:cBhvr>
                                        <p:cTn id="16" dur="500"/>
                                        <p:tgtEl>
                                          <p:spTgt spid="237573"/>
                                        </p:tgtEl>
                                      </p:cBhvr>
                                    </p:animEffect>
                                  </p:childTnLst>
                                </p:cTn>
                              </p:par>
                              <p:par>
                                <p:cTn id="17" presetID="1" presetClass="entr" presetSubtype="0" fill="hold" nodeType="withEffect">
                                  <p:stCondLst>
                                    <p:cond delay="0"/>
                                  </p:stCondLst>
                                  <p:childTnLst>
                                    <p:set>
                                      <p:cBhvr>
                                        <p:cTn id="18" dur="1" fill="hold">
                                          <p:stCondLst>
                                            <p:cond delay="0"/>
                                          </p:stCondLst>
                                        </p:cTn>
                                        <p:tgtEl>
                                          <p:spTgt spid="2376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91">
                                            <p:txEl>
                                              <p:pRg st="1" end="1"/>
                                            </p:txEl>
                                          </p:spTgt>
                                        </p:tgtEl>
                                        <p:attrNameLst>
                                          <p:attrName>style.visibility</p:attrName>
                                        </p:attrNameLst>
                                      </p:cBhvr>
                                      <p:to>
                                        <p:strVal val="visible"/>
                                      </p:to>
                                    </p:set>
                                  </p:childTnLst>
                                </p:cTn>
                              </p:par>
                              <p:par>
                                <p:cTn id="21" presetID="18" presetClass="entr" presetSubtype="6" fill="hold" grpId="0" nodeType="withEffect">
                                  <p:stCondLst>
                                    <p:cond delay="0"/>
                                  </p:stCondLst>
                                  <p:childTnLst>
                                    <p:set>
                                      <p:cBhvr>
                                        <p:cTn id="22" dur="1" fill="hold">
                                          <p:stCondLst>
                                            <p:cond delay="0"/>
                                          </p:stCondLst>
                                        </p:cTn>
                                        <p:tgtEl>
                                          <p:spTgt spid="237603"/>
                                        </p:tgtEl>
                                        <p:attrNameLst>
                                          <p:attrName>style.visibility</p:attrName>
                                        </p:attrNameLst>
                                      </p:cBhvr>
                                      <p:to>
                                        <p:strVal val="visible"/>
                                      </p:to>
                                    </p:set>
                                    <p:animEffect transition="in" filter="strips(downRight)">
                                      <p:cBhvr>
                                        <p:cTn id="23" dur="500"/>
                                        <p:tgtEl>
                                          <p:spTgt spid="237603"/>
                                        </p:tgtEl>
                                      </p:cBhvr>
                                    </p:animEffect>
                                  </p:childTnLst>
                                </p:cTn>
                              </p:par>
                              <p:par>
                                <p:cTn id="24" presetID="1" presetClass="entr" presetSubtype="0" fill="hold" nodeType="withEffect">
                                  <p:stCondLst>
                                    <p:cond delay="0"/>
                                  </p:stCondLst>
                                  <p:childTnLst>
                                    <p:set>
                                      <p:cBhvr>
                                        <p:cTn id="25" dur="1" fill="hold">
                                          <p:stCondLst>
                                            <p:cond delay="0"/>
                                          </p:stCondLst>
                                        </p:cTn>
                                        <p:tgtEl>
                                          <p:spTgt spid="23757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757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759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7591">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759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7591">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7591">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3757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757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758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758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758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37591">
                                            <p:txEl>
                                              <p:pRg st="7" end="7"/>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3759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7591">
                                            <p:txEl>
                                              <p:pRg st="8" end="8"/>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37591">
                                            <p:txEl>
                                              <p:pRg st="9" end="9"/>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37591">
                                            <p:txEl>
                                              <p:pRg st="10" end="1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37591">
                                            <p:txEl>
                                              <p:pRg st="11" end="1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7604"/>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2376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760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75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7591">
                                            <p:txEl>
                                              <p:pRg st="12" end="1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7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nimBg="1"/>
      <p:bldP spid="237574" grpId="0" animBg="1"/>
      <p:bldP spid="237575" grpId="0" animBg="1"/>
      <p:bldP spid="237582" grpId="0" animBg="1"/>
      <p:bldP spid="237583" grpId="0" animBg="1"/>
      <p:bldP spid="237603" grpId="0" animBg="1"/>
      <p:bldP spid="237604" grpId="0" animBg="1"/>
      <p:bldP spid="237607" grpId="0" animBg="1"/>
      <p:bldP spid="2376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9512D483-54BF-4D5B-9E9D-B60A832551AC}" type="slidenum">
              <a:rPr lang="en-US"/>
              <a:pPr/>
              <a:t>36</a:t>
            </a:fld>
            <a:endParaRPr lang="en-US"/>
          </a:p>
        </p:txBody>
      </p:sp>
      <p:sp>
        <p:nvSpPr>
          <p:cNvPr id="20" name="Footer Placeholder 4"/>
          <p:cNvSpPr>
            <a:spLocks noGrp="1"/>
          </p:cNvSpPr>
          <p:nvPr>
            <p:ph type="ftr" sz="quarter" idx="11"/>
          </p:nvPr>
        </p:nvSpPr>
        <p:spPr/>
        <p:txBody>
          <a:bodyPr/>
          <a:lstStyle/>
          <a:p>
            <a:r>
              <a:rPr lang="en-US"/>
              <a:t>Internal and Partner Use Only</a:t>
            </a:r>
          </a:p>
          <a:p>
            <a:endParaRPr lang="en-US"/>
          </a:p>
        </p:txBody>
      </p:sp>
      <p:sp>
        <p:nvSpPr>
          <p:cNvPr id="21" name="Date Placeholder 5"/>
          <p:cNvSpPr>
            <a:spLocks noGrp="1"/>
          </p:cNvSpPr>
          <p:nvPr>
            <p:ph type="dt" sz="half" idx="12"/>
          </p:nvPr>
        </p:nvSpPr>
        <p:spPr/>
        <p:txBody>
          <a:bodyPr/>
          <a:lstStyle/>
          <a:p>
            <a:r>
              <a:rPr lang="en-US"/>
              <a:t>© 2005 Citrix Systems, Inc.—All rights reserved.</a:t>
            </a:r>
          </a:p>
        </p:txBody>
      </p:sp>
      <p:grpSp>
        <p:nvGrpSpPr>
          <p:cNvPr id="239618" name="Group 2"/>
          <p:cNvGrpSpPr>
            <a:grpSpLocks/>
          </p:cNvGrpSpPr>
          <p:nvPr/>
        </p:nvGrpSpPr>
        <p:grpSpPr bwMode="auto">
          <a:xfrm>
            <a:off x="-514350" y="2876550"/>
            <a:ext cx="9856788" cy="1146175"/>
            <a:chOff x="3708" y="624"/>
            <a:chExt cx="2052" cy="1021"/>
          </a:xfrm>
        </p:grpSpPr>
        <p:sp>
          <p:nvSpPr>
            <p:cNvPr id="239619" name="Oval 3"/>
            <p:cNvSpPr>
              <a:spLocks noChangeArrowheads="1"/>
            </p:cNvSpPr>
            <p:nvPr/>
          </p:nvSpPr>
          <p:spPr bwMode="auto">
            <a:xfrm>
              <a:off x="3708" y="1415"/>
              <a:ext cx="2052" cy="230"/>
            </a:xfrm>
            <a:prstGeom prst="ellipse">
              <a:avLst/>
            </a:prstGeom>
            <a:gradFill rotWithShape="1">
              <a:gsLst>
                <a:gs pos="0">
                  <a:schemeClr val="tx1">
                    <a:alpha val="5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39620" name="AutoShape 4"/>
            <p:cNvSpPr>
              <a:spLocks noChangeArrowheads="1"/>
            </p:cNvSpPr>
            <p:nvPr/>
          </p:nvSpPr>
          <p:spPr bwMode="auto">
            <a:xfrm>
              <a:off x="3875" y="624"/>
              <a:ext cx="1747" cy="861"/>
            </a:xfrm>
            <a:prstGeom prst="roundRect">
              <a:avLst>
                <a:gd name="adj" fmla="val 5921"/>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grpSp>
      <p:sp>
        <p:nvSpPr>
          <p:cNvPr id="239621" name="Rectangle 5"/>
          <p:cNvSpPr>
            <a:spLocks noGrp="1" noChangeArrowheads="1"/>
          </p:cNvSpPr>
          <p:nvPr>
            <p:ph type="title"/>
          </p:nvPr>
        </p:nvSpPr>
        <p:spPr/>
        <p:txBody>
          <a:bodyPr/>
          <a:lstStyle/>
          <a:p>
            <a:r>
              <a:rPr lang="en-US"/>
              <a:t>Browser-only Access: </a:t>
            </a:r>
            <a:br>
              <a:rPr lang="en-US"/>
            </a:br>
            <a:r>
              <a:rPr lang="en-US"/>
              <a:t>Web Proxy URL Rewriting</a:t>
            </a:r>
          </a:p>
        </p:txBody>
      </p:sp>
      <p:sp>
        <p:nvSpPr>
          <p:cNvPr id="239622" name="Text Box 6"/>
          <p:cNvSpPr txBox="1">
            <a:spLocks noChangeArrowheads="1"/>
          </p:cNvSpPr>
          <p:nvPr/>
        </p:nvSpPr>
        <p:spPr bwMode="auto">
          <a:xfrm>
            <a:off x="523875" y="3138488"/>
            <a:ext cx="7900988" cy="274637"/>
          </a:xfrm>
          <a:prstGeom prst="rect">
            <a:avLst/>
          </a:prstGeom>
          <a:noFill/>
          <a:ln w="19050" algn="ctr">
            <a:noFill/>
            <a:miter lim="800000"/>
            <a:headEnd/>
            <a:tailEnd/>
          </a:ln>
          <a:effectLst/>
        </p:spPr>
        <p:txBody>
          <a:bodyPr wrap="none">
            <a:spAutoFit/>
          </a:bodyPr>
          <a:lstStyle/>
          <a:p>
            <a:r>
              <a:rPr lang="en-US" sz="1200" b="1"/>
              <a:t>http://fltrdover.pss.citrite.net/CitrixWebProxy/aHR0cDovL2Z0bHJwYXVsd3Nwcy5jaXRyaXguY29t/sites/age/</a:t>
            </a:r>
          </a:p>
        </p:txBody>
      </p:sp>
      <p:sp>
        <p:nvSpPr>
          <p:cNvPr id="239623" name="AutoShape 7"/>
          <p:cNvSpPr>
            <a:spLocks/>
          </p:cNvSpPr>
          <p:nvPr/>
        </p:nvSpPr>
        <p:spPr bwMode="auto">
          <a:xfrm rot="5400000">
            <a:off x="1778000" y="2616200"/>
            <a:ext cx="88900" cy="1625600"/>
          </a:xfrm>
          <a:prstGeom prst="rightBracket">
            <a:avLst>
              <a:gd name="adj" fmla="val 0"/>
            </a:avLst>
          </a:prstGeom>
          <a:noFill/>
          <a:ln w="9525">
            <a:solidFill>
              <a:srgbClr val="A8D0F8"/>
            </a:solidFill>
            <a:round/>
            <a:headEnd/>
            <a:tailEnd/>
          </a:ln>
          <a:effectLst/>
        </p:spPr>
        <p:txBody>
          <a:bodyPr wrap="none" anchor="ctr"/>
          <a:lstStyle/>
          <a:p>
            <a:endParaRPr lang="en-US"/>
          </a:p>
        </p:txBody>
      </p:sp>
      <p:sp>
        <p:nvSpPr>
          <p:cNvPr id="239624" name="AutoShape 8"/>
          <p:cNvSpPr>
            <a:spLocks/>
          </p:cNvSpPr>
          <p:nvPr/>
        </p:nvSpPr>
        <p:spPr bwMode="auto">
          <a:xfrm rot="5400000">
            <a:off x="3225800" y="2857500"/>
            <a:ext cx="88900" cy="1143000"/>
          </a:xfrm>
          <a:prstGeom prst="rightBracket">
            <a:avLst>
              <a:gd name="adj" fmla="val 0"/>
            </a:avLst>
          </a:prstGeom>
          <a:noFill/>
          <a:ln w="9525">
            <a:solidFill>
              <a:srgbClr val="A8D0F8"/>
            </a:solidFill>
            <a:round/>
            <a:headEnd/>
            <a:tailEnd/>
          </a:ln>
          <a:effectLst/>
        </p:spPr>
        <p:txBody>
          <a:bodyPr wrap="none" anchor="ctr"/>
          <a:lstStyle/>
          <a:p>
            <a:endParaRPr lang="en-US"/>
          </a:p>
        </p:txBody>
      </p:sp>
      <p:sp>
        <p:nvSpPr>
          <p:cNvPr id="239625" name="AutoShape 9"/>
          <p:cNvSpPr>
            <a:spLocks/>
          </p:cNvSpPr>
          <p:nvPr/>
        </p:nvSpPr>
        <p:spPr bwMode="auto">
          <a:xfrm rot="5400000">
            <a:off x="5676900" y="1587500"/>
            <a:ext cx="88900" cy="3683000"/>
          </a:xfrm>
          <a:prstGeom prst="rightBracket">
            <a:avLst>
              <a:gd name="adj" fmla="val 0"/>
            </a:avLst>
          </a:prstGeom>
          <a:noFill/>
          <a:ln w="9525">
            <a:solidFill>
              <a:srgbClr val="A8D0F8"/>
            </a:solidFill>
            <a:round/>
            <a:headEnd/>
            <a:tailEnd/>
          </a:ln>
          <a:effectLst/>
        </p:spPr>
        <p:txBody>
          <a:bodyPr wrap="none" anchor="ctr"/>
          <a:lstStyle/>
          <a:p>
            <a:endParaRPr lang="en-US"/>
          </a:p>
        </p:txBody>
      </p:sp>
      <p:sp>
        <p:nvSpPr>
          <p:cNvPr id="239626" name="AutoShape 10"/>
          <p:cNvSpPr>
            <a:spLocks/>
          </p:cNvSpPr>
          <p:nvPr/>
        </p:nvSpPr>
        <p:spPr bwMode="auto">
          <a:xfrm rot="5400000">
            <a:off x="7905750" y="3092450"/>
            <a:ext cx="88900" cy="673100"/>
          </a:xfrm>
          <a:prstGeom prst="rightBracket">
            <a:avLst>
              <a:gd name="adj" fmla="val 0"/>
            </a:avLst>
          </a:prstGeom>
          <a:noFill/>
          <a:ln w="9525">
            <a:solidFill>
              <a:srgbClr val="A8D0F8"/>
            </a:solidFill>
            <a:round/>
            <a:headEnd/>
            <a:tailEnd/>
          </a:ln>
          <a:effectLst/>
        </p:spPr>
        <p:txBody>
          <a:bodyPr wrap="none" anchor="ctr"/>
          <a:lstStyle/>
          <a:p>
            <a:endParaRPr lang="en-US"/>
          </a:p>
        </p:txBody>
      </p:sp>
      <p:sp>
        <p:nvSpPr>
          <p:cNvPr id="239627" name="Text Box 11"/>
          <p:cNvSpPr txBox="1">
            <a:spLocks noChangeArrowheads="1"/>
          </p:cNvSpPr>
          <p:nvPr/>
        </p:nvSpPr>
        <p:spPr bwMode="auto">
          <a:xfrm>
            <a:off x="1274763" y="3455988"/>
            <a:ext cx="1009650" cy="274637"/>
          </a:xfrm>
          <a:prstGeom prst="rect">
            <a:avLst/>
          </a:prstGeom>
          <a:noFill/>
          <a:ln w="9525" algn="ctr">
            <a:noFill/>
            <a:miter lim="800000"/>
            <a:headEnd/>
            <a:tailEnd/>
          </a:ln>
          <a:effectLst/>
        </p:spPr>
        <p:txBody>
          <a:bodyPr wrap="none">
            <a:spAutoFit/>
          </a:bodyPr>
          <a:lstStyle/>
          <a:p>
            <a:pPr algn="ctr"/>
            <a:r>
              <a:rPr lang="en-US" sz="1200" b="1">
                <a:solidFill>
                  <a:schemeClr val="bg1"/>
                </a:solidFill>
              </a:rPr>
              <a:t>AAC server</a:t>
            </a:r>
          </a:p>
        </p:txBody>
      </p:sp>
      <p:sp>
        <p:nvSpPr>
          <p:cNvPr id="239628" name="Text Box 12"/>
          <p:cNvSpPr txBox="1">
            <a:spLocks noChangeArrowheads="1"/>
          </p:cNvSpPr>
          <p:nvPr/>
        </p:nvSpPr>
        <p:spPr bwMode="auto">
          <a:xfrm>
            <a:off x="2857500" y="3443288"/>
            <a:ext cx="836613" cy="274637"/>
          </a:xfrm>
          <a:prstGeom prst="rect">
            <a:avLst/>
          </a:prstGeom>
          <a:noFill/>
          <a:ln w="9525" algn="ctr">
            <a:noFill/>
            <a:miter lim="800000"/>
            <a:headEnd/>
            <a:tailEnd/>
          </a:ln>
          <a:effectLst/>
        </p:spPr>
        <p:txBody>
          <a:bodyPr wrap="none">
            <a:spAutoFit/>
          </a:bodyPr>
          <a:lstStyle/>
          <a:p>
            <a:pPr algn="ctr"/>
            <a:r>
              <a:rPr lang="en-US" sz="1200" b="1">
                <a:solidFill>
                  <a:schemeClr val="bg1"/>
                </a:solidFill>
              </a:rPr>
              <a:t>Proxified</a:t>
            </a:r>
          </a:p>
        </p:txBody>
      </p:sp>
      <p:sp>
        <p:nvSpPr>
          <p:cNvPr id="239629" name="Text Box 13"/>
          <p:cNvSpPr txBox="1">
            <a:spLocks noChangeArrowheads="1"/>
          </p:cNvSpPr>
          <p:nvPr/>
        </p:nvSpPr>
        <p:spPr bwMode="auto">
          <a:xfrm>
            <a:off x="4270375" y="3443288"/>
            <a:ext cx="2957513" cy="274637"/>
          </a:xfrm>
          <a:prstGeom prst="rect">
            <a:avLst/>
          </a:prstGeom>
          <a:noFill/>
          <a:ln w="9525" algn="ctr">
            <a:noFill/>
            <a:miter lim="800000"/>
            <a:headEnd/>
            <a:tailEnd/>
          </a:ln>
          <a:effectLst/>
        </p:spPr>
        <p:txBody>
          <a:bodyPr wrap="none">
            <a:spAutoFit/>
          </a:bodyPr>
          <a:lstStyle/>
          <a:p>
            <a:pPr algn="ctr"/>
            <a:r>
              <a:rPr lang="en-US" sz="1200" b="1">
                <a:solidFill>
                  <a:schemeClr val="bg1"/>
                </a:solidFill>
              </a:rPr>
              <a:t>Base 64 encoded internal server name</a:t>
            </a:r>
          </a:p>
        </p:txBody>
      </p:sp>
      <p:sp>
        <p:nvSpPr>
          <p:cNvPr id="239630" name="Text Box 14"/>
          <p:cNvSpPr txBox="1">
            <a:spLocks noChangeArrowheads="1"/>
          </p:cNvSpPr>
          <p:nvPr/>
        </p:nvSpPr>
        <p:spPr bwMode="auto">
          <a:xfrm>
            <a:off x="7524750" y="3443288"/>
            <a:ext cx="876300" cy="274637"/>
          </a:xfrm>
          <a:prstGeom prst="rect">
            <a:avLst/>
          </a:prstGeom>
          <a:noFill/>
          <a:ln w="9525" algn="ctr">
            <a:noFill/>
            <a:miter lim="800000"/>
            <a:headEnd/>
            <a:tailEnd/>
          </a:ln>
          <a:effectLst/>
        </p:spPr>
        <p:txBody>
          <a:bodyPr wrap="none">
            <a:spAutoFit/>
          </a:bodyPr>
          <a:lstStyle/>
          <a:p>
            <a:pPr algn="ctr"/>
            <a:r>
              <a:rPr lang="en-US" sz="1200" b="1">
                <a:solidFill>
                  <a:schemeClr val="bg1"/>
                </a:solidFill>
              </a:rPr>
              <a:t>Resource</a:t>
            </a:r>
          </a:p>
        </p:txBody>
      </p:sp>
      <p:sp>
        <p:nvSpPr>
          <p:cNvPr id="239631" name="Line 15"/>
          <p:cNvSpPr>
            <a:spLocks noChangeShapeType="1"/>
          </p:cNvSpPr>
          <p:nvPr/>
        </p:nvSpPr>
        <p:spPr bwMode="auto">
          <a:xfrm>
            <a:off x="4197350" y="3924300"/>
            <a:ext cx="0" cy="457200"/>
          </a:xfrm>
          <a:prstGeom prst="line">
            <a:avLst/>
          </a:prstGeom>
          <a:noFill/>
          <a:ln w="57150">
            <a:solidFill>
              <a:schemeClr val="accent1"/>
            </a:solidFill>
            <a:round/>
            <a:headEnd/>
            <a:tailEnd type="triangle" w="med" len="med"/>
          </a:ln>
          <a:effectLst/>
        </p:spPr>
        <p:txBody>
          <a:bodyPr wrap="none" anchor="ctr"/>
          <a:lstStyle/>
          <a:p>
            <a:endParaRPr lang="en-US"/>
          </a:p>
        </p:txBody>
      </p:sp>
      <p:sp>
        <p:nvSpPr>
          <p:cNvPr id="239632" name="Text Box 16"/>
          <p:cNvSpPr txBox="1">
            <a:spLocks noChangeArrowheads="1"/>
          </p:cNvSpPr>
          <p:nvPr/>
        </p:nvSpPr>
        <p:spPr bwMode="auto">
          <a:xfrm>
            <a:off x="2466975" y="4398963"/>
            <a:ext cx="3460750" cy="304800"/>
          </a:xfrm>
          <a:prstGeom prst="rect">
            <a:avLst/>
          </a:prstGeom>
          <a:noFill/>
          <a:ln w="9525" algn="ctr">
            <a:noFill/>
            <a:miter lim="800000"/>
            <a:headEnd/>
            <a:tailEnd/>
          </a:ln>
          <a:effectLst/>
        </p:spPr>
        <p:txBody>
          <a:bodyPr wrap="none">
            <a:spAutoFit/>
          </a:bodyPr>
          <a:lstStyle/>
          <a:p>
            <a:pPr algn="ctr"/>
            <a:r>
              <a:rPr lang="en-US" sz="1400" b="1"/>
              <a:t>http://ftlrpaulwsps.citrix.com/sites/age/</a:t>
            </a:r>
          </a:p>
        </p:txBody>
      </p:sp>
      <p:pic>
        <p:nvPicPr>
          <p:cNvPr id="239633" name="Picture 17"/>
          <p:cNvPicPr>
            <a:picLocks noChangeAspect="1" noChangeArrowheads="1"/>
          </p:cNvPicPr>
          <p:nvPr/>
        </p:nvPicPr>
        <p:blipFill>
          <a:blip r:embed="rId3" cstate="print"/>
          <a:srcRect/>
          <a:stretch>
            <a:fillRect/>
          </a:stretch>
        </p:blipFill>
        <p:spPr bwMode="auto">
          <a:xfrm>
            <a:off x="3162300" y="2073275"/>
            <a:ext cx="1851025" cy="517525"/>
          </a:xfrm>
          <a:prstGeom prst="rect">
            <a:avLst/>
          </a:prstGeom>
          <a:noFill/>
        </p:spPr>
      </p:pic>
      <p:sp>
        <p:nvSpPr>
          <p:cNvPr id="239634" name="Line 18"/>
          <p:cNvSpPr>
            <a:spLocks noChangeShapeType="1"/>
          </p:cNvSpPr>
          <p:nvPr/>
        </p:nvSpPr>
        <p:spPr bwMode="auto">
          <a:xfrm>
            <a:off x="4210050" y="2454275"/>
            <a:ext cx="0" cy="423863"/>
          </a:xfrm>
          <a:prstGeom prst="line">
            <a:avLst/>
          </a:prstGeom>
          <a:noFill/>
          <a:ln w="57150">
            <a:solidFill>
              <a:schemeClr val="accent1"/>
            </a:solidFill>
            <a:round/>
            <a:headEnd/>
            <a:tailEnd type="triangle" w="med" len="me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39618"/>
                                        </p:tgtEl>
                                        <p:attrNameLst>
                                          <p:attrName>style.visibility</p:attrName>
                                        </p:attrNameLst>
                                      </p:cBhvr>
                                      <p:to>
                                        <p:strVal val="visible"/>
                                      </p:to>
                                    </p:set>
                                    <p:animEffect transition="in" filter="fade">
                                      <p:cBhvr>
                                        <p:cTn id="11" dur="500"/>
                                        <p:tgtEl>
                                          <p:spTgt spid="2396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96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96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96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96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96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96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96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96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96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9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p:bldP spid="239623" grpId="0" animBg="1"/>
      <p:bldP spid="239624" grpId="0" animBg="1"/>
      <p:bldP spid="239625" grpId="0" animBg="1"/>
      <p:bldP spid="239626" grpId="0" animBg="1"/>
      <p:bldP spid="239627" grpId="0"/>
      <p:bldP spid="239628" grpId="0"/>
      <p:bldP spid="239629" grpId="0"/>
      <p:bldP spid="239630" grpId="0"/>
      <p:bldP spid="239631" grpId="0" animBg="1"/>
      <p:bldP spid="239632" grpId="0"/>
      <p:bldP spid="2396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53203799-5DC6-461A-B107-0F4D56F63647}" type="slidenum">
              <a:rPr lang="en-US"/>
              <a:pPr/>
              <a:t>37</a:t>
            </a:fld>
            <a:endParaRPr lang="en-US"/>
          </a:p>
        </p:txBody>
      </p:sp>
      <p:sp>
        <p:nvSpPr>
          <p:cNvPr id="10" name="Footer Placeholder 4"/>
          <p:cNvSpPr>
            <a:spLocks noGrp="1"/>
          </p:cNvSpPr>
          <p:nvPr>
            <p:ph type="ftr" sz="quarter" idx="11"/>
          </p:nvPr>
        </p:nvSpPr>
        <p:spPr/>
        <p:txBody>
          <a:bodyPr/>
          <a:lstStyle/>
          <a:p>
            <a:r>
              <a:rPr lang="en-US"/>
              <a:t>Internal and Partner Use Only</a:t>
            </a:r>
          </a:p>
          <a:p>
            <a:endParaRPr lang="en-US"/>
          </a:p>
        </p:txBody>
      </p:sp>
      <p:sp>
        <p:nvSpPr>
          <p:cNvPr id="11" name="Date Placeholder 5"/>
          <p:cNvSpPr>
            <a:spLocks noGrp="1"/>
          </p:cNvSpPr>
          <p:nvPr>
            <p:ph type="dt" sz="half" idx="12"/>
          </p:nvPr>
        </p:nvSpPr>
        <p:spPr/>
        <p:txBody>
          <a:bodyPr/>
          <a:lstStyle/>
          <a:p>
            <a:r>
              <a:rPr lang="en-US"/>
              <a:t>© 2005 Citrix Systems, Inc.—All rights reserved.</a:t>
            </a:r>
          </a:p>
        </p:txBody>
      </p:sp>
      <p:pic>
        <p:nvPicPr>
          <p:cNvPr id="243714" name="Picture 2" descr="aac_navui_fileviewer_accesscenter"/>
          <p:cNvPicPr>
            <a:picLocks noChangeAspect="1" noChangeArrowheads="1"/>
          </p:cNvPicPr>
          <p:nvPr/>
        </p:nvPicPr>
        <p:blipFill>
          <a:blip r:embed="rId3" cstate="print"/>
          <a:srcRect/>
          <a:stretch>
            <a:fillRect/>
          </a:stretch>
        </p:blipFill>
        <p:spPr bwMode="auto">
          <a:xfrm>
            <a:off x="412750" y="1381125"/>
            <a:ext cx="6989763" cy="5230813"/>
          </a:xfrm>
          <a:prstGeom prst="rect">
            <a:avLst/>
          </a:prstGeom>
          <a:noFill/>
        </p:spPr>
      </p:pic>
      <p:sp>
        <p:nvSpPr>
          <p:cNvPr id="243715" name="Rectangle 3"/>
          <p:cNvSpPr>
            <a:spLocks noGrp="1" noChangeArrowheads="1"/>
          </p:cNvSpPr>
          <p:nvPr>
            <p:ph type="title"/>
          </p:nvPr>
        </p:nvSpPr>
        <p:spPr/>
        <p:txBody>
          <a:bodyPr/>
          <a:lstStyle/>
          <a:p>
            <a:r>
              <a:rPr lang="en-US"/>
              <a:t>Browser-only Access:</a:t>
            </a:r>
            <a:br>
              <a:rPr lang="en-US"/>
            </a:br>
            <a:r>
              <a:rPr lang="en-US"/>
              <a:t>Nav UI – Applications</a:t>
            </a:r>
          </a:p>
        </p:txBody>
      </p:sp>
      <p:sp>
        <p:nvSpPr>
          <p:cNvPr id="243716" name="Rectangle 4"/>
          <p:cNvSpPr>
            <a:spLocks noChangeArrowheads="1"/>
          </p:cNvSpPr>
          <p:nvPr/>
        </p:nvSpPr>
        <p:spPr bwMode="auto">
          <a:xfrm>
            <a:off x="617538" y="3587750"/>
            <a:ext cx="2714625" cy="234950"/>
          </a:xfrm>
          <a:prstGeom prst="rect">
            <a:avLst/>
          </a:prstGeom>
          <a:noFill/>
          <a:ln w="19050" algn="ctr">
            <a:solidFill>
              <a:schemeClr val="folHlink"/>
            </a:solidFill>
            <a:miter lim="800000"/>
            <a:headEnd/>
            <a:tailEnd/>
          </a:ln>
          <a:effectLst/>
        </p:spPr>
        <p:txBody>
          <a:bodyPr wrap="none" anchor="ctr"/>
          <a:lstStyle/>
          <a:p>
            <a:endParaRPr lang="en-US"/>
          </a:p>
        </p:txBody>
      </p:sp>
      <p:pic>
        <p:nvPicPr>
          <p:cNvPr id="243717" name="Picture 5"/>
          <p:cNvPicPr>
            <a:picLocks noChangeAspect="1" noChangeArrowheads="1"/>
          </p:cNvPicPr>
          <p:nvPr/>
        </p:nvPicPr>
        <p:blipFill>
          <a:blip r:embed="rId4" cstate="print"/>
          <a:srcRect/>
          <a:stretch>
            <a:fillRect/>
          </a:stretch>
        </p:blipFill>
        <p:spPr bwMode="auto">
          <a:xfrm>
            <a:off x="2670175" y="1382713"/>
            <a:ext cx="6324600" cy="4794250"/>
          </a:xfrm>
          <a:prstGeom prst="rect">
            <a:avLst/>
          </a:prstGeom>
          <a:noFill/>
          <a:ln w="9525" algn="ctr">
            <a:noFill/>
            <a:miter lim="800000"/>
            <a:headEnd/>
            <a:tailEnd/>
          </a:ln>
          <a:effectLst/>
        </p:spPr>
      </p:pic>
      <p:sp>
        <p:nvSpPr>
          <p:cNvPr id="243718" name="Rectangle 6"/>
          <p:cNvSpPr>
            <a:spLocks noChangeArrowheads="1"/>
          </p:cNvSpPr>
          <p:nvPr/>
        </p:nvSpPr>
        <p:spPr bwMode="auto">
          <a:xfrm>
            <a:off x="3067050" y="2079625"/>
            <a:ext cx="4368800" cy="165100"/>
          </a:xfrm>
          <a:prstGeom prst="rect">
            <a:avLst/>
          </a:prstGeom>
          <a:noFill/>
          <a:ln w="25400" algn="ctr">
            <a:solidFill>
              <a:schemeClr val="accent2"/>
            </a:solidFill>
            <a:miter lim="800000"/>
            <a:headEnd/>
            <a:tailEnd/>
          </a:ln>
          <a:effectLst/>
        </p:spPr>
        <p:txBody>
          <a:bodyPr wrap="none" anchor="ctr"/>
          <a:lstStyle/>
          <a:p>
            <a:endParaRPr lang="en-US"/>
          </a:p>
        </p:txBody>
      </p:sp>
      <p:sp>
        <p:nvSpPr>
          <p:cNvPr id="243719" name="Text Box 7"/>
          <p:cNvSpPr txBox="1">
            <a:spLocks noChangeArrowheads="1"/>
          </p:cNvSpPr>
          <p:nvPr/>
        </p:nvSpPr>
        <p:spPr bwMode="auto">
          <a:xfrm>
            <a:off x="4435475" y="2549525"/>
            <a:ext cx="3263900" cy="274638"/>
          </a:xfrm>
          <a:prstGeom prst="rect">
            <a:avLst/>
          </a:prstGeom>
          <a:noFill/>
          <a:ln w="9525" algn="ctr">
            <a:noFill/>
            <a:miter lim="800000"/>
            <a:headEnd/>
            <a:tailEnd/>
          </a:ln>
          <a:effectLst/>
        </p:spPr>
        <p:txBody>
          <a:bodyPr wrap="none">
            <a:spAutoFit/>
          </a:bodyPr>
          <a:lstStyle/>
          <a:p>
            <a:r>
              <a:rPr lang="en-US" sz="1200" b="1">
                <a:solidFill>
                  <a:schemeClr val="accent2"/>
                </a:solidFill>
              </a:rPr>
              <a:t>Connection routed through the Web Proxy</a:t>
            </a:r>
          </a:p>
        </p:txBody>
      </p:sp>
      <p:sp>
        <p:nvSpPr>
          <p:cNvPr id="243720" name="Line 8"/>
          <p:cNvSpPr>
            <a:spLocks noChangeShapeType="1"/>
          </p:cNvSpPr>
          <p:nvPr/>
        </p:nvSpPr>
        <p:spPr bwMode="auto">
          <a:xfrm flipV="1">
            <a:off x="2181225" y="2320925"/>
            <a:ext cx="1106488" cy="1185863"/>
          </a:xfrm>
          <a:prstGeom prst="line">
            <a:avLst/>
          </a:prstGeom>
          <a:noFill/>
          <a:ln w="63500">
            <a:solidFill>
              <a:schemeClr val="accent2"/>
            </a:solidFill>
            <a:round/>
            <a:headEnd/>
            <a:tailEnd type="triangle" w="med" len="me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437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37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37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3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nimBg="1"/>
      <p:bldP spid="243718" grpId="0" animBg="1"/>
      <p:bldP spid="243719" grpId="0"/>
      <p:bldP spid="2437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104B1E6F-3824-4822-97EF-B63FA7BC7CF0}" type="slidenum">
              <a:rPr lang="en-US"/>
              <a:pPr/>
              <a:t>38</a:t>
            </a:fld>
            <a:endParaRPr lang="en-US"/>
          </a:p>
        </p:txBody>
      </p:sp>
      <p:sp>
        <p:nvSpPr>
          <p:cNvPr id="13" name="Footer Placeholder 4"/>
          <p:cNvSpPr>
            <a:spLocks noGrp="1"/>
          </p:cNvSpPr>
          <p:nvPr>
            <p:ph type="ftr" sz="quarter" idx="11"/>
          </p:nvPr>
        </p:nvSpPr>
        <p:spPr/>
        <p:txBody>
          <a:bodyPr/>
          <a:lstStyle/>
          <a:p>
            <a:r>
              <a:rPr lang="en-US"/>
              <a:t>Internal and Partner Use Only</a:t>
            </a:r>
          </a:p>
          <a:p>
            <a:endParaRPr lang="en-US"/>
          </a:p>
        </p:txBody>
      </p:sp>
      <p:sp>
        <p:nvSpPr>
          <p:cNvPr id="14" name="Date Placeholder 5"/>
          <p:cNvSpPr>
            <a:spLocks noGrp="1"/>
          </p:cNvSpPr>
          <p:nvPr>
            <p:ph type="dt" sz="half" idx="12"/>
          </p:nvPr>
        </p:nvSpPr>
        <p:spPr/>
        <p:txBody>
          <a:bodyPr/>
          <a:lstStyle/>
          <a:p>
            <a:r>
              <a:rPr lang="en-US"/>
              <a:t>© 2005 Citrix Systems, Inc.—All rights reserved.</a:t>
            </a:r>
          </a:p>
        </p:txBody>
      </p:sp>
      <p:pic>
        <p:nvPicPr>
          <p:cNvPr id="245762" name="Picture 2" descr="palm"/>
          <p:cNvPicPr>
            <a:picLocks noChangeAspect="1" noChangeArrowheads="1"/>
          </p:cNvPicPr>
          <p:nvPr/>
        </p:nvPicPr>
        <p:blipFill>
          <a:blip r:embed="rId3" cstate="print"/>
          <a:srcRect/>
          <a:stretch>
            <a:fillRect/>
          </a:stretch>
        </p:blipFill>
        <p:spPr bwMode="auto">
          <a:xfrm rot="-583720">
            <a:off x="6064250" y="3289300"/>
            <a:ext cx="976313" cy="2119313"/>
          </a:xfrm>
          <a:prstGeom prst="rect">
            <a:avLst/>
          </a:prstGeom>
          <a:noFill/>
        </p:spPr>
      </p:pic>
      <p:sp>
        <p:nvSpPr>
          <p:cNvPr id="245763" name="Rectangle 3"/>
          <p:cNvSpPr>
            <a:spLocks noGrp="1" noChangeArrowheads="1"/>
          </p:cNvSpPr>
          <p:nvPr>
            <p:ph type="title"/>
          </p:nvPr>
        </p:nvSpPr>
        <p:spPr/>
        <p:txBody>
          <a:bodyPr/>
          <a:lstStyle/>
          <a:p>
            <a:r>
              <a:rPr lang="en-US"/>
              <a:t>Mobile Device Awareness</a:t>
            </a:r>
          </a:p>
        </p:txBody>
      </p:sp>
      <p:sp>
        <p:nvSpPr>
          <p:cNvPr id="245764" name="Rectangle 4"/>
          <p:cNvSpPr>
            <a:spLocks noGrp="1" noChangeArrowheads="1"/>
          </p:cNvSpPr>
          <p:nvPr>
            <p:ph type="body" idx="1"/>
          </p:nvPr>
        </p:nvSpPr>
        <p:spPr/>
        <p:txBody>
          <a:bodyPr/>
          <a:lstStyle/>
          <a:p>
            <a:r>
              <a:rPr lang="en-US" sz="2400"/>
              <a:t>Support for small form-factor devices:</a:t>
            </a:r>
          </a:p>
          <a:p>
            <a:pPr lvl="1"/>
            <a:r>
              <a:rPr lang="en-US" sz="1800"/>
              <a:t>Nav UI</a:t>
            </a:r>
          </a:p>
          <a:p>
            <a:pPr lvl="1"/>
            <a:r>
              <a:rPr lang="en-US" sz="1800"/>
              <a:t>Web Email</a:t>
            </a:r>
          </a:p>
          <a:p>
            <a:pPr lvl="1"/>
            <a:r>
              <a:rPr lang="en-US" sz="1800"/>
              <a:t>File Browser</a:t>
            </a:r>
          </a:p>
          <a:p>
            <a:pPr lvl="1"/>
            <a:r>
              <a:rPr lang="en-US" sz="1800"/>
              <a:t>HTML Preview</a:t>
            </a:r>
          </a:p>
          <a:p>
            <a:pPr lvl="1"/>
            <a:r>
              <a:rPr lang="en-US" sz="1800"/>
              <a:t>Email as attachment</a:t>
            </a:r>
          </a:p>
          <a:p>
            <a:r>
              <a:rPr lang="en-US" sz="2400"/>
              <a:t>Supported platforms:</a:t>
            </a:r>
          </a:p>
          <a:p>
            <a:pPr lvl="1"/>
            <a:r>
              <a:rPr lang="en-US" sz="1800"/>
              <a:t>Palm</a:t>
            </a:r>
          </a:p>
          <a:p>
            <a:pPr lvl="1"/>
            <a:r>
              <a:rPr lang="en-US" sz="1800"/>
              <a:t>RIM Blackberry</a:t>
            </a:r>
          </a:p>
          <a:p>
            <a:pPr lvl="1"/>
            <a:r>
              <a:rPr lang="en-US" sz="1800"/>
              <a:t>PocketPC 2000/2003</a:t>
            </a:r>
          </a:p>
          <a:p>
            <a:pPr lvl="1"/>
            <a:r>
              <a:rPr lang="en-US" sz="1800"/>
              <a:t>Microsoft Smartphones </a:t>
            </a:r>
          </a:p>
        </p:txBody>
      </p:sp>
      <p:pic>
        <p:nvPicPr>
          <p:cNvPr id="245765" name="Picture 5" descr="RIM"/>
          <p:cNvPicPr>
            <a:picLocks noChangeAspect="1" noChangeArrowheads="1"/>
          </p:cNvPicPr>
          <p:nvPr/>
        </p:nvPicPr>
        <p:blipFill>
          <a:blip r:embed="rId4" cstate="print"/>
          <a:srcRect/>
          <a:stretch>
            <a:fillRect/>
          </a:stretch>
        </p:blipFill>
        <p:spPr bwMode="auto">
          <a:xfrm rot="528597">
            <a:off x="7459663" y="1755775"/>
            <a:ext cx="1090612" cy="1755775"/>
          </a:xfrm>
          <a:prstGeom prst="rect">
            <a:avLst/>
          </a:prstGeom>
          <a:noFill/>
        </p:spPr>
      </p:pic>
      <p:pic>
        <p:nvPicPr>
          <p:cNvPr id="245766" name="Picture 6" descr="SMT5600"/>
          <p:cNvPicPr>
            <a:picLocks noChangeAspect="1" noChangeArrowheads="1"/>
          </p:cNvPicPr>
          <p:nvPr/>
        </p:nvPicPr>
        <p:blipFill>
          <a:blip r:embed="rId5" cstate="print"/>
          <a:srcRect/>
          <a:stretch>
            <a:fillRect/>
          </a:stretch>
        </p:blipFill>
        <p:spPr bwMode="auto">
          <a:xfrm rot="552662">
            <a:off x="7191375" y="3702050"/>
            <a:ext cx="1409700" cy="2376488"/>
          </a:xfrm>
          <a:prstGeom prst="rect">
            <a:avLst/>
          </a:prstGeom>
          <a:noFill/>
        </p:spPr>
      </p:pic>
      <p:pic>
        <p:nvPicPr>
          <p:cNvPr id="245767" name="Picture 7" descr="HP"/>
          <p:cNvPicPr>
            <a:picLocks noChangeAspect="1" noChangeArrowheads="1"/>
          </p:cNvPicPr>
          <p:nvPr/>
        </p:nvPicPr>
        <p:blipFill>
          <a:blip r:embed="rId6" cstate="print"/>
          <a:srcRect/>
          <a:stretch>
            <a:fillRect/>
          </a:stretch>
        </p:blipFill>
        <p:spPr bwMode="auto">
          <a:xfrm>
            <a:off x="6297613" y="1695450"/>
            <a:ext cx="939800" cy="1630363"/>
          </a:xfrm>
          <a:prstGeom prst="rect">
            <a:avLst/>
          </a:prstGeom>
          <a:noFill/>
        </p:spPr>
      </p:pic>
      <p:sp>
        <p:nvSpPr>
          <p:cNvPr id="245768" name="Oval 8"/>
          <p:cNvSpPr>
            <a:spLocks noChangeArrowheads="1"/>
          </p:cNvSpPr>
          <p:nvPr/>
        </p:nvSpPr>
        <p:spPr bwMode="gray">
          <a:xfrm>
            <a:off x="6299200" y="3167063"/>
            <a:ext cx="952500" cy="249237"/>
          </a:xfrm>
          <a:prstGeom prst="ellipse">
            <a:avLst/>
          </a:prstGeom>
          <a:gradFill rotWithShape="1">
            <a:gsLst>
              <a:gs pos="0">
                <a:schemeClr val="tx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45769" name="Oval 9"/>
          <p:cNvSpPr>
            <a:spLocks noChangeArrowheads="1"/>
          </p:cNvSpPr>
          <p:nvPr/>
        </p:nvSpPr>
        <p:spPr bwMode="gray">
          <a:xfrm rot="-388603">
            <a:off x="6219825" y="5176838"/>
            <a:ext cx="952500" cy="334962"/>
          </a:xfrm>
          <a:prstGeom prst="ellipse">
            <a:avLst/>
          </a:prstGeom>
          <a:gradFill rotWithShape="1">
            <a:gsLst>
              <a:gs pos="0">
                <a:schemeClr val="tx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45770" name="Oval 10"/>
          <p:cNvSpPr>
            <a:spLocks noChangeArrowheads="1"/>
          </p:cNvSpPr>
          <p:nvPr/>
        </p:nvSpPr>
        <p:spPr bwMode="gray">
          <a:xfrm>
            <a:off x="7288213" y="5883275"/>
            <a:ext cx="952500" cy="290513"/>
          </a:xfrm>
          <a:prstGeom prst="ellipse">
            <a:avLst/>
          </a:prstGeom>
          <a:gradFill rotWithShape="1">
            <a:gsLst>
              <a:gs pos="0">
                <a:schemeClr val="tx1">
                  <a:alpha val="62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45771" name="Oval 11"/>
          <p:cNvSpPr>
            <a:spLocks noChangeArrowheads="1"/>
          </p:cNvSpPr>
          <p:nvPr/>
        </p:nvSpPr>
        <p:spPr bwMode="gray">
          <a:xfrm>
            <a:off x="7442200" y="3309938"/>
            <a:ext cx="952500" cy="249237"/>
          </a:xfrm>
          <a:prstGeom prst="ellipse">
            <a:avLst/>
          </a:prstGeom>
          <a:gradFill rotWithShape="1">
            <a:gsLst>
              <a:gs pos="0">
                <a:schemeClr val="tx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493A8F4-4E20-4DEF-9350-E854DCA346AA}" type="slidenum">
              <a:rPr lang="en-US"/>
              <a:pPr/>
              <a:t>39</a:t>
            </a:fld>
            <a:endParaRPr lang="en-US"/>
          </a:p>
        </p:txBody>
      </p:sp>
      <p:sp>
        <p:nvSpPr>
          <p:cNvPr id="10" name="Footer Placeholder 4"/>
          <p:cNvSpPr>
            <a:spLocks noGrp="1"/>
          </p:cNvSpPr>
          <p:nvPr>
            <p:ph type="ftr" sz="quarter" idx="11"/>
          </p:nvPr>
        </p:nvSpPr>
        <p:spPr/>
        <p:txBody>
          <a:bodyPr/>
          <a:lstStyle/>
          <a:p>
            <a:r>
              <a:rPr lang="en-US"/>
              <a:t>Internal and Partner Use Only</a:t>
            </a:r>
          </a:p>
          <a:p>
            <a:endParaRPr lang="en-US"/>
          </a:p>
        </p:txBody>
      </p:sp>
      <p:sp>
        <p:nvSpPr>
          <p:cNvPr id="11" name="Date Placeholder 5"/>
          <p:cNvSpPr>
            <a:spLocks noGrp="1"/>
          </p:cNvSpPr>
          <p:nvPr>
            <p:ph type="dt" sz="half" idx="12"/>
          </p:nvPr>
        </p:nvSpPr>
        <p:spPr/>
        <p:txBody>
          <a:bodyPr/>
          <a:lstStyle/>
          <a:p>
            <a:r>
              <a:rPr lang="en-US"/>
              <a:t>© 2005 Citrix Systems, Inc.—All rights reserved.</a:t>
            </a:r>
          </a:p>
        </p:txBody>
      </p:sp>
      <p:pic>
        <p:nvPicPr>
          <p:cNvPr id="247810" name="Picture 2" descr="logon"/>
          <p:cNvPicPr>
            <a:picLocks noChangeAspect="1" noChangeArrowheads="1"/>
          </p:cNvPicPr>
          <p:nvPr/>
        </p:nvPicPr>
        <p:blipFill>
          <a:blip r:embed="rId3" cstate="print"/>
          <a:srcRect l="685"/>
          <a:stretch>
            <a:fillRect/>
          </a:stretch>
        </p:blipFill>
        <p:spPr bwMode="auto">
          <a:xfrm>
            <a:off x="5786438" y="1562100"/>
            <a:ext cx="2760662" cy="4618038"/>
          </a:xfrm>
          <a:prstGeom prst="rect">
            <a:avLst/>
          </a:prstGeom>
          <a:noFill/>
        </p:spPr>
      </p:pic>
      <p:pic>
        <p:nvPicPr>
          <p:cNvPr id="247811" name="Picture 3" descr="credential"/>
          <p:cNvPicPr>
            <a:picLocks noChangeAspect="1" noChangeArrowheads="1"/>
          </p:cNvPicPr>
          <p:nvPr/>
        </p:nvPicPr>
        <p:blipFill>
          <a:blip r:embed="rId4" cstate="print"/>
          <a:srcRect/>
          <a:stretch>
            <a:fillRect/>
          </a:stretch>
        </p:blipFill>
        <p:spPr bwMode="auto">
          <a:xfrm>
            <a:off x="6251575" y="2765425"/>
            <a:ext cx="1855788" cy="2232025"/>
          </a:xfrm>
          <a:prstGeom prst="rect">
            <a:avLst/>
          </a:prstGeom>
          <a:noFill/>
        </p:spPr>
      </p:pic>
      <p:pic>
        <p:nvPicPr>
          <p:cNvPr id="247812" name="Picture 4" descr="startsession"/>
          <p:cNvPicPr>
            <a:picLocks noChangeAspect="1" noChangeArrowheads="1"/>
          </p:cNvPicPr>
          <p:nvPr/>
        </p:nvPicPr>
        <p:blipFill>
          <a:blip r:embed="rId5" cstate="print"/>
          <a:srcRect/>
          <a:stretch>
            <a:fillRect/>
          </a:stretch>
        </p:blipFill>
        <p:spPr bwMode="auto">
          <a:xfrm>
            <a:off x="6251575" y="2781300"/>
            <a:ext cx="1882775" cy="1930400"/>
          </a:xfrm>
          <a:prstGeom prst="rect">
            <a:avLst/>
          </a:prstGeom>
          <a:noFill/>
        </p:spPr>
      </p:pic>
      <p:sp>
        <p:nvSpPr>
          <p:cNvPr id="247813" name="Rectangle 5"/>
          <p:cNvSpPr>
            <a:spLocks noChangeArrowheads="1"/>
          </p:cNvSpPr>
          <p:nvPr/>
        </p:nvSpPr>
        <p:spPr bwMode="auto">
          <a:xfrm>
            <a:off x="457200" y="1600200"/>
            <a:ext cx="4667250" cy="4473575"/>
          </a:xfrm>
          <a:prstGeom prst="rect">
            <a:avLst/>
          </a:prstGeom>
          <a:noFill/>
          <a:ln w="9525" algn="ctr">
            <a:noFill/>
            <a:miter lim="800000"/>
            <a:headEnd/>
            <a:tailEnd/>
          </a:ln>
          <a:effectLst/>
        </p:spPr>
        <p:txBody>
          <a:bodyPr/>
          <a:lstStyle/>
          <a:p>
            <a:pPr marL="342900" indent="-342900">
              <a:lnSpc>
                <a:spcPct val="80000"/>
              </a:lnSpc>
              <a:spcBef>
                <a:spcPct val="35000"/>
              </a:spcBef>
              <a:spcAft>
                <a:spcPct val="15000"/>
              </a:spcAft>
              <a:buClr>
                <a:schemeClr val="accent2"/>
              </a:buClr>
              <a:buFontTx/>
              <a:buChar char="•"/>
            </a:pPr>
            <a:r>
              <a:rPr lang="en-US" sz="2600"/>
              <a:t>User types in the logon point URL into the PDA browser</a:t>
            </a:r>
          </a:p>
          <a:p>
            <a:pPr marL="342900" indent="-342900">
              <a:lnSpc>
                <a:spcPct val="80000"/>
              </a:lnSpc>
              <a:spcBef>
                <a:spcPct val="35000"/>
              </a:spcBef>
              <a:spcAft>
                <a:spcPct val="15000"/>
              </a:spcAft>
              <a:buClr>
                <a:schemeClr val="accent2"/>
              </a:buClr>
              <a:buFontTx/>
              <a:buChar char="•"/>
            </a:pPr>
            <a:r>
              <a:rPr lang="en-US" sz="2600"/>
              <a:t>User enters login credentials, including two-factor as necessary</a:t>
            </a:r>
          </a:p>
          <a:p>
            <a:pPr marL="342900" indent="-342900">
              <a:lnSpc>
                <a:spcPct val="80000"/>
              </a:lnSpc>
              <a:spcBef>
                <a:spcPct val="35000"/>
              </a:spcBef>
              <a:spcAft>
                <a:spcPct val="15000"/>
              </a:spcAft>
              <a:buClr>
                <a:schemeClr val="accent2"/>
              </a:buClr>
              <a:buFontTx/>
              <a:buChar char="•"/>
            </a:pPr>
            <a:r>
              <a:rPr lang="en-US" sz="2600"/>
              <a:t>After successful authentication, user is informed of session start</a:t>
            </a:r>
          </a:p>
          <a:p>
            <a:pPr marL="342900" indent="-342900">
              <a:lnSpc>
                <a:spcPct val="80000"/>
              </a:lnSpc>
              <a:spcBef>
                <a:spcPct val="35000"/>
              </a:spcBef>
              <a:spcAft>
                <a:spcPct val="15000"/>
              </a:spcAft>
              <a:buClr>
                <a:schemeClr val="accent2"/>
              </a:buClr>
              <a:buFontTx/>
              <a:buChar char="•"/>
            </a:pPr>
            <a:r>
              <a:rPr lang="en-US" sz="2600"/>
              <a:t>User is presented with the file and email interface</a:t>
            </a:r>
          </a:p>
        </p:txBody>
      </p:sp>
      <p:sp>
        <p:nvSpPr>
          <p:cNvPr id="247814" name="Rectangle 6"/>
          <p:cNvSpPr>
            <a:spLocks noGrp="1" noChangeArrowheads="1"/>
          </p:cNvSpPr>
          <p:nvPr>
            <p:ph type="title"/>
          </p:nvPr>
        </p:nvSpPr>
        <p:spPr/>
        <p:txBody>
          <a:bodyPr/>
          <a:lstStyle/>
          <a:p>
            <a:r>
              <a:rPr lang="en-US"/>
              <a:t>Mobile Device Awareness:</a:t>
            </a:r>
            <a:br>
              <a:rPr lang="en-US"/>
            </a:br>
            <a:r>
              <a:rPr lang="en-US"/>
              <a:t>User Experience</a:t>
            </a:r>
          </a:p>
        </p:txBody>
      </p:sp>
      <p:sp>
        <p:nvSpPr>
          <p:cNvPr id="247815" name="Rectangle 7"/>
          <p:cNvSpPr>
            <a:spLocks noChangeArrowheads="1"/>
          </p:cNvSpPr>
          <p:nvPr/>
        </p:nvSpPr>
        <p:spPr bwMode="auto">
          <a:xfrm>
            <a:off x="6330950" y="3810000"/>
            <a:ext cx="1690688" cy="490538"/>
          </a:xfrm>
          <a:prstGeom prst="rect">
            <a:avLst/>
          </a:prstGeom>
          <a:solidFill>
            <a:schemeClr val="bg1"/>
          </a:solidFill>
          <a:ln w="9525" algn="ctr">
            <a:noFill/>
            <a:miter lim="800000"/>
            <a:headEnd/>
            <a:tailEnd/>
          </a:ln>
          <a:effectLst/>
        </p:spPr>
        <p:txBody>
          <a:bodyPr wrap="none" anchor="ctr"/>
          <a:lstStyle/>
          <a:p>
            <a:endParaRPr lang="en-US"/>
          </a:p>
        </p:txBody>
      </p:sp>
      <p:pic>
        <p:nvPicPr>
          <p:cNvPr id="247816" name="Picture 8" descr="email"/>
          <p:cNvPicPr>
            <a:picLocks noChangeAspect="1" noChangeArrowheads="1"/>
          </p:cNvPicPr>
          <p:nvPr>
            <p:ph idx="1"/>
          </p:nvPr>
        </p:nvPicPr>
        <p:blipFill>
          <a:blip r:embed="rId6" cstate="print"/>
          <a:srcRect/>
          <a:stretch>
            <a:fillRect/>
          </a:stretch>
        </p:blipFill>
        <p:spPr>
          <a:xfrm>
            <a:off x="6259513" y="2778125"/>
            <a:ext cx="1838325" cy="2038350"/>
          </a:xfrm>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3">
                                            <p:txEl>
                                              <p:pRg st="0" end="0"/>
                                            </p:txEl>
                                          </p:spTgt>
                                        </p:tgtEl>
                                        <p:attrNameLst>
                                          <p:attrName>style.visibility</p:attrName>
                                        </p:attrNameLst>
                                      </p:cBhvr>
                                      <p:to>
                                        <p:strVal val="visible"/>
                                      </p:to>
                                    </p:set>
                                    <p:animEffect transition="in" filter="wipe(left)">
                                      <p:cBhvr>
                                        <p:cTn id="7" dur="500"/>
                                        <p:tgtEl>
                                          <p:spTgt spid="2478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7810"/>
                                        </p:tgtEl>
                                        <p:attrNameLst>
                                          <p:attrName>style.visibility</p:attrName>
                                        </p:attrNameLst>
                                      </p:cBhvr>
                                      <p:to>
                                        <p:strVal val="visible"/>
                                      </p:to>
                                    </p:set>
                                    <p:animEffect transition="in" filter="fade">
                                      <p:cBhvr>
                                        <p:cTn id="10" dur="500"/>
                                        <p:tgtEl>
                                          <p:spTgt spid="2478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7813">
                                            <p:txEl>
                                              <p:pRg st="1" end="1"/>
                                            </p:txEl>
                                          </p:spTgt>
                                        </p:tgtEl>
                                        <p:attrNameLst>
                                          <p:attrName>style.visibility</p:attrName>
                                        </p:attrNameLst>
                                      </p:cBhvr>
                                      <p:to>
                                        <p:strVal val="visible"/>
                                      </p:to>
                                    </p:set>
                                    <p:animEffect transition="in" filter="wipe(left)">
                                      <p:cBhvr>
                                        <p:cTn id="15" dur="500"/>
                                        <p:tgtEl>
                                          <p:spTgt spid="24781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7811"/>
                                        </p:tgtEl>
                                        <p:attrNameLst>
                                          <p:attrName>style.visibility</p:attrName>
                                        </p:attrNameLst>
                                      </p:cBhvr>
                                      <p:to>
                                        <p:strVal val="visible"/>
                                      </p:to>
                                    </p:set>
                                    <p:animEffect transition="in" filter="fade">
                                      <p:cBhvr>
                                        <p:cTn id="18" dur="500"/>
                                        <p:tgtEl>
                                          <p:spTgt spid="2478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7813">
                                            <p:txEl>
                                              <p:pRg st="2" end="2"/>
                                            </p:txEl>
                                          </p:spTgt>
                                        </p:tgtEl>
                                        <p:attrNameLst>
                                          <p:attrName>style.visibility</p:attrName>
                                        </p:attrNameLst>
                                      </p:cBhvr>
                                      <p:to>
                                        <p:strVal val="visible"/>
                                      </p:to>
                                    </p:set>
                                    <p:animEffect transition="in" filter="wipe(left)">
                                      <p:cBhvr>
                                        <p:cTn id="23" dur="500"/>
                                        <p:tgtEl>
                                          <p:spTgt spid="24781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7812"/>
                                        </p:tgtEl>
                                        <p:attrNameLst>
                                          <p:attrName>style.visibility</p:attrName>
                                        </p:attrNameLst>
                                      </p:cBhvr>
                                      <p:to>
                                        <p:strVal val="visible"/>
                                      </p:to>
                                    </p:set>
                                    <p:animEffect transition="in" filter="fade">
                                      <p:cBhvr>
                                        <p:cTn id="26" dur="500"/>
                                        <p:tgtEl>
                                          <p:spTgt spid="24781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478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7813">
                                            <p:txEl>
                                              <p:pRg st="3" end="3"/>
                                            </p:txEl>
                                          </p:spTgt>
                                        </p:tgtEl>
                                        <p:attrNameLst>
                                          <p:attrName>style.visibility</p:attrName>
                                        </p:attrNameLst>
                                      </p:cBhvr>
                                      <p:to>
                                        <p:strVal val="visible"/>
                                      </p:to>
                                    </p:set>
                                    <p:animEffect transition="in" filter="wipe(left)">
                                      <p:cBhvr>
                                        <p:cTn id="33" dur="500"/>
                                        <p:tgtEl>
                                          <p:spTgt spid="24781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7816"/>
                                        </p:tgtEl>
                                        <p:attrNameLst>
                                          <p:attrName>style.visibility</p:attrName>
                                        </p:attrNameLst>
                                      </p:cBhvr>
                                      <p:to>
                                        <p:strVal val="visible"/>
                                      </p:to>
                                    </p:set>
                                    <p:animEffect transition="in" filter="fade">
                                      <p:cBhvr>
                                        <p:cTn id="36" dur="500"/>
                                        <p:tgtEl>
                                          <p:spTgt spid="247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build="p"/>
      <p:bldP spid="2478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B79CD4F-9FB2-4369-B5FF-8B8CD04CE624}" type="slidenum">
              <a:rPr lang="en-US"/>
              <a:pPr/>
              <a:t>4</a:t>
            </a:fld>
            <a:endParaRPr lang="en-US"/>
          </a:p>
        </p:txBody>
      </p:sp>
      <p:sp>
        <p:nvSpPr>
          <p:cNvPr id="7" name="Footer Placeholder 4"/>
          <p:cNvSpPr>
            <a:spLocks noGrp="1"/>
          </p:cNvSpPr>
          <p:nvPr>
            <p:ph type="ftr" sz="quarter" idx="11"/>
          </p:nvPr>
        </p:nvSpPr>
        <p:spPr/>
        <p:txBody>
          <a:bodyPr/>
          <a:lstStyle/>
          <a:p>
            <a:r>
              <a:rPr lang="en-US"/>
              <a:t>Internal and Partner Use Only</a:t>
            </a:r>
          </a:p>
          <a:p>
            <a:endParaRPr lang="en-US"/>
          </a:p>
        </p:txBody>
      </p:sp>
      <p:sp>
        <p:nvSpPr>
          <p:cNvPr id="8" name="Date Placeholder 5"/>
          <p:cNvSpPr>
            <a:spLocks noGrp="1"/>
          </p:cNvSpPr>
          <p:nvPr>
            <p:ph type="dt" sz="half" idx="12"/>
          </p:nvPr>
        </p:nvSpPr>
        <p:spPr/>
        <p:txBody>
          <a:bodyPr/>
          <a:lstStyle/>
          <a:p>
            <a:r>
              <a:rPr lang="en-US"/>
              <a:t>© 2005 Citrix Systems, Inc.—All rights reserved.</a:t>
            </a:r>
          </a:p>
        </p:txBody>
      </p:sp>
      <p:sp>
        <p:nvSpPr>
          <p:cNvPr id="285698" name="Rectangle 2"/>
          <p:cNvSpPr>
            <a:spLocks noGrp="1" noChangeArrowheads="1"/>
          </p:cNvSpPr>
          <p:nvPr>
            <p:ph type="title"/>
          </p:nvPr>
        </p:nvSpPr>
        <p:spPr/>
        <p:txBody>
          <a:bodyPr/>
          <a:lstStyle/>
          <a:p>
            <a:r>
              <a:rPr lang="en-US"/>
              <a:t>Citrix Access Gateway</a:t>
            </a:r>
          </a:p>
        </p:txBody>
      </p:sp>
      <p:sp>
        <p:nvSpPr>
          <p:cNvPr id="285699" name="Rectangle 3"/>
          <p:cNvSpPr>
            <a:spLocks noGrp="1" noChangeArrowheads="1"/>
          </p:cNvSpPr>
          <p:nvPr>
            <p:ph type="body" idx="1"/>
          </p:nvPr>
        </p:nvSpPr>
        <p:spPr>
          <a:xfrm>
            <a:off x="717550" y="1446213"/>
            <a:ext cx="7969250" cy="3205162"/>
          </a:xfrm>
          <a:noFill/>
          <a:ln/>
        </p:spPr>
        <p:txBody>
          <a:bodyPr/>
          <a:lstStyle/>
          <a:p>
            <a:pPr marL="231775" indent="-231775">
              <a:lnSpc>
                <a:spcPct val="80000"/>
              </a:lnSpc>
              <a:spcBef>
                <a:spcPct val="50000"/>
              </a:spcBef>
            </a:pPr>
            <a:r>
              <a:rPr lang="en-US" sz="2400" b="1">
                <a:solidFill>
                  <a:schemeClr val="hlink"/>
                </a:solidFill>
              </a:rPr>
              <a:t>Universal</a:t>
            </a:r>
            <a:r>
              <a:rPr lang="en-US" sz="2400" b="1"/>
              <a:t> </a:t>
            </a:r>
            <a:r>
              <a:rPr lang="en-US" sz="2400" b="1">
                <a:solidFill>
                  <a:schemeClr val="hlink"/>
                </a:solidFill>
              </a:rPr>
              <a:t>SSL VPNs</a:t>
            </a:r>
            <a:r>
              <a:rPr lang="en-US" sz="2400"/>
              <a:t> providing access to all internal IT resources, including IP telephony</a:t>
            </a:r>
          </a:p>
          <a:p>
            <a:pPr marL="231775" indent="-231775">
              <a:lnSpc>
                <a:spcPct val="80000"/>
              </a:lnSpc>
              <a:spcBef>
                <a:spcPct val="50000"/>
              </a:spcBef>
            </a:pPr>
            <a:r>
              <a:rPr lang="en-US" sz="2400" b="1">
                <a:solidFill>
                  <a:schemeClr val="hlink"/>
                </a:solidFill>
              </a:rPr>
              <a:t>Hardened, </a:t>
            </a:r>
            <a:r>
              <a:rPr lang="en-US" sz="2400"/>
              <a:t>scalable appliances</a:t>
            </a:r>
          </a:p>
          <a:p>
            <a:pPr marL="231775" indent="-231775">
              <a:lnSpc>
                <a:spcPct val="80000"/>
              </a:lnSpc>
              <a:spcBef>
                <a:spcPct val="50000"/>
              </a:spcBef>
            </a:pPr>
            <a:r>
              <a:rPr lang="en-US" sz="2400" b="1">
                <a:solidFill>
                  <a:schemeClr val="hlink"/>
                </a:solidFill>
              </a:rPr>
              <a:t>Easy-to-use</a:t>
            </a:r>
            <a:r>
              <a:rPr lang="en-US" sz="2400"/>
              <a:t>, automatically downloaded and updated client</a:t>
            </a:r>
          </a:p>
          <a:p>
            <a:pPr marL="231775" indent="-231775">
              <a:lnSpc>
                <a:spcPct val="80000"/>
              </a:lnSpc>
              <a:spcBef>
                <a:spcPct val="50000"/>
              </a:spcBef>
            </a:pPr>
            <a:r>
              <a:rPr lang="en-US" sz="2400" b="1">
                <a:solidFill>
                  <a:schemeClr val="hlink"/>
                </a:solidFill>
              </a:rPr>
              <a:t>Controlled access</a:t>
            </a:r>
            <a:r>
              <a:rPr lang="en-US" sz="2400"/>
              <a:t> with administrator-defined policies</a:t>
            </a:r>
          </a:p>
          <a:p>
            <a:pPr marL="231775" indent="-231775">
              <a:lnSpc>
                <a:spcPct val="80000"/>
              </a:lnSpc>
              <a:spcBef>
                <a:spcPct val="50000"/>
              </a:spcBef>
            </a:pPr>
            <a:r>
              <a:rPr lang="en-US" sz="2400" b="1">
                <a:solidFill>
                  <a:schemeClr val="hlink"/>
                </a:solidFill>
              </a:rPr>
              <a:t>Tight integration </a:t>
            </a:r>
            <a:r>
              <a:rPr lang="en-US" sz="2400"/>
              <a:t>with Citrix Presentation Server </a:t>
            </a:r>
          </a:p>
        </p:txBody>
      </p:sp>
      <p:pic>
        <p:nvPicPr>
          <p:cNvPr id="285700" name="Picture 4" descr="AG-black copy"/>
          <p:cNvPicPr>
            <a:picLocks noChangeAspect="1" noChangeArrowheads="1"/>
          </p:cNvPicPr>
          <p:nvPr/>
        </p:nvPicPr>
        <p:blipFill>
          <a:blip r:embed="rId3" cstate="print"/>
          <a:srcRect/>
          <a:stretch>
            <a:fillRect/>
          </a:stretch>
        </p:blipFill>
        <p:spPr bwMode="auto">
          <a:xfrm>
            <a:off x="3321050" y="5033963"/>
            <a:ext cx="2859088" cy="1006475"/>
          </a:xfrm>
          <a:prstGeom prst="rect">
            <a:avLst/>
          </a:prstGeom>
          <a:noFill/>
        </p:spPr>
      </p:pic>
      <p:sp>
        <p:nvSpPr>
          <p:cNvPr id="285701" name="Oval 5"/>
          <p:cNvSpPr>
            <a:spLocks noChangeArrowheads="1"/>
          </p:cNvSpPr>
          <p:nvPr/>
        </p:nvSpPr>
        <p:spPr bwMode="auto">
          <a:xfrm>
            <a:off x="3011488" y="5799138"/>
            <a:ext cx="3451225" cy="48260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D10EF12-81D1-4B77-82C7-C99EE30BE804}" type="slidenum">
              <a:rPr lang="en-US"/>
              <a:pPr/>
              <a:t>40</a:t>
            </a:fld>
            <a:endParaRPr lang="en-US"/>
          </a:p>
        </p:txBody>
      </p:sp>
      <p:sp>
        <p:nvSpPr>
          <p:cNvPr id="9" name="Footer Placeholder 4"/>
          <p:cNvSpPr>
            <a:spLocks noGrp="1"/>
          </p:cNvSpPr>
          <p:nvPr>
            <p:ph type="ftr" sz="quarter" idx="11"/>
          </p:nvPr>
        </p:nvSpPr>
        <p:spPr/>
        <p:txBody>
          <a:bodyPr/>
          <a:lstStyle/>
          <a:p>
            <a:r>
              <a:rPr lang="en-US"/>
              <a:t>Internal and Partner Use Only</a:t>
            </a:r>
          </a:p>
          <a:p>
            <a:endParaRPr lang="en-US"/>
          </a:p>
        </p:txBody>
      </p:sp>
      <p:sp>
        <p:nvSpPr>
          <p:cNvPr id="10" name="Date Placeholder 5"/>
          <p:cNvSpPr>
            <a:spLocks noGrp="1"/>
          </p:cNvSpPr>
          <p:nvPr>
            <p:ph type="dt" sz="half" idx="12"/>
          </p:nvPr>
        </p:nvSpPr>
        <p:spPr/>
        <p:txBody>
          <a:bodyPr/>
          <a:lstStyle/>
          <a:p>
            <a:r>
              <a:rPr lang="en-US"/>
              <a:t>© 2005 Citrix Systems, Inc.—All rights reserved.</a:t>
            </a:r>
          </a:p>
        </p:txBody>
      </p:sp>
      <p:pic>
        <p:nvPicPr>
          <p:cNvPr id="249858" name="Picture 2" descr="logon"/>
          <p:cNvPicPr>
            <a:picLocks noChangeAspect="1" noChangeArrowheads="1"/>
          </p:cNvPicPr>
          <p:nvPr/>
        </p:nvPicPr>
        <p:blipFill>
          <a:blip r:embed="rId2" cstate="print"/>
          <a:srcRect l="685"/>
          <a:stretch>
            <a:fillRect/>
          </a:stretch>
        </p:blipFill>
        <p:spPr bwMode="auto">
          <a:xfrm>
            <a:off x="5786438" y="1562100"/>
            <a:ext cx="2760662" cy="4618038"/>
          </a:xfrm>
          <a:prstGeom prst="rect">
            <a:avLst/>
          </a:prstGeom>
          <a:noFill/>
        </p:spPr>
      </p:pic>
      <p:pic>
        <p:nvPicPr>
          <p:cNvPr id="249859" name="Picture 3" descr="PDA mailcomp"/>
          <p:cNvPicPr>
            <a:picLocks noChangeAspect="1" noChangeArrowheads="1"/>
          </p:cNvPicPr>
          <p:nvPr/>
        </p:nvPicPr>
        <p:blipFill>
          <a:blip r:embed="rId3" cstate="print"/>
          <a:srcRect/>
          <a:stretch>
            <a:fillRect/>
          </a:stretch>
        </p:blipFill>
        <p:spPr bwMode="auto">
          <a:xfrm>
            <a:off x="6249988" y="2789238"/>
            <a:ext cx="1855787" cy="2035175"/>
          </a:xfrm>
          <a:prstGeom prst="rect">
            <a:avLst/>
          </a:prstGeom>
          <a:noFill/>
        </p:spPr>
      </p:pic>
      <p:pic>
        <p:nvPicPr>
          <p:cNvPr id="249860" name="Picture 4" descr="PDA files"/>
          <p:cNvPicPr>
            <a:picLocks noChangeAspect="1" noChangeArrowheads="1"/>
          </p:cNvPicPr>
          <p:nvPr/>
        </p:nvPicPr>
        <p:blipFill>
          <a:blip r:embed="rId4" cstate="print"/>
          <a:srcRect/>
          <a:stretch>
            <a:fillRect/>
          </a:stretch>
        </p:blipFill>
        <p:spPr bwMode="auto">
          <a:xfrm>
            <a:off x="6249988" y="2789238"/>
            <a:ext cx="1855787" cy="2054225"/>
          </a:xfrm>
          <a:prstGeom prst="rect">
            <a:avLst/>
          </a:prstGeom>
          <a:noFill/>
        </p:spPr>
      </p:pic>
      <p:pic>
        <p:nvPicPr>
          <p:cNvPr id="249861" name="Picture 5" descr="PDA preview"/>
          <p:cNvPicPr>
            <a:picLocks noChangeAspect="1" noChangeArrowheads="1"/>
          </p:cNvPicPr>
          <p:nvPr/>
        </p:nvPicPr>
        <p:blipFill>
          <a:blip r:embed="rId5" cstate="print"/>
          <a:srcRect/>
          <a:stretch>
            <a:fillRect/>
          </a:stretch>
        </p:blipFill>
        <p:spPr bwMode="auto">
          <a:xfrm>
            <a:off x="6249988" y="2789238"/>
            <a:ext cx="1862137" cy="2041525"/>
          </a:xfrm>
          <a:prstGeom prst="rect">
            <a:avLst/>
          </a:prstGeom>
          <a:noFill/>
        </p:spPr>
      </p:pic>
      <p:sp>
        <p:nvSpPr>
          <p:cNvPr id="249862" name="Rectangle 6"/>
          <p:cNvSpPr>
            <a:spLocks noGrp="1" noChangeArrowheads="1"/>
          </p:cNvSpPr>
          <p:nvPr>
            <p:ph type="title"/>
          </p:nvPr>
        </p:nvSpPr>
        <p:spPr/>
        <p:txBody>
          <a:bodyPr/>
          <a:lstStyle/>
          <a:p>
            <a:r>
              <a:rPr lang="en-US"/>
              <a:t>Mobile Device Awareness:</a:t>
            </a:r>
            <a:br>
              <a:rPr lang="en-US"/>
            </a:br>
            <a:r>
              <a:rPr lang="en-US"/>
              <a:t>User Experience</a:t>
            </a:r>
          </a:p>
        </p:txBody>
      </p:sp>
      <p:sp>
        <p:nvSpPr>
          <p:cNvPr id="249863" name="Rectangle 7"/>
          <p:cNvSpPr>
            <a:spLocks noChangeArrowheads="1"/>
          </p:cNvSpPr>
          <p:nvPr/>
        </p:nvSpPr>
        <p:spPr bwMode="auto">
          <a:xfrm>
            <a:off x="457200" y="1600200"/>
            <a:ext cx="4987925" cy="4473575"/>
          </a:xfrm>
          <a:prstGeom prst="rect">
            <a:avLst/>
          </a:prstGeom>
          <a:noFill/>
          <a:ln w="9525" algn="ctr">
            <a:noFill/>
            <a:miter lim="800000"/>
            <a:headEnd/>
            <a:tailEnd/>
          </a:ln>
          <a:effectLst/>
        </p:spPr>
        <p:txBody>
          <a:bodyPr/>
          <a:lstStyle/>
          <a:p>
            <a:pPr marL="342900" indent="-342900">
              <a:lnSpc>
                <a:spcPct val="90000"/>
              </a:lnSpc>
              <a:spcBef>
                <a:spcPct val="35000"/>
              </a:spcBef>
              <a:spcAft>
                <a:spcPct val="15000"/>
              </a:spcAft>
              <a:buClr>
                <a:schemeClr val="accent2"/>
              </a:buClr>
              <a:buFontTx/>
              <a:buChar char="•"/>
            </a:pPr>
            <a:r>
              <a:rPr lang="en-US" sz="2500"/>
              <a:t>Create/view email</a:t>
            </a:r>
          </a:p>
          <a:p>
            <a:pPr marL="342900" indent="-342900">
              <a:lnSpc>
                <a:spcPct val="90000"/>
              </a:lnSpc>
              <a:spcBef>
                <a:spcPct val="35000"/>
              </a:spcBef>
              <a:spcAft>
                <a:spcPct val="15000"/>
              </a:spcAft>
              <a:buClr>
                <a:schemeClr val="accent2"/>
              </a:buClr>
              <a:buFontTx/>
              <a:buChar char="•"/>
            </a:pPr>
            <a:r>
              <a:rPr lang="en-US" sz="2500"/>
              <a:t>Access shared or mapped drives</a:t>
            </a:r>
          </a:p>
          <a:p>
            <a:pPr marL="342900" indent="-342900">
              <a:lnSpc>
                <a:spcPct val="90000"/>
              </a:lnSpc>
              <a:spcBef>
                <a:spcPct val="35000"/>
              </a:spcBef>
              <a:spcAft>
                <a:spcPct val="15000"/>
              </a:spcAft>
              <a:buClr>
                <a:schemeClr val="accent2"/>
              </a:buClr>
              <a:buFontTx/>
              <a:buChar char="•"/>
            </a:pPr>
            <a:r>
              <a:rPr lang="en-US" sz="2500"/>
              <a:t>Access, view and email Microsoft Office files without download</a:t>
            </a:r>
          </a:p>
          <a:p>
            <a:pPr marL="342900" indent="-342900">
              <a:lnSpc>
                <a:spcPct val="90000"/>
              </a:lnSpc>
              <a:spcBef>
                <a:spcPct val="35000"/>
              </a:spcBef>
              <a:spcAft>
                <a:spcPct val="15000"/>
              </a:spcAft>
              <a:buClr>
                <a:schemeClr val="accent2"/>
              </a:buClr>
              <a:buFontTx/>
              <a:buChar char="•"/>
            </a:pPr>
            <a:r>
              <a:rPr lang="en-US" sz="2500"/>
              <a:t>Email documents from file shares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863">
                                            <p:txEl>
                                              <p:pRg st="0" end="0"/>
                                            </p:txEl>
                                          </p:spTgt>
                                        </p:tgtEl>
                                        <p:attrNameLst>
                                          <p:attrName>style.visibility</p:attrName>
                                        </p:attrNameLst>
                                      </p:cBhvr>
                                      <p:to>
                                        <p:strVal val="visible"/>
                                      </p:to>
                                    </p:set>
                                    <p:animEffect transition="in" filter="wipe(left)">
                                      <p:cBhvr>
                                        <p:cTn id="7" dur="500"/>
                                        <p:tgtEl>
                                          <p:spTgt spid="2498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63">
                                            <p:txEl>
                                              <p:pRg st="1" end="1"/>
                                            </p:txEl>
                                          </p:spTgt>
                                        </p:tgtEl>
                                        <p:attrNameLst>
                                          <p:attrName>style.visibility</p:attrName>
                                        </p:attrNameLst>
                                      </p:cBhvr>
                                      <p:to>
                                        <p:strVal val="visible"/>
                                      </p:to>
                                    </p:set>
                                    <p:animEffect transition="in" filter="wipe(left)">
                                      <p:cBhvr>
                                        <p:cTn id="12" dur="500"/>
                                        <p:tgtEl>
                                          <p:spTgt spid="24986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9860"/>
                                        </p:tgtEl>
                                        <p:attrNameLst>
                                          <p:attrName>style.visibility</p:attrName>
                                        </p:attrNameLst>
                                      </p:cBhvr>
                                      <p:to>
                                        <p:strVal val="visible"/>
                                      </p:to>
                                    </p:set>
                                    <p:animEffect transition="in" filter="fade">
                                      <p:cBhvr>
                                        <p:cTn id="15" dur="500"/>
                                        <p:tgtEl>
                                          <p:spTgt spid="2498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9863">
                                            <p:txEl>
                                              <p:pRg st="2" end="2"/>
                                            </p:txEl>
                                          </p:spTgt>
                                        </p:tgtEl>
                                        <p:attrNameLst>
                                          <p:attrName>style.visibility</p:attrName>
                                        </p:attrNameLst>
                                      </p:cBhvr>
                                      <p:to>
                                        <p:strVal val="visible"/>
                                      </p:to>
                                    </p:set>
                                    <p:animEffect transition="in" filter="wipe(left)">
                                      <p:cBhvr>
                                        <p:cTn id="20" dur="500"/>
                                        <p:tgtEl>
                                          <p:spTgt spid="2498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9863">
                                            <p:txEl>
                                              <p:pRg st="3" end="3"/>
                                            </p:txEl>
                                          </p:spTgt>
                                        </p:tgtEl>
                                        <p:attrNameLst>
                                          <p:attrName>style.visibility</p:attrName>
                                        </p:attrNameLst>
                                      </p:cBhvr>
                                      <p:to>
                                        <p:strVal val="visible"/>
                                      </p:to>
                                    </p:set>
                                    <p:animEffect transition="in" filter="wipe(left)">
                                      <p:cBhvr>
                                        <p:cTn id="25" dur="500"/>
                                        <p:tgtEl>
                                          <p:spTgt spid="24986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9861"/>
                                        </p:tgtEl>
                                        <p:attrNameLst>
                                          <p:attrName>style.visibility</p:attrName>
                                        </p:attrNameLst>
                                      </p:cBhvr>
                                      <p:to>
                                        <p:strVal val="visible"/>
                                      </p:to>
                                    </p:set>
                                    <p:animEffect transition="in" filter="fade">
                                      <p:cBhvr>
                                        <p:cTn id="28" dur="5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59F386-2960-47A1-8EA5-6C44238906E5}" type="slidenum">
              <a:rPr lang="en-US"/>
              <a:pPr/>
              <a:t>41</a:t>
            </a:fld>
            <a:endParaRPr lang="en-US"/>
          </a:p>
        </p:txBody>
      </p:sp>
      <p:sp>
        <p:nvSpPr>
          <p:cNvPr id="5" name="Footer Placeholder 4"/>
          <p:cNvSpPr>
            <a:spLocks noGrp="1"/>
          </p:cNvSpPr>
          <p:nvPr>
            <p:ph type="ftr" sz="quarter" idx="11"/>
          </p:nvPr>
        </p:nvSpPr>
        <p:spPr/>
        <p:txBody>
          <a:bodyPr/>
          <a:lstStyle/>
          <a:p>
            <a:r>
              <a:rPr lang="en-US"/>
              <a:t>Internal and Partner Use Only</a:t>
            </a:r>
          </a:p>
          <a:p>
            <a:endParaRPr lang="en-US"/>
          </a:p>
        </p:txBody>
      </p:sp>
      <p:sp>
        <p:nvSpPr>
          <p:cNvPr id="6" name="Date Placeholder 5"/>
          <p:cNvSpPr>
            <a:spLocks noGrp="1"/>
          </p:cNvSpPr>
          <p:nvPr>
            <p:ph type="dt" sz="half" idx="12"/>
          </p:nvPr>
        </p:nvSpPr>
        <p:spPr/>
        <p:txBody>
          <a:bodyPr/>
          <a:lstStyle/>
          <a:p>
            <a:r>
              <a:rPr lang="en-US"/>
              <a:t>© 2005 Citrix Systems, Inc.—All rights reserved.</a:t>
            </a:r>
          </a:p>
        </p:txBody>
      </p:sp>
      <p:sp>
        <p:nvSpPr>
          <p:cNvPr id="250882" name="Rectangle 2"/>
          <p:cNvSpPr>
            <a:spLocks noGrp="1" noChangeArrowheads="1"/>
          </p:cNvSpPr>
          <p:nvPr>
            <p:ph type="title"/>
          </p:nvPr>
        </p:nvSpPr>
        <p:spPr/>
        <p:txBody>
          <a:bodyPr/>
          <a:lstStyle/>
          <a:p>
            <a:r>
              <a:rPr lang="en-AU"/>
              <a:t>Extended Control for</a:t>
            </a:r>
            <a:br>
              <a:rPr lang="en-AU"/>
            </a:br>
            <a:r>
              <a:rPr lang="en-AU"/>
              <a:t>Citrix Presentation Server</a:t>
            </a:r>
          </a:p>
        </p:txBody>
      </p:sp>
      <p:sp>
        <p:nvSpPr>
          <p:cNvPr id="250883" name="Rectangle 3"/>
          <p:cNvSpPr>
            <a:spLocks noGrp="1" noChangeArrowheads="1"/>
          </p:cNvSpPr>
          <p:nvPr>
            <p:ph type="body" idx="1"/>
          </p:nvPr>
        </p:nvSpPr>
        <p:spPr>
          <a:xfrm>
            <a:off x="457200" y="1827213"/>
            <a:ext cx="8229600" cy="4054475"/>
          </a:xfrm>
        </p:spPr>
        <p:txBody>
          <a:bodyPr/>
          <a:lstStyle/>
          <a:p>
            <a:r>
              <a:rPr lang="en-US"/>
              <a:t>Set policies to </a:t>
            </a:r>
            <a:r>
              <a:rPr lang="en-US" b="1">
                <a:solidFill>
                  <a:schemeClr val="hlink"/>
                </a:solidFill>
              </a:rPr>
              <a:t>securely launch documents</a:t>
            </a:r>
            <a:r>
              <a:rPr lang="en-US"/>
              <a:t> using applications hosted on Presentation Server </a:t>
            </a:r>
          </a:p>
          <a:p>
            <a:r>
              <a:rPr lang="en-US"/>
              <a:t>Set policy-based access to Presentation Server </a:t>
            </a:r>
            <a:br>
              <a:rPr lang="en-US"/>
            </a:br>
            <a:r>
              <a:rPr lang="en-US" b="1">
                <a:solidFill>
                  <a:schemeClr val="hlink"/>
                </a:solidFill>
              </a:rPr>
              <a:t>published applications</a:t>
            </a:r>
          </a:p>
          <a:p>
            <a:r>
              <a:rPr lang="en-US"/>
              <a:t>Set policy-based access to Presentation Server </a:t>
            </a:r>
            <a:r>
              <a:rPr lang="en-US" b="1">
                <a:solidFill>
                  <a:schemeClr val="hlink"/>
                </a:solidFill>
              </a:rPr>
              <a:t>virtual channels</a:t>
            </a:r>
            <a:r>
              <a:rPr lang="en-US"/>
              <a:t> (e.g., local printing, local drive mapping)</a:t>
            </a:r>
          </a:p>
          <a:p>
            <a:r>
              <a:rPr lang="en-US"/>
              <a:t>Reconnect to disconnected applications </a:t>
            </a:r>
            <a:r>
              <a:rPr lang="en-US" b="1">
                <a:solidFill>
                  <a:schemeClr val="hlink"/>
                </a:solidFill>
              </a:rPr>
              <a:t>automatically</a:t>
            </a:r>
            <a:r>
              <a:rPr lang="en-US"/>
              <a:t> at login (with policy-based access)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lide Number Placeholder 3"/>
          <p:cNvSpPr>
            <a:spLocks noGrp="1"/>
          </p:cNvSpPr>
          <p:nvPr>
            <p:ph type="sldNum" sz="quarter" idx="10"/>
          </p:nvPr>
        </p:nvSpPr>
        <p:spPr/>
        <p:txBody>
          <a:bodyPr/>
          <a:lstStyle/>
          <a:p>
            <a:fld id="{74EBEA14-6172-4E85-AD3A-F486FFAAD471}" type="slidenum">
              <a:rPr lang="en-US"/>
              <a:pPr/>
              <a:t>42</a:t>
            </a:fld>
            <a:endParaRPr lang="en-US"/>
          </a:p>
        </p:txBody>
      </p:sp>
      <p:sp>
        <p:nvSpPr>
          <p:cNvPr id="141" name="Footer Placeholder 4"/>
          <p:cNvSpPr>
            <a:spLocks noGrp="1"/>
          </p:cNvSpPr>
          <p:nvPr>
            <p:ph type="ftr" sz="quarter" idx="11"/>
          </p:nvPr>
        </p:nvSpPr>
        <p:spPr/>
        <p:txBody>
          <a:bodyPr/>
          <a:lstStyle/>
          <a:p>
            <a:r>
              <a:rPr lang="en-US"/>
              <a:t>Internal and Partner Use Only</a:t>
            </a:r>
          </a:p>
          <a:p>
            <a:endParaRPr lang="en-US"/>
          </a:p>
        </p:txBody>
      </p:sp>
      <p:sp>
        <p:nvSpPr>
          <p:cNvPr id="142" name="Date Placeholder 5"/>
          <p:cNvSpPr>
            <a:spLocks noGrp="1"/>
          </p:cNvSpPr>
          <p:nvPr>
            <p:ph type="dt" sz="half" idx="12"/>
          </p:nvPr>
        </p:nvSpPr>
        <p:spPr/>
        <p:txBody>
          <a:bodyPr/>
          <a:lstStyle/>
          <a:p>
            <a:r>
              <a:rPr lang="en-US"/>
              <a:t>© 2005 Citrix Systems, Inc.—All rights reserved.</a:t>
            </a:r>
          </a:p>
        </p:txBody>
      </p:sp>
      <p:sp>
        <p:nvSpPr>
          <p:cNvPr id="252930" name="Rectangle 2"/>
          <p:cNvSpPr>
            <a:spLocks noGrp="1" noChangeArrowheads="1"/>
          </p:cNvSpPr>
          <p:nvPr>
            <p:ph type="title"/>
          </p:nvPr>
        </p:nvSpPr>
        <p:spPr/>
        <p:txBody>
          <a:bodyPr/>
          <a:lstStyle/>
          <a:p>
            <a:r>
              <a:rPr lang="en-US"/>
              <a:t>Extending Web Interface</a:t>
            </a:r>
          </a:p>
        </p:txBody>
      </p:sp>
      <p:sp>
        <p:nvSpPr>
          <p:cNvPr id="252931" name="Text Box 3"/>
          <p:cNvSpPr txBox="1">
            <a:spLocks noChangeArrowheads="1"/>
          </p:cNvSpPr>
          <p:nvPr/>
        </p:nvSpPr>
        <p:spPr bwMode="auto">
          <a:xfrm>
            <a:off x="3976688" y="1638300"/>
            <a:ext cx="627062" cy="403225"/>
          </a:xfrm>
          <a:prstGeom prst="rect">
            <a:avLst/>
          </a:prstGeom>
          <a:noFill/>
          <a:ln w="9525">
            <a:noFill/>
            <a:miter lim="800000"/>
            <a:headEnd/>
            <a:tailEnd/>
          </a:ln>
          <a:effectLst/>
        </p:spPr>
        <p:txBody>
          <a:bodyPr>
            <a:spAutoFit/>
          </a:bodyPr>
          <a:lstStyle/>
          <a:p>
            <a:pPr algn="r" eaLnBrk="0" hangingPunct="0">
              <a:lnSpc>
                <a:spcPct val="85000"/>
              </a:lnSpc>
            </a:pPr>
            <a:r>
              <a:rPr lang="en-US" sz="1200" b="1"/>
              <a:t>Local Users</a:t>
            </a:r>
          </a:p>
        </p:txBody>
      </p:sp>
      <p:sp>
        <p:nvSpPr>
          <p:cNvPr id="252932" name="Oval 4"/>
          <p:cNvSpPr>
            <a:spLocks noChangeArrowheads="1"/>
          </p:cNvSpPr>
          <p:nvPr/>
        </p:nvSpPr>
        <p:spPr bwMode="auto">
          <a:xfrm>
            <a:off x="4619625" y="1463675"/>
            <a:ext cx="1330325" cy="809625"/>
          </a:xfrm>
          <a:prstGeom prst="ellipse">
            <a:avLst/>
          </a:prstGeom>
          <a:solidFill>
            <a:srgbClr val="CED1DC"/>
          </a:solidFill>
          <a:ln w="9525" algn="ctr">
            <a:noFill/>
            <a:round/>
            <a:headEnd/>
            <a:tailEnd/>
          </a:ln>
          <a:effectLst/>
        </p:spPr>
        <p:txBody>
          <a:bodyPr wrap="none" anchor="ctr"/>
          <a:lstStyle/>
          <a:p>
            <a:endParaRPr lang="en-US"/>
          </a:p>
        </p:txBody>
      </p:sp>
      <p:grpSp>
        <p:nvGrpSpPr>
          <p:cNvPr id="252933" name="Group 5"/>
          <p:cNvGrpSpPr>
            <a:grpSpLocks/>
          </p:cNvGrpSpPr>
          <p:nvPr/>
        </p:nvGrpSpPr>
        <p:grpSpPr bwMode="auto">
          <a:xfrm>
            <a:off x="5324475" y="1530350"/>
            <a:ext cx="496888" cy="412750"/>
            <a:chOff x="870" y="1472"/>
            <a:chExt cx="650" cy="541"/>
          </a:xfrm>
        </p:grpSpPr>
        <p:sp>
          <p:nvSpPr>
            <p:cNvPr id="252934" name="Oval 6"/>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2935" name="Group 7"/>
            <p:cNvGrpSpPr>
              <a:grpSpLocks/>
            </p:cNvGrpSpPr>
            <p:nvPr/>
          </p:nvGrpSpPr>
          <p:grpSpPr bwMode="auto">
            <a:xfrm>
              <a:off x="927" y="1760"/>
              <a:ext cx="432" cy="124"/>
              <a:chOff x="2379" y="2738"/>
              <a:chExt cx="348" cy="100"/>
            </a:xfrm>
          </p:grpSpPr>
          <p:sp>
            <p:nvSpPr>
              <p:cNvPr id="252936" name="AutoShape 8"/>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52937" name="Line 9"/>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2938" name="Line 10"/>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2939" name="Line 11"/>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2940" name="Freeform 1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52941" name="AutoShape 13"/>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52942" name="AutoShape 14"/>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52943" name="AutoShape 15"/>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52944" name="Group 16"/>
          <p:cNvGrpSpPr>
            <a:grpSpLocks/>
          </p:cNvGrpSpPr>
          <p:nvPr/>
        </p:nvGrpSpPr>
        <p:grpSpPr bwMode="auto">
          <a:xfrm>
            <a:off x="4983163" y="1949450"/>
            <a:ext cx="495300" cy="412750"/>
            <a:chOff x="870" y="1472"/>
            <a:chExt cx="650" cy="541"/>
          </a:xfrm>
        </p:grpSpPr>
        <p:sp>
          <p:nvSpPr>
            <p:cNvPr id="252945" name="Oval 17"/>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2946" name="Group 18"/>
            <p:cNvGrpSpPr>
              <a:grpSpLocks/>
            </p:cNvGrpSpPr>
            <p:nvPr/>
          </p:nvGrpSpPr>
          <p:grpSpPr bwMode="auto">
            <a:xfrm>
              <a:off x="927" y="1760"/>
              <a:ext cx="432" cy="124"/>
              <a:chOff x="2379" y="2738"/>
              <a:chExt cx="348" cy="100"/>
            </a:xfrm>
          </p:grpSpPr>
          <p:sp>
            <p:nvSpPr>
              <p:cNvPr id="252947" name="AutoShape 19"/>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52948" name="Line 20"/>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2949" name="Line 21"/>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2950" name="Line 22"/>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2951" name="Freeform 23"/>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52952" name="AutoShape 24"/>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52953" name="AutoShape 25"/>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52954" name="AutoShape 26"/>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52955" name="Group 27"/>
          <p:cNvGrpSpPr>
            <a:grpSpLocks/>
          </p:cNvGrpSpPr>
          <p:nvPr/>
        </p:nvGrpSpPr>
        <p:grpSpPr bwMode="auto">
          <a:xfrm>
            <a:off x="4997450" y="1312863"/>
            <a:ext cx="323850" cy="596900"/>
            <a:chOff x="492" y="1974"/>
            <a:chExt cx="626" cy="1154"/>
          </a:xfrm>
        </p:grpSpPr>
        <p:sp>
          <p:nvSpPr>
            <p:cNvPr id="252956" name="Oval 28"/>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2957" name="Freeform 29"/>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2958" name="Oval 30"/>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2959" name="Oval 31"/>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2960" name="Oval 32"/>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52961" name="Group 33"/>
          <p:cNvGrpSpPr>
            <a:grpSpLocks/>
          </p:cNvGrpSpPr>
          <p:nvPr/>
        </p:nvGrpSpPr>
        <p:grpSpPr bwMode="auto">
          <a:xfrm>
            <a:off x="4762500" y="1547813"/>
            <a:ext cx="323850" cy="596900"/>
            <a:chOff x="492" y="1974"/>
            <a:chExt cx="626" cy="1154"/>
          </a:xfrm>
        </p:grpSpPr>
        <p:sp>
          <p:nvSpPr>
            <p:cNvPr id="252962" name="Oval 3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2963" name="Freeform 3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2964" name="Oval 36"/>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2965" name="Oval 3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2966" name="Oval 3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52967" name="Line 39"/>
          <p:cNvSpPr>
            <a:spLocks noChangeShapeType="1"/>
          </p:cNvSpPr>
          <p:nvPr/>
        </p:nvSpPr>
        <p:spPr bwMode="auto">
          <a:xfrm flipH="1" flipV="1">
            <a:off x="5264150" y="2320925"/>
            <a:ext cx="7938" cy="1512888"/>
          </a:xfrm>
          <a:prstGeom prst="line">
            <a:avLst/>
          </a:prstGeom>
          <a:noFill/>
          <a:ln w="25400">
            <a:solidFill>
              <a:schemeClr val="tx1"/>
            </a:solidFill>
            <a:miter lim="800000"/>
            <a:headEnd/>
            <a:tailEnd/>
          </a:ln>
          <a:effectLst/>
        </p:spPr>
        <p:txBody>
          <a:bodyPr wrap="none"/>
          <a:lstStyle/>
          <a:p>
            <a:endParaRPr lang="en-US"/>
          </a:p>
        </p:txBody>
      </p:sp>
      <p:sp>
        <p:nvSpPr>
          <p:cNvPr id="252968" name="Line 40"/>
          <p:cNvSpPr>
            <a:spLocks noChangeShapeType="1"/>
          </p:cNvSpPr>
          <p:nvPr/>
        </p:nvSpPr>
        <p:spPr bwMode="auto">
          <a:xfrm>
            <a:off x="4903788" y="3832225"/>
            <a:ext cx="3473450" cy="0"/>
          </a:xfrm>
          <a:prstGeom prst="line">
            <a:avLst/>
          </a:prstGeom>
          <a:noFill/>
          <a:ln w="57150">
            <a:solidFill>
              <a:schemeClr val="tx1"/>
            </a:solidFill>
            <a:round/>
            <a:headEnd/>
            <a:tailEnd/>
          </a:ln>
          <a:effectLst/>
        </p:spPr>
        <p:txBody>
          <a:bodyPr/>
          <a:lstStyle/>
          <a:p>
            <a:endParaRPr lang="en-US"/>
          </a:p>
        </p:txBody>
      </p:sp>
      <p:sp>
        <p:nvSpPr>
          <p:cNvPr id="252969" name="Text Box 41"/>
          <p:cNvSpPr txBox="1">
            <a:spLocks noChangeArrowheads="1"/>
          </p:cNvSpPr>
          <p:nvPr/>
        </p:nvSpPr>
        <p:spPr bwMode="auto">
          <a:xfrm>
            <a:off x="1590675" y="4330700"/>
            <a:ext cx="1416050" cy="274638"/>
          </a:xfrm>
          <a:prstGeom prst="rect">
            <a:avLst/>
          </a:prstGeom>
          <a:noFill/>
          <a:ln w="9525">
            <a:noFill/>
            <a:miter lim="800000"/>
            <a:headEnd/>
            <a:tailEnd/>
          </a:ln>
          <a:effectLst/>
        </p:spPr>
        <p:txBody>
          <a:bodyPr>
            <a:spAutoFit/>
          </a:bodyPr>
          <a:lstStyle/>
          <a:p>
            <a:pPr algn="ctr" eaLnBrk="0" hangingPunct="0"/>
            <a:r>
              <a:rPr lang="en-US" sz="1200" b="1"/>
              <a:t>Internet</a:t>
            </a:r>
          </a:p>
        </p:txBody>
      </p:sp>
      <p:sp>
        <p:nvSpPr>
          <p:cNvPr id="252970" name="Line 42"/>
          <p:cNvSpPr>
            <a:spLocks noChangeShapeType="1"/>
          </p:cNvSpPr>
          <p:nvPr/>
        </p:nvSpPr>
        <p:spPr bwMode="auto">
          <a:xfrm>
            <a:off x="3259138" y="3638550"/>
            <a:ext cx="0" cy="390525"/>
          </a:xfrm>
          <a:prstGeom prst="line">
            <a:avLst/>
          </a:prstGeom>
          <a:noFill/>
          <a:ln w="28575">
            <a:solidFill>
              <a:schemeClr val="tx1"/>
            </a:solidFill>
            <a:round/>
            <a:headEnd/>
            <a:tailEnd/>
          </a:ln>
          <a:effectLst/>
        </p:spPr>
        <p:txBody>
          <a:bodyPr/>
          <a:lstStyle/>
          <a:p>
            <a:endParaRPr lang="en-US"/>
          </a:p>
        </p:txBody>
      </p:sp>
      <p:sp>
        <p:nvSpPr>
          <p:cNvPr id="252971" name="Line 43"/>
          <p:cNvSpPr>
            <a:spLocks noChangeShapeType="1"/>
          </p:cNvSpPr>
          <p:nvPr/>
        </p:nvSpPr>
        <p:spPr bwMode="auto">
          <a:xfrm>
            <a:off x="4875213" y="3622675"/>
            <a:ext cx="0" cy="390525"/>
          </a:xfrm>
          <a:prstGeom prst="line">
            <a:avLst/>
          </a:prstGeom>
          <a:noFill/>
          <a:ln w="28575">
            <a:solidFill>
              <a:schemeClr val="tx1"/>
            </a:solidFill>
            <a:round/>
            <a:headEnd/>
            <a:tailEnd/>
          </a:ln>
          <a:effectLst/>
        </p:spPr>
        <p:txBody>
          <a:bodyPr/>
          <a:lstStyle/>
          <a:p>
            <a:endParaRPr lang="en-US"/>
          </a:p>
        </p:txBody>
      </p:sp>
      <p:sp>
        <p:nvSpPr>
          <p:cNvPr id="252972" name="Line 44"/>
          <p:cNvSpPr>
            <a:spLocks noChangeShapeType="1"/>
          </p:cNvSpPr>
          <p:nvPr/>
        </p:nvSpPr>
        <p:spPr bwMode="auto">
          <a:xfrm>
            <a:off x="1390650" y="3829050"/>
            <a:ext cx="1671638" cy="0"/>
          </a:xfrm>
          <a:prstGeom prst="line">
            <a:avLst/>
          </a:prstGeom>
          <a:noFill/>
          <a:ln w="57150">
            <a:solidFill>
              <a:schemeClr val="tx1"/>
            </a:solidFill>
            <a:round/>
            <a:headEnd/>
            <a:tailEnd/>
          </a:ln>
          <a:effectLst/>
        </p:spPr>
        <p:txBody>
          <a:bodyPr/>
          <a:lstStyle/>
          <a:p>
            <a:endParaRPr lang="en-US"/>
          </a:p>
        </p:txBody>
      </p:sp>
      <p:grpSp>
        <p:nvGrpSpPr>
          <p:cNvPr id="252973" name="Group 45"/>
          <p:cNvGrpSpPr>
            <a:grpSpLocks/>
          </p:cNvGrpSpPr>
          <p:nvPr/>
        </p:nvGrpSpPr>
        <p:grpSpPr bwMode="auto">
          <a:xfrm>
            <a:off x="1878013" y="3294063"/>
            <a:ext cx="968375" cy="1069975"/>
            <a:chOff x="1560" y="2541"/>
            <a:chExt cx="696" cy="771"/>
          </a:xfrm>
        </p:grpSpPr>
        <p:sp>
          <p:nvSpPr>
            <p:cNvPr id="252974" name="Oval 46"/>
            <p:cNvSpPr>
              <a:spLocks noChangeArrowheads="1"/>
            </p:cNvSpPr>
            <p:nvPr/>
          </p:nvSpPr>
          <p:spPr bwMode="auto">
            <a:xfrm>
              <a:off x="1638" y="3120"/>
              <a:ext cx="540" cy="19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252975" name="Picture 47" descr="Picture1"/>
            <p:cNvPicPr>
              <a:picLocks noChangeAspect="1" noChangeArrowheads="1"/>
            </p:cNvPicPr>
            <p:nvPr/>
          </p:nvPicPr>
          <p:blipFill>
            <a:blip r:embed="rId3" cstate="print"/>
            <a:srcRect/>
            <a:stretch>
              <a:fillRect/>
            </a:stretch>
          </p:blipFill>
          <p:spPr bwMode="auto">
            <a:xfrm>
              <a:off x="1560" y="2541"/>
              <a:ext cx="696" cy="690"/>
            </a:xfrm>
            <a:prstGeom prst="rect">
              <a:avLst/>
            </a:prstGeom>
            <a:noFill/>
            <a:ln w="9525">
              <a:noFill/>
              <a:miter lim="800000"/>
              <a:headEnd/>
              <a:tailEnd/>
            </a:ln>
          </p:spPr>
        </p:pic>
      </p:grpSp>
      <p:sp>
        <p:nvSpPr>
          <p:cNvPr id="252976" name="Text Box 48"/>
          <p:cNvSpPr txBox="1">
            <a:spLocks noChangeArrowheads="1"/>
          </p:cNvSpPr>
          <p:nvPr/>
        </p:nvSpPr>
        <p:spPr bwMode="auto">
          <a:xfrm rot="-5400000">
            <a:off x="2767013" y="371157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52977" name="Line 49"/>
          <p:cNvSpPr>
            <a:spLocks noChangeShapeType="1"/>
          </p:cNvSpPr>
          <p:nvPr/>
        </p:nvSpPr>
        <p:spPr bwMode="auto">
          <a:xfrm>
            <a:off x="3084513" y="3648075"/>
            <a:ext cx="0" cy="390525"/>
          </a:xfrm>
          <a:prstGeom prst="line">
            <a:avLst/>
          </a:prstGeom>
          <a:noFill/>
          <a:ln w="28575">
            <a:solidFill>
              <a:schemeClr val="tx1"/>
            </a:solidFill>
            <a:round/>
            <a:headEnd/>
            <a:tailEnd/>
          </a:ln>
          <a:effectLst/>
        </p:spPr>
        <p:txBody>
          <a:bodyPr/>
          <a:lstStyle/>
          <a:p>
            <a:endParaRPr lang="en-US"/>
          </a:p>
        </p:txBody>
      </p:sp>
      <p:sp>
        <p:nvSpPr>
          <p:cNvPr id="252978" name="Line 50"/>
          <p:cNvSpPr>
            <a:spLocks noChangeShapeType="1"/>
          </p:cNvSpPr>
          <p:nvPr/>
        </p:nvSpPr>
        <p:spPr bwMode="auto">
          <a:xfrm>
            <a:off x="4687888" y="3644900"/>
            <a:ext cx="0" cy="390525"/>
          </a:xfrm>
          <a:prstGeom prst="line">
            <a:avLst/>
          </a:prstGeom>
          <a:noFill/>
          <a:ln w="28575">
            <a:solidFill>
              <a:schemeClr val="tx1"/>
            </a:solidFill>
            <a:round/>
            <a:headEnd/>
            <a:tailEnd/>
          </a:ln>
          <a:effectLst/>
        </p:spPr>
        <p:txBody>
          <a:bodyPr/>
          <a:lstStyle/>
          <a:p>
            <a:endParaRPr lang="en-US"/>
          </a:p>
        </p:txBody>
      </p:sp>
      <p:sp>
        <p:nvSpPr>
          <p:cNvPr id="252979" name="Text Box 51"/>
          <p:cNvSpPr txBox="1">
            <a:spLocks noChangeArrowheads="1"/>
          </p:cNvSpPr>
          <p:nvPr/>
        </p:nvSpPr>
        <p:spPr bwMode="auto">
          <a:xfrm rot="-5400000">
            <a:off x="4437857" y="369490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52980" name="Rectangle 52"/>
          <p:cNvSpPr>
            <a:spLocks noChangeArrowheads="1"/>
          </p:cNvSpPr>
          <p:nvPr/>
        </p:nvSpPr>
        <p:spPr bwMode="auto">
          <a:xfrm>
            <a:off x="5254625" y="3100388"/>
            <a:ext cx="1527175" cy="403225"/>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200" b="1"/>
              <a:t>Advanced Access </a:t>
            </a:r>
          </a:p>
          <a:p>
            <a:pPr algn="ctr" eaLnBrk="0" hangingPunct="0">
              <a:lnSpc>
                <a:spcPct val="85000"/>
              </a:lnSpc>
            </a:pPr>
            <a:r>
              <a:rPr lang="en-AU" sz="1200" b="1"/>
              <a:t>Control server</a:t>
            </a:r>
          </a:p>
        </p:txBody>
      </p:sp>
      <p:sp>
        <p:nvSpPr>
          <p:cNvPr id="252981" name="Line 53"/>
          <p:cNvSpPr>
            <a:spLocks noChangeShapeType="1"/>
          </p:cNvSpPr>
          <p:nvPr/>
        </p:nvSpPr>
        <p:spPr bwMode="auto">
          <a:xfrm flipV="1">
            <a:off x="3262313" y="3825875"/>
            <a:ext cx="1433512" cy="0"/>
          </a:xfrm>
          <a:prstGeom prst="line">
            <a:avLst/>
          </a:prstGeom>
          <a:noFill/>
          <a:ln w="57150">
            <a:solidFill>
              <a:schemeClr val="tx1"/>
            </a:solidFill>
            <a:round/>
            <a:headEnd/>
            <a:tailEnd/>
          </a:ln>
          <a:effectLst/>
        </p:spPr>
        <p:txBody>
          <a:bodyPr/>
          <a:lstStyle/>
          <a:p>
            <a:endParaRPr lang="en-US"/>
          </a:p>
        </p:txBody>
      </p:sp>
      <p:grpSp>
        <p:nvGrpSpPr>
          <p:cNvPr id="252982" name="Group 54"/>
          <p:cNvGrpSpPr>
            <a:grpSpLocks/>
          </p:cNvGrpSpPr>
          <p:nvPr/>
        </p:nvGrpSpPr>
        <p:grpSpPr bwMode="auto">
          <a:xfrm>
            <a:off x="673100" y="3671888"/>
            <a:ext cx="738188" cy="649287"/>
            <a:chOff x="567" y="1026"/>
            <a:chExt cx="465" cy="409"/>
          </a:xfrm>
        </p:grpSpPr>
        <p:sp>
          <p:nvSpPr>
            <p:cNvPr id="252983" name="Oval 55"/>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2984" name="AutoShape 56"/>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52985" name="AutoShape 57"/>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2986" name="AutoShape 58"/>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52987" name="AutoShape 59"/>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2988" name="Line 60"/>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252989" name="Line 61"/>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252990" name="Line 62"/>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252991" name="Line 63"/>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252992" name="Line 64"/>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252993" name="Line 65"/>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252994" name="Line 66"/>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252995" name="Line 67"/>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252996" name="Line 68"/>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252997" name="Line 69"/>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252998" name="Group 70"/>
            <p:cNvGrpSpPr>
              <a:grpSpLocks/>
            </p:cNvGrpSpPr>
            <p:nvPr/>
          </p:nvGrpSpPr>
          <p:grpSpPr bwMode="auto">
            <a:xfrm>
              <a:off x="567" y="1026"/>
              <a:ext cx="227" cy="409"/>
              <a:chOff x="492" y="1974"/>
              <a:chExt cx="626" cy="1154"/>
            </a:xfrm>
          </p:grpSpPr>
          <p:sp>
            <p:nvSpPr>
              <p:cNvPr id="252999" name="Oval 71"/>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00" name="Freeform 72"/>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3001" name="Oval 73"/>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3002" name="Oval 74"/>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03" name="Oval 75"/>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253004" name="Text Box 76"/>
          <p:cNvSpPr txBox="1">
            <a:spLocks noChangeArrowheads="1"/>
          </p:cNvSpPr>
          <p:nvPr/>
        </p:nvSpPr>
        <p:spPr bwMode="auto">
          <a:xfrm>
            <a:off x="250825" y="4319588"/>
            <a:ext cx="1463675" cy="274637"/>
          </a:xfrm>
          <a:prstGeom prst="rect">
            <a:avLst/>
          </a:prstGeom>
          <a:noFill/>
          <a:ln w="9525">
            <a:noFill/>
            <a:miter lim="800000"/>
            <a:headEnd/>
            <a:tailEnd/>
          </a:ln>
          <a:effectLst/>
        </p:spPr>
        <p:txBody>
          <a:bodyPr wrap="none">
            <a:spAutoFit/>
          </a:bodyPr>
          <a:lstStyle/>
          <a:p>
            <a:pPr algn="ctr" eaLnBrk="0" hangingPunct="0"/>
            <a:r>
              <a:rPr lang="en-US" sz="1200" b="1"/>
              <a:t>Corporate Laptop</a:t>
            </a:r>
          </a:p>
        </p:txBody>
      </p:sp>
      <p:grpSp>
        <p:nvGrpSpPr>
          <p:cNvPr id="253005" name="Group 77"/>
          <p:cNvGrpSpPr>
            <a:grpSpLocks/>
          </p:cNvGrpSpPr>
          <p:nvPr/>
        </p:nvGrpSpPr>
        <p:grpSpPr bwMode="auto">
          <a:xfrm>
            <a:off x="8081963" y="3251200"/>
            <a:ext cx="679450" cy="563563"/>
            <a:chOff x="4392" y="2873"/>
            <a:chExt cx="346" cy="287"/>
          </a:xfrm>
        </p:grpSpPr>
        <p:sp>
          <p:nvSpPr>
            <p:cNvPr id="253006" name="Oval 78"/>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07" name="AutoShape 79"/>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08" name="Line 80"/>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09" name="Line 81"/>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10" name="Line 82"/>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11" name="Freeform 83"/>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grpSp>
        <p:nvGrpSpPr>
          <p:cNvPr id="253012" name="Group 84"/>
          <p:cNvGrpSpPr>
            <a:grpSpLocks/>
          </p:cNvGrpSpPr>
          <p:nvPr/>
        </p:nvGrpSpPr>
        <p:grpSpPr bwMode="auto">
          <a:xfrm>
            <a:off x="8081963" y="3540125"/>
            <a:ext cx="679450" cy="563563"/>
            <a:chOff x="4392" y="2873"/>
            <a:chExt cx="346" cy="287"/>
          </a:xfrm>
        </p:grpSpPr>
        <p:sp>
          <p:nvSpPr>
            <p:cNvPr id="253013" name="Oval 85"/>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14" name="AutoShape 86"/>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15" name="Line 87"/>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16" name="Line 88"/>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17" name="Line 89"/>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18" name="Freeform 90"/>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grpSp>
        <p:nvGrpSpPr>
          <p:cNvPr id="253019" name="Group 91"/>
          <p:cNvGrpSpPr>
            <a:grpSpLocks/>
          </p:cNvGrpSpPr>
          <p:nvPr/>
        </p:nvGrpSpPr>
        <p:grpSpPr bwMode="auto">
          <a:xfrm>
            <a:off x="8081963" y="3827463"/>
            <a:ext cx="679450" cy="563562"/>
            <a:chOff x="4392" y="2873"/>
            <a:chExt cx="346" cy="287"/>
          </a:xfrm>
        </p:grpSpPr>
        <p:sp>
          <p:nvSpPr>
            <p:cNvPr id="253020" name="Oval 92"/>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21" name="AutoShape 93"/>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22" name="Line 94"/>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23" name="Line 95"/>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24" name="Line 96"/>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25" name="Freeform 97"/>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grpSp>
        <p:nvGrpSpPr>
          <p:cNvPr id="253026" name="Group 98"/>
          <p:cNvGrpSpPr>
            <a:grpSpLocks/>
          </p:cNvGrpSpPr>
          <p:nvPr/>
        </p:nvGrpSpPr>
        <p:grpSpPr bwMode="auto">
          <a:xfrm>
            <a:off x="8464550" y="3251200"/>
            <a:ext cx="679450" cy="563563"/>
            <a:chOff x="4392" y="2873"/>
            <a:chExt cx="346" cy="287"/>
          </a:xfrm>
        </p:grpSpPr>
        <p:sp>
          <p:nvSpPr>
            <p:cNvPr id="253027" name="Oval 99"/>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28" name="AutoShape 100"/>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29" name="Line 101"/>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30" name="Line 102"/>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31" name="Line 103"/>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32" name="Freeform 104"/>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grpSp>
        <p:nvGrpSpPr>
          <p:cNvPr id="253033" name="Group 105"/>
          <p:cNvGrpSpPr>
            <a:grpSpLocks/>
          </p:cNvGrpSpPr>
          <p:nvPr/>
        </p:nvGrpSpPr>
        <p:grpSpPr bwMode="auto">
          <a:xfrm>
            <a:off x="8464550" y="3540125"/>
            <a:ext cx="679450" cy="563563"/>
            <a:chOff x="4392" y="2873"/>
            <a:chExt cx="346" cy="287"/>
          </a:xfrm>
        </p:grpSpPr>
        <p:sp>
          <p:nvSpPr>
            <p:cNvPr id="253034" name="Oval 106"/>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35" name="AutoShape 107"/>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36" name="Line 108"/>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37" name="Line 109"/>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38" name="Line 110"/>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39" name="Freeform 111"/>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grpSp>
        <p:nvGrpSpPr>
          <p:cNvPr id="253040" name="Group 112"/>
          <p:cNvGrpSpPr>
            <a:grpSpLocks/>
          </p:cNvGrpSpPr>
          <p:nvPr/>
        </p:nvGrpSpPr>
        <p:grpSpPr bwMode="auto">
          <a:xfrm>
            <a:off x="8464550" y="3827463"/>
            <a:ext cx="679450" cy="563562"/>
            <a:chOff x="4392" y="2873"/>
            <a:chExt cx="346" cy="287"/>
          </a:xfrm>
        </p:grpSpPr>
        <p:sp>
          <p:nvSpPr>
            <p:cNvPr id="253041" name="Oval 113"/>
            <p:cNvSpPr>
              <a:spLocks noChangeArrowheads="1"/>
            </p:cNvSpPr>
            <p:nvPr/>
          </p:nvSpPr>
          <p:spPr bwMode="gray">
            <a:xfrm>
              <a:off x="4392" y="2938"/>
              <a:ext cx="346" cy="22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42" name="AutoShape 114"/>
            <p:cNvSpPr>
              <a:spLocks noChangeArrowheads="1"/>
            </p:cNvSpPr>
            <p:nvPr/>
          </p:nvSpPr>
          <p:spPr bwMode="gray">
            <a:xfrm rot="-5400000">
              <a:off x="4438" y="2929"/>
              <a:ext cx="216" cy="103"/>
            </a:xfrm>
            <a:prstGeom prst="roundRect">
              <a:avLst>
                <a:gd name="adj" fmla="val 16667"/>
              </a:avLst>
            </a:prstGeom>
            <a:solidFill>
              <a:schemeClr val="bg2"/>
            </a:solidFill>
            <a:ln w="9525">
              <a:round/>
              <a:headEnd/>
              <a:tailEnd/>
            </a:ln>
            <a:effectLst/>
            <a:scene3d>
              <a:camera prst="legacyPerspectiveFront">
                <a:rot lat="1500000" lon="1500000" rev="0"/>
              </a:camera>
              <a:lightRig rig="legacyFlat2" dir="b"/>
            </a:scene3d>
            <a:sp3d extrusionH="290500" prstMaterial="legacyMatte">
              <a:bevelT w="13500" h="13500" prst="angle"/>
              <a:bevelB w="13500" h="13500" prst="angle"/>
              <a:extrusionClr>
                <a:schemeClr val="bg2"/>
              </a:extrusionClr>
            </a:sp3d>
          </p:spPr>
          <p:txBody>
            <a:bodyPr wrap="none" anchor="ctr">
              <a:flatTx/>
            </a:bodyPr>
            <a:lstStyle/>
            <a:p>
              <a:endParaRPr lang="en-US"/>
            </a:p>
          </p:txBody>
        </p:sp>
        <p:sp>
          <p:nvSpPr>
            <p:cNvPr id="253043" name="Line 115"/>
            <p:cNvSpPr>
              <a:spLocks noChangeShapeType="1"/>
            </p:cNvSpPr>
            <p:nvPr/>
          </p:nvSpPr>
          <p:spPr bwMode="gray">
            <a:xfrm rot="5400000" flipV="1">
              <a:off x="4543" y="3020"/>
              <a:ext cx="4" cy="33"/>
            </a:xfrm>
            <a:prstGeom prst="line">
              <a:avLst/>
            </a:prstGeom>
            <a:noFill/>
            <a:ln w="19050">
              <a:solidFill>
                <a:srgbClr val="CDD0DB"/>
              </a:solidFill>
              <a:round/>
              <a:headEnd/>
              <a:tailEnd/>
            </a:ln>
            <a:effectLst/>
          </p:spPr>
          <p:txBody>
            <a:bodyPr/>
            <a:lstStyle/>
            <a:p>
              <a:endParaRPr lang="en-US"/>
            </a:p>
          </p:txBody>
        </p:sp>
        <p:sp>
          <p:nvSpPr>
            <p:cNvPr id="253044" name="Line 116"/>
            <p:cNvSpPr>
              <a:spLocks noChangeShapeType="1"/>
            </p:cNvSpPr>
            <p:nvPr/>
          </p:nvSpPr>
          <p:spPr bwMode="gray">
            <a:xfrm rot="5400000" flipV="1">
              <a:off x="4543" y="3036"/>
              <a:ext cx="4" cy="33"/>
            </a:xfrm>
            <a:prstGeom prst="line">
              <a:avLst/>
            </a:prstGeom>
            <a:noFill/>
            <a:ln w="19050">
              <a:solidFill>
                <a:srgbClr val="CDD0DB"/>
              </a:solidFill>
              <a:round/>
              <a:headEnd/>
              <a:tailEnd/>
            </a:ln>
            <a:effectLst/>
          </p:spPr>
          <p:txBody>
            <a:bodyPr/>
            <a:lstStyle/>
            <a:p>
              <a:endParaRPr lang="en-US"/>
            </a:p>
          </p:txBody>
        </p:sp>
        <p:sp>
          <p:nvSpPr>
            <p:cNvPr id="253045" name="Line 117"/>
            <p:cNvSpPr>
              <a:spLocks noChangeShapeType="1"/>
            </p:cNvSpPr>
            <p:nvPr/>
          </p:nvSpPr>
          <p:spPr bwMode="gray">
            <a:xfrm rot="5400000" flipV="1">
              <a:off x="4543" y="3053"/>
              <a:ext cx="4" cy="33"/>
            </a:xfrm>
            <a:prstGeom prst="line">
              <a:avLst/>
            </a:prstGeom>
            <a:noFill/>
            <a:ln w="19050">
              <a:solidFill>
                <a:srgbClr val="CDD0DB"/>
              </a:solidFill>
              <a:round/>
              <a:headEnd/>
              <a:tailEnd/>
            </a:ln>
            <a:effectLst/>
          </p:spPr>
          <p:txBody>
            <a:bodyPr/>
            <a:lstStyle/>
            <a:p>
              <a:endParaRPr lang="en-US"/>
            </a:p>
          </p:txBody>
        </p:sp>
        <p:sp>
          <p:nvSpPr>
            <p:cNvPr id="253046" name="Freeform 118"/>
            <p:cNvSpPr>
              <a:spLocks/>
            </p:cNvSpPr>
            <p:nvPr/>
          </p:nvSpPr>
          <p:spPr bwMode="gray">
            <a:xfrm>
              <a:off x="4512" y="2908"/>
              <a:ext cx="65" cy="78"/>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CDD0DB"/>
              </a:solidFill>
              <a:prstDash val="solid"/>
              <a:round/>
              <a:headEnd/>
              <a:tailEnd/>
            </a:ln>
            <a:effectLst/>
          </p:spPr>
          <p:txBody>
            <a:bodyPr wrap="none" anchor="ctr"/>
            <a:lstStyle/>
            <a:p>
              <a:endParaRPr lang="en-US"/>
            </a:p>
          </p:txBody>
        </p:sp>
      </p:grpSp>
      <p:sp>
        <p:nvSpPr>
          <p:cNvPr id="253047" name="Text Box 119"/>
          <p:cNvSpPr txBox="1">
            <a:spLocks noChangeArrowheads="1"/>
          </p:cNvSpPr>
          <p:nvPr/>
        </p:nvSpPr>
        <p:spPr bwMode="auto">
          <a:xfrm>
            <a:off x="7775575" y="4432300"/>
            <a:ext cx="1524000" cy="530225"/>
          </a:xfrm>
          <a:prstGeom prst="rect">
            <a:avLst/>
          </a:prstGeom>
          <a:noFill/>
          <a:ln w="9525">
            <a:noFill/>
            <a:miter lim="800000"/>
            <a:headEnd/>
            <a:tailEnd/>
          </a:ln>
          <a:effectLst/>
        </p:spPr>
        <p:txBody>
          <a:bodyPr>
            <a:spAutoFit/>
          </a:bodyPr>
          <a:lstStyle/>
          <a:p>
            <a:pPr algn="ctr">
              <a:lnSpc>
                <a:spcPct val="80000"/>
              </a:lnSpc>
              <a:spcBef>
                <a:spcPct val="50000"/>
              </a:spcBef>
            </a:pPr>
            <a:r>
              <a:rPr lang="en-US" sz="1200" b="1"/>
              <a:t>Citrix Presentation Server Farm</a:t>
            </a:r>
          </a:p>
        </p:txBody>
      </p:sp>
      <p:grpSp>
        <p:nvGrpSpPr>
          <p:cNvPr id="253048" name="Group 120"/>
          <p:cNvGrpSpPr>
            <a:grpSpLocks/>
          </p:cNvGrpSpPr>
          <p:nvPr/>
        </p:nvGrpSpPr>
        <p:grpSpPr bwMode="auto">
          <a:xfrm>
            <a:off x="3322638" y="3189288"/>
            <a:ext cx="1382712" cy="892175"/>
            <a:chOff x="2093" y="1974"/>
            <a:chExt cx="871" cy="562"/>
          </a:xfrm>
        </p:grpSpPr>
        <p:sp>
          <p:nvSpPr>
            <p:cNvPr id="253049" name="Rectangle 121"/>
            <p:cNvSpPr>
              <a:spLocks noChangeArrowheads="1"/>
            </p:cNvSpPr>
            <p:nvPr/>
          </p:nvSpPr>
          <p:spPr bwMode="auto">
            <a:xfrm>
              <a:off x="2093" y="1974"/>
              <a:ext cx="871" cy="254"/>
            </a:xfrm>
            <a:prstGeom prst="rect">
              <a:avLst/>
            </a:prstGeom>
            <a:noFill/>
            <a:ln w="9525">
              <a:noFill/>
              <a:miter lim="800000"/>
              <a:headEnd/>
              <a:tailEnd/>
            </a:ln>
            <a:effectLst/>
          </p:spPr>
          <p:txBody>
            <a:bodyPr wrap="none">
              <a:spAutoFit/>
            </a:bodyPr>
            <a:lstStyle/>
            <a:p>
              <a:pPr algn="ctr" eaLnBrk="0" hangingPunct="0">
                <a:lnSpc>
                  <a:spcPct val="85000"/>
                </a:lnSpc>
              </a:pPr>
              <a:r>
                <a:rPr lang="en-AU" sz="1200" b="1"/>
                <a:t>Access Gateway</a:t>
              </a:r>
            </a:p>
            <a:p>
              <a:pPr algn="ctr" eaLnBrk="0" hangingPunct="0">
                <a:lnSpc>
                  <a:spcPct val="85000"/>
                </a:lnSpc>
              </a:pPr>
              <a:r>
                <a:rPr lang="en-AU" sz="1200" b="1"/>
                <a:t>appliance</a:t>
              </a:r>
            </a:p>
          </p:txBody>
        </p:sp>
        <p:grpSp>
          <p:nvGrpSpPr>
            <p:cNvPr id="253050" name="Group 122"/>
            <p:cNvGrpSpPr>
              <a:grpSpLocks/>
            </p:cNvGrpSpPr>
            <p:nvPr/>
          </p:nvGrpSpPr>
          <p:grpSpPr bwMode="auto">
            <a:xfrm>
              <a:off x="2228" y="2298"/>
              <a:ext cx="602" cy="238"/>
              <a:chOff x="3687" y="3053"/>
              <a:chExt cx="1654" cy="595"/>
            </a:xfrm>
          </p:grpSpPr>
          <p:pic>
            <p:nvPicPr>
              <p:cNvPr id="253051" name="Picture 123" descr="AG-black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53052" name="Oval 124"/>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253053" name="Group 125"/>
          <p:cNvGrpSpPr>
            <a:grpSpLocks/>
          </p:cNvGrpSpPr>
          <p:nvPr/>
        </p:nvGrpSpPr>
        <p:grpSpPr bwMode="auto">
          <a:xfrm>
            <a:off x="1895475" y="4822825"/>
            <a:ext cx="5272088" cy="1979613"/>
            <a:chOff x="3444" y="1807"/>
            <a:chExt cx="2316" cy="1341"/>
          </a:xfrm>
        </p:grpSpPr>
        <p:sp>
          <p:nvSpPr>
            <p:cNvPr id="253054" name="Oval 126"/>
            <p:cNvSpPr>
              <a:spLocks noChangeArrowheads="1"/>
            </p:cNvSpPr>
            <p:nvPr/>
          </p:nvSpPr>
          <p:spPr bwMode="auto">
            <a:xfrm>
              <a:off x="3444" y="2842"/>
              <a:ext cx="2316"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3055" name="AutoShape 127"/>
            <p:cNvSpPr>
              <a:spLocks noChangeArrowheads="1"/>
            </p:cNvSpPr>
            <p:nvPr/>
          </p:nvSpPr>
          <p:spPr bwMode="auto">
            <a:xfrm>
              <a:off x="3632" y="1807"/>
              <a:ext cx="1972" cy="1146"/>
            </a:xfrm>
            <a:prstGeom prst="roundRect">
              <a:avLst>
                <a:gd name="adj" fmla="val 3611"/>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sp>
        <p:nvSpPr>
          <p:cNvPr id="253056" name="Text Box 128"/>
          <p:cNvSpPr txBox="1">
            <a:spLocks noChangeArrowheads="1"/>
          </p:cNvSpPr>
          <p:nvPr/>
        </p:nvSpPr>
        <p:spPr bwMode="auto">
          <a:xfrm>
            <a:off x="2403475" y="5010150"/>
            <a:ext cx="4335463" cy="558800"/>
          </a:xfrm>
          <a:prstGeom prst="rect">
            <a:avLst/>
          </a:prstGeom>
          <a:noFill/>
          <a:ln w="9525" algn="ctr">
            <a:noFill/>
            <a:miter lim="800000"/>
            <a:headEnd/>
            <a:tailEnd/>
          </a:ln>
          <a:effectLst/>
        </p:spPr>
        <p:txBody>
          <a:bodyPr>
            <a:spAutoFit/>
          </a:bodyPr>
          <a:lstStyle/>
          <a:p>
            <a:pPr algn="ctr">
              <a:lnSpc>
                <a:spcPct val="85000"/>
              </a:lnSpc>
              <a:spcBef>
                <a:spcPct val="50000"/>
              </a:spcBef>
            </a:pPr>
            <a:r>
              <a:rPr lang="en-US" b="1"/>
              <a:t>Provide users with the best possible Presentation Server experience</a:t>
            </a:r>
          </a:p>
        </p:txBody>
      </p:sp>
      <p:sp>
        <p:nvSpPr>
          <p:cNvPr id="253057" name="Text Box 129"/>
          <p:cNvSpPr txBox="1">
            <a:spLocks noChangeArrowheads="1"/>
          </p:cNvSpPr>
          <p:nvPr/>
        </p:nvSpPr>
        <p:spPr bwMode="auto">
          <a:xfrm>
            <a:off x="2401888" y="5757863"/>
            <a:ext cx="4335462" cy="558800"/>
          </a:xfrm>
          <a:prstGeom prst="rect">
            <a:avLst/>
          </a:prstGeom>
          <a:noFill/>
          <a:ln w="9525" algn="ctr">
            <a:noFill/>
            <a:miter lim="800000"/>
            <a:headEnd/>
            <a:tailEnd/>
          </a:ln>
          <a:effectLst/>
        </p:spPr>
        <p:txBody>
          <a:bodyPr>
            <a:spAutoFit/>
          </a:bodyPr>
          <a:lstStyle/>
          <a:p>
            <a:pPr algn="ctr">
              <a:lnSpc>
                <a:spcPct val="85000"/>
              </a:lnSpc>
              <a:spcBef>
                <a:spcPct val="50000"/>
              </a:spcBef>
            </a:pPr>
            <a:r>
              <a:rPr lang="en-US" b="1"/>
              <a:t>Provide administrators with the strongest level of control</a:t>
            </a:r>
          </a:p>
        </p:txBody>
      </p:sp>
      <p:grpSp>
        <p:nvGrpSpPr>
          <p:cNvPr id="253058" name="Group 130"/>
          <p:cNvGrpSpPr>
            <a:grpSpLocks/>
          </p:cNvGrpSpPr>
          <p:nvPr/>
        </p:nvGrpSpPr>
        <p:grpSpPr bwMode="auto">
          <a:xfrm>
            <a:off x="5451475" y="3714750"/>
            <a:ext cx="809625" cy="682625"/>
            <a:chOff x="3806" y="2247"/>
            <a:chExt cx="510" cy="430"/>
          </a:xfrm>
        </p:grpSpPr>
        <p:sp>
          <p:nvSpPr>
            <p:cNvPr id="253059" name="Oval 131"/>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3060" name="Group 132"/>
            <p:cNvGrpSpPr>
              <a:grpSpLocks/>
            </p:cNvGrpSpPr>
            <p:nvPr/>
          </p:nvGrpSpPr>
          <p:grpSpPr bwMode="auto">
            <a:xfrm>
              <a:off x="3948" y="2247"/>
              <a:ext cx="190" cy="348"/>
              <a:chOff x="2102" y="1044"/>
              <a:chExt cx="100" cy="348"/>
            </a:xfrm>
          </p:grpSpPr>
          <p:sp>
            <p:nvSpPr>
              <p:cNvPr id="253061" name="AutoShape 133"/>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3062" name="Line 134"/>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53063" name="Line 135"/>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53064" name="Line 136"/>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53065" name="Freeform 137"/>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pic>
        <p:nvPicPr>
          <p:cNvPr id="253066" name="Picture 138" descr="2"/>
          <p:cNvPicPr>
            <a:picLocks noChangeAspect="1" noChangeArrowheads="1"/>
          </p:cNvPicPr>
          <p:nvPr/>
        </p:nvPicPr>
        <p:blipFill>
          <a:blip r:embed="rId5" cstate="print"/>
          <a:srcRect/>
          <a:stretch>
            <a:fillRect/>
          </a:stretch>
        </p:blipFill>
        <p:spPr bwMode="auto">
          <a:xfrm>
            <a:off x="6740525" y="3449638"/>
            <a:ext cx="1181100" cy="793750"/>
          </a:xfrm>
          <a:prstGeom prst="rect">
            <a:avLst/>
          </a:prstGeom>
          <a:noFill/>
        </p:spPr>
      </p:pic>
      <p:sp>
        <p:nvSpPr>
          <p:cNvPr id="253067" name="Rectangle 139"/>
          <p:cNvSpPr>
            <a:spLocks noChangeArrowheads="1"/>
          </p:cNvSpPr>
          <p:nvPr/>
        </p:nvSpPr>
        <p:spPr bwMode="auto">
          <a:xfrm>
            <a:off x="6699250" y="3178175"/>
            <a:ext cx="1182688" cy="247650"/>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200" b="1"/>
              <a:t>Web Interface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048"/>
                                        </p:tgtEl>
                                        <p:attrNameLst>
                                          <p:attrName>style.visibility</p:attrName>
                                        </p:attrNameLst>
                                      </p:cBhvr>
                                      <p:to>
                                        <p:strVal val="visible"/>
                                      </p:to>
                                    </p:set>
                                    <p:animEffect transition="in" filter="fade">
                                      <p:cBhvr>
                                        <p:cTn id="7" dur="1000"/>
                                        <p:tgtEl>
                                          <p:spTgt spid="25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lide Number Placeholder 3"/>
          <p:cNvSpPr>
            <a:spLocks noGrp="1"/>
          </p:cNvSpPr>
          <p:nvPr>
            <p:ph type="sldNum" sz="quarter" idx="10"/>
          </p:nvPr>
        </p:nvSpPr>
        <p:spPr/>
        <p:txBody>
          <a:bodyPr/>
          <a:lstStyle/>
          <a:p>
            <a:fld id="{2857B5F4-5187-44E1-AA53-2A5FAA2CE8F8}" type="slidenum">
              <a:rPr lang="en-US"/>
              <a:pPr/>
              <a:t>43</a:t>
            </a:fld>
            <a:endParaRPr lang="en-US"/>
          </a:p>
        </p:txBody>
      </p:sp>
      <p:sp>
        <p:nvSpPr>
          <p:cNvPr id="262" name="Footer Placeholder 4"/>
          <p:cNvSpPr>
            <a:spLocks noGrp="1"/>
          </p:cNvSpPr>
          <p:nvPr>
            <p:ph type="ftr" sz="quarter" idx="11"/>
          </p:nvPr>
        </p:nvSpPr>
        <p:spPr/>
        <p:txBody>
          <a:bodyPr/>
          <a:lstStyle/>
          <a:p>
            <a:r>
              <a:rPr lang="en-US"/>
              <a:t>Internal and Partner Use Only</a:t>
            </a:r>
          </a:p>
          <a:p>
            <a:endParaRPr lang="en-US"/>
          </a:p>
        </p:txBody>
      </p:sp>
      <p:sp>
        <p:nvSpPr>
          <p:cNvPr id="263" name="Date Placeholder 5"/>
          <p:cNvSpPr>
            <a:spLocks noGrp="1"/>
          </p:cNvSpPr>
          <p:nvPr>
            <p:ph type="dt" sz="half" idx="12"/>
          </p:nvPr>
        </p:nvSpPr>
        <p:spPr/>
        <p:txBody>
          <a:bodyPr/>
          <a:lstStyle/>
          <a:p>
            <a:r>
              <a:rPr lang="en-US"/>
              <a:t>© 2005 Citrix Systems, Inc.—All rights reserved.</a:t>
            </a:r>
          </a:p>
        </p:txBody>
      </p:sp>
      <p:sp>
        <p:nvSpPr>
          <p:cNvPr id="257026" name="Line 2"/>
          <p:cNvSpPr>
            <a:spLocks noChangeShapeType="1"/>
          </p:cNvSpPr>
          <p:nvPr/>
        </p:nvSpPr>
        <p:spPr bwMode="auto">
          <a:xfrm flipH="1" flipV="1">
            <a:off x="4687888" y="4048125"/>
            <a:ext cx="660400" cy="923925"/>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57027" name="Line 3"/>
          <p:cNvSpPr>
            <a:spLocks noChangeShapeType="1"/>
          </p:cNvSpPr>
          <p:nvPr/>
        </p:nvSpPr>
        <p:spPr bwMode="auto">
          <a:xfrm flipV="1">
            <a:off x="5507038" y="4259263"/>
            <a:ext cx="604837" cy="730250"/>
          </a:xfrm>
          <a:prstGeom prst="line">
            <a:avLst/>
          </a:prstGeom>
          <a:noFill/>
          <a:ln w="9525">
            <a:solidFill>
              <a:schemeClr val="accent1"/>
            </a:solidFill>
            <a:round/>
            <a:headEnd/>
            <a:tailEnd type="triangle" w="med" len="med"/>
          </a:ln>
          <a:effectLst/>
        </p:spPr>
        <p:txBody>
          <a:bodyPr wrap="none" anchor="ctr"/>
          <a:lstStyle/>
          <a:p>
            <a:endParaRPr lang="en-US"/>
          </a:p>
        </p:txBody>
      </p:sp>
      <p:grpSp>
        <p:nvGrpSpPr>
          <p:cNvPr id="257028" name="Group 4"/>
          <p:cNvGrpSpPr>
            <a:grpSpLocks/>
          </p:cNvGrpSpPr>
          <p:nvPr/>
        </p:nvGrpSpPr>
        <p:grpSpPr bwMode="auto">
          <a:xfrm>
            <a:off x="3992563" y="3659188"/>
            <a:ext cx="955675" cy="377825"/>
            <a:chOff x="3687" y="3053"/>
            <a:chExt cx="1654" cy="595"/>
          </a:xfrm>
        </p:grpSpPr>
        <p:pic>
          <p:nvPicPr>
            <p:cNvPr id="257029" name="Picture 5" descr="AG-black copy"/>
            <p:cNvPicPr>
              <a:picLocks noChangeAspect="1" noChangeArrowheads="1"/>
            </p:cNvPicPr>
            <p:nvPr/>
          </p:nvPicPr>
          <p:blipFill>
            <a:blip r:embed="rId3" cstate="print"/>
            <a:srcRect/>
            <a:stretch>
              <a:fillRect/>
            </a:stretch>
          </p:blipFill>
          <p:spPr bwMode="auto">
            <a:xfrm>
              <a:off x="3687" y="3053"/>
              <a:ext cx="1654" cy="486"/>
            </a:xfrm>
            <a:prstGeom prst="rect">
              <a:avLst/>
            </a:prstGeom>
            <a:noFill/>
          </p:spPr>
        </p:pic>
        <p:sp>
          <p:nvSpPr>
            <p:cNvPr id="257030" name="Oval 6"/>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57031" name="Line 7"/>
          <p:cNvSpPr>
            <a:spLocks noChangeShapeType="1"/>
          </p:cNvSpPr>
          <p:nvPr/>
        </p:nvSpPr>
        <p:spPr bwMode="auto">
          <a:xfrm>
            <a:off x="5208588" y="3832225"/>
            <a:ext cx="2160587" cy="0"/>
          </a:xfrm>
          <a:prstGeom prst="line">
            <a:avLst/>
          </a:prstGeom>
          <a:noFill/>
          <a:ln w="57150">
            <a:solidFill>
              <a:schemeClr val="tx1"/>
            </a:solidFill>
            <a:round/>
            <a:headEnd/>
            <a:tailEnd/>
          </a:ln>
          <a:effectLst/>
        </p:spPr>
        <p:txBody>
          <a:bodyPr/>
          <a:lstStyle/>
          <a:p>
            <a:endParaRPr lang="en-US"/>
          </a:p>
        </p:txBody>
      </p:sp>
      <p:sp>
        <p:nvSpPr>
          <p:cNvPr id="257032" name="Freeform 8"/>
          <p:cNvSpPr>
            <a:spLocks/>
          </p:cNvSpPr>
          <p:nvPr/>
        </p:nvSpPr>
        <p:spPr bwMode="auto">
          <a:xfrm flipV="1">
            <a:off x="1608138" y="3957638"/>
            <a:ext cx="1296987" cy="1724025"/>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257033" name="Rectangle 9"/>
          <p:cNvSpPr>
            <a:spLocks noGrp="1" noChangeArrowheads="1"/>
          </p:cNvSpPr>
          <p:nvPr>
            <p:ph type="title"/>
          </p:nvPr>
        </p:nvSpPr>
        <p:spPr/>
        <p:txBody>
          <a:bodyPr/>
          <a:lstStyle/>
          <a:p>
            <a:r>
              <a:rPr lang="en-US" sz="3000"/>
              <a:t>Upgrade from Standard Edition to Advanced Edition</a:t>
            </a:r>
          </a:p>
        </p:txBody>
      </p:sp>
      <p:sp>
        <p:nvSpPr>
          <p:cNvPr id="257034" name="Text Box 10"/>
          <p:cNvSpPr txBox="1">
            <a:spLocks noChangeArrowheads="1"/>
          </p:cNvSpPr>
          <p:nvPr/>
        </p:nvSpPr>
        <p:spPr bwMode="auto">
          <a:xfrm>
            <a:off x="2257425" y="4330700"/>
            <a:ext cx="1416050" cy="274638"/>
          </a:xfrm>
          <a:prstGeom prst="rect">
            <a:avLst/>
          </a:prstGeom>
          <a:noFill/>
          <a:ln w="9525">
            <a:noFill/>
            <a:miter lim="800000"/>
            <a:headEnd/>
            <a:tailEnd/>
          </a:ln>
          <a:effectLst/>
        </p:spPr>
        <p:txBody>
          <a:bodyPr>
            <a:spAutoFit/>
          </a:bodyPr>
          <a:lstStyle/>
          <a:p>
            <a:pPr algn="ctr" eaLnBrk="0" hangingPunct="0"/>
            <a:r>
              <a:rPr lang="en-US" sz="1200" b="1"/>
              <a:t>Internet</a:t>
            </a:r>
          </a:p>
        </p:txBody>
      </p:sp>
      <p:sp>
        <p:nvSpPr>
          <p:cNvPr id="257035" name="Line 11"/>
          <p:cNvSpPr>
            <a:spLocks noChangeShapeType="1"/>
          </p:cNvSpPr>
          <p:nvPr/>
        </p:nvSpPr>
        <p:spPr bwMode="auto">
          <a:xfrm>
            <a:off x="3925888" y="3638550"/>
            <a:ext cx="0" cy="390525"/>
          </a:xfrm>
          <a:prstGeom prst="line">
            <a:avLst/>
          </a:prstGeom>
          <a:noFill/>
          <a:ln w="28575">
            <a:solidFill>
              <a:schemeClr val="tx1"/>
            </a:solidFill>
            <a:round/>
            <a:headEnd/>
            <a:tailEnd/>
          </a:ln>
          <a:effectLst/>
        </p:spPr>
        <p:txBody>
          <a:bodyPr/>
          <a:lstStyle/>
          <a:p>
            <a:endParaRPr lang="en-US"/>
          </a:p>
        </p:txBody>
      </p:sp>
      <p:sp>
        <p:nvSpPr>
          <p:cNvPr id="257036" name="Line 12"/>
          <p:cNvSpPr>
            <a:spLocks noChangeShapeType="1"/>
          </p:cNvSpPr>
          <p:nvPr/>
        </p:nvSpPr>
        <p:spPr bwMode="auto">
          <a:xfrm>
            <a:off x="5180013" y="3622675"/>
            <a:ext cx="0" cy="390525"/>
          </a:xfrm>
          <a:prstGeom prst="line">
            <a:avLst/>
          </a:prstGeom>
          <a:noFill/>
          <a:ln w="28575">
            <a:solidFill>
              <a:schemeClr val="tx1"/>
            </a:solidFill>
            <a:round/>
            <a:headEnd/>
            <a:tailEnd/>
          </a:ln>
          <a:effectLst/>
        </p:spPr>
        <p:txBody>
          <a:bodyPr/>
          <a:lstStyle/>
          <a:p>
            <a:endParaRPr lang="en-US"/>
          </a:p>
        </p:txBody>
      </p:sp>
      <p:sp>
        <p:nvSpPr>
          <p:cNvPr id="257037" name="Freeform 13"/>
          <p:cNvSpPr>
            <a:spLocks/>
          </p:cNvSpPr>
          <p:nvPr/>
        </p:nvSpPr>
        <p:spPr bwMode="auto">
          <a:xfrm>
            <a:off x="1585913" y="3871913"/>
            <a:ext cx="1390650" cy="301625"/>
          </a:xfrm>
          <a:custGeom>
            <a:avLst/>
            <a:gdLst/>
            <a:ahLst/>
            <a:cxnLst>
              <a:cxn ang="0">
                <a:pos x="876" y="0"/>
              </a:cxn>
              <a:cxn ang="0">
                <a:pos x="426" y="0"/>
              </a:cxn>
              <a:cxn ang="0">
                <a:pos x="426" y="528"/>
              </a:cxn>
              <a:cxn ang="0">
                <a:pos x="0" y="528"/>
              </a:cxn>
            </a:cxnLst>
            <a:rect l="0" t="0" r="r" b="b"/>
            <a:pathLst>
              <a:path w="876" h="528">
                <a:moveTo>
                  <a:pt x="876" y="0"/>
                </a:moveTo>
                <a:lnTo>
                  <a:pt x="426" y="0"/>
                </a:lnTo>
                <a:lnTo>
                  <a:pt x="426" y="528"/>
                </a:lnTo>
                <a:lnTo>
                  <a:pt x="0" y="528"/>
                </a:lnTo>
              </a:path>
            </a:pathLst>
          </a:custGeom>
          <a:noFill/>
          <a:ln w="28575" cap="flat" cmpd="sng">
            <a:solidFill>
              <a:schemeClr val="tx1"/>
            </a:solidFill>
            <a:prstDash val="solid"/>
            <a:round/>
            <a:headEnd/>
            <a:tailEnd/>
          </a:ln>
          <a:effectLst/>
        </p:spPr>
        <p:txBody>
          <a:bodyPr/>
          <a:lstStyle/>
          <a:p>
            <a:endParaRPr lang="en-US"/>
          </a:p>
        </p:txBody>
      </p:sp>
      <p:sp>
        <p:nvSpPr>
          <p:cNvPr id="257038" name="Freeform 14"/>
          <p:cNvSpPr>
            <a:spLocks/>
          </p:cNvSpPr>
          <p:nvPr/>
        </p:nvSpPr>
        <p:spPr bwMode="auto">
          <a:xfrm>
            <a:off x="1528763" y="3100388"/>
            <a:ext cx="1447800" cy="695325"/>
          </a:xfrm>
          <a:custGeom>
            <a:avLst/>
            <a:gdLst/>
            <a:ahLst/>
            <a:cxnLst>
              <a:cxn ang="0">
                <a:pos x="912" y="438"/>
              </a:cxn>
              <a:cxn ang="0">
                <a:pos x="462" y="438"/>
              </a:cxn>
              <a:cxn ang="0">
                <a:pos x="462" y="0"/>
              </a:cxn>
              <a:cxn ang="0">
                <a:pos x="0" y="0"/>
              </a:cxn>
            </a:cxnLst>
            <a:rect l="0" t="0" r="r" b="b"/>
            <a:pathLst>
              <a:path w="912" h="438">
                <a:moveTo>
                  <a:pt x="912" y="438"/>
                </a:moveTo>
                <a:lnTo>
                  <a:pt x="462" y="438"/>
                </a:lnTo>
                <a:lnTo>
                  <a:pt x="46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257039" name="Freeform 15"/>
          <p:cNvSpPr>
            <a:spLocks/>
          </p:cNvSpPr>
          <p:nvPr/>
        </p:nvSpPr>
        <p:spPr bwMode="auto">
          <a:xfrm>
            <a:off x="1500188" y="1654175"/>
            <a:ext cx="1476375" cy="2049463"/>
          </a:xfrm>
          <a:custGeom>
            <a:avLst/>
            <a:gdLst/>
            <a:ahLst/>
            <a:cxnLst>
              <a:cxn ang="0">
                <a:pos x="918" y="1182"/>
              </a:cxn>
              <a:cxn ang="0">
                <a:pos x="522" y="1182"/>
              </a:cxn>
              <a:cxn ang="0">
                <a:pos x="522" y="0"/>
              </a:cxn>
              <a:cxn ang="0">
                <a:pos x="0" y="0"/>
              </a:cxn>
            </a:cxnLst>
            <a:rect l="0" t="0" r="r" b="b"/>
            <a:pathLst>
              <a:path w="918" h="1182">
                <a:moveTo>
                  <a:pt x="918" y="1182"/>
                </a:moveTo>
                <a:lnTo>
                  <a:pt x="522" y="1182"/>
                </a:lnTo>
                <a:lnTo>
                  <a:pt x="522" y="0"/>
                </a:lnTo>
                <a:lnTo>
                  <a:pt x="0" y="0"/>
                </a:lnTo>
              </a:path>
            </a:pathLst>
          </a:custGeom>
          <a:noFill/>
          <a:ln w="28575" cap="flat" cmpd="sng">
            <a:solidFill>
              <a:schemeClr val="tx1"/>
            </a:solidFill>
            <a:prstDash val="solid"/>
            <a:round/>
            <a:headEnd/>
            <a:tailEnd/>
          </a:ln>
          <a:effectLst/>
        </p:spPr>
        <p:txBody>
          <a:bodyPr/>
          <a:lstStyle/>
          <a:p>
            <a:endParaRPr lang="en-US"/>
          </a:p>
        </p:txBody>
      </p:sp>
      <p:sp>
        <p:nvSpPr>
          <p:cNvPr id="257040" name="Line 16"/>
          <p:cNvSpPr>
            <a:spLocks noChangeShapeType="1"/>
          </p:cNvSpPr>
          <p:nvPr/>
        </p:nvSpPr>
        <p:spPr bwMode="auto">
          <a:xfrm>
            <a:off x="3406775" y="3829050"/>
            <a:ext cx="322263" cy="0"/>
          </a:xfrm>
          <a:prstGeom prst="line">
            <a:avLst/>
          </a:prstGeom>
          <a:noFill/>
          <a:ln w="57150">
            <a:solidFill>
              <a:schemeClr val="tx1"/>
            </a:solidFill>
            <a:round/>
            <a:headEnd/>
            <a:tailEnd/>
          </a:ln>
          <a:effectLst/>
        </p:spPr>
        <p:txBody>
          <a:bodyPr/>
          <a:lstStyle/>
          <a:p>
            <a:endParaRPr lang="en-US"/>
          </a:p>
        </p:txBody>
      </p:sp>
      <p:grpSp>
        <p:nvGrpSpPr>
          <p:cNvPr id="257041" name="Group 17"/>
          <p:cNvGrpSpPr>
            <a:grpSpLocks/>
          </p:cNvGrpSpPr>
          <p:nvPr/>
        </p:nvGrpSpPr>
        <p:grpSpPr bwMode="auto">
          <a:xfrm>
            <a:off x="2544763" y="3294063"/>
            <a:ext cx="968375" cy="1069975"/>
            <a:chOff x="1560" y="2541"/>
            <a:chExt cx="696" cy="771"/>
          </a:xfrm>
        </p:grpSpPr>
        <p:sp>
          <p:nvSpPr>
            <p:cNvPr id="257042" name="Oval 18"/>
            <p:cNvSpPr>
              <a:spLocks noChangeArrowheads="1"/>
            </p:cNvSpPr>
            <p:nvPr/>
          </p:nvSpPr>
          <p:spPr bwMode="auto">
            <a:xfrm>
              <a:off x="1638" y="3120"/>
              <a:ext cx="540" cy="19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pic>
          <p:nvPicPr>
            <p:cNvPr id="257043" name="Picture 19" descr="Picture1"/>
            <p:cNvPicPr>
              <a:picLocks noChangeAspect="1" noChangeArrowheads="1"/>
            </p:cNvPicPr>
            <p:nvPr/>
          </p:nvPicPr>
          <p:blipFill>
            <a:blip r:embed="rId4" cstate="print"/>
            <a:srcRect/>
            <a:stretch>
              <a:fillRect/>
            </a:stretch>
          </p:blipFill>
          <p:spPr bwMode="auto">
            <a:xfrm>
              <a:off x="1560" y="2541"/>
              <a:ext cx="696" cy="690"/>
            </a:xfrm>
            <a:prstGeom prst="rect">
              <a:avLst/>
            </a:prstGeom>
            <a:noFill/>
            <a:ln w="9525">
              <a:noFill/>
              <a:miter lim="800000"/>
              <a:headEnd/>
              <a:tailEnd/>
            </a:ln>
          </p:spPr>
        </p:pic>
      </p:grpSp>
      <p:sp>
        <p:nvSpPr>
          <p:cNvPr id="257044" name="Text Box 20"/>
          <p:cNvSpPr txBox="1">
            <a:spLocks noChangeArrowheads="1"/>
          </p:cNvSpPr>
          <p:nvPr/>
        </p:nvSpPr>
        <p:spPr bwMode="auto">
          <a:xfrm>
            <a:off x="593725" y="3482975"/>
            <a:ext cx="1031875" cy="274638"/>
          </a:xfrm>
          <a:prstGeom prst="rect">
            <a:avLst/>
          </a:prstGeom>
          <a:noFill/>
          <a:ln w="9525">
            <a:noFill/>
            <a:miter lim="800000"/>
            <a:headEnd/>
            <a:tailEnd/>
          </a:ln>
          <a:effectLst/>
        </p:spPr>
        <p:txBody>
          <a:bodyPr wrap="none">
            <a:spAutoFit/>
          </a:bodyPr>
          <a:lstStyle/>
          <a:p>
            <a:pPr algn="ctr" eaLnBrk="0" hangingPunct="0"/>
            <a:r>
              <a:rPr lang="en-US" sz="1200" b="1"/>
              <a:t>Mobile PDA</a:t>
            </a:r>
          </a:p>
        </p:txBody>
      </p:sp>
      <p:sp>
        <p:nvSpPr>
          <p:cNvPr id="257045" name="Text Box 21"/>
          <p:cNvSpPr txBox="1">
            <a:spLocks noChangeArrowheads="1"/>
          </p:cNvSpPr>
          <p:nvPr/>
        </p:nvSpPr>
        <p:spPr bwMode="auto">
          <a:xfrm>
            <a:off x="427038" y="4759325"/>
            <a:ext cx="1368425" cy="274638"/>
          </a:xfrm>
          <a:prstGeom prst="rect">
            <a:avLst/>
          </a:prstGeom>
          <a:noFill/>
          <a:ln w="9525">
            <a:noFill/>
            <a:miter lim="800000"/>
            <a:headEnd/>
            <a:tailEnd/>
          </a:ln>
          <a:effectLst/>
        </p:spPr>
        <p:txBody>
          <a:bodyPr wrap="none">
            <a:spAutoFit/>
          </a:bodyPr>
          <a:lstStyle/>
          <a:p>
            <a:pPr algn="ctr" eaLnBrk="0" hangingPunct="0"/>
            <a:r>
              <a:rPr lang="en-US" sz="1200" b="1"/>
              <a:t>Home Computer</a:t>
            </a:r>
          </a:p>
        </p:txBody>
      </p:sp>
      <p:sp>
        <p:nvSpPr>
          <p:cNvPr id="257046" name="Text Box 22"/>
          <p:cNvSpPr txBox="1">
            <a:spLocks noChangeArrowheads="1"/>
          </p:cNvSpPr>
          <p:nvPr/>
        </p:nvSpPr>
        <p:spPr bwMode="auto">
          <a:xfrm>
            <a:off x="395288" y="6213475"/>
            <a:ext cx="1416050" cy="274638"/>
          </a:xfrm>
          <a:prstGeom prst="rect">
            <a:avLst/>
          </a:prstGeom>
          <a:noFill/>
          <a:ln w="9525">
            <a:noFill/>
            <a:miter lim="800000"/>
            <a:headEnd/>
            <a:tailEnd/>
          </a:ln>
          <a:effectLst/>
        </p:spPr>
        <p:txBody>
          <a:bodyPr>
            <a:spAutoFit/>
          </a:bodyPr>
          <a:lstStyle/>
          <a:p>
            <a:pPr algn="ctr" eaLnBrk="0" hangingPunct="0"/>
            <a:r>
              <a:rPr lang="en-US" sz="1200" b="1"/>
              <a:t>Partner Machine</a:t>
            </a:r>
          </a:p>
        </p:txBody>
      </p:sp>
      <p:grpSp>
        <p:nvGrpSpPr>
          <p:cNvPr id="257047" name="Group 23"/>
          <p:cNvGrpSpPr>
            <a:grpSpLocks/>
          </p:cNvGrpSpPr>
          <p:nvPr/>
        </p:nvGrpSpPr>
        <p:grpSpPr bwMode="auto">
          <a:xfrm>
            <a:off x="673100" y="4075113"/>
            <a:ext cx="366713" cy="677862"/>
            <a:chOff x="492" y="1974"/>
            <a:chExt cx="626" cy="1154"/>
          </a:xfrm>
        </p:grpSpPr>
        <p:sp>
          <p:nvSpPr>
            <p:cNvPr id="257048" name="Oval 2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49" name="Freeform 2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D76E05"/>
                </a:gs>
                <a:gs pos="50000">
                  <a:srgbClr val="D76E05">
                    <a:gamma/>
                    <a:tint val="72157"/>
                    <a:invGamma/>
                  </a:srgbClr>
                </a:gs>
                <a:gs pos="100000">
                  <a:srgbClr val="D76E05"/>
                </a:gs>
              </a:gsLst>
              <a:lin ang="0" scaled="1"/>
            </a:gradFill>
            <a:ln w="9525" cap="flat" cmpd="sng">
              <a:noFill/>
              <a:prstDash val="solid"/>
              <a:round/>
              <a:headEnd/>
              <a:tailEnd/>
            </a:ln>
            <a:effectLst/>
          </p:spPr>
          <p:txBody>
            <a:bodyPr/>
            <a:lstStyle/>
            <a:p>
              <a:endParaRPr lang="en-US"/>
            </a:p>
          </p:txBody>
        </p:sp>
        <p:sp>
          <p:nvSpPr>
            <p:cNvPr id="257050" name="Oval 26"/>
            <p:cNvSpPr>
              <a:spLocks noChangeArrowheads="1"/>
            </p:cNvSpPr>
            <p:nvPr/>
          </p:nvSpPr>
          <p:spPr bwMode="auto">
            <a:xfrm>
              <a:off x="576" y="2268"/>
              <a:ext cx="504" cy="186"/>
            </a:xfrm>
            <a:prstGeom prst="ellipse">
              <a:avLst/>
            </a:prstGeom>
            <a:solidFill>
              <a:srgbClr val="D76E05"/>
            </a:solidFill>
            <a:ln w="9525">
              <a:noFill/>
              <a:round/>
              <a:headEnd/>
              <a:tailEnd/>
            </a:ln>
            <a:effectLst/>
          </p:spPr>
          <p:txBody>
            <a:bodyPr wrap="none" anchor="ctr"/>
            <a:lstStyle/>
            <a:p>
              <a:endParaRPr lang="en-US"/>
            </a:p>
          </p:txBody>
        </p:sp>
        <p:sp>
          <p:nvSpPr>
            <p:cNvPr id="257051" name="Oval 2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52" name="Oval 2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57053" name="Group 29"/>
          <p:cNvGrpSpPr>
            <a:grpSpLocks/>
          </p:cNvGrpSpPr>
          <p:nvPr/>
        </p:nvGrpSpPr>
        <p:grpSpPr bwMode="auto">
          <a:xfrm>
            <a:off x="673100" y="5551488"/>
            <a:ext cx="366713" cy="677862"/>
            <a:chOff x="492" y="1974"/>
            <a:chExt cx="626" cy="1154"/>
          </a:xfrm>
        </p:grpSpPr>
        <p:sp>
          <p:nvSpPr>
            <p:cNvPr id="257054" name="Oval 30"/>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55" name="Freeform 31"/>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76A000"/>
                </a:gs>
                <a:gs pos="50000">
                  <a:srgbClr val="76A000">
                    <a:gamma/>
                    <a:tint val="72157"/>
                    <a:invGamma/>
                  </a:srgbClr>
                </a:gs>
                <a:gs pos="100000">
                  <a:srgbClr val="76A000"/>
                </a:gs>
              </a:gsLst>
              <a:lin ang="0" scaled="1"/>
            </a:gradFill>
            <a:ln w="9525" cap="flat" cmpd="sng">
              <a:noFill/>
              <a:prstDash val="solid"/>
              <a:round/>
              <a:headEnd/>
              <a:tailEnd/>
            </a:ln>
            <a:effectLst/>
          </p:spPr>
          <p:txBody>
            <a:bodyPr/>
            <a:lstStyle/>
            <a:p>
              <a:endParaRPr lang="en-US"/>
            </a:p>
          </p:txBody>
        </p:sp>
        <p:sp>
          <p:nvSpPr>
            <p:cNvPr id="257056" name="Oval 32"/>
            <p:cNvSpPr>
              <a:spLocks noChangeArrowheads="1"/>
            </p:cNvSpPr>
            <p:nvPr/>
          </p:nvSpPr>
          <p:spPr bwMode="auto">
            <a:xfrm>
              <a:off x="576" y="2268"/>
              <a:ext cx="504" cy="186"/>
            </a:xfrm>
            <a:prstGeom prst="ellipse">
              <a:avLst/>
            </a:prstGeom>
            <a:solidFill>
              <a:srgbClr val="76A000"/>
            </a:solidFill>
            <a:ln w="9525">
              <a:noFill/>
              <a:round/>
              <a:headEnd/>
              <a:tailEnd/>
            </a:ln>
            <a:effectLst/>
          </p:spPr>
          <p:txBody>
            <a:bodyPr wrap="none" anchor="ctr"/>
            <a:lstStyle/>
            <a:p>
              <a:endParaRPr lang="en-US"/>
            </a:p>
          </p:txBody>
        </p:sp>
        <p:sp>
          <p:nvSpPr>
            <p:cNvPr id="257057" name="Oval 33"/>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58" name="Oval 34"/>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57059" name="Group 35"/>
          <p:cNvGrpSpPr>
            <a:grpSpLocks/>
          </p:cNvGrpSpPr>
          <p:nvPr/>
        </p:nvGrpSpPr>
        <p:grpSpPr bwMode="auto">
          <a:xfrm>
            <a:off x="1008063" y="5534025"/>
            <a:ext cx="496887" cy="412750"/>
            <a:chOff x="870" y="1472"/>
            <a:chExt cx="650" cy="541"/>
          </a:xfrm>
        </p:grpSpPr>
        <p:sp>
          <p:nvSpPr>
            <p:cNvPr id="257060" name="Oval 36"/>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061" name="Group 37"/>
            <p:cNvGrpSpPr>
              <a:grpSpLocks/>
            </p:cNvGrpSpPr>
            <p:nvPr/>
          </p:nvGrpSpPr>
          <p:grpSpPr bwMode="auto">
            <a:xfrm>
              <a:off x="927" y="1760"/>
              <a:ext cx="432" cy="124"/>
              <a:chOff x="2379" y="2738"/>
              <a:chExt cx="348" cy="100"/>
            </a:xfrm>
          </p:grpSpPr>
          <p:sp>
            <p:nvSpPr>
              <p:cNvPr id="257062" name="AutoShape 38"/>
              <p:cNvSpPr>
                <a:spLocks noChangeArrowheads="1"/>
              </p:cNvSpPr>
              <p:nvPr/>
            </p:nvSpPr>
            <p:spPr bwMode="auto">
              <a:xfrm>
                <a:off x="2379" y="2738"/>
                <a:ext cx="348" cy="10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chemeClr val="folHlink"/>
                </a:extrusionClr>
              </a:sp3d>
            </p:spPr>
            <p:txBody>
              <a:bodyPr wrap="none" anchor="ctr">
                <a:flatTx/>
              </a:bodyPr>
              <a:lstStyle/>
              <a:p>
                <a:endParaRPr lang="en-US"/>
              </a:p>
            </p:txBody>
          </p:sp>
          <p:sp>
            <p:nvSpPr>
              <p:cNvPr id="257063" name="Line 39"/>
              <p:cNvSpPr>
                <a:spLocks noChangeShapeType="1"/>
              </p:cNvSpPr>
              <p:nvPr/>
            </p:nvSpPr>
            <p:spPr bwMode="auto">
              <a:xfrm>
                <a:off x="2436" y="2740"/>
                <a:ext cx="0" cy="42"/>
              </a:xfrm>
              <a:prstGeom prst="line">
                <a:avLst/>
              </a:prstGeom>
              <a:noFill/>
              <a:ln w="19050">
                <a:solidFill>
                  <a:srgbClr val="567400"/>
                </a:solidFill>
                <a:round/>
                <a:headEnd/>
                <a:tailEnd/>
              </a:ln>
              <a:effectLst/>
            </p:spPr>
            <p:txBody>
              <a:bodyPr/>
              <a:lstStyle/>
              <a:p>
                <a:endParaRPr lang="en-US"/>
              </a:p>
            </p:txBody>
          </p:sp>
          <p:sp>
            <p:nvSpPr>
              <p:cNvPr id="257064" name="Line 40"/>
              <p:cNvSpPr>
                <a:spLocks noChangeShapeType="1"/>
              </p:cNvSpPr>
              <p:nvPr/>
            </p:nvSpPr>
            <p:spPr bwMode="auto">
              <a:xfrm>
                <a:off x="2460" y="2746"/>
                <a:ext cx="0" cy="42"/>
              </a:xfrm>
              <a:prstGeom prst="line">
                <a:avLst/>
              </a:prstGeom>
              <a:noFill/>
              <a:ln w="19050">
                <a:solidFill>
                  <a:srgbClr val="567400"/>
                </a:solidFill>
                <a:round/>
                <a:headEnd/>
                <a:tailEnd/>
              </a:ln>
              <a:effectLst/>
            </p:spPr>
            <p:txBody>
              <a:bodyPr/>
              <a:lstStyle/>
              <a:p>
                <a:endParaRPr lang="en-US"/>
              </a:p>
            </p:txBody>
          </p:sp>
          <p:sp>
            <p:nvSpPr>
              <p:cNvPr id="257065" name="Line 41"/>
              <p:cNvSpPr>
                <a:spLocks noChangeShapeType="1"/>
              </p:cNvSpPr>
              <p:nvPr/>
            </p:nvSpPr>
            <p:spPr bwMode="auto">
              <a:xfrm>
                <a:off x="2484" y="2752"/>
                <a:ext cx="0" cy="42"/>
              </a:xfrm>
              <a:prstGeom prst="line">
                <a:avLst/>
              </a:prstGeom>
              <a:noFill/>
              <a:ln w="19050">
                <a:solidFill>
                  <a:srgbClr val="567400"/>
                </a:solidFill>
                <a:round/>
                <a:headEnd/>
                <a:tailEnd/>
              </a:ln>
              <a:effectLst/>
            </p:spPr>
            <p:txBody>
              <a:bodyPr/>
              <a:lstStyle/>
              <a:p>
                <a:endParaRPr lang="en-US"/>
              </a:p>
            </p:txBody>
          </p:sp>
          <p:sp>
            <p:nvSpPr>
              <p:cNvPr id="257066" name="Freeform 4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567400"/>
                </a:solidFill>
                <a:prstDash val="solid"/>
                <a:round/>
                <a:headEnd/>
                <a:tailEnd/>
              </a:ln>
              <a:effectLst/>
            </p:spPr>
            <p:txBody>
              <a:bodyPr/>
              <a:lstStyle/>
              <a:p>
                <a:endParaRPr lang="en-US"/>
              </a:p>
            </p:txBody>
          </p:sp>
        </p:grpSp>
        <p:sp>
          <p:nvSpPr>
            <p:cNvPr id="257067" name="AutoShape 43"/>
            <p:cNvSpPr>
              <a:spLocks noChangeArrowheads="1"/>
            </p:cNvSpPr>
            <p:nvPr/>
          </p:nvSpPr>
          <p:spPr bwMode="auto">
            <a:xfrm>
              <a:off x="1011" y="1472"/>
              <a:ext cx="348" cy="280"/>
            </a:xfrm>
            <a:prstGeom prst="roundRect">
              <a:avLst>
                <a:gd name="adj" fmla="val 16667"/>
              </a:avLst>
            </a:prstGeom>
            <a:solidFill>
              <a:schemeClr val="folHlink"/>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chemeClr val="folHlink"/>
              </a:extrusionClr>
            </a:sp3d>
          </p:spPr>
          <p:txBody>
            <a:bodyPr wrap="none" anchor="ctr">
              <a:flatTx/>
            </a:bodyPr>
            <a:lstStyle/>
            <a:p>
              <a:endParaRPr lang="en-US"/>
            </a:p>
          </p:txBody>
        </p:sp>
        <p:sp>
          <p:nvSpPr>
            <p:cNvPr id="257068" name="AutoShape 44"/>
            <p:cNvSpPr>
              <a:spLocks noChangeArrowheads="1"/>
            </p:cNvSpPr>
            <p:nvPr/>
          </p:nvSpPr>
          <p:spPr bwMode="auto">
            <a:xfrm>
              <a:off x="1037" y="1502"/>
              <a:ext cx="288" cy="214"/>
            </a:xfrm>
            <a:prstGeom prst="roundRect">
              <a:avLst>
                <a:gd name="adj" fmla="val 12273"/>
              </a:avLst>
            </a:prstGeom>
            <a:solidFill>
              <a:srgbClr val="76A000"/>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6A000"/>
              </a:extrusionClr>
            </a:sp3d>
          </p:spPr>
          <p:txBody>
            <a:bodyPr wrap="none" anchor="ctr">
              <a:flatTx/>
            </a:bodyPr>
            <a:lstStyle/>
            <a:p>
              <a:endParaRPr lang="en-US"/>
            </a:p>
          </p:txBody>
        </p:sp>
        <p:sp>
          <p:nvSpPr>
            <p:cNvPr id="257069" name="AutoShape 45"/>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57070" name="Group 46"/>
          <p:cNvGrpSpPr>
            <a:grpSpLocks/>
          </p:cNvGrpSpPr>
          <p:nvPr/>
        </p:nvGrpSpPr>
        <p:grpSpPr bwMode="auto">
          <a:xfrm>
            <a:off x="673100" y="2679700"/>
            <a:ext cx="744538" cy="806450"/>
            <a:chOff x="807" y="1072"/>
            <a:chExt cx="469" cy="508"/>
          </a:xfrm>
        </p:grpSpPr>
        <p:grpSp>
          <p:nvGrpSpPr>
            <p:cNvPr id="257071" name="Group 47"/>
            <p:cNvGrpSpPr>
              <a:grpSpLocks/>
            </p:cNvGrpSpPr>
            <p:nvPr/>
          </p:nvGrpSpPr>
          <p:grpSpPr bwMode="auto">
            <a:xfrm>
              <a:off x="807" y="1153"/>
              <a:ext cx="231" cy="427"/>
              <a:chOff x="492" y="1974"/>
              <a:chExt cx="626" cy="1154"/>
            </a:xfrm>
          </p:grpSpPr>
          <p:sp>
            <p:nvSpPr>
              <p:cNvPr id="257072" name="Oval 48"/>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73" name="Freeform 49"/>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942467"/>
                  </a:gs>
                  <a:gs pos="50000">
                    <a:srgbClr val="942467">
                      <a:gamma/>
                      <a:tint val="72157"/>
                      <a:invGamma/>
                    </a:srgbClr>
                  </a:gs>
                  <a:gs pos="100000">
                    <a:srgbClr val="942467"/>
                  </a:gs>
                </a:gsLst>
                <a:lin ang="0" scaled="1"/>
              </a:gradFill>
              <a:ln w="9525" cap="flat" cmpd="sng">
                <a:noFill/>
                <a:prstDash val="solid"/>
                <a:round/>
                <a:headEnd/>
                <a:tailEnd/>
              </a:ln>
              <a:effectLst/>
            </p:spPr>
            <p:txBody>
              <a:bodyPr/>
              <a:lstStyle/>
              <a:p>
                <a:endParaRPr lang="en-US"/>
              </a:p>
            </p:txBody>
          </p:sp>
          <p:sp>
            <p:nvSpPr>
              <p:cNvPr id="257074" name="Oval 50"/>
              <p:cNvSpPr>
                <a:spLocks noChangeArrowheads="1"/>
              </p:cNvSpPr>
              <p:nvPr/>
            </p:nvSpPr>
            <p:spPr bwMode="auto">
              <a:xfrm>
                <a:off x="576" y="2268"/>
                <a:ext cx="504" cy="186"/>
              </a:xfrm>
              <a:prstGeom prst="ellipse">
                <a:avLst/>
              </a:prstGeom>
              <a:solidFill>
                <a:srgbClr val="942467"/>
              </a:solidFill>
              <a:ln w="9525">
                <a:noFill/>
                <a:round/>
                <a:headEnd/>
                <a:tailEnd/>
              </a:ln>
              <a:effectLst/>
            </p:spPr>
            <p:txBody>
              <a:bodyPr wrap="none" anchor="ctr"/>
              <a:lstStyle/>
              <a:p>
                <a:endParaRPr lang="en-US"/>
              </a:p>
            </p:txBody>
          </p:sp>
          <p:sp>
            <p:nvSpPr>
              <p:cNvPr id="257075" name="Oval 51"/>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76" name="Oval 52"/>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57077" name="Group 53"/>
            <p:cNvGrpSpPr>
              <a:grpSpLocks/>
            </p:cNvGrpSpPr>
            <p:nvPr/>
          </p:nvGrpSpPr>
          <p:grpSpPr bwMode="auto">
            <a:xfrm>
              <a:off x="1015" y="1072"/>
              <a:ext cx="261" cy="397"/>
              <a:chOff x="3364" y="1613"/>
              <a:chExt cx="255" cy="387"/>
            </a:xfrm>
          </p:grpSpPr>
          <p:grpSp>
            <p:nvGrpSpPr>
              <p:cNvPr id="257078" name="Group 54"/>
              <p:cNvGrpSpPr>
                <a:grpSpLocks/>
              </p:cNvGrpSpPr>
              <p:nvPr/>
            </p:nvGrpSpPr>
            <p:grpSpPr bwMode="auto">
              <a:xfrm rot="-1068218">
                <a:off x="3385" y="1613"/>
                <a:ext cx="234" cy="237"/>
                <a:chOff x="1466" y="2702"/>
                <a:chExt cx="390" cy="394"/>
              </a:xfrm>
            </p:grpSpPr>
            <p:sp>
              <p:nvSpPr>
                <p:cNvPr id="257079" name="Oval 55"/>
                <p:cNvSpPr>
                  <a:spLocks noChangeArrowheads="1"/>
                </p:cNvSpPr>
                <p:nvPr/>
              </p:nvSpPr>
              <p:spPr bwMode="auto">
                <a:xfrm>
                  <a:off x="1630" y="2806"/>
                  <a:ext cx="120" cy="120"/>
                </a:xfrm>
                <a:prstGeom prst="ellipse">
                  <a:avLst/>
                </a:prstGeom>
                <a:solidFill>
                  <a:schemeClr val="bg1"/>
                </a:solidFill>
                <a:ln w="19050">
                  <a:solidFill>
                    <a:srgbClr val="942467"/>
                  </a:solidFill>
                  <a:round/>
                  <a:headEnd/>
                  <a:tailEnd/>
                </a:ln>
                <a:effectLst/>
              </p:spPr>
              <p:txBody>
                <a:bodyPr wrap="none" anchor="ctr"/>
                <a:lstStyle/>
                <a:p>
                  <a:endParaRPr lang="en-US"/>
                </a:p>
              </p:txBody>
            </p:sp>
            <p:sp>
              <p:nvSpPr>
                <p:cNvPr id="257080" name="Oval 56"/>
                <p:cNvSpPr>
                  <a:spLocks noChangeArrowheads="1"/>
                </p:cNvSpPr>
                <p:nvPr/>
              </p:nvSpPr>
              <p:spPr bwMode="auto">
                <a:xfrm>
                  <a:off x="1584" y="2758"/>
                  <a:ext cx="216" cy="216"/>
                </a:xfrm>
                <a:prstGeom prst="ellipse">
                  <a:avLst/>
                </a:prstGeom>
                <a:noFill/>
                <a:ln w="19050">
                  <a:solidFill>
                    <a:srgbClr val="942467"/>
                  </a:solidFill>
                  <a:round/>
                  <a:headEnd/>
                  <a:tailEnd/>
                </a:ln>
                <a:effectLst/>
              </p:spPr>
              <p:txBody>
                <a:bodyPr wrap="none" anchor="ctr"/>
                <a:lstStyle/>
                <a:p>
                  <a:endParaRPr lang="en-US"/>
                </a:p>
              </p:txBody>
            </p:sp>
            <p:sp>
              <p:nvSpPr>
                <p:cNvPr id="257081" name="Oval 57"/>
                <p:cNvSpPr>
                  <a:spLocks noChangeArrowheads="1"/>
                </p:cNvSpPr>
                <p:nvPr/>
              </p:nvSpPr>
              <p:spPr bwMode="auto">
                <a:xfrm>
                  <a:off x="1528" y="2702"/>
                  <a:ext cx="328" cy="328"/>
                </a:xfrm>
                <a:prstGeom prst="ellipse">
                  <a:avLst/>
                </a:prstGeom>
                <a:noFill/>
                <a:ln w="19050">
                  <a:solidFill>
                    <a:srgbClr val="942467"/>
                  </a:solidFill>
                  <a:round/>
                  <a:headEnd/>
                  <a:tailEnd/>
                </a:ln>
                <a:effectLst/>
              </p:spPr>
              <p:txBody>
                <a:bodyPr wrap="none" anchor="ctr"/>
                <a:lstStyle/>
                <a:p>
                  <a:endParaRPr lang="en-US"/>
                </a:p>
              </p:txBody>
            </p:sp>
            <p:sp>
              <p:nvSpPr>
                <p:cNvPr id="257082" name="AutoShape 58"/>
                <p:cNvSpPr>
                  <a:spLocks noChangeArrowheads="1"/>
                </p:cNvSpPr>
                <p:nvPr/>
              </p:nvSpPr>
              <p:spPr bwMode="auto">
                <a:xfrm>
                  <a:off x="1466" y="2842"/>
                  <a:ext cx="254" cy="254"/>
                </a:xfrm>
                <a:prstGeom prst="roundRect">
                  <a:avLst>
                    <a:gd name="adj" fmla="val 16667"/>
                  </a:avLst>
                </a:prstGeom>
                <a:solidFill>
                  <a:schemeClr val="bg1"/>
                </a:solidFill>
                <a:ln w="9525">
                  <a:noFill/>
                  <a:round/>
                  <a:headEnd/>
                  <a:tailEnd/>
                </a:ln>
                <a:effectLst/>
              </p:spPr>
              <p:txBody>
                <a:bodyPr wrap="none" anchor="ctr"/>
                <a:lstStyle/>
                <a:p>
                  <a:endParaRPr lang="en-US"/>
                </a:p>
              </p:txBody>
            </p:sp>
          </p:grpSp>
          <p:grpSp>
            <p:nvGrpSpPr>
              <p:cNvPr id="257083" name="Group 59"/>
              <p:cNvGrpSpPr>
                <a:grpSpLocks/>
              </p:cNvGrpSpPr>
              <p:nvPr/>
            </p:nvGrpSpPr>
            <p:grpSpPr bwMode="auto">
              <a:xfrm>
                <a:off x="3364" y="1722"/>
                <a:ext cx="224" cy="278"/>
                <a:chOff x="3736" y="2346"/>
                <a:chExt cx="224" cy="278"/>
              </a:xfrm>
            </p:grpSpPr>
            <p:sp>
              <p:nvSpPr>
                <p:cNvPr id="257084" name="Oval 60"/>
                <p:cNvSpPr>
                  <a:spLocks noChangeArrowheads="1"/>
                </p:cNvSpPr>
                <p:nvPr/>
              </p:nvSpPr>
              <p:spPr bwMode="auto">
                <a:xfrm>
                  <a:off x="3736" y="2522"/>
                  <a:ext cx="224" cy="10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085" name="AutoShape 61"/>
                <p:cNvSpPr>
                  <a:spLocks noChangeArrowheads="1"/>
                </p:cNvSpPr>
                <p:nvPr/>
              </p:nvSpPr>
              <p:spPr bwMode="auto">
                <a:xfrm>
                  <a:off x="3786" y="2388"/>
                  <a:ext cx="101" cy="215"/>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sp>
              <p:nvSpPr>
                <p:cNvPr id="257086" name="AutoShape 62"/>
                <p:cNvSpPr>
                  <a:spLocks noChangeArrowheads="1"/>
                </p:cNvSpPr>
                <p:nvPr/>
              </p:nvSpPr>
              <p:spPr bwMode="auto">
                <a:xfrm>
                  <a:off x="3792" y="2402"/>
                  <a:ext cx="78" cy="99"/>
                </a:xfrm>
                <a:prstGeom prst="roundRect">
                  <a:avLst>
                    <a:gd name="adj" fmla="val 16667"/>
                  </a:avLst>
                </a:prstGeom>
                <a:solidFill>
                  <a:srgbClr val="942467"/>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942467"/>
                  </a:extrusionClr>
                </a:sp3d>
              </p:spPr>
              <p:txBody>
                <a:bodyPr wrap="none" anchor="ctr">
                  <a:flatTx/>
                </a:bodyPr>
                <a:lstStyle/>
                <a:p>
                  <a:endParaRPr lang="en-US"/>
                </a:p>
              </p:txBody>
            </p:sp>
            <p:sp>
              <p:nvSpPr>
                <p:cNvPr id="257087" name="AutoShape 63"/>
                <p:cNvSpPr>
                  <a:spLocks noChangeArrowheads="1"/>
                </p:cNvSpPr>
                <p:nvPr/>
              </p:nvSpPr>
              <p:spPr bwMode="auto">
                <a:xfrm>
                  <a:off x="3797" y="2406"/>
                  <a:ext cx="77" cy="98"/>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57088" name="Oval 64"/>
                <p:cNvSpPr>
                  <a:spLocks noChangeArrowheads="1"/>
                </p:cNvSpPr>
                <p:nvPr/>
              </p:nvSpPr>
              <p:spPr bwMode="auto">
                <a:xfrm>
                  <a:off x="3803" y="2502"/>
                  <a:ext cx="14" cy="13"/>
                </a:xfrm>
                <a:prstGeom prst="ellipse">
                  <a:avLst/>
                </a:prstGeom>
                <a:solidFill>
                  <a:srgbClr val="942467"/>
                </a:solidFill>
                <a:ln w="9525">
                  <a:noFill/>
                  <a:round/>
                  <a:headEnd/>
                  <a:tailEnd/>
                </a:ln>
                <a:effectLst/>
              </p:spPr>
              <p:txBody>
                <a:bodyPr wrap="none" anchor="ctr"/>
                <a:lstStyle/>
                <a:p>
                  <a:endParaRPr lang="en-US"/>
                </a:p>
              </p:txBody>
            </p:sp>
            <p:sp>
              <p:nvSpPr>
                <p:cNvPr id="257089" name="Oval 65"/>
                <p:cNvSpPr>
                  <a:spLocks noChangeArrowheads="1"/>
                </p:cNvSpPr>
                <p:nvPr/>
              </p:nvSpPr>
              <p:spPr bwMode="auto">
                <a:xfrm>
                  <a:off x="3826" y="2506"/>
                  <a:ext cx="14" cy="13"/>
                </a:xfrm>
                <a:prstGeom prst="ellipse">
                  <a:avLst/>
                </a:prstGeom>
                <a:solidFill>
                  <a:srgbClr val="942467"/>
                </a:solidFill>
                <a:ln w="9525">
                  <a:noFill/>
                  <a:round/>
                  <a:headEnd/>
                  <a:tailEnd/>
                </a:ln>
                <a:effectLst/>
              </p:spPr>
              <p:txBody>
                <a:bodyPr wrap="none" anchor="ctr"/>
                <a:lstStyle/>
                <a:p>
                  <a:endParaRPr lang="en-US"/>
                </a:p>
              </p:txBody>
            </p:sp>
            <p:sp>
              <p:nvSpPr>
                <p:cNvPr id="257090" name="Oval 66"/>
                <p:cNvSpPr>
                  <a:spLocks noChangeArrowheads="1"/>
                </p:cNvSpPr>
                <p:nvPr/>
              </p:nvSpPr>
              <p:spPr bwMode="auto">
                <a:xfrm>
                  <a:off x="3849" y="2509"/>
                  <a:ext cx="14" cy="13"/>
                </a:xfrm>
                <a:prstGeom prst="ellipse">
                  <a:avLst/>
                </a:prstGeom>
                <a:solidFill>
                  <a:srgbClr val="942467"/>
                </a:solidFill>
                <a:ln w="9525">
                  <a:noFill/>
                  <a:round/>
                  <a:headEnd/>
                  <a:tailEnd/>
                </a:ln>
                <a:effectLst/>
              </p:spPr>
              <p:txBody>
                <a:bodyPr wrap="none" anchor="ctr"/>
                <a:lstStyle/>
                <a:p>
                  <a:endParaRPr lang="en-US"/>
                </a:p>
              </p:txBody>
            </p:sp>
            <p:sp>
              <p:nvSpPr>
                <p:cNvPr id="257091" name="Oval 67"/>
                <p:cNvSpPr>
                  <a:spLocks noChangeArrowheads="1"/>
                </p:cNvSpPr>
                <p:nvPr/>
              </p:nvSpPr>
              <p:spPr bwMode="auto">
                <a:xfrm>
                  <a:off x="3803" y="2523"/>
                  <a:ext cx="14" cy="12"/>
                </a:xfrm>
                <a:prstGeom prst="ellipse">
                  <a:avLst/>
                </a:prstGeom>
                <a:solidFill>
                  <a:srgbClr val="942467"/>
                </a:solidFill>
                <a:ln w="9525">
                  <a:noFill/>
                  <a:round/>
                  <a:headEnd/>
                  <a:tailEnd/>
                </a:ln>
                <a:effectLst/>
              </p:spPr>
              <p:txBody>
                <a:bodyPr wrap="none" anchor="ctr"/>
                <a:lstStyle/>
                <a:p>
                  <a:endParaRPr lang="en-US"/>
                </a:p>
              </p:txBody>
            </p:sp>
            <p:sp>
              <p:nvSpPr>
                <p:cNvPr id="257092" name="Oval 68"/>
                <p:cNvSpPr>
                  <a:spLocks noChangeArrowheads="1"/>
                </p:cNvSpPr>
                <p:nvPr/>
              </p:nvSpPr>
              <p:spPr bwMode="auto">
                <a:xfrm>
                  <a:off x="3826" y="2526"/>
                  <a:ext cx="14" cy="13"/>
                </a:xfrm>
                <a:prstGeom prst="ellipse">
                  <a:avLst/>
                </a:prstGeom>
                <a:solidFill>
                  <a:srgbClr val="942467"/>
                </a:solidFill>
                <a:ln w="9525">
                  <a:noFill/>
                  <a:round/>
                  <a:headEnd/>
                  <a:tailEnd/>
                </a:ln>
                <a:effectLst/>
              </p:spPr>
              <p:txBody>
                <a:bodyPr wrap="none" anchor="ctr"/>
                <a:lstStyle/>
                <a:p>
                  <a:endParaRPr lang="en-US"/>
                </a:p>
              </p:txBody>
            </p:sp>
            <p:sp>
              <p:nvSpPr>
                <p:cNvPr id="257093" name="Oval 69"/>
                <p:cNvSpPr>
                  <a:spLocks noChangeArrowheads="1"/>
                </p:cNvSpPr>
                <p:nvPr/>
              </p:nvSpPr>
              <p:spPr bwMode="auto">
                <a:xfrm>
                  <a:off x="3849" y="2529"/>
                  <a:ext cx="14" cy="13"/>
                </a:xfrm>
                <a:prstGeom prst="ellipse">
                  <a:avLst/>
                </a:prstGeom>
                <a:solidFill>
                  <a:srgbClr val="942467"/>
                </a:solidFill>
                <a:ln w="9525">
                  <a:noFill/>
                  <a:round/>
                  <a:headEnd/>
                  <a:tailEnd/>
                </a:ln>
                <a:effectLst/>
              </p:spPr>
              <p:txBody>
                <a:bodyPr wrap="none" anchor="ctr"/>
                <a:lstStyle/>
                <a:p>
                  <a:endParaRPr lang="en-US"/>
                </a:p>
              </p:txBody>
            </p:sp>
            <p:sp>
              <p:nvSpPr>
                <p:cNvPr id="257094" name="Oval 70"/>
                <p:cNvSpPr>
                  <a:spLocks noChangeArrowheads="1"/>
                </p:cNvSpPr>
                <p:nvPr/>
              </p:nvSpPr>
              <p:spPr bwMode="auto">
                <a:xfrm>
                  <a:off x="3803" y="2543"/>
                  <a:ext cx="14" cy="13"/>
                </a:xfrm>
                <a:prstGeom prst="ellipse">
                  <a:avLst/>
                </a:prstGeom>
                <a:solidFill>
                  <a:srgbClr val="942467"/>
                </a:solidFill>
                <a:ln w="9525">
                  <a:noFill/>
                  <a:round/>
                  <a:headEnd/>
                  <a:tailEnd/>
                </a:ln>
                <a:effectLst/>
              </p:spPr>
              <p:txBody>
                <a:bodyPr wrap="none" anchor="ctr"/>
                <a:lstStyle/>
                <a:p>
                  <a:endParaRPr lang="en-US"/>
                </a:p>
              </p:txBody>
            </p:sp>
            <p:sp>
              <p:nvSpPr>
                <p:cNvPr id="257095" name="Oval 71"/>
                <p:cNvSpPr>
                  <a:spLocks noChangeArrowheads="1"/>
                </p:cNvSpPr>
                <p:nvPr/>
              </p:nvSpPr>
              <p:spPr bwMode="auto">
                <a:xfrm>
                  <a:off x="3826" y="2546"/>
                  <a:ext cx="14" cy="14"/>
                </a:xfrm>
                <a:prstGeom prst="ellipse">
                  <a:avLst/>
                </a:prstGeom>
                <a:solidFill>
                  <a:srgbClr val="942467"/>
                </a:solidFill>
                <a:ln w="9525">
                  <a:noFill/>
                  <a:round/>
                  <a:headEnd/>
                  <a:tailEnd/>
                </a:ln>
                <a:effectLst/>
              </p:spPr>
              <p:txBody>
                <a:bodyPr wrap="none" anchor="ctr"/>
                <a:lstStyle/>
                <a:p>
                  <a:endParaRPr lang="en-US"/>
                </a:p>
              </p:txBody>
            </p:sp>
            <p:sp>
              <p:nvSpPr>
                <p:cNvPr id="257096" name="Oval 72"/>
                <p:cNvSpPr>
                  <a:spLocks noChangeArrowheads="1"/>
                </p:cNvSpPr>
                <p:nvPr/>
              </p:nvSpPr>
              <p:spPr bwMode="auto">
                <a:xfrm>
                  <a:off x="3849" y="2549"/>
                  <a:ext cx="14" cy="14"/>
                </a:xfrm>
                <a:prstGeom prst="ellipse">
                  <a:avLst/>
                </a:prstGeom>
                <a:solidFill>
                  <a:srgbClr val="942467"/>
                </a:solidFill>
                <a:ln w="9525">
                  <a:noFill/>
                  <a:round/>
                  <a:headEnd/>
                  <a:tailEnd/>
                </a:ln>
                <a:effectLst/>
              </p:spPr>
              <p:txBody>
                <a:bodyPr wrap="none" anchor="ctr"/>
                <a:lstStyle/>
                <a:p>
                  <a:endParaRPr lang="en-US"/>
                </a:p>
              </p:txBody>
            </p:sp>
            <p:sp>
              <p:nvSpPr>
                <p:cNvPr id="257097" name="Oval 73"/>
                <p:cNvSpPr>
                  <a:spLocks noChangeArrowheads="1"/>
                </p:cNvSpPr>
                <p:nvPr/>
              </p:nvSpPr>
              <p:spPr bwMode="auto">
                <a:xfrm>
                  <a:off x="3803" y="2563"/>
                  <a:ext cx="14" cy="13"/>
                </a:xfrm>
                <a:prstGeom prst="ellipse">
                  <a:avLst/>
                </a:prstGeom>
                <a:solidFill>
                  <a:srgbClr val="942467"/>
                </a:solidFill>
                <a:ln w="9525">
                  <a:noFill/>
                  <a:round/>
                  <a:headEnd/>
                  <a:tailEnd/>
                </a:ln>
                <a:effectLst/>
              </p:spPr>
              <p:txBody>
                <a:bodyPr wrap="none" anchor="ctr"/>
                <a:lstStyle/>
                <a:p>
                  <a:endParaRPr lang="en-US"/>
                </a:p>
              </p:txBody>
            </p:sp>
            <p:sp>
              <p:nvSpPr>
                <p:cNvPr id="257098" name="Oval 74"/>
                <p:cNvSpPr>
                  <a:spLocks noChangeArrowheads="1"/>
                </p:cNvSpPr>
                <p:nvPr/>
              </p:nvSpPr>
              <p:spPr bwMode="auto">
                <a:xfrm>
                  <a:off x="3826" y="2567"/>
                  <a:ext cx="14" cy="13"/>
                </a:xfrm>
                <a:prstGeom prst="ellipse">
                  <a:avLst/>
                </a:prstGeom>
                <a:solidFill>
                  <a:srgbClr val="942467"/>
                </a:solidFill>
                <a:ln w="9525">
                  <a:noFill/>
                  <a:round/>
                  <a:headEnd/>
                  <a:tailEnd/>
                </a:ln>
                <a:effectLst/>
              </p:spPr>
              <p:txBody>
                <a:bodyPr wrap="none" anchor="ctr"/>
                <a:lstStyle/>
                <a:p>
                  <a:endParaRPr lang="en-US"/>
                </a:p>
              </p:txBody>
            </p:sp>
            <p:sp>
              <p:nvSpPr>
                <p:cNvPr id="257099" name="Oval 75"/>
                <p:cNvSpPr>
                  <a:spLocks noChangeArrowheads="1"/>
                </p:cNvSpPr>
                <p:nvPr/>
              </p:nvSpPr>
              <p:spPr bwMode="auto">
                <a:xfrm>
                  <a:off x="3849" y="2570"/>
                  <a:ext cx="14" cy="13"/>
                </a:xfrm>
                <a:prstGeom prst="ellipse">
                  <a:avLst/>
                </a:prstGeom>
                <a:solidFill>
                  <a:srgbClr val="942467"/>
                </a:solidFill>
                <a:ln w="9525">
                  <a:noFill/>
                  <a:round/>
                  <a:headEnd/>
                  <a:tailEnd/>
                </a:ln>
                <a:effectLst/>
              </p:spPr>
              <p:txBody>
                <a:bodyPr wrap="none" anchor="ctr"/>
                <a:lstStyle/>
                <a:p>
                  <a:endParaRPr lang="en-US"/>
                </a:p>
              </p:txBody>
            </p:sp>
            <p:sp>
              <p:nvSpPr>
                <p:cNvPr id="257100" name="AutoShape 76"/>
                <p:cNvSpPr>
                  <a:spLocks noChangeArrowheads="1"/>
                </p:cNvSpPr>
                <p:nvPr/>
              </p:nvSpPr>
              <p:spPr bwMode="auto">
                <a:xfrm>
                  <a:off x="3855" y="2346"/>
                  <a:ext cx="18" cy="61"/>
                </a:xfrm>
                <a:prstGeom prst="roundRect">
                  <a:avLst>
                    <a:gd name="adj" fmla="val 16667"/>
                  </a:avLst>
                </a:prstGeom>
                <a:solidFill>
                  <a:srgbClr val="DE78B5"/>
                </a:solidFill>
                <a:ln w="9525">
                  <a:round/>
                  <a:headEnd/>
                  <a:tailEnd/>
                </a:ln>
                <a:effectLst/>
                <a:scene3d>
                  <a:camera prst="legacyPerspectiveFront">
                    <a:rot lat="1500000" lon="1500000" rev="0"/>
                  </a:camera>
                  <a:lightRig rig="legacyFlat2" dir="b"/>
                </a:scene3d>
                <a:sp3d extrusionH="11100" prstMaterial="legacyMatte">
                  <a:bevelT w="13500" h="13500" prst="angle"/>
                  <a:bevelB w="13500" h="13500" prst="angle"/>
                  <a:extrusionClr>
                    <a:srgbClr val="DE78B5"/>
                  </a:extrusionClr>
                </a:sp3d>
              </p:spPr>
              <p:txBody>
                <a:bodyPr wrap="none" anchor="ctr">
                  <a:flatTx/>
                </a:bodyPr>
                <a:lstStyle/>
                <a:p>
                  <a:endParaRPr lang="en-US"/>
                </a:p>
              </p:txBody>
            </p:sp>
          </p:grpSp>
        </p:grpSp>
      </p:grpSp>
      <p:sp>
        <p:nvSpPr>
          <p:cNvPr id="257101" name="Text Box 77"/>
          <p:cNvSpPr txBox="1">
            <a:spLocks noChangeArrowheads="1"/>
          </p:cNvSpPr>
          <p:nvPr/>
        </p:nvSpPr>
        <p:spPr bwMode="auto">
          <a:xfrm rot="-5400000">
            <a:off x="3433763" y="371157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57102" name="Line 78"/>
          <p:cNvSpPr>
            <a:spLocks noChangeShapeType="1"/>
          </p:cNvSpPr>
          <p:nvPr/>
        </p:nvSpPr>
        <p:spPr bwMode="auto">
          <a:xfrm>
            <a:off x="3751263" y="3648075"/>
            <a:ext cx="0" cy="390525"/>
          </a:xfrm>
          <a:prstGeom prst="line">
            <a:avLst/>
          </a:prstGeom>
          <a:noFill/>
          <a:ln w="28575">
            <a:solidFill>
              <a:schemeClr val="tx1"/>
            </a:solidFill>
            <a:round/>
            <a:headEnd/>
            <a:tailEnd/>
          </a:ln>
          <a:effectLst/>
        </p:spPr>
        <p:txBody>
          <a:bodyPr/>
          <a:lstStyle/>
          <a:p>
            <a:endParaRPr lang="en-US"/>
          </a:p>
        </p:txBody>
      </p:sp>
      <p:sp>
        <p:nvSpPr>
          <p:cNvPr id="257103" name="Line 79"/>
          <p:cNvSpPr>
            <a:spLocks noChangeShapeType="1"/>
          </p:cNvSpPr>
          <p:nvPr/>
        </p:nvSpPr>
        <p:spPr bwMode="auto">
          <a:xfrm>
            <a:off x="4992688" y="3644900"/>
            <a:ext cx="0" cy="390525"/>
          </a:xfrm>
          <a:prstGeom prst="line">
            <a:avLst/>
          </a:prstGeom>
          <a:noFill/>
          <a:ln w="28575">
            <a:solidFill>
              <a:schemeClr val="tx1"/>
            </a:solidFill>
            <a:round/>
            <a:headEnd/>
            <a:tailEnd/>
          </a:ln>
          <a:effectLst/>
        </p:spPr>
        <p:txBody>
          <a:bodyPr/>
          <a:lstStyle/>
          <a:p>
            <a:endParaRPr lang="en-US"/>
          </a:p>
        </p:txBody>
      </p:sp>
      <p:sp>
        <p:nvSpPr>
          <p:cNvPr id="257104" name="Text Box 80"/>
          <p:cNvSpPr txBox="1">
            <a:spLocks noChangeArrowheads="1"/>
          </p:cNvSpPr>
          <p:nvPr/>
        </p:nvSpPr>
        <p:spPr bwMode="auto">
          <a:xfrm rot="-5400000">
            <a:off x="4742657" y="369490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57105" name="Text Box 81"/>
          <p:cNvSpPr txBox="1">
            <a:spLocks noChangeArrowheads="1"/>
          </p:cNvSpPr>
          <p:nvPr/>
        </p:nvSpPr>
        <p:spPr bwMode="auto">
          <a:xfrm>
            <a:off x="7608888" y="5121275"/>
            <a:ext cx="1403350" cy="244475"/>
          </a:xfrm>
          <a:prstGeom prst="rect">
            <a:avLst/>
          </a:prstGeom>
          <a:noFill/>
          <a:ln w="9525">
            <a:noFill/>
            <a:miter lim="800000"/>
            <a:headEnd/>
            <a:tailEnd/>
          </a:ln>
          <a:effectLst/>
        </p:spPr>
        <p:txBody>
          <a:bodyPr>
            <a:spAutoFit/>
          </a:bodyPr>
          <a:lstStyle/>
          <a:p>
            <a:pPr algn="ctr" eaLnBrk="0" hangingPunct="0"/>
            <a:r>
              <a:rPr lang="en-US" sz="1000" b="1"/>
              <a:t>File Servers</a:t>
            </a:r>
          </a:p>
        </p:txBody>
      </p:sp>
      <p:sp>
        <p:nvSpPr>
          <p:cNvPr id="257106" name="Text Box 82"/>
          <p:cNvSpPr txBox="1">
            <a:spLocks noChangeArrowheads="1"/>
          </p:cNvSpPr>
          <p:nvPr/>
        </p:nvSpPr>
        <p:spPr bwMode="auto">
          <a:xfrm>
            <a:off x="7583488" y="4078288"/>
            <a:ext cx="1482725" cy="244475"/>
          </a:xfrm>
          <a:prstGeom prst="rect">
            <a:avLst/>
          </a:prstGeom>
          <a:noFill/>
          <a:ln w="9525">
            <a:noFill/>
            <a:miter lim="800000"/>
            <a:headEnd/>
            <a:tailEnd/>
          </a:ln>
          <a:effectLst/>
        </p:spPr>
        <p:txBody>
          <a:bodyPr>
            <a:spAutoFit/>
          </a:bodyPr>
          <a:lstStyle/>
          <a:p>
            <a:pPr algn="ctr" eaLnBrk="0" hangingPunct="0"/>
            <a:r>
              <a:rPr lang="en-US" sz="1000" b="1"/>
              <a:t>Web or App Servers</a:t>
            </a:r>
            <a:endParaRPr lang="en-US" sz="1000"/>
          </a:p>
        </p:txBody>
      </p:sp>
      <p:grpSp>
        <p:nvGrpSpPr>
          <p:cNvPr id="257107" name="Group 83"/>
          <p:cNvGrpSpPr>
            <a:grpSpLocks/>
          </p:cNvGrpSpPr>
          <p:nvPr/>
        </p:nvGrpSpPr>
        <p:grpSpPr bwMode="auto">
          <a:xfrm>
            <a:off x="7931150" y="3743325"/>
            <a:ext cx="809625" cy="485775"/>
            <a:chOff x="940" y="2750"/>
            <a:chExt cx="510" cy="306"/>
          </a:xfrm>
        </p:grpSpPr>
        <p:sp>
          <p:nvSpPr>
            <p:cNvPr id="257108" name="Oval 84"/>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109" name="Group 85"/>
            <p:cNvGrpSpPr>
              <a:grpSpLocks/>
            </p:cNvGrpSpPr>
            <p:nvPr/>
          </p:nvGrpSpPr>
          <p:grpSpPr bwMode="auto">
            <a:xfrm>
              <a:off x="945" y="2864"/>
              <a:ext cx="348" cy="100"/>
              <a:chOff x="2379" y="2738"/>
              <a:chExt cx="348" cy="100"/>
            </a:xfrm>
          </p:grpSpPr>
          <p:sp>
            <p:nvSpPr>
              <p:cNvPr id="257110" name="AutoShape 86"/>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111" name="Line 87"/>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12" name="Line 88"/>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13" name="Line 89"/>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14" name="Freeform 90"/>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57115" name="Group 91"/>
            <p:cNvGrpSpPr>
              <a:grpSpLocks/>
            </p:cNvGrpSpPr>
            <p:nvPr/>
          </p:nvGrpSpPr>
          <p:grpSpPr bwMode="auto">
            <a:xfrm>
              <a:off x="945" y="2756"/>
              <a:ext cx="348" cy="100"/>
              <a:chOff x="2379" y="2738"/>
              <a:chExt cx="348" cy="100"/>
            </a:xfrm>
          </p:grpSpPr>
          <p:sp>
            <p:nvSpPr>
              <p:cNvPr id="257116" name="AutoShape 92"/>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117" name="Line 93"/>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18" name="Line 94"/>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19" name="Line 95"/>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20" name="Freeform 96"/>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57121" name="Text Box 97"/>
          <p:cNvSpPr txBox="1">
            <a:spLocks noChangeArrowheads="1"/>
          </p:cNvSpPr>
          <p:nvPr/>
        </p:nvSpPr>
        <p:spPr bwMode="auto">
          <a:xfrm>
            <a:off x="7605713" y="2071688"/>
            <a:ext cx="1358900" cy="244475"/>
          </a:xfrm>
          <a:prstGeom prst="rect">
            <a:avLst/>
          </a:prstGeom>
          <a:noFill/>
          <a:ln w="9525">
            <a:noFill/>
            <a:miter lim="800000"/>
            <a:headEnd/>
            <a:tailEnd/>
          </a:ln>
          <a:effectLst/>
        </p:spPr>
        <p:txBody>
          <a:bodyPr>
            <a:spAutoFit/>
          </a:bodyPr>
          <a:lstStyle/>
          <a:p>
            <a:pPr algn="ctr" eaLnBrk="0" hangingPunct="0"/>
            <a:r>
              <a:rPr lang="en-US" sz="1000" b="1"/>
              <a:t>CPS Applications</a:t>
            </a:r>
          </a:p>
        </p:txBody>
      </p:sp>
      <p:grpSp>
        <p:nvGrpSpPr>
          <p:cNvPr id="257122" name="Group 98"/>
          <p:cNvGrpSpPr>
            <a:grpSpLocks/>
          </p:cNvGrpSpPr>
          <p:nvPr/>
        </p:nvGrpSpPr>
        <p:grpSpPr bwMode="auto">
          <a:xfrm>
            <a:off x="7874000" y="1398588"/>
            <a:ext cx="847725" cy="777875"/>
            <a:chOff x="5103" y="899"/>
            <a:chExt cx="534" cy="490"/>
          </a:xfrm>
        </p:grpSpPr>
        <p:sp>
          <p:nvSpPr>
            <p:cNvPr id="257123" name="Oval 99"/>
            <p:cNvSpPr>
              <a:spLocks noChangeArrowheads="1"/>
            </p:cNvSpPr>
            <p:nvPr/>
          </p:nvSpPr>
          <p:spPr bwMode="auto">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24" name="Oval 100"/>
            <p:cNvSpPr>
              <a:spLocks noChangeArrowheads="1"/>
            </p:cNvSpPr>
            <p:nvPr/>
          </p:nvSpPr>
          <p:spPr bwMode="auto">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125" name="Group 101"/>
            <p:cNvGrpSpPr>
              <a:grpSpLocks/>
            </p:cNvGrpSpPr>
            <p:nvPr/>
          </p:nvGrpSpPr>
          <p:grpSpPr bwMode="auto">
            <a:xfrm>
              <a:off x="5132" y="1193"/>
              <a:ext cx="348" cy="100"/>
              <a:chOff x="2379" y="2738"/>
              <a:chExt cx="348" cy="100"/>
            </a:xfrm>
          </p:grpSpPr>
          <p:sp>
            <p:nvSpPr>
              <p:cNvPr id="257126" name="AutoShape 102"/>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127" name="Line 103"/>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28" name="Line 104"/>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29" name="Line 105"/>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30" name="Freeform 106"/>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57131" name="Group 107"/>
            <p:cNvGrpSpPr>
              <a:grpSpLocks/>
            </p:cNvGrpSpPr>
            <p:nvPr/>
          </p:nvGrpSpPr>
          <p:grpSpPr bwMode="auto">
            <a:xfrm>
              <a:off x="5132" y="1085"/>
              <a:ext cx="348" cy="100"/>
              <a:chOff x="2379" y="2738"/>
              <a:chExt cx="348" cy="100"/>
            </a:xfrm>
          </p:grpSpPr>
          <p:sp>
            <p:nvSpPr>
              <p:cNvPr id="257132" name="AutoShape 108"/>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133" name="Line 109"/>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34" name="Line 110"/>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35" name="Line 111"/>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36" name="Freeform 11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57137" name="Text Box 113"/>
          <p:cNvSpPr txBox="1">
            <a:spLocks noChangeArrowheads="1"/>
          </p:cNvSpPr>
          <p:nvPr/>
        </p:nvSpPr>
        <p:spPr bwMode="auto">
          <a:xfrm>
            <a:off x="4370388" y="1582738"/>
            <a:ext cx="627062" cy="457200"/>
          </a:xfrm>
          <a:prstGeom prst="rect">
            <a:avLst/>
          </a:prstGeom>
          <a:noFill/>
          <a:ln w="9525">
            <a:noFill/>
            <a:miter lim="800000"/>
            <a:headEnd/>
            <a:tailEnd/>
          </a:ln>
          <a:effectLst/>
        </p:spPr>
        <p:txBody>
          <a:bodyPr>
            <a:spAutoFit/>
          </a:bodyPr>
          <a:lstStyle/>
          <a:p>
            <a:pPr algn="r" eaLnBrk="0" hangingPunct="0"/>
            <a:r>
              <a:rPr lang="en-US" sz="1200" b="1"/>
              <a:t>Local Users</a:t>
            </a:r>
          </a:p>
        </p:txBody>
      </p:sp>
      <p:sp>
        <p:nvSpPr>
          <p:cNvPr id="257138" name="Oval 114"/>
          <p:cNvSpPr>
            <a:spLocks noChangeArrowheads="1"/>
          </p:cNvSpPr>
          <p:nvPr/>
        </p:nvSpPr>
        <p:spPr bwMode="auto">
          <a:xfrm>
            <a:off x="4924425" y="1463675"/>
            <a:ext cx="1330325" cy="809625"/>
          </a:xfrm>
          <a:prstGeom prst="ellipse">
            <a:avLst/>
          </a:prstGeom>
          <a:solidFill>
            <a:srgbClr val="CED1DC"/>
          </a:solidFill>
          <a:ln w="9525" algn="ctr">
            <a:noFill/>
            <a:round/>
            <a:headEnd/>
            <a:tailEnd/>
          </a:ln>
          <a:effectLst/>
        </p:spPr>
        <p:txBody>
          <a:bodyPr wrap="none" anchor="ctr"/>
          <a:lstStyle/>
          <a:p>
            <a:endParaRPr lang="en-US"/>
          </a:p>
        </p:txBody>
      </p:sp>
      <p:grpSp>
        <p:nvGrpSpPr>
          <p:cNvPr id="257139" name="Group 115"/>
          <p:cNvGrpSpPr>
            <a:grpSpLocks/>
          </p:cNvGrpSpPr>
          <p:nvPr/>
        </p:nvGrpSpPr>
        <p:grpSpPr bwMode="auto">
          <a:xfrm>
            <a:off x="5629275" y="1530350"/>
            <a:ext cx="496888" cy="412750"/>
            <a:chOff x="870" y="1472"/>
            <a:chExt cx="650" cy="541"/>
          </a:xfrm>
        </p:grpSpPr>
        <p:sp>
          <p:nvSpPr>
            <p:cNvPr id="257140" name="Oval 116"/>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141" name="Group 117"/>
            <p:cNvGrpSpPr>
              <a:grpSpLocks/>
            </p:cNvGrpSpPr>
            <p:nvPr/>
          </p:nvGrpSpPr>
          <p:grpSpPr bwMode="auto">
            <a:xfrm>
              <a:off x="927" y="1760"/>
              <a:ext cx="432" cy="124"/>
              <a:chOff x="2379" y="2738"/>
              <a:chExt cx="348" cy="100"/>
            </a:xfrm>
          </p:grpSpPr>
          <p:sp>
            <p:nvSpPr>
              <p:cNvPr id="257142" name="AutoShape 118"/>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57143" name="Line 119"/>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44" name="Line 120"/>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45" name="Line 121"/>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46" name="Freeform 122"/>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57147" name="AutoShape 123"/>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57148" name="AutoShape 124"/>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57149" name="AutoShape 125"/>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57150" name="Group 126"/>
          <p:cNvGrpSpPr>
            <a:grpSpLocks/>
          </p:cNvGrpSpPr>
          <p:nvPr/>
        </p:nvGrpSpPr>
        <p:grpSpPr bwMode="auto">
          <a:xfrm>
            <a:off x="5287963" y="1949450"/>
            <a:ext cx="495300" cy="412750"/>
            <a:chOff x="870" y="1472"/>
            <a:chExt cx="650" cy="541"/>
          </a:xfrm>
        </p:grpSpPr>
        <p:sp>
          <p:nvSpPr>
            <p:cNvPr id="257151" name="Oval 127"/>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152" name="Group 128"/>
            <p:cNvGrpSpPr>
              <a:grpSpLocks/>
            </p:cNvGrpSpPr>
            <p:nvPr/>
          </p:nvGrpSpPr>
          <p:grpSpPr bwMode="auto">
            <a:xfrm>
              <a:off x="927" y="1760"/>
              <a:ext cx="432" cy="124"/>
              <a:chOff x="2379" y="2738"/>
              <a:chExt cx="348" cy="100"/>
            </a:xfrm>
          </p:grpSpPr>
          <p:sp>
            <p:nvSpPr>
              <p:cNvPr id="257153" name="AutoShape 129"/>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57154" name="Line 130"/>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155" name="Line 131"/>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156" name="Line 132"/>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157" name="Freeform 133"/>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57158" name="AutoShape 134"/>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57159" name="AutoShape 135"/>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57160" name="AutoShape 136"/>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grpSp>
        <p:nvGrpSpPr>
          <p:cNvPr id="257161" name="Group 137"/>
          <p:cNvGrpSpPr>
            <a:grpSpLocks/>
          </p:cNvGrpSpPr>
          <p:nvPr/>
        </p:nvGrpSpPr>
        <p:grpSpPr bwMode="auto">
          <a:xfrm>
            <a:off x="5302250" y="1312863"/>
            <a:ext cx="323850" cy="596900"/>
            <a:chOff x="492" y="1974"/>
            <a:chExt cx="626" cy="1154"/>
          </a:xfrm>
        </p:grpSpPr>
        <p:sp>
          <p:nvSpPr>
            <p:cNvPr id="257162" name="Oval 138"/>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63" name="Freeform 139"/>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7164" name="Oval 140"/>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7165" name="Oval 141"/>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66" name="Oval 142"/>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nvGrpSpPr>
          <p:cNvPr id="257167" name="Group 143"/>
          <p:cNvGrpSpPr>
            <a:grpSpLocks/>
          </p:cNvGrpSpPr>
          <p:nvPr/>
        </p:nvGrpSpPr>
        <p:grpSpPr bwMode="auto">
          <a:xfrm>
            <a:off x="5067300" y="1547813"/>
            <a:ext cx="323850" cy="596900"/>
            <a:chOff x="492" y="1974"/>
            <a:chExt cx="626" cy="1154"/>
          </a:xfrm>
        </p:grpSpPr>
        <p:sp>
          <p:nvSpPr>
            <p:cNvPr id="257168" name="Oval 144"/>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69" name="Freeform 145"/>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7170" name="Oval 146"/>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7171" name="Oval 147"/>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72" name="Oval 148"/>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57173" name="Line 149"/>
          <p:cNvSpPr>
            <a:spLocks noChangeShapeType="1"/>
          </p:cNvSpPr>
          <p:nvPr/>
        </p:nvSpPr>
        <p:spPr bwMode="auto">
          <a:xfrm flipH="1" flipV="1">
            <a:off x="5568950" y="2320925"/>
            <a:ext cx="7938" cy="1512888"/>
          </a:xfrm>
          <a:prstGeom prst="line">
            <a:avLst/>
          </a:prstGeom>
          <a:noFill/>
          <a:ln w="25400">
            <a:solidFill>
              <a:schemeClr val="tx1"/>
            </a:solidFill>
            <a:miter lim="800000"/>
            <a:headEnd/>
            <a:tailEnd/>
          </a:ln>
          <a:effectLst/>
        </p:spPr>
        <p:txBody>
          <a:bodyPr wrap="none"/>
          <a:lstStyle/>
          <a:p>
            <a:endParaRPr lang="en-US"/>
          </a:p>
        </p:txBody>
      </p:sp>
      <p:grpSp>
        <p:nvGrpSpPr>
          <p:cNvPr id="257174" name="Group 150"/>
          <p:cNvGrpSpPr>
            <a:grpSpLocks/>
          </p:cNvGrpSpPr>
          <p:nvPr/>
        </p:nvGrpSpPr>
        <p:grpSpPr bwMode="auto">
          <a:xfrm>
            <a:off x="673100" y="1519238"/>
            <a:ext cx="738188" cy="649287"/>
            <a:chOff x="567" y="1026"/>
            <a:chExt cx="465" cy="409"/>
          </a:xfrm>
        </p:grpSpPr>
        <p:sp>
          <p:nvSpPr>
            <p:cNvPr id="257175" name="Oval 151"/>
            <p:cNvSpPr>
              <a:spLocks noChangeArrowheads="1"/>
            </p:cNvSpPr>
            <p:nvPr/>
          </p:nvSpPr>
          <p:spPr bwMode="auto">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76" name="AutoShape 152"/>
            <p:cNvSpPr>
              <a:spLocks noChangeArrowheads="1"/>
            </p:cNvSpPr>
            <p:nvPr/>
          </p:nvSpPr>
          <p:spPr bwMode="auto">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57177" name="AutoShape 153"/>
            <p:cNvSpPr>
              <a:spLocks noChangeArrowheads="1"/>
            </p:cNvSpPr>
            <p:nvPr/>
          </p:nvSpPr>
          <p:spPr bwMode="auto">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7178" name="AutoShape 154"/>
            <p:cNvSpPr>
              <a:spLocks noChangeArrowheads="1"/>
            </p:cNvSpPr>
            <p:nvPr/>
          </p:nvSpPr>
          <p:spPr bwMode="auto">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57179" name="AutoShape 155"/>
            <p:cNvSpPr>
              <a:spLocks noChangeArrowheads="1"/>
            </p:cNvSpPr>
            <p:nvPr/>
          </p:nvSpPr>
          <p:spPr bwMode="auto">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7180" name="Line 156"/>
            <p:cNvSpPr>
              <a:spLocks noChangeShapeType="1"/>
            </p:cNvSpPr>
            <p:nvPr/>
          </p:nvSpPr>
          <p:spPr bwMode="auto">
            <a:xfrm>
              <a:off x="850" y="1157"/>
              <a:ext cx="1" cy="45"/>
            </a:xfrm>
            <a:prstGeom prst="line">
              <a:avLst/>
            </a:prstGeom>
            <a:noFill/>
            <a:ln w="9525">
              <a:solidFill>
                <a:schemeClr val="bg2"/>
              </a:solidFill>
              <a:round/>
              <a:headEnd/>
              <a:tailEnd/>
            </a:ln>
            <a:effectLst/>
          </p:spPr>
          <p:txBody>
            <a:bodyPr/>
            <a:lstStyle/>
            <a:p>
              <a:endParaRPr lang="en-US"/>
            </a:p>
          </p:txBody>
        </p:sp>
        <p:sp>
          <p:nvSpPr>
            <p:cNvPr id="257181" name="Line 157"/>
            <p:cNvSpPr>
              <a:spLocks noChangeShapeType="1"/>
            </p:cNvSpPr>
            <p:nvPr/>
          </p:nvSpPr>
          <p:spPr bwMode="auto">
            <a:xfrm>
              <a:off x="866" y="1160"/>
              <a:ext cx="0" cy="45"/>
            </a:xfrm>
            <a:prstGeom prst="line">
              <a:avLst/>
            </a:prstGeom>
            <a:noFill/>
            <a:ln w="9525">
              <a:solidFill>
                <a:schemeClr val="bg2"/>
              </a:solidFill>
              <a:round/>
              <a:headEnd/>
              <a:tailEnd/>
            </a:ln>
            <a:effectLst/>
          </p:spPr>
          <p:txBody>
            <a:bodyPr/>
            <a:lstStyle/>
            <a:p>
              <a:endParaRPr lang="en-US"/>
            </a:p>
          </p:txBody>
        </p:sp>
        <p:sp>
          <p:nvSpPr>
            <p:cNvPr id="257182" name="Line 158"/>
            <p:cNvSpPr>
              <a:spLocks noChangeShapeType="1"/>
            </p:cNvSpPr>
            <p:nvPr/>
          </p:nvSpPr>
          <p:spPr bwMode="auto">
            <a:xfrm>
              <a:off x="881" y="1164"/>
              <a:ext cx="1" cy="45"/>
            </a:xfrm>
            <a:prstGeom prst="line">
              <a:avLst/>
            </a:prstGeom>
            <a:noFill/>
            <a:ln w="9525">
              <a:solidFill>
                <a:schemeClr val="bg2"/>
              </a:solidFill>
              <a:round/>
              <a:headEnd/>
              <a:tailEnd/>
            </a:ln>
            <a:effectLst/>
          </p:spPr>
          <p:txBody>
            <a:bodyPr/>
            <a:lstStyle/>
            <a:p>
              <a:endParaRPr lang="en-US"/>
            </a:p>
          </p:txBody>
        </p:sp>
        <p:sp>
          <p:nvSpPr>
            <p:cNvPr id="257183" name="Line 159"/>
            <p:cNvSpPr>
              <a:spLocks noChangeShapeType="1"/>
            </p:cNvSpPr>
            <p:nvPr/>
          </p:nvSpPr>
          <p:spPr bwMode="auto">
            <a:xfrm>
              <a:off x="897" y="1167"/>
              <a:ext cx="0" cy="45"/>
            </a:xfrm>
            <a:prstGeom prst="line">
              <a:avLst/>
            </a:prstGeom>
            <a:noFill/>
            <a:ln w="9525">
              <a:solidFill>
                <a:schemeClr val="bg2"/>
              </a:solidFill>
              <a:round/>
              <a:headEnd/>
              <a:tailEnd/>
            </a:ln>
            <a:effectLst/>
          </p:spPr>
          <p:txBody>
            <a:bodyPr/>
            <a:lstStyle/>
            <a:p>
              <a:endParaRPr lang="en-US"/>
            </a:p>
          </p:txBody>
        </p:sp>
        <p:sp>
          <p:nvSpPr>
            <p:cNvPr id="257184" name="Line 160"/>
            <p:cNvSpPr>
              <a:spLocks noChangeShapeType="1"/>
            </p:cNvSpPr>
            <p:nvPr/>
          </p:nvSpPr>
          <p:spPr bwMode="auto">
            <a:xfrm>
              <a:off x="912" y="1169"/>
              <a:ext cx="1" cy="45"/>
            </a:xfrm>
            <a:prstGeom prst="line">
              <a:avLst/>
            </a:prstGeom>
            <a:noFill/>
            <a:ln w="9525">
              <a:solidFill>
                <a:schemeClr val="bg2"/>
              </a:solidFill>
              <a:round/>
              <a:headEnd/>
              <a:tailEnd/>
            </a:ln>
            <a:effectLst/>
          </p:spPr>
          <p:txBody>
            <a:bodyPr/>
            <a:lstStyle/>
            <a:p>
              <a:endParaRPr lang="en-US"/>
            </a:p>
          </p:txBody>
        </p:sp>
        <p:sp>
          <p:nvSpPr>
            <p:cNvPr id="257185" name="Line 161"/>
            <p:cNvSpPr>
              <a:spLocks noChangeShapeType="1"/>
            </p:cNvSpPr>
            <p:nvPr/>
          </p:nvSpPr>
          <p:spPr bwMode="auto">
            <a:xfrm>
              <a:off x="928" y="1172"/>
              <a:ext cx="0" cy="45"/>
            </a:xfrm>
            <a:prstGeom prst="line">
              <a:avLst/>
            </a:prstGeom>
            <a:noFill/>
            <a:ln w="9525">
              <a:solidFill>
                <a:schemeClr val="bg2"/>
              </a:solidFill>
              <a:round/>
              <a:headEnd/>
              <a:tailEnd/>
            </a:ln>
            <a:effectLst/>
          </p:spPr>
          <p:txBody>
            <a:bodyPr/>
            <a:lstStyle/>
            <a:p>
              <a:endParaRPr lang="en-US"/>
            </a:p>
          </p:txBody>
        </p:sp>
        <p:sp>
          <p:nvSpPr>
            <p:cNvPr id="257186" name="Line 162"/>
            <p:cNvSpPr>
              <a:spLocks noChangeShapeType="1"/>
            </p:cNvSpPr>
            <p:nvPr/>
          </p:nvSpPr>
          <p:spPr bwMode="auto">
            <a:xfrm>
              <a:off x="943" y="1176"/>
              <a:ext cx="0" cy="45"/>
            </a:xfrm>
            <a:prstGeom prst="line">
              <a:avLst/>
            </a:prstGeom>
            <a:noFill/>
            <a:ln w="9525">
              <a:solidFill>
                <a:schemeClr val="bg2"/>
              </a:solidFill>
              <a:round/>
              <a:headEnd/>
              <a:tailEnd/>
            </a:ln>
            <a:effectLst/>
          </p:spPr>
          <p:txBody>
            <a:bodyPr/>
            <a:lstStyle/>
            <a:p>
              <a:endParaRPr lang="en-US"/>
            </a:p>
          </p:txBody>
        </p:sp>
        <p:sp>
          <p:nvSpPr>
            <p:cNvPr id="257187" name="Line 163"/>
            <p:cNvSpPr>
              <a:spLocks noChangeShapeType="1"/>
            </p:cNvSpPr>
            <p:nvPr/>
          </p:nvSpPr>
          <p:spPr bwMode="auto">
            <a:xfrm>
              <a:off x="958" y="1179"/>
              <a:ext cx="1" cy="45"/>
            </a:xfrm>
            <a:prstGeom prst="line">
              <a:avLst/>
            </a:prstGeom>
            <a:noFill/>
            <a:ln w="9525">
              <a:solidFill>
                <a:schemeClr val="bg2"/>
              </a:solidFill>
              <a:round/>
              <a:headEnd/>
              <a:tailEnd/>
            </a:ln>
            <a:effectLst/>
          </p:spPr>
          <p:txBody>
            <a:bodyPr/>
            <a:lstStyle/>
            <a:p>
              <a:endParaRPr lang="en-US"/>
            </a:p>
          </p:txBody>
        </p:sp>
        <p:sp>
          <p:nvSpPr>
            <p:cNvPr id="257188" name="Line 164"/>
            <p:cNvSpPr>
              <a:spLocks noChangeShapeType="1"/>
            </p:cNvSpPr>
            <p:nvPr/>
          </p:nvSpPr>
          <p:spPr bwMode="auto">
            <a:xfrm>
              <a:off x="835" y="1167"/>
              <a:ext cx="142" cy="29"/>
            </a:xfrm>
            <a:prstGeom prst="line">
              <a:avLst/>
            </a:prstGeom>
            <a:noFill/>
            <a:ln w="9525">
              <a:solidFill>
                <a:schemeClr val="bg2"/>
              </a:solidFill>
              <a:round/>
              <a:headEnd/>
              <a:tailEnd/>
            </a:ln>
            <a:effectLst/>
          </p:spPr>
          <p:txBody>
            <a:bodyPr/>
            <a:lstStyle/>
            <a:p>
              <a:endParaRPr lang="en-US"/>
            </a:p>
          </p:txBody>
        </p:sp>
        <p:sp>
          <p:nvSpPr>
            <p:cNvPr id="257189" name="Line 165"/>
            <p:cNvSpPr>
              <a:spLocks noChangeShapeType="1"/>
            </p:cNvSpPr>
            <p:nvPr/>
          </p:nvSpPr>
          <p:spPr bwMode="auto">
            <a:xfrm>
              <a:off x="833" y="1182"/>
              <a:ext cx="142" cy="29"/>
            </a:xfrm>
            <a:prstGeom prst="line">
              <a:avLst/>
            </a:prstGeom>
            <a:noFill/>
            <a:ln w="9525">
              <a:solidFill>
                <a:schemeClr val="bg2"/>
              </a:solidFill>
              <a:round/>
              <a:headEnd/>
              <a:tailEnd/>
            </a:ln>
            <a:effectLst/>
          </p:spPr>
          <p:txBody>
            <a:bodyPr/>
            <a:lstStyle/>
            <a:p>
              <a:endParaRPr lang="en-US"/>
            </a:p>
          </p:txBody>
        </p:sp>
        <p:grpSp>
          <p:nvGrpSpPr>
            <p:cNvPr id="257190" name="Group 166"/>
            <p:cNvGrpSpPr>
              <a:grpSpLocks/>
            </p:cNvGrpSpPr>
            <p:nvPr/>
          </p:nvGrpSpPr>
          <p:grpSpPr bwMode="auto">
            <a:xfrm>
              <a:off x="567" y="1026"/>
              <a:ext cx="227" cy="409"/>
              <a:chOff x="492" y="1974"/>
              <a:chExt cx="626" cy="1154"/>
            </a:xfrm>
          </p:grpSpPr>
          <p:sp>
            <p:nvSpPr>
              <p:cNvPr id="257191" name="Oval 167"/>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92" name="Freeform 168"/>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57193" name="Oval 169"/>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57194" name="Oval 170"/>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195" name="Oval 171"/>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257196" name="Text Box 172"/>
          <p:cNvSpPr txBox="1">
            <a:spLocks noChangeArrowheads="1"/>
          </p:cNvSpPr>
          <p:nvPr/>
        </p:nvSpPr>
        <p:spPr bwMode="auto">
          <a:xfrm>
            <a:off x="250825" y="2166938"/>
            <a:ext cx="1463675" cy="274637"/>
          </a:xfrm>
          <a:prstGeom prst="rect">
            <a:avLst/>
          </a:prstGeom>
          <a:noFill/>
          <a:ln w="9525">
            <a:noFill/>
            <a:miter lim="800000"/>
            <a:headEnd/>
            <a:tailEnd/>
          </a:ln>
          <a:effectLst/>
        </p:spPr>
        <p:txBody>
          <a:bodyPr wrap="none">
            <a:spAutoFit/>
          </a:bodyPr>
          <a:lstStyle/>
          <a:p>
            <a:pPr algn="ctr" eaLnBrk="0" hangingPunct="0"/>
            <a:r>
              <a:rPr lang="en-US" sz="1200" b="1"/>
              <a:t>Corporate Laptop</a:t>
            </a:r>
          </a:p>
        </p:txBody>
      </p:sp>
      <p:sp>
        <p:nvSpPr>
          <p:cNvPr id="257197" name="Line 173"/>
          <p:cNvSpPr>
            <a:spLocks noChangeShapeType="1"/>
          </p:cNvSpPr>
          <p:nvPr/>
        </p:nvSpPr>
        <p:spPr bwMode="auto">
          <a:xfrm flipH="1">
            <a:off x="7369175" y="2895600"/>
            <a:ext cx="504825" cy="0"/>
          </a:xfrm>
          <a:prstGeom prst="line">
            <a:avLst/>
          </a:prstGeom>
          <a:noFill/>
          <a:ln w="28575">
            <a:solidFill>
              <a:schemeClr val="tx1"/>
            </a:solidFill>
            <a:round/>
            <a:headEnd/>
            <a:tailEnd/>
          </a:ln>
          <a:effectLst/>
        </p:spPr>
        <p:txBody>
          <a:bodyPr wrap="none" anchor="ctr"/>
          <a:lstStyle/>
          <a:p>
            <a:endParaRPr lang="en-US"/>
          </a:p>
        </p:txBody>
      </p:sp>
      <p:sp>
        <p:nvSpPr>
          <p:cNvPr id="257198" name="Line 174"/>
          <p:cNvSpPr>
            <a:spLocks noChangeShapeType="1"/>
          </p:cNvSpPr>
          <p:nvPr/>
        </p:nvSpPr>
        <p:spPr bwMode="auto">
          <a:xfrm>
            <a:off x="7369175" y="1816100"/>
            <a:ext cx="0" cy="3989388"/>
          </a:xfrm>
          <a:prstGeom prst="line">
            <a:avLst/>
          </a:prstGeom>
          <a:noFill/>
          <a:ln w="28575">
            <a:solidFill>
              <a:schemeClr val="tx1"/>
            </a:solidFill>
            <a:round/>
            <a:headEnd/>
            <a:tailEnd/>
          </a:ln>
          <a:effectLst/>
        </p:spPr>
        <p:txBody>
          <a:bodyPr wrap="none" anchor="ctr"/>
          <a:lstStyle/>
          <a:p>
            <a:endParaRPr lang="en-US"/>
          </a:p>
        </p:txBody>
      </p:sp>
      <p:sp>
        <p:nvSpPr>
          <p:cNvPr id="257199" name="Line 175"/>
          <p:cNvSpPr>
            <a:spLocks noChangeShapeType="1"/>
          </p:cNvSpPr>
          <p:nvPr/>
        </p:nvSpPr>
        <p:spPr bwMode="auto">
          <a:xfrm>
            <a:off x="7369175" y="4913313"/>
            <a:ext cx="504825" cy="0"/>
          </a:xfrm>
          <a:prstGeom prst="line">
            <a:avLst/>
          </a:prstGeom>
          <a:noFill/>
          <a:ln w="28575">
            <a:solidFill>
              <a:schemeClr val="tx1"/>
            </a:solidFill>
            <a:round/>
            <a:headEnd/>
            <a:tailEnd/>
          </a:ln>
          <a:effectLst/>
        </p:spPr>
        <p:txBody>
          <a:bodyPr wrap="none" anchor="ctr"/>
          <a:lstStyle/>
          <a:p>
            <a:endParaRPr lang="en-US"/>
          </a:p>
        </p:txBody>
      </p:sp>
      <p:sp>
        <p:nvSpPr>
          <p:cNvPr id="257200" name="Line 176"/>
          <p:cNvSpPr>
            <a:spLocks noChangeShapeType="1"/>
          </p:cNvSpPr>
          <p:nvPr/>
        </p:nvSpPr>
        <p:spPr bwMode="auto">
          <a:xfrm>
            <a:off x="7369175" y="3832225"/>
            <a:ext cx="504825" cy="0"/>
          </a:xfrm>
          <a:prstGeom prst="line">
            <a:avLst/>
          </a:prstGeom>
          <a:noFill/>
          <a:ln w="28575">
            <a:solidFill>
              <a:schemeClr val="tx1"/>
            </a:solidFill>
            <a:round/>
            <a:headEnd/>
            <a:tailEnd/>
          </a:ln>
          <a:effectLst/>
        </p:spPr>
        <p:txBody>
          <a:bodyPr wrap="none" anchor="ctr"/>
          <a:lstStyle/>
          <a:p>
            <a:endParaRPr lang="en-US"/>
          </a:p>
        </p:txBody>
      </p:sp>
      <p:sp>
        <p:nvSpPr>
          <p:cNvPr id="257201" name="Text Box 177"/>
          <p:cNvSpPr txBox="1">
            <a:spLocks noChangeArrowheads="1"/>
          </p:cNvSpPr>
          <p:nvPr/>
        </p:nvSpPr>
        <p:spPr bwMode="auto">
          <a:xfrm>
            <a:off x="7513638" y="3184525"/>
            <a:ext cx="1403350" cy="214313"/>
          </a:xfrm>
          <a:prstGeom prst="rect">
            <a:avLst/>
          </a:prstGeom>
          <a:noFill/>
          <a:ln w="9525">
            <a:noFill/>
            <a:miter lim="800000"/>
            <a:headEnd/>
            <a:tailEnd/>
          </a:ln>
          <a:effectLst/>
        </p:spPr>
        <p:txBody>
          <a:bodyPr>
            <a:spAutoFit/>
          </a:bodyPr>
          <a:lstStyle/>
          <a:p>
            <a:pPr algn="ctr">
              <a:lnSpc>
                <a:spcPct val="80000"/>
              </a:lnSpc>
            </a:pPr>
            <a:r>
              <a:rPr lang="en-US" sz="1000" b="1"/>
              <a:t>Email Servers</a:t>
            </a:r>
          </a:p>
        </p:txBody>
      </p:sp>
      <p:grpSp>
        <p:nvGrpSpPr>
          <p:cNvPr id="257202" name="Group 178"/>
          <p:cNvGrpSpPr>
            <a:grpSpLocks/>
          </p:cNvGrpSpPr>
          <p:nvPr/>
        </p:nvGrpSpPr>
        <p:grpSpPr bwMode="auto">
          <a:xfrm>
            <a:off x="1104900" y="4065588"/>
            <a:ext cx="379413" cy="406400"/>
            <a:chOff x="839" y="2630"/>
            <a:chExt cx="239" cy="256"/>
          </a:xfrm>
        </p:grpSpPr>
        <p:sp>
          <p:nvSpPr>
            <p:cNvPr id="257203" name="Oval 179"/>
            <p:cNvSpPr>
              <a:spLocks noChangeArrowheads="1"/>
            </p:cNvSpPr>
            <p:nvPr/>
          </p:nvSpPr>
          <p:spPr bwMode="auto">
            <a:xfrm>
              <a:off x="839" y="2742"/>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57204" name="AutoShape 180"/>
            <p:cNvSpPr>
              <a:spLocks noChangeArrowheads="1"/>
            </p:cNvSpPr>
            <p:nvPr/>
          </p:nvSpPr>
          <p:spPr bwMode="auto">
            <a:xfrm>
              <a:off x="856" y="2630"/>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57205" name="AutoShape 181"/>
            <p:cNvSpPr>
              <a:spLocks noChangeArrowheads="1"/>
            </p:cNvSpPr>
            <p:nvPr/>
          </p:nvSpPr>
          <p:spPr bwMode="auto">
            <a:xfrm>
              <a:off x="874" y="2644"/>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7206" name="AutoShape 182"/>
            <p:cNvSpPr>
              <a:spLocks noChangeArrowheads="1"/>
            </p:cNvSpPr>
            <p:nvPr/>
          </p:nvSpPr>
          <p:spPr bwMode="auto">
            <a:xfrm>
              <a:off x="877" y="2646"/>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57207" name="AutoShape 183"/>
            <p:cNvSpPr>
              <a:spLocks noChangeArrowheads="1"/>
            </p:cNvSpPr>
            <p:nvPr/>
          </p:nvSpPr>
          <p:spPr bwMode="auto">
            <a:xfrm>
              <a:off x="873" y="2771"/>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57208" name="Line 184"/>
            <p:cNvSpPr>
              <a:spLocks noChangeShapeType="1"/>
            </p:cNvSpPr>
            <p:nvPr/>
          </p:nvSpPr>
          <p:spPr bwMode="auto">
            <a:xfrm>
              <a:off x="896" y="2761"/>
              <a:ext cx="1" cy="45"/>
            </a:xfrm>
            <a:prstGeom prst="line">
              <a:avLst/>
            </a:prstGeom>
            <a:noFill/>
            <a:ln w="9525">
              <a:solidFill>
                <a:schemeClr val="bg2"/>
              </a:solidFill>
              <a:round/>
              <a:headEnd/>
              <a:tailEnd/>
            </a:ln>
            <a:effectLst/>
          </p:spPr>
          <p:txBody>
            <a:bodyPr/>
            <a:lstStyle/>
            <a:p>
              <a:endParaRPr lang="en-US"/>
            </a:p>
          </p:txBody>
        </p:sp>
        <p:sp>
          <p:nvSpPr>
            <p:cNvPr id="257209" name="Line 185"/>
            <p:cNvSpPr>
              <a:spLocks noChangeShapeType="1"/>
            </p:cNvSpPr>
            <p:nvPr/>
          </p:nvSpPr>
          <p:spPr bwMode="auto">
            <a:xfrm>
              <a:off x="912" y="2764"/>
              <a:ext cx="0" cy="45"/>
            </a:xfrm>
            <a:prstGeom prst="line">
              <a:avLst/>
            </a:prstGeom>
            <a:noFill/>
            <a:ln w="9525">
              <a:solidFill>
                <a:schemeClr val="bg2"/>
              </a:solidFill>
              <a:round/>
              <a:headEnd/>
              <a:tailEnd/>
            </a:ln>
            <a:effectLst/>
          </p:spPr>
          <p:txBody>
            <a:bodyPr/>
            <a:lstStyle/>
            <a:p>
              <a:endParaRPr lang="en-US"/>
            </a:p>
          </p:txBody>
        </p:sp>
        <p:sp>
          <p:nvSpPr>
            <p:cNvPr id="257210" name="Line 186"/>
            <p:cNvSpPr>
              <a:spLocks noChangeShapeType="1"/>
            </p:cNvSpPr>
            <p:nvPr/>
          </p:nvSpPr>
          <p:spPr bwMode="auto">
            <a:xfrm>
              <a:off x="927" y="2768"/>
              <a:ext cx="1" cy="45"/>
            </a:xfrm>
            <a:prstGeom prst="line">
              <a:avLst/>
            </a:prstGeom>
            <a:noFill/>
            <a:ln w="9525">
              <a:solidFill>
                <a:schemeClr val="bg2"/>
              </a:solidFill>
              <a:round/>
              <a:headEnd/>
              <a:tailEnd/>
            </a:ln>
            <a:effectLst/>
          </p:spPr>
          <p:txBody>
            <a:bodyPr/>
            <a:lstStyle/>
            <a:p>
              <a:endParaRPr lang="en-US"/>
            </a:p>
          </p:txBody>
        </p:sp>
        <p:sp>
          <p:nvSpPr>
            <p:cNvPr id="257211" name="Line 187"/>
            <p:cNvSpPr>
              <a:spLocks noChangeShapeType="1"/>
            </p:cNvSpPr>
            <p:nvPr/>
          </p:nvSpPr>
          <p:spPr bwMode="auto">
            <a:xfrm>
              <a:off x="943" y="2771"/>
              <a:ext cx="0" cy="45"/>
            </a:xfrm>
            <a:prstGeom prst="line">
              <a:avLst/>
            </a:prstGeom>
            <a:noFill/>
            <a:ln w="9525">
              <a:solidFill>
                <a:schemeClr val="bg2"/>
              </a:solidFill>
              <a:round/>
              <a:headEnd/>
              <a:tailEnd/>
            </a:ln>
            <a:effectLst/>
          </p:spPr>
          <p:txBody>
            <a:bodyPr/>
            <a:lstStyle/>
            <a:p>
              <a:endParaRPr lang="en-US"/>
            </a:p>
          </p:txBody>
        </p:sp>
        <p:sp>
          <p:nvSpPr>
            <p:cNvPr id="257212" name="Line 188"/>
            <p:cNvSpPr>
              <a:spLocks noChangeShapeType="1"/>
            </p:cNvSpPr>
            <p:nvPr/>
          </p:nvSpPr>
          <p:spPr bwMode="auto">
            <a:xfrm>
              <a:off x="958" y="2773"/>
              <a:ext cx="1" cy="45"/>
            </a:xfrm>
            <a:prstGeom prst="line">
              <a:avLst/>
            </a:prstGeom>
            <a:noFill/>
            <a:ln w="9525">
              <a:solidFill>
                <a:schemeClr val="bg2"/>
              </a:solidFill>
              <a:round/>
              <a:headEnd/>
              <a:tailEnd/>
            </a:ln>
            <a:effectLst/>
          </p:spPr>
          <p:txBody>
            <a:bodyPr/>
            <a:lstStyle/>
            <a:p>
              <a:endParaRPr lang="en-US"/>
            </a:p>
          </p:txBody>
        </p:sp>
        <p:sp>
          <p:nvSpPr>
            <p:cNvPr id="257213" name="Line 189"/>
            <p:cNvSpPr>
              <a:spLocks noChangeShapeType="1"/>
            </p:cNvSpPr>
            <p:nvPr/>
          </p:nvSpPr>
          <p:spPr bwMode="auto">
            <a:xfrm>
              <a:off x="974" y="2776"/>
              <a:ext cx="0" cy="45"/>
            </a:xfrm>
            <a:prstGeom prst="line">
              <a:avLst/>
            </a:prstGeom>
            <a:noFill/>
            <a:ln w="9525">
              <a:solidFill>
                <a:schemeClr val="bg2"/>
              </a:solidFill>
              <a:round/>
              <a:headEnd/>
              <a:tailEnd/>
            </a:ln>
            <a:effectLst/>
          </p:spPr>
          <p:txBody>
            <a:bodyPr/>
            <a:lstStyle/>
            <a:p>
              <a:endParaRPr lang="en-US"/>
            </a:p>
          </p:txBody>
        </p:sp>
        <p:sp>
          <p:nvSpPr>
            <p:cNvPr id="257214" name="Line 190"/>
            <p:cNvSpPr>
              <a:spLocks noChangeShapeType="1"/>
            </p:cNvSpPr>
            <p:nvPr/>
          </p:nvSpPr>
          <p:spPr bwMode="auto">
            <a:xfrm>
              <a:off x="989" y="2780"/>
              <a:ext cx="0" cy="45"/>
            </a:xfrm>
            <a:prstGeom prst="line">
              <a:avLst/>
            </a:prstGeom>
            <a:noFill/>
            <a:ln w="9525">
              <a:solidFill>
                <a:schemeClr val="bg2"/>
              </a:solidFill>
              <a:round/>
              <a:headEnd/>
              <a:tailEnd/>
            </a:ln>
            <a:effectLst/>
          </p:spPr>
          <p:txBody>
            <a:bodyPr/>
            <a:lstStyle/>
            <a:p>
              <a:endParaRPr lang="en-US"/>
            </a:p>
          </p:txBody>
        </p:sp>
        <p:sp>
          <p:nvSpPr>
            <p:cNvPr id="257215" name="Line 191"/>
            <p:cNvSpPr>
              <a:spLocks noChangeShapeType="1"/>
            </p:cNvSpPr>
            <p:nvPr/>
          </p:nvSpPr>
          <p:spPr bwMode="auto">
            <a:xfrm>
              <a:off x="1004" y="2783"/>
              <a:ext cx="1" cy="45"/>
            </a:xfrm>
            <a:prstGeom prst="line">
              <a:avLst/>
            </a:prstGeom>
            <a:noFill/>
            <a:ln w="9525">
              <a:solidFill>
                <a:schemeClr val="bg2"/>
              </a:solidFill>
              <a:round/>
              <a:headEnd/>
              <a:tailEnd/>
            </a:ln>
            <a:effectLst/>
          </p:spPr>
          <p:txBody>
            <a:bodyPr/>
            <a:lstStyle/>
            <a:p>
              <a:endParaRPr lang="en-US"/>
            </a:p>
          </p:txBody>
        </p:sp>
        <p:sp>
          <p:nvSpPr>
            <p:cNvPr id="257216" name="Line 192"/>
            <p:cNvSpPr>
              <a:spLocks noChangeShapeType="1"/>
            </p:cNvSpPr>
            <p:nvPr/>
          </p:nvSpPr>
          <p:spPr bwMode="auto">
            <a:xfrm>
              <a:off x="881" y="2771"/>
              <a:ext cx="142" cy="29"/>
            </a:xfrm>
            <a:prstGeom prst="line">
              <a:avLst/>
            </a:prstGeom>
            <a:noFill/>
            <a:ln w="9525">
              <a:solidFill>
                <a:schemeClr val="bg2"/>
              </a:solidFill>
              <a:round/>
              <a:headEnd/>
              <a:tailEnd/>
            </a:ln>
            <a:effectLst/>
          </p:spPr>
          <p:txBody>
            <a:bodyPr/>
            <a:lstStyle/>
            <a:p>
              <a:endParaRPr lang="en-US"/>
            </a:p>
          </p:txBody>
        </p:sp>
        <p:sp>
          <p:nvSpPr>
            <p:cNvPr id="257217" name="Line 193"/>
            <p:cNvSpPr>
              <a:spLocks noChangeShapeType="1"/>
            </p:cNvSpPr>
            <p:nvPr/>
          </p:nvSpPr>
          <p:spPr bwMode="auto">
            <a:xfrm>
              <a:off x="879" y="2786"/>
              <a:ext cx="142" cy="29"/>
            </a:xfrm>
            <a:prstGeom prst="line">
              <a:avLst/>
            </a:prstGeom>
            <a:noFill/>
            <a:ln w="9525">
              <a:solidFill>
                <a:schemeClr val="bg2"/>
              </a:solidFill>
              <a:round/>
              <a:headEnd/>
              <a:tailEnd/>
            </a:ln>
            <a:effectLst/>
          </p:spPr>
          <p:txBody>
            <a:bodyPr/>
            <a:lstStyle/>
            <a:p>
              <a:endParaRPr lang="en-US"/>
            </a:p>
          </p:txBody>
        </p:sp>
      </p:grpSp>
      <p:grpSp>
        <p:nvGrpSpPr>
          <p:cNvPr id="257218" name="Group 194"/>
          <p:cNvGrpSpPr>
            <a:grpSpLocks/>
          </p:cNvGrpSpPr>
          <p:nvPr/>
        </p:nvGrpSpPr>
        <p:grpSpPr bwMode="auto">
          <a:xfrm>
            <a:off x="7675563" y="4410075"/>
            <a:ext cx="1241425" cy="935038"/>
            <a:chOff x="4978" y="2796"/>
            <a:chExt cx="782" cy="589"/>
          </a:xfrm>
        </p:grpSpPr>
        <p:sp>
          <p:nvSpPr>
            <p:cNvPr id="257219" name="Oval 195"/>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257220" name="Oval 196"/>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57221" name="Oval 197"/>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57222" name="Arc 198"/>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23" name="Arc 199"/>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24" name="Arc 200"/>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25" name="Arc 201"/>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57226" name="Arc 202"/>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57227" name="Arc 203"/>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28" name="Arc 204"/>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29" name="Arc 205"/>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30" name="Arc 206"/>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57231" name="Arc 207"/>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57232" name="Oval 208"/>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57233" name="Arc 209"/>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34" name="Arc 210"/>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35" name="Arc 211"/>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57236" name="Arc 212"/>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57237" name="Arc 213"/>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nvGrpSpPr>
          <p:cNvPr id="257238" name="Group 214"/>
          <p:cNvGrpSpPr>
            <a:grpSpLocks/>
          </p:cNvGrpSpPr>
          <p:nvPr/>
        </p:nvGrpSpPr>
        <p:grpSpPr bwMode="auto">
          <a:xfrm>
            <a:off x="7856538" y="2608263"/>
            <a:ext cx="809625" cy="682625"/>
            <a:chOff x="5103" y="1661"/>
            <a:chExt cx="510" cy="430"/>
          </a:xfrm>
        </p:grpSpPr>
        <p:sp>
          <p:nvSpPr>
            <p:cNvPr id="257239" name="Oval 215"/>
            <p:cNvSpPr>
              <a:spLocks noChangeArrowheads="1"/>
            </p:cNvSpPr>
            <p:nvPr/>
          </p:nvSpPr>
          <p:spPr bwMode="auto">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240" name="Group 216"/>
            <p:cNvGrpSpPr>
              <a:grpSpLocks/>
            </p:cNvGrpSpPr>
            <p:nvPr/>
          </p:nvGrpSpPr>
          <p:grpSpPr bwMode="auto">
            <a:xfrm>
              <a:off x="5193" y="1661"/>
              <a:ext cx="100" cy="348"/>
              <a:chOff x="2102" y="1044"/>
              <a:chExt cx="100" cy="348"/>
            </a:xfrm>
          </p:grpSpPr>
          <p:sp>
            <p:nvSpPr>
              <p:cNvPr id="257241" name="AutoShape 217"/>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242" name="Line 218"/>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57243" name="Line 219"/>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57244" name="Line 220"/>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57245" name="Freeform 221"/>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57246" name="Group 222"/>
            <p:cNvGrpSpPr>
              <a:grpSpLocks/>
            </p:cNvGrpSpPr>
            <p:nvPr/>
          </p:nvGrpSpPr>
          <p:grpSpPr bwMode="auto">
            <a:xfrm>
              <a:off x="5311" y="1682"/>
              <a:ext cx="100" cy="348"/>
              <a:chOff x="2102" y="1044"/>
              <a:chExt cx="100" cy="348"/>
            </a:xfrm>
          </p:grpSpPr>
          <p:sp>
            <p:nvSpPr>
              <p:cNvPr id="257247" name="AutoShape 223"/>
              <p:cNvSpPr>
                <a:spLocks noChangeArrowheads="1"/>
              </p:cNvSpPr>
              <p:nvPr/>
            </p:nvSpPr>
            <p:spPr bwMode="auto">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248" name="Line 224"/>
              <p:cNvSpPr>
                <a:spLocks noChangeShapeType="1"/>
              </p:cNvSpPr>
              <p:nvPr/>
            </p:nvSpPr>
            <p:spPr bwMode="auto">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57249" name="Line 225"/>
              <p:cNvSpPr>
                <a:spLocks noChangeShapeType="1"/>
              </p:cNvSpPr>
              <p:nvPr/>
            </p:nvSpPr>
            <p:spPr bwMode="auto">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57250" name="Line 226"/>
              <p:cNvSpPr>
                <a:spLocks noChangeShapeType="1"/>
              </p:cNvSpPr>
              <p:nvPr/>
            </p:nvSpPr>
            <p:spPr bwMode="auto">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57251" name="Freeform 227"/>
              <p:cNvSpPr>
                <a:spLocks/>
              </p:cNvSpPr>
              <p:nvPr/>
            </p:nvSpPr>
            <p:spPr bwMode="auto">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257252" name="Line 228"/>
          <p:cNvSpPr>
            <a:spLocks noChangeShapeType="1"/>
          </p:cNvSpPr>
          <p:nvPr/>
        </p:nvSpPr>
        <p:spPr bwMode="auto">
          <a:xfrm flipH="1">
            <a:off x="7369175" y="1816100"/>
            <a:ext cx="504825" cy="0"/>
          </a:xfrm>
          <a:prstGeom prst="line">
            <a:avLst/>
          </a:prstGeom>
          <a:noFill/>
          <a:ln w="28575">
            <a:solidFill>
              <a:schemeClr val="tx1"/>
            </a:solidFill>
            <a:round/>
            <a:headEnd/>
            <a:tailEnd/>
          </a:ln>
          <a:effectLst/>
        </p:spPr>
        <p:txBody>
          <a:bodyPr wrap="none" anchor="ctr"/>
          <a:lstStyle/>
          <a:p>
            <a:endParaRPr lang="en-US"/>
          </a:p>
        </p:txBody>
      </p:sp>
      <p:sp>
        <p:nvSpPr>
          <p:cNvPr id="257253" name="Line 229"/>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sp>
        <p:nvSpPr>
          <p:cNvPr id="257254" name="Line 230"/>
          <p:cNvSpPr>
            <a:spLocks noChangeShapeType="1"/>
          </p:cNvSpPr>
          <p:nvPr/>
        </p:nvSpPr>
        <p:spPr bwMode="auto">
          <a:xfrm>
            <a:off x="7369175" y="5795963"/>
            <a:ext cx="504825" cy="0"/>
          </a:xfrm>
          <a:prstGeom prst="line">
            <a:avLst/>
          </a:prstGeom>
          <a:noFill/>
          <a:ln w="28575">
            <a:solidFill>
              <a:schemeClr val="tx1"/>
            </a:solidFill>
            <a:round/>
            <a:headEnd/>
            <a:tailEnd/>
          </a:ln>
          <a:effectLst/>
        </p:spPr>
        <p:txBody>
          <a:bodyPr wrap="none" anchor="ctr"/>
          <a:lstStyle/>
          <a:p>
            <a:endParaRPr lang="en-US"/>
          </a:p>
        </p:txBody>
      </p:sp>
      <p:grpSp>
        <p:nvGrpSpPr>
          <p:cNvPr id="257255" name="Group 231"/>
          <p:cNvGrpSpPr>
            <a:grpSpLocks/>
          </p:cNvGrpSpPr>
          <p:nvPr/>
        </p:nvGrpSpPr>
        <p:grpSpPr bwMode="auto">
          <a:xfrm>
            <a:off x="7667625" y="5580063"/>
            <a:ext cx="855663" cy="712787"/>
            <a:chOff x="870" y="1472"/>
            <a:chExt cx="650" cy="541"/>
          </a:xfrm>
        </p:grpSpPr>
        <p:sp>
          <p:nvSpPr>
            <p:cNvPr id="257256" name="Oval 232"/>
            <p:cNvSpPr>
              <a:spLocks noChangeArrowheads="1"/>
            </p:cNvSpPr>
            <p:nvPr/>
          </p:nvSpPr>
          <p:spPr bwMode="auto">
            <a:xfrm>
              <a:off x="870" y="1622"/>
              <a:ext cx="650" cy="39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257" name="Group 233"/>
            <p:cNvGrpSpPr>
              <a:grpSpLocks/>
            </p:cNvGrpSpPr>
            <p:nvPr/>
          </p:nvGrpSpPr>
          <p:grpSpPr bwMode="auto">
            <a:xfrm>
              <a:off x="927" y="1760"/>
              <a:ext cx="432" cy="124"/>
              <a:chOff x="2379" y="2738"/>
              <a:chExt cx="348" cy="100"/>
            </a:xfrm>
          </p:grpSpPr>
          <p:sp>
            <p:nvSpPr>
              <p:cNvPr id="257258" name="AutoShape 234"/>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354000" prstMaterial="legacyMatte">
                <a:bevelT w="13500" h="13500" prst="angle"/>
                <a:bevelB w="13500" h="13500" prst="angle"/>
                <a:extrusionClr>
                  <a:srgbClr val="67ADF3"/>
                </a:extrusionClr>
              </a:sp3d>
            </p:spPr>
            <p:txBody>
              <a:bodyPr wrap="none" anchor="ctr">
                <a:flatTx/>
              </a:bodyPr>
              <a:lstStyle/>
              <a:p>
                <a:endParaRPr lang="en-US"/>
              </a:p>
            </p:txBody>
          </p:sp>
          <p:sp>
            <p:nvSpPr>
              <p:cNvPr id="257259" name="Line 235"/>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57260" name="Line 236"/>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57261" name="Line 237"/>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57262" name="Freeform 238"/>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sp>
          <p:nvSpPr>
            <p:cNvPr id="257263" name="AutoShape 239"/>
            <p:cNvSpPr>
              <a:spLocks noChangeArrowheads="1"/>
            </p:cNvSpPr>
            <p:nvPr/>
          </p:nvSpPr>
          <p:spPr bwMode="auto">
            <a:xfrm>
              <a:off x="1011" y="1472"/>
              <a:ext cx="348" cy="28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227000" prstMaterial="legacyMatte">
              <a:bevelT w="13500" h="13500" prst="angle"/>
              <a:bevelB w="13500" h="13500" prst="angle"/>
              <a:extrusionClr>
                <a:srgbClr val="67ADF3"/>
              </a:extrusionClr>
            </a:sp3d>
          </p:spPr>
          <p:txBody>
            <a:bodyPr wrap="none" anchor="ctr">
              <a:flatTx/>
            </a:bodyPr>
            <a:lstStyle/>
            <a:p>
              <a:endParaRPr lang="en-US"/>
            </a:p>
          </p:txBody>
        </p:sp>
        <p:sp>
          <p:nvSpPr>
            <p:cNvPr id="257264" name="AutoShape 240"/>
            <p:cNvSpPr>
              <a:spLocks noChangeArrowheads="1"/>
            </p:cNvSpPr>
            <p:nvPr/>
          </p:nvSpPr>
          <p:spPr bwMode="auto">
            <a:xfrm>
              <a:off x="1037" y="1502"/>
              <a:ext cx="288" cy="214"/>
            </a:xfrm>
            <a:prstGeom prst="roundRect">
              <a:avLst>
                <a:gd name="adj" fmla="val 12273"/>
              </a:avLst>
            </a:prstGeom>
            <a:solidFill>
              <a:srgbClr val="0C549C"/>
            </a:soli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0C549C"/>
              </a:extrusionClr>
            </a:sp3d>
          </p:spPr>
          <p:txBody>
            <a:bodyPr wrap="none" anchor="ctr">
              <a:flatTx/>
            </a:bodyPr>
            <a:lstStyle/>
            <a:p>
              <a:endParaRPr lang="en-US"/>
            </a:p>
          </p:txBody>
        </p:sp>
        <p:sp>
          <p:nvSpPr>
            <p:cNvPr id="257265" name="AutoShape 241"/>
            <p:cNvSpPr>
              <a:spLocks noChangeArrowheads="1"/>
            </p:cNvSpPr>
            <p:nvPr/>
          </p:nvSpPr>
          <p:spPr bwMode="auto">
            <a:xfrm>
              <a:off x="1041" y="1506"/>
              <a:ext cx="288" cy="214"/>
            </a:xfrm>
            <a:prstGeom prst="roundRect">
              <a:avLst>
                <a:gd name="adj" fmla="val 12273"/>
              </a:avLst>
            </a:prstGeom>
            <a:gradFill rotWithShape="1">
              <a:gsLst>
                <a:gs pos="0">
                  <a:srgbClr val="B7B8C9"/>
                </a:gs>
                <a:gs pos="100000">
                  <a:srgbClr val="B7B8C9">
                    <a:gamma/>
                    <a:shade val="46275"/>
                    <a:invGamma/>
                  </a:srgbClr>
                </a:gs>
              </a:gsLst>
              <a:lin ang="2700000" scaled="1"/>
            </a:gradFill>
            <a:ln w="9525" algn="ctr">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grpSp>
      <p:sp>
        <p:nvSpPr>
          <p:cNvPr id="257266" name="Text Box 242"/>
          <p:cNvSpPr txBox="1">
            <a:spLocks noChangeArrowheads="1"/>
          </p:cNvSpPr>
          <p:nvPr/>
        </p:nvSpPr>
        <p:spPr bwMode="auto">
          <a:xfrm>
            <a:off x="7599363" y="6170613"/>
            <a:ext cx="1403350" cy="244475"/>
          </a:xfrm>
          <a:prstGeom prst="rect">
            <a:avLst/>
          </a:prstGeom>
          <a:noFill/>
          <a:ln w="9525">
            <a:noFill/>
            <a:miter lim="800000"/>
            <a:headEnd/>
            <a:tailEnd/>
          </a:ln>
          <a:effectLst/>
        </p:spPr>
        <p:txBody>
          <a:bodyPr>
            <a:spAutoFit/>
          </a:bodyPr>
          <a:lstStyle/>
          <a:p>
            <a:pPr algn="ctr" eaLnBrk="0" hangingPunct="0"/>
            <a:r>
              <a:rPr lang="en-US" sz="1000" b="1"/>
              <a:t>Desktops &amp; Phones</a:t>
            </a:r>
          </a:p>
        </p:txBody>
      </p:sp>
      <p:pic>
        <p:nvPicPr>
          <p:cNvPr id="257267" name="Picture 243" descr="MCj02824640000[1]"/>
          <p:cNvPicPr>
            <a:picLocks noChangeAspect="1" noChangeArrowheads="1"/>
          </p:cNvPicPr>
          <p:nvPr/>
        </p:nvPicPr>
        <p:blipFill>
          <a:blip r:embed="rId5" cstate="print"/>
          <a:srcRect/>
          <a:stretch>
            <a:fillRect/>
          </a:stretch>
        </p:blipFill>
        <p:spPr bwMode="auto">
          <a:xfrm flipH="1">
            <a:off x="8459788" y="5580063"/>
            <a:ext cx="576262" cy="533400"/>
          </a:xfrm>
          <a:prstGeom prst="rect">
            <a:avLst/>
          </a:prstGeom>
          <a:noFill/>
        </p:spPr>
      </p:pic>
      <p:sp>
        <p:nvSpPr>
          <p:cNvPr id="257268" name="Rectangle 244"/>
          <p:cNvSpPr>
            <a:spLocks noChangeArrowheads="1"/>
          </p:cNvSpPr>
          <p:nvPr/>
        </p:nvSpPr>
        <p:spPr bwMode="auto">
          <a:xfrm>
            <a:off x="4083050" y="2962275"/>
            <a:ext cx="828675" cy="596900"/>
          </a:xfrm>
          <a:prstGeom prst="rect">
            <a:avLst/>
          </a:prstGeom>
          <a:noFill/>
          <a:ln w="9525">
            <a:noFill/>
            <a:miter lim="800000"/>
            <a:headEnd/>
            <a:tailEnd/>
          </a:ln>
          <a:effectLst/>
        </p:spPr>
        <p:txBody>
          <a:bodyPr wrap="none">
            <a:spAutoFit/>
          </a:bodyPr>
          <a:lstStyle/>
          <a:p>
            <a:pPr algn="ctr" eaLnBrk="0" hangingPunct="0"/>
            <a:r>
              <a:rPr lang="en-AU" sz="1100" b="1"/>
              <a:t>Access </a:t>
            </a:r>
          </a:p>
          <a:p>
            <a:pPr algn="ctr" eaLnBrk="0" hangingPunct="0"/>
            <a:r>
              <a:rPr lang="en-AU" sz="1100" b="1"/>
              <a:t>Gateway</a:t>
            </a:r>
          </a:p>
          <a:p>
            <a:pPr algn="ctr" eaLnBrk="0" hangingPunct="0"/>
            <a:r>
              <a:rPr lang="en-AU" sz="1100" b="1"/>
              <a:t>appliance</a:t>
            </a:r>
          </a:p>
        </p:txBody>
      </p:sp>
      <p:grpSp>
        <p:nvGrpSpPr>
          <p:cNvPr id="257269" name="Group 245"/>
          <p:cNvGrpSpPr>
            <a:grpSpLocks/>
          </p:cNvGrpSpPr>
          <p:nvPr/>
        </p:nvGrpSpPr>
        <p:grpSpPr bwMode="auto">
          <a:xfrm>
            <a:off x="4656138" y="4814888"/>
            <a:ext cx="1409700" cy="708025"/>
            <a:chOff x="1724" y="2941"/>
            <a:chExt cx="1945" cy="1284"/>
          </a:xfrm>
        </p:grpSpPr>
        <p:grpSp>
          <p:nvGrpSpPr>
            <p:cNvPr id="257270" name="Group 246"/>
            <p:cNvGrpSpPr>
              <a:grpSpLocks/>
            </p:cNvGrpSpPr>
            <p:nvPr/>
          </p:nvGrpSpPr>
          <p:grpSpPr bwMode="auto">
            <a:xfrm>
              <a:off x="1724" y="2941"/>
              <a:ext cx="1945" cy="1121"/>
              <a:chOff x="2736" y="1201"/>
              <a:chExt cx="2602" cy="404"/>
            </a:xfrm>
          </p:grpSpPr>
          <p:sp>
            <p:nvSpPr>
              <p:cNvPr id="257271" name="AutoShape 247"/>
              <p:cNvSpPr>
                <a:spLocks noChangeArrowheads="1"/>
              </p:cNvSpPr>
              <p:nvPr/>
            </p:nvSpPr>
            <p:spPr bwMode="gray">
              <a:xfrm>
                <a:off x="2736" y="1201"/>
                <a:ext cx="2602" cy="404"/>
              </a:xfrm>
              <a:prstGeom prst="roundRect">
                <a:avLst>
                  <a:gd name="adj" fmla="val 8333"/>
                </a:avLst>
              </a:prstGeom>
              <a:gradFill rotWithShape="1">
                <a:gsLst>
                  <a:gs pos="0">
                    <a:srgbClr val="EDEEF1"/>
                  </a:gs>
                  <a:gs pos="100000">
                    <a:srgbClr val="EDEEF1">
                      <a:gamma/>
                      <a:shade val="89020"/>
                      <a:invGamma/>
                    </a:srgbClr>
                  </a:gs>
                </a:gsLst>
                <a:lin ang="5400000" scaled="1"/>
              </a:gradFill>
              <a:ln w="9525" algn="ctr">
                <a:noFill/>
                <a:round/>
                <a:headEnd/>
                <a:tailEnd/>
              </a:ln>
              <a:effectLst/>
            </p:spPr>
            <p:txBody>
              <a:bodyPr wrap="none" anchor="ctr"/>
              <a:lstStyle/>
              <a:p>
                <a:endParaRPr lang="en-US"/>
              </a:p>
            </p:txBody>
          </p:sp>
          <p:sp>
            <p:nvSpPr>
              <p:cNvPr id="257272" name="Oval 248"/>
              <p:cNvSpPr>
                <a:spLocks noChangeArrowheads="1"/>
              </p:cNvSpPr>
              <p:nvPr/>
            </p:nvSpPr>
            <p:spPr bwMode="gray">
              <a:xfrm>
                <a:off x="2755" y="1223"/>
                <a:ext cx="828" cy="185"/>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57273" name="Oval 249"/>
            <p:cNvSpPr>
              <a:spLocks noChangeArrowheads="1"/>
            </p:cNvSpPr>
            <p:nvPr/>
          </p:nvSpPr>
          <p:spPr bwMode="auto">
            <a:xfrm>
              <a:off x="1806" y="4074"/>
              <a:ext cx="1781" cy="151"/>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57274" name="Rectangle 250"/>
          <p:cNvSpPr>
            <a:spLocks noChangeArrowheads="1"/>
          </p:cNvSpPr>
          <p:nvPr/>
        </p:nvSpPr>
        <p:spPr bwMode="gray">
          <a:xfrm>
            <a:off x="4738688" y="4884738"/>
            <a:ext cx="1244600" cy="457200"/>
          </a:xfrm>
          <a:prstGeom prst="rect">
            <a:avLst/>
          </a:prstGeom>
          <a:noFill/>
          <a:ln w="9525" algn="ctr">
            <a:noFill/>
            <a:miter lim="800000"/>
            <a:headEnd/>
            <a:tailEnd/>
          </a:ln>
          <a:effectLst/>
        </p:spPr>
        <p:txBody>
          <a:bodyPr>
            <a:spAutoFit/>
          </a:bodyPr>
          <a:lstStyle/>
          <a:p>
            <a:pPr algn="ctr"/>
            <a:r>
              <a:rPr lang="en-US" sz="1200" b="1"/>
              <a:t>Management</a:t>
            </a:r>
          </a:p>
          <a:p>
            <a:pPr algn="ctr"/>
            <a:r>
              <a:rPr lang="en-US" sz="1200" b="1"/>
              <a:t>Console</a:t>
            </a:r>
            <a:endParaRPr lang="en-US" sz="1200"/>
          </a:p>
        </p:txBody>
      </p:sp>
      <p:grpSp>
        <p:nvGrpSpPr>
          <p:cNvPr id="257275" name="Group 251"/>
          <p:cNvGrpSpPr>
            <a:grpSpLocks/>
          </p:cNvGrpSpPr>
          <p:nvPr/>
        </p:nvGrpSpPr>
        <p:grpSpPr bwMode="auto">
          <a:xfrm>
            <a:off x="5791200" y="3003550"/>
            <a:ext cx="1420813" cy="1336675"/>
            <a:chOff x="3648" y="1892"/>
            <a:chExt cx="895" cy="842"/>
          </a:xfrm>
        </p:grpSpPr>
        <p:sp>
          <p:nvSpPr>
            <p:cNvPr id="257276" name="Rectangle 252"/>
            <p:cNvSpPr>
              <a:spLocks noChangeArrowheads="1"/>
            </p:cNvSpPr>
            <p:nvPr/>
          </p:nvSpPr>
          <p:spPr bwMode="auto">
            <a:xfrm>
              <a:off x="3648" y="1892"/>
              <a:ext cx="895" cy="270"/>
            </a:xfrm>
            <a:prstGeom prst="rect">
              <a:avLst/>
            </a:prstGeom>
            <a:noFill/>
            <a:ln w="9525" algn="ctr">
              <a:noFill/>
              <a:miter lim="800000"/>
              <a:headEnd/>
              <a:tailEnd/>
            </a:ln>
            <a:effectLst/>
          </p:spPr>
          <p:txBody>
            <a:bodyPr wrap="none">
              <a:spAutoFit/>
            </a:bodyPr>
            <a:lstStyle/>
            <a:p>
              <a:pPr algn="ctr" eaLnBrk="0" hangingPunct="0"/>
              <a:r>
                <a:rPr lang="en-AU" sz="1100" b="1"/>
                <a:t>Advanced Access </a:t>
              </a:r>
            </a:p>
            <a:p>
              <a:pPr algn="ctr" eaLnBrk="0" hangingPunct="0"/>
              <a:r>
                <a:rPr lang="en-AU" sz="1100" b="1"/>
                <a:t>Control server</a:t>
              </a:r>
            </a:p>
          </p:txBody>
        </p:sp>
        <p:grpSp>
          <p:nvGrpSpPr>
            <p:cNvPr id="257277" name="Group 253"/>
            <p:cNvGrpSpPr>
              <a:grpSpLocks/>
            </p:cNvGrpSpPr>
            <p:nvPr/>
          </p:nvGrpSpPr>
          <p:grpSpPr bwMode="auto">
            <a:xfrm>
              <a:off x="3695" y="2304"/>
              <a:ext cx="510" cy="430"/>
              <a:chOff x="3806" y="2247"/>
              <a:chExt cx="510" cy="430"/>
            </a:xfrm>
          </p:grpSpPr>
          <p:sp>
            <p:nvSpPr>
              <p:cNvPr id="257278" name="Oval 254"/>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57279" name="Group 255"/>
              <p:cNvGrpSpPr>
                <a:grpSpLocks/>
              </p:cNvGrpSpPr>
              <p:nvPr/>
            </p:nvGrpSpPr>
            <p:grpSpPr bwMode="auto">
              <a:xfrm>
                <a:off x="3948" y="2247"/>
                <a:ext cx="190" cy="348"/>
                <a:chOff x="2102" y="1044"/>
                <a:chExt cx="100" cy="348"/>
              </a:xfrm>
            </p:grpSpPr>
            <p:sp>
              <p:nvSpPr>
                <p:cNvPr id="257280" name="AutoShape 256"/>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57281" name="Line 257"/>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57282" name="Line 258"/>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57283" name="Line 259"/>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57284" name="Freeform 260"/>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0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57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animBg="1"/>
      <p:bldP spid="2570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3D7A034-0644-42AE-A24C-E636EE062FCE}" type="slidenum">
              <a:rPr lang="en-US"/>
              <a:pPr/>
              <a:t>44</a:t>
            </a:fld>
            <a:endParaRPr lang="en-US"/>
          </a:p>
        </p:txBody>
      </p:sp>
      <p:sp>
        <p:nvSpPr>
          <p:cNvPr id="6" name="Footer Placeholder 5"/>
          <p:cNvSpPr>
            <a:spLocks noGrp="1"/>
          </p:cNvSpPr>
          <p:nvPr>
            <p:ph type="ftr" sz="quarter" idx="11"/>
          </p:nvPr>
        </p:nvSpPr>
        <p:spPr/>
        <p:txBody>
          <a:bodyPr/>
          <a:lstStyle/>
          <a:p>
            <a:r>
              <a:rPr lang="en-US"/>
              <a:t>Internal and Partner Use Only</a:t>
            </a:r>
          </a:p>
          <a:p>
            <a:endParaRPr lang="en-US"/>
          </a:p>
        </p:txBody>
      </p:sp>
      <p:sp>
        <p:nvSpPr>
          <p:cNvPr id="7" name="Date Placeholder 6"/>
          <p:cNvSpPr>
            <a:spLocks noGrp="1"/>
          </p:cNvSpPr>
          <p:nvPr>
            <p:ph type="dt" sz="half" idx="12"/>
          </p:nvPr>
        </p:nvSpPr>
        <p:spPr/>
        <p:txBody>
          <a:bodyPr/>
          <a:lstStyle/>
          <a:p>
            <a:r>
              <a:rPr lang="en-US"/>
              <a:t>© 2005 Citrix Systems, Inc.—All rights reserved.</a:t>
            </a:r>
          </a:p>
        </p:txBody>
      </p:sp>
      <p:sp>
        <p:nvSpPr>
          <p:cNvPr id="259074" name="Rectangle 2"/>
          <p:cNvSpPr>
            <a:spLocks noGrp="1" noChangeArrowheads="1"/>
          </p:cNvSpPr>
          <p:nvPr>
            <p:ph type="title"/>
          </p:nvPr>
        </p:nvSpPr>
        <p:spPr/>
        <p:txBody>
          <a:bodyPr/>
          <a:lstStyle/>
          <a:p>
            <a:r>
              <a:rPr lang="en-US"/>
              <a:t>Configuring the appliance for Advanced Edition</a:t>
            </a:r>
          </a:p>
        </p:txBody>
      </p:sp>
      <p:sp>
        <p:nvSpPr>
          <p:cNvPr id="259075" name="Rectangle 3"/>
          <p:cNvSpPr>
            <a:spLocks noGrp="1" noChangeArrowheads="1"/>
          </p:cNvSpPr>
          <p:nvPr>
            <p:ph type="body" sz="half" idx="1"/>
          </p:nvPr>
        </p:nvSpPr>
        <p:spPr>
          <a:xfrm>
            <a:off x="457200" y="1600200"/>
            <a:ext cx="3570288" cy="4840288"/>
          </a:xfrm>
        </p:spPr>
        <p:txBody>
          <a:bodyPr/>
          <a:lstStyle/>
          <a:p>
            <a:r>
              <a:rPr lang="en-US" sz="2200"/>
              <a:t>Access Gateway appliances can be easily configured to work with Advanced Access Control servers</a:t>
            </a:r>
          </a:p>
          <a:p>
            <a:r>
              <a:rPr lang="en-US" sz="2200"/>
              <a:t>Enable the checkbox and specify the location of the Advanced Access Control server</a:t>
            </a:r>
          </a:p>
        </p:txBody>
      </p:sp>
      <p:pic>
        <p:nvPicPr>
          <p:cNvPr id="259076" name="Picture 4"/>
          <p:cNvPicPr>
            <a:picLocks noChangeAspect="1" noChangeArrowheads="1"/>
          </p:cNvPicPr>
          <p:nvPr/>
        </p:nvPicPr>
        <p:blipFill>
          <a:blip r:embed="rId3" cstate="print"/>
          <a:srcRect/>
          <a:stretch>
            <a:fillRect/>
          </a:stretch>
        </p:blipFill>
        <p:spPr bwMode="auto">
          <a:xfrm>
            <a:off x="4065588" y="1371600"/>
            <a:ext cx="4776787" cy="50101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AE05083-14B8-4825-BC91-725D71C01DA8}" type="slidenum">
              <a:rPr lang="en-US"/>
              <a:pPr/>
              <a:t>45</a:t>
            </a:fld>
            <a:endParaRPr lang="en-US"/>
          </a:p>
        </p:txBody>
      </p:sp>
      <p:sp>
        <p:nvSpPr>
          <p:cNvPr id="6" name="Footer Placeholder 4"/>
          <p:cNvSpPr>
            <a:spLocks noGrp="1"/>
          </p:cNvSpPr>
          <p:nvPr>
            <p:ph type="ftr" sz="quarter" idx="11"/>
          </p:nvPr>
        </p:nvSpPr>
        <p:spPr/>
        <p:txBody>
          <a:bodyPr/>
          <a:lstStyle/>
          <a:p>
            <a:r>
              <a:rPr lang="en-US"/>
              <a:t>Internal and Partner Use Only</a:t>
            </a:r>
          </a:p>
          <a:p>
            <a:endParaRPr lang="en-US"/>
          </a:p>
        </p:txBody>
      </p:sp>
      <p:sp>
        <p:nvSpPr>
          <p:cNvPr id="7" name="Date Placeholder 5"/>
          <p:cNvSpPr>
            <a:spLocks noGrp="1"/>
          </p:cNvSpPr>
          <p:nvPr>
            <p:ph type="dt" sz="half" idx="12"/>
          </p:nvPr>
        </p:nvSpPr>
        <p:spPr/>
        <p:txBody>
          <a:bodyPr/>
          <a:lstStyle/>
          <a:p>
            <a:r>
              <a:rPr lang="en-US"/>
              <a:t>© 2005 Citrix Systems, Inc.—All rights reserved.</a:t>
            </a:r>
          </a:p>
        </p:txBody>
      </p:sp>
      <p:sp>
        <p:nvSpPr>
          <p:cNvPr id="261122" name="Rectangle 2"/>
          <p:cNvSpPr>
            <a:spLocks noGrp="1" noChangeArrowheads="1"/>
          </p:cNvSpPr>
          <p:nvPr>
            <p:ph type="title"/>
          </p:nvPr>
        </p:nvSpPr>
        <p:spPr/>
        <p:txBody>
          <a:bodyPr/>
          <a:lstStyle/>
          <a:p>
            <a:r>
              <a:rPr lang="en-US"/>
              <a:t>Appliance Management</a:t>
            </a:r>
          </a:p>
        </p:txBody>
      </p:sp>
      <p:sp>
        <p:nvSpPr>
          <p:cNvPr id="261123" name="Rectangle 3"/>
          <p:cNvSpPr>
            <a:spLocks noGrp="1" noChangeArrowheads="1"/>
          </p:cNvSpPr>
          <p:nvPr>
            <p:ph type="body" idx="1"/>
          </p:nvPr>
        </p:nvSpPr>
        <p:spPr>
          <a:xfrm>
            <a:off x="457200" y="1600200"/>
            <a:ext cx="2967038" cy="4840288"/>
          </a:xfrm>
        </p:spPr>
        <p:txBody>
          <a:bodyPr/>
          <a:lstStyle/>
          <a:p>
            <a:r>
              <a:rPr lang="en-US" sz="2200"/>
              <a:t>Access Gateway cluster is configured in the Access Suite Console</a:t>
            </a:r>
          </a:p>
        </p:txBody>
      </p:sp>
      <p:pic>
        <p:nvPicPr>
          <p:cNvPr id="261124" name="Picture 4" descr="appliance_global_config"/>
          <p:cNvPicPr>
            <a:picLocks noChangeAspect="1" noChangeArrowheads="1"/>
          </p:cNvPicPr>
          <p:nvPr/>
        </p:nvPicPr>
        <p:blipFill>
          <a:blip r:embed="rId3" cstate="print"/>
          <a:srcRect/>
          <a:stretch>
            <a:fillRect/>
          </a:stretch>
        </p:blipFill>
        <p:spPr bwMode="auto">
          <a:xfrm>
            <a:off x="3416300" y="1727200"/>
            <a:ext cx="5453063" cy="3794125"/>
          </a:xfrm>
          <a:prstGeom prst="rect">
            <a:avLst/>
          </a:prstGeom>
          <a:noFill/>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7A1C493-5509-439F-9159-AB46D29130E4}" type="slidenum">
              <a:rPr lang="en-US"/>
              <a:pPr/>
              <a:t>46</a:t>
            </a:fld>
            <a:endParaRPr lang="en-US"/>
          </a:p>
        </p:txBody>
      </p:sp>
      <p:sp>
        <p:nvSpPr>
          <p:cNvPr id="6" name="Footer Placeholder 5"/>
          <p:cNvSpPr>
            <a:spLocks noGrp="1"/>
          </p:cNvSpPr>
          <p:nvPr>
            <p:ph type="ftr" sz="quarter" idx="11"/>
          </p:nvPr>
        </p:nvSpPr>
        <p:spPr/>
        <p:txBody>
          <a:bodyPr/>
          <a:lstStyle/>
          <a:p>
            <a:r>
              <a:rPr lang="en-US"/>
              <a:t>Internal and Partner Use Only</a:t>
            </a:r>
          </a:p>
          <a:p>
            <a:endParaRPr lang="en-US"/>
          </a:p>
        </p:txBody>
      </p:sp>
      <p:sp>
        <p:nvSpPr>
          <p:cNvPr id="7" name="Date Placeholder 6"/>
          <p:cNvSpPr>
            <a:spLocks noGrp="1"/>
          </p:cNvSpPr>
          <p:nvPr>
            <p:ph type="dt" sz="half" idx="12"/>
          </p:nvPr>
        </p:nvSpPr>
        <p:spPr/>
        <p:txBody>
          <a:bodyPr/>
          <a:lstStyle/>
          <a:p>
            <a:r>
              <a:rPr lang="en-US"/>
              <a:t>© 2005 Citrix Systems, Inc.—All rights reserved.</a:t>
            </a:r>
          </a:p>
        </p:txBody>
      </p:sp>
      <p:sp>
        <p:nvSpPr>
          <p:cNvPr id="263170" name="Rectangle 2"/>
          <p:cNvSpPr>
            <a:spLocks noGrp="1" noChangeArrowheads="1"/>
          </p:cNvSpPr>
          <p:nvPr>
            <p:ph type="title"/>
          </p:nvPr>
        </p:nvSpPr>
        <p:spPr/>
        <p:txBody>
          <a:bodyPr/>
          <a:lstStyle/>
          <a:p>
            <a:r>
              <a:rPr lang="en-US"/>
              <a:t>Configuring Access Gateway with Advanced Access Control</a:t>
            </a:r>
          </a:p>
        </p:txBody>
      </p:sp>
      <p:sp>
        <p:nvSpPr>
          <p:cNvPr id="263171" name="Rectangle 3"/>
          <p:cNvSpPr>
            <a:spLocks noGrp="1" noChangeArrowheads="1"/>
          </p:cNvSpPr>
          <p:nvPr>
            <p:ph type="body" sz="half" idx="1"/>
          </p:nvPr>
        </p:nvSpPr>
        <p:spPr/>
        <p:txBody>
          <a:bodyPr/>
          <a:lstStyle/>
          <a:p>
            <a:r>
              <a:rPr lang="en-US" sz="2200"/>
              <a:t>AAC provides rich, policy-based control of VPN connection:</a:t>
            </a:r>
          </a:p>
          <a:p>
            <a:pPr lvl="1"/>
            <a:r>
              <a:rPr lang="en-US" sz="2000"/>
              <a:t>Specify which access scenarios to use VPN access.</a:t>
            </a:r>
          </a:p>
          <a:p>
            <a:pPr lvl="1"/>
            <a:r>
              <a:rPr lang="en-US" sz="2000"/>
              <a:t>Control Split Tunneling</a:t>
            </a:r>
          </a:p>
          <a:p>
            <a:pPr lvl="1"/>
            <a:r>
              <a:rPr lang="en-US" sz="2000"/>
              <a:t>Configure Continuous Endpoint scans</a:t>
            </a:r>
          </a:p>
          <a:p>
            <a:pPr lvl="1"/>
            <a:endParaRPr lang="en-US" sz="2000"/>
          </a:p>
        </p:txBody>
      </p:sp>
      <p:pic>
        <p:nvPicPr>
          <p:cNvPr id="263172" name="Picture 4" descr="appliance_policy_node"/>
          <p:cNvPicPr>
            <a:picLocks noChangeAspect="1" noChangeArrowheads="1"/>
          </p:cNvPicPr>
          <p:nvPr/>
        </p:nvPicPr>
        <p:blipFill>
          <a:blip r:embed="rId3" cstate="print"/>
          <a:srcRect/>
          <a:stretch>
            <a:fillRect/>
          </a:stretch>
        </p:blipFill>
        <p:spPr bwMode="auto">
          <a:xfrm>
            <a:off x="5513388" y="1781175"/>
            <a:ext cx="2581275" cy="3086100"/>
          </a:xfrm>
          <a:prstGeom prst="rect">
            <a:avLst/>
          </a:prstGeom>
          <a:noFill/>
          <a:ln w="9525">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F5201C43-0DD5-4892-AEC7-838DCE7E11A9}" type="slidenum">
              <a:rPr lang="en-US"/>
              <a:pPr/>
              <a:t>47</a:t>
            </a:fld>
            <a:endParaRPr lang="en-US"/>
          </a:p>
        </p:txBody>
      </p:sp>
      <p:sp>
        <p:nvSpPr>
          <p:cNvPr id="23" name="Footer Placeholder 4"/>
          <p:cNvSpPr>
            <a:spLocks noGrp="1"/>
          </p:cNvSpPr>
          <p:nvPr>
            <p:ph type="ftr" sz="quarter" idx="11"/>
          </p:nvPr>
        </p:nvSpPr>
        <p:spPr/>
        <p:txBody>
          <a:bodyPr/>
          <a:lstStyle/>
          <a:p>
            <a:r>
              <a:rPr lang="en-US"/>
              <a:t>Internal and Partner Use Only</a:t>
            </a:r>
          </a:p>
          <a:p>
            <a:endParaRPr lang="en-US"/>
          </a:p>
        </p:txBody>
      </p:sp>
      <p:sp>
        <p:nvSpPr>
          <p:cNvPr id="24" name="Date Placeholder 5"/>
          <p:cNvSpPr>
            <a:spLocks noGrp="1"/>
          </p:cNvSpPr>
          <p:nvPr>
            <p:ph type="dt" sz="half" idx="12"/>
          </p:nvPr>
        </p:nvSpPr>
        <p:spPr/>
        <p:txBody>
          <a:bodyPr/>
          <a:lstStyle/>
          <a:p>
            <a:r>
              <a:rPr lang="en-US"/>
              <a:t>© 2005 Citrix Systems, Inc.—All rights reserved.</a:t>
            </a:r>
          </a:p>
        </p:txBody>
      </p:sp>
      <p:sp>
        <p:nvSpPr>
          <p:cNvPr id="265218" name="Rectangle 2"/>
          <p:cNvSpPr>
            <a:spLocks noChangeArrowheads="1"/>
          </p:cNvSpPr>
          <p:nvPr/>
        </p:nvSpPr>
        <p:spPr bwMode="auto">
          <a:xfrm>
            <a:off x="0" y="2771775"/>
            <a:ext cx="9144000" cy="814388"/>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265219" name="Rectangle 3"/>
          <p:cNvSpPr>
            <a:spLocks noChangeArrowheads="1"/>
          </p:cNvSpPr>
          <p:nvPr/>
        </p:nvSpPr>
        <p:spPr bwMode="auto">
          <a:xfrm>
            <a:off x="0" y="4395788"/>
            <a:ext cx="9144000" cy="814387"/>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265220" name="Rectangle 4"/>
          <p:cNvSpPr>
            <a:spLocks noGrp="1" noChangeArrowheads="1"/>
          </p:cNvSpPr>
          <p:nvPr>
            <p:ph type="title"/>
          </p:nvPr>
        </p:nvSpPr>
        <p:spPr/>
        <p:txBody>
          <a:bodyPr/>
          <a:lstStyle/>
          <a:p>
            <a:r>
              <a:rPr lang="en-US"/>
              <a:t>Agenda</a:t>
            </a:r>
          </a:p>
        </p:txBody>
      </p:sp>
      <p:graphicFrame>
        <p:nvGraphicFramePr>
          <p:cNvPr id="265221" name="Group 5"/>
          <p:cNvGraphicFramePr>
            <a:graphicFrameLocks noGrp="1"/>
          </p:cNvGraphicFramePr>
          <p:nvPr/>
        </p:nvGraphicFramePr>
        <p:xfrm>
          <a:off x="466725" y="1938338"/>
          <a:ext cx="8677275" cy="3282950"/>
        </p:xfrm>
        <a:graphic>
          <a:graphicData uri="http://schemas.openxmlformats.org/drawingml/2006/table">
            <a:tbl>
              <a:tblPr/>
              <a:tblGrid>
                <a:gridCol w="8677275"/>
              </a:tblGrid>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Overview</a:t>
                      </a:r>
                    </a:p>
                  </a:txBody>
                  <a:tcPr anchor="ctr" horzOverflow="overflow">
                    <a:lnL cap="flat">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Citrix Access Gateway Advanced Edition</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Feature &amp; Benefits</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Architecture</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65237" name="Freeform 21"/>
          <p:cNvSpPr>
            <a:spLocks/>
          </p:cNvSpPr>
          <p:nvPr/>
        </p:nvSpPr>
        <p:spPr bwMode="auto">
          <a:xfrm>
            <a:off x="179388" y="4621213"/>
            <a:ext cx="288925" cy="358775"/>
          </a:xfrm>
          <a:custGeom>
            <a:avLst/>
            <a:gdLst/>
            <a:ahLst/>
            <a:cxnLst>
              <a:cxn ang="0">
                <a:pos x="0" y="0"/>
              </a:cxn>
              <a:cxn ang="0">
                <a:pos x="182" y="182"/>
              </a:cxn>
              <a:cxn ang="0">
                <a:pos x="0" y="363"/>
              </a:cxn>
              <a:cxn ang="0">
                <a:pos x="0" y="0"/>
              </a:cxn>
            </a:cxnLst>
            <a:rect l="0" t="0" r="r" b="b"/>
            <a:pathLst>
              <a:path w="182" h="363">
                <a:moveTo>
                  <a:pt x="0" y="0"/>
                </a:moveTo>
                <a:lnTo>
                  <a:pt x="182" y="182"/>
                </a:lnTo>
                <a:lnTo>
                  <a:pt x="0" y="363"/>
                </a:lnTo>
                <a:lnTo>
                  <a:pt x="0" y="0"/>
                </a:lnTo>
                <a:close/>
              </a:path>
            </a:pathLst>
          </a:custGeom>
          <a:solidFill>
            <a:schemeClr val="accent1"/>
          </a:solidFill>
          <a:ln w="9525" cap="flat" cmpd="sng">
            <a:noFill/>
            <a:prstDash val="solid"/>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3"/>
          <p:cNvSpPr>
            <a:spLocks noGrp="1"/>
          </p:cNvSpPr>
          <p:nvPr>
            <p:ph type="sldNum" sz="quarter" idx="10"/>
          </p:nvPr>
        </p:nvSpPr>
        <p:spPr/>
        <p:txBody>
          <a:bodyPr/>
          <a:lstStyle/>
          <a:p>
            <a:fld id="{2AED5E71-CF5C-4D5C-8FF1-0C3C510FF1BE}" type="slidenum">
              <a:rPr lang="en-US"/>
              <a:pPr/>
              <a:t>48</a:t>
            </a:fld>
            <a:endParaRPr lang="en-US"/>
          </a:p>
        </p:txBody>
      </p:sp>
      <p:sp>
        <p:nvSpPr>
          <p:cNvPr id="144" name="Footer Placeholder 4"/>
          <p:cNvSpPr>
            <a:spLocks noGrp="1"/>
          </p:cNvSpPr>
          <p:nvPr>
            <p:ph type="ftr" sz="quarter" idx="11"/>
          </p:nvPr>
        </p:nvSpPr>
        <p:spPr/>
        <p:txBody>
          <a:bodyPr/>
          <a:lstStyle/>
          <a:p>
            <a:r>
              <a:rPr lang="en-US"/>
              <a:t>Internal and Partner Use Only</a:t>
            </a:r>
          </a:p>
          <a:p>
            <a:endParaRPr lang="en-US"/>
          </a:p>
        </p:txBody>
      </p:sp>
      <p:sp>
        <p:nvSpPr>
          <p:cNvPr id="145" name="Date Placeholder 5"/>
          <p:cNvSpPr>
            <a:spLocks noGrp="1"/>
          </p:cNvSpPr>
          <p:nvPr>
            <p:ph type="dt" sz="half" idx="12"/>
          </p:nvPr>
        </p:nvSpPr>
        <p:spPr/>
        <p:txBody>
          <a:bodyPr/>
          <a:lstStyle/>
          <a:p>
            <a:r>
              <a:rPr lang="en-US"/>
              <a:t>© 2005 Citrix Systems, Inc.—All rights reserved.</a:t>
            </a:r>
          </a:p>
        </p:txBody>
      </p:sp>
      <p:sp>
        <p:nvSpPr>
          <p:cNvPr id="267266" name="Oval 2"/>
          <p:cNvSpPr>
            <a:spLocks noChangeArrowheads="1"/>
          </p:cNvSpPr>
          <p:nvPr/>
        </p:nvSpPr>
        <p:spPr bwMode="gray">
          <a:xfrm>
            <a:off x="5138738" y="3276600"/>
            <a:ext cx="2346325" cy="1422400"/>
          </a:xfrm>
          <a:prstGeom prst="ellipse">
            <a:avLst/>
          </a:prstGeom>
          <a:gradFill rotWithShape="1">
            <a:gsLst>
              <a:gs pos="0">
                <a:schemeClr val="accent1">
                  <a:alpha val="98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267" name="Rectangle 3"/>
          <p:cNvSpPr>
            <a:spLocks noGrp="1" noChangeArrowheads="1"/>
          </p:cNvSpPr>
          <p:nvPr>
            <p:ph type="title"/>
          </p:nvPr>
        </p:nvSpPr>
        <p:spPr/>
        <p:txBody>
          <a:bodyPr/>
          <a:lstStyle/>
          <a:p>
            <a:r>
              <a:rPr lang="en-US"/>
              <a:t>Standard Deployment</a:t>
            </a:r>
          </a:p>
        </p:txBody>
      </p:sp>
      <p:sp>
        <p:nvSpPr>
          <p:cNvPr id="267268" name="Text Box 4"/>
          <p:cNvSpPr txBox="1">
            <a:spLocks noChangeArrowheads="1"/>
          </p:cNvSpPr>
          <p:nvPr/>
        </p:nvSpPr>
        <p:spPr bwMode="gray">
          <a:xfrm>
            <a:off x="7512050" y="5343525"/>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File Servers</a:t>
            </a:r>
          </a:p>
        </p:txBody>
      </p:sp>
      <p:sp>
        <p:nvSpPr>
          <p:cNvPr id="267269" name="Text Box 5"/>
          <p:cNvSpPr txBox="1">
            <a:spLocks noChangeArrowheads="1"/>
          </p:cNvSpPr>
          <p:nvPr/>
        </p:nvSpPr>
        <p:spPr bwMode="gray">
          <a:xfrm>
            <a:off x="7315200" y="4230688"/>
            <a:ext cx="18288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Web/App Servers</a:t>
            </a:r>
          </a:p>
        </p:txBody>
      </p:sp>
      <p:grpSp>
        <p:nvGrpSpPr>
          <p:cNvPr id="267270" name="Group 6"/>
          <p:cNvGrpSpPr>
            <a:grpSpLocks/>
          </p:cNvGrpSpPr>
          <p:nvPr/>
        </p:nvGrpSpPr>
        <p:grpSpPr bwMode="auto">
          <a:xfrm>
            <a:off x="7940675" y="3851275"/>
            <a:ext cx="809625" cy="485775"/>
            <a:chOff x="940" y="2750"/>
            <a:chExt cx="510" cy="306"/>
          </a:xfrm>
        </p:grpSpPr>
        <p:sp>
          <p:nvSpPr>
            <p:cNvPr id="267271" name="Oval 7"/>
            <p:cNvSpPr>
              <a:spLocks noChangeArrowheads="1"/>
            </p:cNvSpPr>
            <p:nvPr/>
          </p:nvSpPr>
          <p:spPr bwMode="gray">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7272" name="Group 8"/>
            <p:cNvGrpSpPr>
              <a:grpSpLocks/>
            </p:cNvGrpSpPr>
            <p:nvPr/>
          </p:nvGrpSpPr>
          <p:grpSpPr bwMode="auto">
            <a:xfrm>
              <a:off x="945" y="2864"/>
              <a:ext cx="348" cy="100"/>
              <a:chOff x="2379" y="2738"/>
              <a:chExt cx="348" cy="100"/>
            </a:xfrm>
          </p:grpSpPr>
          <p:sp>
            <p:nvSpPr>
              <p:cNvPr id="267273" name="AutoShape 9"/>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274" name="Line 10"/>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7275" name="Line 11"/>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7276" name="Line 12"/>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7277" name="Freeform 13"/>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67278" name="Group 14"/>
            <p:cNvGrpSpPr>
              <a:grpSpLocks/>
            </p:cNvGrpSpPr>
            <p:nvPr/>
          </p:nvGrpSpPr>
          <p:grpSpPr bwMode="auto">
            <a:xfrm>
              <a:off x="945" y="2756"/>
              <a:ext cx="348" cy="100"/>
              <a:chOff x="2379" y="2738"/>
              <a:chExt cx="348" cy="100"/>
            </a:xfrm>
          </p:grpSpPr>
          <p:sp>
            <p:nvSpPr>
              <p:cNvPr id="267279" name="AutoShape 15"/>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280" name="Line 16"/>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7281" name="Line 17"/>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7282" name="Line 18"/>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7283" name="Freeform 19"/>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67284" name="Text Box 20"/>
          <p:cNvSpPr txBox="1">
            <a:spLocks noChangeArrowheads="1"/>
          </p:cNvSpPr>
          <p:nvPr/>
        </p:nvSpPr>
        <p:spPr bwMode="gray">
          <a:xfrm>
            <a:off x="7383463" y="2141538"/>
            <a:ext cx="1760537"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 Server</a:t>
            </a:r>
          </a:p>
        </p:txBody>
      </p:sp>
      <p:grpSp>
        <p:nvGrpSpPr>
          <p:cNvPr id="267285" name="Group 21"/>
          <p:cNvGrpSpPr>
            <a:grpSpLocks/>
          </p:cNvGrpSpPr>
          <p:nvPr/>
        </p:nvGrpSpPr>
        <p:grpSpPr bwMode="auto">
          <a:xfrm>
            <a:off x="7870825" y="1422400"/>
            <a:ext cx="847725" cy="777875"/>
            <a:chOff x="5103" y="899"/>
            <a:chExt cx="534" cy="490"/>
          </a:xfrm>
        </p:grpSpPr>
        <p:sp>
          <p:nvSpPr>
            <p:cNvPr id="267286" name="Oval 22"/>
            <p:cNvSpPr>
              <a:spLocks noChangeArrowheads="1"/>
            </p:cNvSpPr>
            <p:nvPr/>
          </p:nvSpPr>
          <p:spPr bwMode="gray">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287" name="Oval 23"/>
            <p:cNvSpPr>
              <a:spLocks noChangeArrowheads="1"/>
            </p:cNvSpPr>
            <p:nvPr/>
          </p:nvSpPr>
          <p:spPr bwMode="gray">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7288" name="Group 24"/>
            <p:cNvGrpSpPr>
              <a:grpSpLocks/>
            </p:cNvGrpSpPr>
            <p:nvPr/>
          </p:nvGrpSpPr>
          <p:grpSpPr bwMode="auto">
            <a:xfrm>
              <a:off x="5132" y="1193"/>
              <a:ext cx="348" cy="100"/>
              <a:chOff x="2379" y="2738"/>
              <a:chExt cx="348" cy="100"/>
            </a:xfrm>
          </p:grpSpPr>
          <p:sp>
            <p:nvSpPr>
              <p:cNvPr id="267289" name="AutoShape 25"/>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290" name="Line 26"/>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7291" name="Line 27"/>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7292" name="Line 28"/>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7293" name="Freeform 29"/>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67294" name="Group 30"/>
            <p:cNvGrpSpPr>
              <a:grpSpLocks/>
            </p:cNvGrpSpPr>
            <p:nvPr/>
          </p:nvGrpSpPr>
          <p:grpSpPr bwMode="auto">
            <a:xfrm>
              <a:off x="5132" y="1085"/>
              <a:ext cx="348" cy="100"/>
              <a:chOff x="2379" y="2738"/>
              <a:chExt cx="348" cy="100"/>
            </a:xfrm>
          </p:grpSpPr>
          <p:sp>
            <p:nvSpPr>
              <p:cNvPr id="267295" name="AutoShape 31"/>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296" name="Line 32"/>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7297" name="Line 33"/>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7298" name="Line 34"/>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7299" name="Freeform 35"/>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67300" name="Line 36"/>
          <p:cNvSpPr>
            <a:spLocks noChangeShapeType="1"/>
          </p:cNvSpPr>
          <p:nvPr/>
        </p:nvSpPr>
        <p:spPr bwMode="gray">
          <a:xfrm flipH="1">
            <a:off x="7369175" y="2965450"/>
            <a:ext cx="504825" cy="0"/>
          </a:xfrm>
          <a:prstGeom prst="line">
            <a:avLst/>
          </a:prstGeom>
          <a:noFill/>
          <a:ln w="28575">
            <a:solidFill>
              <a:schemeClr val="tx1"/>
            </a:solidFill>
            <a:round/>
            <a:headEnd/>
            <a:tailEnd/>
          </a:ln>
          <a:effectLst/>
        </p:spPr>
        <p:txBody>
          <a:bodyPr wrap="none" anchor="ctr"/>
          <a:lstStyle/>
          <a:p>
            <a:endParaRPr lang="en-US"/>
          </a:p>
        </p:txBody>
      </p:sp>
      <p:sp>
        <p:nvSpPr>
          <p:cNvPr id="267301" name="Line 37"/>
          <p:cNvSpPr>
            <a:spLocks noChangeShapeType="1"/>
          </p:cNvSpPr>
          <p:nvPr/>
        </p:nvSpPr>
        <p:spPr bwMode="gray">
          <a:xfrm>
            <a:off x="7369175" y="1885950"/>
            <a:ext cx="0" cy="4032250"/>
          </a:xfrm>
          <a:prstGeom prst="line">
            <a:avLst/>
          </a:prstGeom>
          <a:noFill/>
          <a:ln w="28575">
            <a:solidFill>
              <a:schemeClr val="tx1"/>
            </a:solidFill>
            <a:round/>
            <a:headEnd/>
            <a:tailEnd/>
          </a:ln>
          <a:effectLst/>
        </p:spPr>
        <p:txBody>
          <a:bodyPr wrap="none" anchor="ctr"/>
          <a:lstStyle/>
          <a:p>
            <a:endParaRPr lang="en-US"/>
          </a:p>
        </p:txBody>
      </p:sp>
      <p:sp>
        <p:nvSpPr>
          <p:cNvPr id="267302" name="Line 38"/>
          <p:cNvSpPr>
            <a:spLocks noChangeShapeType="1"/>
          </p:cNvSpPr>
          <p:nvPr/>
        </p:nvSpPr>
        <p:spPr bwMode="gray">
          <a:xfrm>
            <a:off x="7369175" y="4983163"/>
            <a:ext cx="504825" cy="0"/>
          </a:xfrm>
          <a:prstGeom prst="line">
            <a:avLst/>
          </a:prstGeom>
          <a:noFill/>
          <a:ln w="28575">
            <a:solidFill>
              <a:schemeClr val="tx1"/>
            </a:solidFill>
            <a:round/>
            <a:headEnd/>
            <a:tailEnd/>
          </a:ln>
          <a:effectLst/>
        </p:spPr>
        <p:txBody>
          <a:bodyPr wrap="none" anchor="ctr"/>
          <a:lstStyle/>
          <a:p>
            <a:endParaRPr lang="en-US"/>
          </a:p>
        </p:txBody>
      </p:sp>
      <p:sp>
        <p:nvSpPr>
          <p:cNvPr id="267303" name="Line 39"/>
          <p:cNvSpPr>
            <a:spLocks noChangeShapeType="1"/>
          </p:cNvSpPr>
          <p:nvPr/>
        </p:nvSpPr>
        <p:spPr bwMode="gray">
          <a:xfrm>
            <a:off x="7369175" y="3902075"/>
            <a:ext cx="504825" cy="0"/>
          </a:xfrm>
          <a:prstGeom prst="line">
            <a:avLst/>
          </a:prstGeom>
          <a:noFill/>
          <a:ln w="28575">
            <a:solidFill>
              <a:schemeClr val="tx1"/>
            </a:solidFill>
            <a:round/>
            <a:headEnd/>
            <a:tailEnd/>
          </a:ln>
          <a:effectLst/>
        </p:spPr>
        <p:txBody>
          <a:bodyPr wrap="none" anchor="ctr"/>
          <a:lstStyle/>
          <a:p>
            <a:endParaRPr lang="en-US"/>
          </a:p>
        </p:txBody>
      </p:sp>
      <p:sp>
        <p:nvSpPr>
          <p:cNvPr id="267304" name="Text Box 40"/>
          <p:cNvSpPr txBox="1">
            <a:spLocks noChangeArrowheads="1"/>
          </p:cNvSpPr>
          <p:nvPr/>
        </p:nvSpPr>
        <p:spPr bwMode="gray">
          <a:xfrm>
            <a:off x="7472363" y="3267075"/>
            <a:ext cx="1671637" cy="222250"/>
          </a:xfrm>
          <a:prstGeom prst="rect">
            <a:avLst/>
          </a:prstGeom>
          <a:noFill/>
          <a:ln w="9525">
            <a:noFill/>
            <a:miter lim="800000"/>
            <a:headEnd/>
            <a:tailEnd/>
          </a:ln>
          <a:effectLst/>
        </p:spPr>
        <p:txBody>
          <a:bodyPr>
            <a:spAutoFit/>
          </a:bodyPr>
          <a:lstStyle/>
          <a:p>
            <a:pPr algn="ctr">
              <a:lnSpc>
                <a:spcPct val="85000"/>
              </a:lnSpc>
            </a:pPr>
            <a:r>
              <a:rPr lang="en-US" sz="1000" b="1"/>
              <a:t>E-mail Servers</a:t>
            </a:r>
          </a:p>
        </p:txBody>
      </p:sp>
      <p:sp>
        <p:nvSpPr>
          <p:cNvPr id="267305" name="Oval 41"/>
          <p:cNvSpPr>
            <a:spLocks noChangeArrowheads="1"/>
          </p:cNvSpPr>
          <p:nvPr/>
        </p:nvSpPr>
        <p:spPr bwMode="gray">
          <a:xfrm>
            <a:off x="7696200" y="4445000"/>
            <a:ext cx="1241425" cy="746125"/>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en-AU"/>
          </a:p>
        </p:txBody>
      </p:sp>
      <p:sp>
        <p:nvSpPr>
          <p:cNvPr id="267306" name="Oval 42"/>
          <p:cNvSpPr>
            <a:spLocks noChangeArrowheads="1"/>
          </p:cNvSpPr>
          <p:nvPr/>
        </p:nvSpPr>
        <p:spPr bwMode="gray">
          <a:xfrm>
            <a:off x="8315325" y="4575175"/>
            <a:ext cx="431800" cy="26828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7307" name="Oval 43"/>
          <p:cNvSpPr>
            <a:spLocks noChangeArrowheads="1"/>
          </p:cNvSpPr>
          <p:nvPr/>
        </p:nvSpPr>
        <p:spPr bwMode="gray">
          <a:xfrm>
            <a:off x="7886700" y="457517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7308" name="Arc 44"/>
          <p:cNvSpPr>
            <a:spLocks/>
          </p:cNvSpPr>
          <p:nvPr/>
        </p:nvSpPr>
        <p:spPr bwMode="gray">
          <a:xfrm>
            <a:off x="799306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09" name="Arc 45"/>
          <p:cNvSpPr>
            <a:spLocks/>
          </p:cNvSpPr>
          <p:nvPr/>
        </p:nvSpPr>
        <p:spPr bwMode="gray">
          <a:xfrm>
            <a:off x="799306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10" name="Arc 46"/>
          <p:cNvSpPr>
            <a:spLocks/>
          </p:cNvSpPr>
          <p:nvPr/>
        </p:nvSpPr>
        <p:spPr bwMode="gray">
          <a:xfrm>
            <a:off x="799306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11" name="Arc 47"/>
          <p:cNvSpPr>
            <a:spLocks/>
          </p:cNvSpPr>
          <p:nvPr/>
        </p:nvSpPr>
        <p:spPr bwMode="gray">
          <a:xfrm>
            <a:off x="806608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7312" name="Arc 48"/>
          <p:cNvSpPr>
            <a:spLocks/>
          </p:cNvSpPr>
          <p:nvPr/>
        </p:nvSpPr>
        <p:spPr bwMode="gray">
          <a:xfrm>
            <a:off x="806767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67313" name="Arc 49"/>
          <p:cNvSpPr>
            <a:spLocks/>
          </p:cNvSpPr>
          <p:nvPr/>
        </p:nvSpPr>
        <p:spPr bwMode="gray">
          <a:xfrm>
            <a:off x="848201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14" name="Arc 50"/>
          <p:cNvSpPr>
            <a:spLocks/>
          </p:cNvSpPr>
          <p:nvPr/>
        </p:nvSpPr>
        <p:spPr bwMode="gray">
          <a:xfrm>
            <a:off x="848201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15" name="Arc 51"/>
          <p:cNvSpPr>
            <a:spLocks/>
          </p:cNvSpPr>
          <p:nvPr/>
        </p:nvSpPr>
        <p:spPr bwMode="gray">
          <a:xfrm>
            <a:off x="848201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16" name="Arc 52"/>
          <p:cNvSpPr>
            <a:spLocks/>
          </p:cNvSpPr>
          <p:nvPr/>
        </p:nvSpPr>
        <p:spPr bwMode="gray">
          <a:xfrm>
            <a:off x="855503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7317" name="Arc 53"/>
          <p:cNvSpPr>
            <a:spLocks/>
          </p:cNvSpPr>
          <p:nvPr/>
        </p:nvSpPr>
        <p:spPr bwMode="gray">
          <a:xfrm>
            <a:off x="855662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67318" name="Oval 54"/>
          <p:cNvSpPr>
            <a:spLocks noChangeArrowheads="1"/>
          </p:cNvSpPr>
          <p:nvPr/>
        </p:nvSpPr>
        <p:spPr bwMode="gray">
          <a:xfrm>
            <a:off x="8120063" y="481012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7319" name="Arc 55"/>
          <p:cNvSpPr>
            <a:spLocks/>
          </p:cNvSpPr>
          <p:nvPr/>
        </p:nvSpPr>
        <p:spPr bwMode="gray">
          <a:xfrm>
            <a:off x="8229600" y="5029200"/>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20" name="Arc 56"/>
          <p:cNvSpPr>
            <a:spLocks/>
          </p:cNvSpPr>
          <p:nvPr/>
        </p:nvSpPr>
        <p:spPr bwMode="gray">
          <a:xfrm>
            <a:off x="8229600" y="5075238"/>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21" name="Arc 57"/>
          <p:cNvSpPr>
            <a:spLocks/>
          </p:cNvSpPr>
          <p:nvPr/>
        </p:nvSpPr>
        <p:spPr bwMode="gray">
          <a:xfrm>
            <a:off x="8229600" y="5053013"/>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7322" name="Arc 58"/>
          <p:cNvSpPr>
            <a:spLocks/>
          </p:cNvSpPr>
          <p:nvPr/>
        </p:nvSpPr>
        <p:spPr bwMode="gray">
          <a:xfrm>
            <a:off x="8302625" y="4983163"/>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7323" name="Arc 59"/>
          <p:cNvSpPr>
            <a:spLocks/>
          </p:cNvSpPr>
          <p:nvPr/>
        </p:nvSpPr>
        <p:spPr bwMode="gray">
          <a:xfrm>
            <a:off x="8304213" y="5005388"/>
            <a:ext cx="30162"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nvGrpSpPr>
          <p:cNvPr id="267324" name="Group 60"/>
          <p:cNvGrpSpPr>
            <a:grpSpLocks/>
          </p:cNvGrpSpPr>
          <p:nvPr/>
        </p:nvGrpSpPr>
        <p:grpSpPr bwMode="auto">
          <a:xfrm>
            <a:off x="7940675" y="2657475"/>
            <a:ext cx="809625" cy="682625"/>
            <a:chOff x="5103" y="1661"/>
            <a:chExt cx="510" cy="430"/>
          </a:xfrm>
        </p:grpSpPr>
        <p:sp>
          <p:nvSpPr>
            <p:cNvPr id="267325" name="Oval 61"/>
            <p:cNvSpPr>
              <a:spLocks noChangeArrowheads="1"/>
            </p:cNvSpPr>
            <p:nvPr/>
          </p:nvSpPr>
          <p:spPr bwMode="gray">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7326" name="Group 62"/>
            <p:cNvGrpSpPr>
              <a:grpSpLocks/>
            </p:cNvGrpSpPr>
            <p:nvPr/>
          </p:nvGrpSpPr>
          <p:grpSpPr bwMode="auto">
            <a:xfrm>
              <a:off x="5193" y="1661"/>
              <a:ext cx="100" cy="348"/>
              <a:chOff x="2102" y="1044"/>
              <a:chExt cx="100" cy="348"/>
            </a:xfrm>
          </p:grpSpPr>
          <p:sp>
            <p:nvSpPr>
              <p:cNvPr id="267327" name="AutoShape 63"/>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328" name="Line 64"/>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7329" name="Line 65"/>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7330" name="Line 66"/>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7331" name="Freeform 67"/>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67332" name="Group 68"/>
            <p:cNvGrpSpPr>
              <a:grpSpLocks/>
            </p:cNvGrpSpPr>
            <p:nvPr/>
          </p:nvGrpSpPr>
          <p:grpSpPr bwMode="auto">
            <a:xfrm>
              <a:off x="5311" y="1682"/>
              <a:ext cx="100" cy="348"/>
              <a:chOff x="2102" y="1044"/>
              <a:chExt cx="100" cy="348"/>
            </a:xfrm>
          </p:grpSpPr>
          <p:sp>
            <p:nvSpPr>
              <p:cNvPr id="267333" name="AutoShape 69"/>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334" name="Line 70"/>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7335" name="Line 71"/>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7336" name="Line 72"/>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7337" name="Freeform 73"/>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267338" name="Line 74"/>
          <p:cNvSpPr>
            <a:spLocks noChangeShapeType="1"/>
          </p:cNvSpPr>
          <p:nvPr/>
        </p:nvSpPr>
        <p:spPr bwMode="gray">
          <a:xfrm flipH="1">
            <a:off x="7369175" y="1885950"/>
            <a:ext cx="504825" cy="0"/>
          </a:xfrm>
          <a:prstGeom prst="line">
            <a:avLst/>
          </a:prstGeom>
          <a:noFill/>
          <a:ln w="28575">
            <a:solidFill>
              <a:schemeClr val="tx1"/>
            </a:solidFill>
            <a:round/>
            <a:headEnd/>
            <a:tailEnd/>
          </a:ln>
          <a:effectLst/>
        </p:spPr>
        <p:txBody>
          <a:bodyPr wrap="none" anchor="ctr"/>
          <a:lstStyle/>
          <a:p>
            <a:endParaRPr lang="en-US"/>
          </a:p>
        </p:txBody>
      </p:sp>
      <p:sp>
        <p:nvSpPr>
          <p:cNvPr id="267339" name="Line 75"/>
          <p:cNvSpPr>
            <a:spLocks noChangeShapeType="1"/>
          </p:cNvSpPr>
          <p:nvPr/>
        </p:nvSpPr>
        <p:spPr bwMode="gray">
          <a:xfrm>
            <a:off x="7369175" y="5918200"/>
            <a:ext cx="504825" cy="0"/>
          </a:xfrm>
          <a:prstGeom prst="line">
            <a:avLst/>
          </a:prstGeom>
          <a:noFill/>
          <a:ln w="28575">
            <a:solidFill>
              <a:schemeClr val="tx1"/>
            </a:solidFill>
            <a:round/>
            <a:headEnd/>
            <a:tailEnd/>
          </a:ln>
          <a:effectLst/>
        </p:spPr>
        <p:txBody>
          <a:bodyPr wrap="none" anchor="ctr"/>
          <a:lstStyle/>
          <a:p>
            <a:endParaRPr lang="en-US"/>
          </a:p>
        </p:txBody>
      </p:sp>
      <p:sp>
        <p:nvSpPr>
          <p:cNvPr id="267340" name="Text Box 76"/>
          <p:cNvSpPr txBox="1">
            <a:spLocks noChangeArrowheads="1"/>
          </p:cNvSpPr>
          <p:nvPr/>
        </p:nvSpPr>
        <p:spPr bwMode="gray">
          <a:xfrm>
            <a:off x="7493000" y="6272213"/>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IP PBX</a:t>
            </a:r>
          </a:p>
        </p:txBody>
      </p:sp>
      <p:pic>
        <p:nvPicPr>
          <p:cNvPr id="267341" name="Picture 77" descr="MCj02824640000[1]"/>
          <p:cNvPicPr>
            <a:picLocks noChangeAspect="1" noChangeArrowheads="1"/>
          </p:cNvPicPr>
          <p:nvPr/>
        </p:nvPicPr>
        <p:blipFill>
          <a:blip r:embed="rId3" cstate="print"/>
          <a:srcRect/>
          <a:stretch>
            <a:fillRect/>
          </a:stretch>
        </p:blipFill>
        <p:spPr bwMode="gray">
          <a:xfrm flipH="1">
            <a:off x="7885113" y="5627688"/>
            <a:ext cx="808037" cy="747712"/>
          </a:xfrm>
          <a:prstGeom prst="rect">
            <a:avLst/>
          </a:prstGeom>
          <a:noFill/>
        </p:spPr>
      </p:pic>
      <p:sp>
        <p:nvSpPr>
          <p:cNvPr id="267342" name="Line 78"/>
          <p:cNvSpPr>
            <a:spLocks noChangeShapeType="1"/>
          </p:cNvSpPr>
          <p:nvPr/>
        </p:nvSpPr>
        <p:spPr bwMode="gray">
          <a:xfrm>
            <a:off x="3363913" y="3708400"/>
            <a:ext cx="0" cy="390525"/>
          </a:xfrm>
          <a:prstGeom prst="line">
            <a:avLst/>
          </a:prstGeom>
          <a:noFill/>
          <a:ln w="28575">
            <a:solidFill>
              <a:schemeClr val="tx1"/>
            </a:solidFill>
            <a:round/>
            <a:headEnd/>
            <a:tailEnd/>
          </a:ln>
          <a:effectLst/>
        </p:spPr>
        <p:txBody>
          <a:bodyPr/>
          <a:lstStyle/>
          <a:p>
            <a:endParaRPr lang="en-US"/>
          </a:p>
        </p:txBody>
      </p:sp>
      <p:sp>
        <p:nvSpPr>
          <p:cNvPr id="267343" name="Line 79"/>
          <p:cNvSpPr>
            <a:spLocks noChangeShapeType="1"/>
          </p:cNvSpPr>
          <p:nvPr/>
        </p:nvSpPr>
        <p:spPr bwMode="gray">
          <a:xfrm>
            <a:off x="4618038" y="3692525"/>
            <a:ext cx="0" cy="390525"/>
          </a:xfrm>
          <a:prstGeom prst="line">
            <a:avLst/>
          </a:prstGeom>
          <a:noFill/>
          <a:ln w="28575">
            <a:solidFill>
              <a:schemeClr val="tx1"/>
            </a:solidFill>
            <a:round/>
            <a:headEnd/>
            <a:tailEnd/>
          </a:ln>
          <a:effectLst/>
        </p:spPr>
        <p:txBody>
          <a:bodyPr/>
          <a:lstStyle/>
          <a:p>
            <a:endParaRPr lang="en-US"/>
          </a:p>
        </p:txBody>
      </p:sp>
      <p:sp>
        <p:nvSpPr>
          <p:cNvPr id="267344" name="Line 80"/>
          <p:cNvSpPr>
            <a:spLocks noChangeShapeType="1"/>
          </p:cNvSpPr>
          <p:nvPr/>
        </p:nvSpPr>
        <p:spPr bwMode="gray">
          <a:xfrm>
            <a:off x="1358900" y="3908425"/>
            <a:ext cx="1808163" cy="0"/>
          </a:xfrm>
          <a:prstGeom prst="line">
            <a:avLst/>
          </a:prstGeom>
          <a:noFill/>
          <a:ln w="57150">
            <a:solidFill>
              <a:schemeClr val="tx1"/>
            </a:solidFill>
            <a:round/>
            <a:headEnd/>
            <a:tailEnd/>
          </a:ln>
          <a:effectLst/>
        </p:spPr>
        <p:txBody>
          <a:bodyPr/>
          <a:lstStyle/>
          <a:p>
            <a:endParaRPr lang="en-US"/>
          </a:p>
        </p:txBody>
      </p:sp>
      <p:sp>
        <p:nvSpPr>
          <p:cNvPr id="267345" name="Text Box 81"/>
          <p:cNvSpPr txBox="1">
            <a:spLocks noChangeArrowheads="1"/>
          </p:cNvSpPr>
          <p:nvPr/>
        </p:nvSpPr>
        <p:spPr bwMode="gray">
          <a:xfrm rot="-5400000">
            <a:off x="2871788" y="378142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67346" name="Line 82"/>
          <p:cNvSpPr>
            <a:spLocks noChangeShapeType="1"/>
          </p:cNvSpPr>
          <p:nvPr/>
        </p:nvSpPr>
        <p:spPr bwMode="gray">
          <a:xfrm>
            <a:off x="3189288" y="3717925"/>
            <a:ext cx="0" cy="390525"/>
          </a:xfrm>
          <a:prstGeom prst="line">
            <a:avLst/>
          </a:prstGeom>
          <a:noFill/>
          <a:ln w="28575">
            <a:solidFill>
              <a:schemeClr val="tx1"/>
            </a:solidFill>
            <a:round/>
            <a:headEnd/>
            <a:tailEnd/>
          </a:ln>
          <a:effectLst/>
        </p:spPr>
        <p:txBody>
          <a:bodyPr/>
          <a:lstStyle/>
          <a:p>
            <a:endParaRPr lang="en-US"/>
          </a:p>
        </p:txBody>
      </p:sp>
      <p:sp>
        <p:nvSpPr>
          <p:cNvPr id="267347" name="Line 83"/>
          <p:cNvSpPr>
            <a:spLocks noChangeShapeType="1"/>
          </p:cNvSpPr>
          <p:nvPr/>
        </p:nvSpPr>
        <p:spPr bwMode="gray">
          <a:xfrm>
            <a:off x="4430713" y="3714750"/>
            <a:ext cx="0" cy="390525"/>
          </a:xfrm>
          <a:prstGeom prst="line">
            <a:avLst/>
          </a:prstGeom>
          <a:noFill/>
          <a:ln w="28575">
            <a:solidFill>
              <a:schemeClr val="tx1"/>
            </a:solidFill>
            <a:round/>
            <a:headEnd/>
            <a:tailEnd/>
          </a:ln>
          <a:effectLst/>
        </p:spPr>
        <p:txBody>
          <a:bodyPr/>
          <a:lstStyle/>
          <a:p>
            <a:endParaRPr lang="en-US"/>
          </a:p>
        </p:txBody>
      </p:sp>
      <p:sp>
        <p:nvSpPr>
          <p:cNvPr id="267348" name="Text Box 84"/>
          <p:cNvSpPr txBox="1">
            <a:spLocks noChangeArrowheads="1"/>
          </p:cNvSpPr>
          <p:nvPr/>
        </p:nvSpPr>
        <p:spPr bwMode="gray">
          <a:xfrm rot="-5400000">
            <a:off x="4180682" y="376475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grpSp>
        <p:nvGrpSpPr>
          <p:cNvPr id="267349" name="Group 85"/>
          <p:cNvGrpSpPr>
            <a:grpSpLocks/>
          </p:cNvGrpSpPr>
          <p:nvPr/>
        </p:nvGrpSpPr>
        <p:grpSpPr bwMode="auto">
          <a:xfrm>
            <a:off x="465138" y="3470275"/>
            <a:ext cx="738187" cy="649288"/>
            <a:chOff x="567" y="1026"/>
            <a:chExt cx="465" cy="409"/>
          </a:xfrm>
        </p:grpSpPr>
        <p:sp>
          <p:nvSpPr>
            <p:cNvPr id="267350" name="Oval 86"/>
            <p:cNvSpPr>
              <a:spLocks noChangeArrowheads="1"/>
            </p:cNvSpPr>
            <p:nvPr/>
          </p:nvSpPr>
          <p:spPr bwMode="gray">
            <a:xfrm>
              <a:off x="793" y="113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351" name="AutoShape 87"/>
            <p:cNvSpPr>
              <a:spLocks noChangeArrowheads="1"/>
            </p:cNvSpPr>
            <p:nvPr/>
          </p:nvSpPr>
          <p:spPr bwMode="gray">
            <a:xfrm>
              <a:off x="810" y="102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67352" name="AutoShape 88"/>
            <p:cNvSpPr>
              <a:spLocks noChangeArrowheads="1"/>
            </p:cNvSpPr>
            <p:nvPr/>
          </p:nvSpPr>
          <p:spPr bwMode="gray">
            <a:xfrm>
              <a:off x="828" y="104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7353" name="AutoShape 89"/>
            <p:cNvSpPr>
              <a:spLocks noChangeArrowheads="1"/>
            </p:cNvSpPr>
            <p:nvPr/>
          </p:nvSpPr>
          <p:spPr bwMode="gray">
            <a:xfrm>
              <a:off x="831" y="104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67354" name="AutoShape 90"/>
            <p:cNvSpPr>
              <a:spLocks noChangeArrowheads="1"/>
            </p:cNvSpPr>
            <p:nvPr/>
          </p:nvSpPr>
          <p:spPr bwMode="gray">
            <a:xfrm>
              <a:off x="827" y="116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7355" name="Line 91"/>
            <p:cNvSpPr>
              <a:spLocks noChangeShapeType="1"/>
            </p:cNvSpPr>
            <p:nvPr/>
          </p:nvSpPr>
          <p:spPr bwMode="gray">
            <a:xfrm>
              <a:off x="850" y="1157"/>
              <a:ext cx="1" cy="45"/>
            </a:xfrm>
            <a:prstGeom prst="line">
              <a:avLst/>
            </a:prstGeom>
            <a:noFill/>
            <a:ln w="9525">
              <a:solidFill>
                <a:schemeClr val="bg2"/>
              </a:solidFill>
              <a:round/>
              <a:headEnd/>
              <a:tailEnd/>
            </a:ln>
            <a:effectLst/>
          </p:spPr>
          <p:txBody>
            <a:bodyPr/>
            <a:lstStyle/>
            <a:p>
              <a:endParaRPr lang="en-US"/>
            </a:p>
          </p:txBody>
        </p:sp>
        <p:sp>
          <p:nvSpPr>
            <p:cNvPr id="267356" name="Line 92"/>
            <p:cNvSpPr>
              <a:spLocks noChangeShapeType="1"/>
            </p:cNvSpPr>
            <p:nvPr/>
          </p:nvSpPr>
          <p:spPr bwMode="gray">
            <a:xfrm>
              <a:off x="866" y="1160"/>
              <a:ext cx="0" cy="45"/>
            </a:xfrm>
            <a:prstGeom prst="line">
              <a:avLst/>
            </a:prstGeom>
            <a:noFill/>
            <a:ln w="9525">
              <a:solidFill>
                <a:schemeClr val="bg2"/>
              </a:solidFill>
              <a:round/>
              <a:headEnd/>
              <a:tailEnd/>
            </a:ln>
            <a:effectLst/>
          </p:spPr>
          <p:txBody>
            <a:bodyPr/>
            <a:lstStyle/>
            <a:p>
              <a:endParaRPr lang="en-US"/>
            </a:p>
          </p:txBody>
        </p:sp>
        <p:sp>
          <p:nvSpPr>
            <p:cNvPr id="267357" name="Line 93"/>
            <p:cNvSpPr>
              <a:spLocks noChangeShapeType="1"/>
            </p:cNvSpPr>
            <p:nvPr/>
          </p:nvSpPr>
          <p:spPr bwMode="gray">
            <a:xfrm>
              <a:off x="881" y="1164"/>
              <a:ext cx="1" cy="45"/>
            </a:xfrm>
            <a:prstGeom prst="line">
              <a:avLst/>
            </a:prstGeom>
            <a:noFill/>
            <a:ln w="9525">
              <a:solidFill>
                <a:schemeClr val="bg2"/>
              </a:solidFill>
              <a:round/>
              <a:headEnd/>
              <a:tailEnd/>
            </a:ln>
            <a:effectLst/>
          </p:spPr>
          <p:txBody>
            <a:bodyPr/>
            <a:lstStyle/>
            <a:p>
              <a:endParaRPr lang="en-US"/>
            </a:p>
          </p:txBody>
        </p:sp>
        <p:sp>
          <p:nvSpPr>
            <p:cNvPr id="267358" name="Line 94"/>
            <p:cNvSpPr>
              <a:spLocks noChangeShapeType="1"/>
            </p:cNvSpPr>
            <p:nvPr/>
          </p:nvSpPr>
          <p:spPr bwMode="gray">
            <a:xfrm>
              <a:off x="897" y="1167"/>
              <a:ext cx="0" cy="45"/>
            </a:xfrm>
            <a:prstGeom prst="line">
              <a:avLst/>
            </a:prstGeom>
            <a:noFill/>
            <a:ln w="9525">
              <a:solidFill>
                <a:schemeClr val="bg2"/>
              </a:solidFill>
              <a:round/>
              <a:headEnd/>
              <a:tailEnd/>
            </a:ln>
            <a:effectLst/>
          </p:spPr>
          <p:txBody>
            <a:bodyPr/>
            <a:lstStyle/>
            <a:p>
              <a:endParaRPr lang="en-US"/>
            </a:p>
          </p:txBody>
        </p:sp>
        <p:sp>
          <p:nvSpPr>
            <p:cNvPr id="267359" name="Line 95"/>
            <p:cNvSpPr>
              <a:spLocks noChangeShapeType="1"/>
            </p:cNvSpPr>
            <p:nvPr/>
          </p:nvSpPr>
          <p:spPr bwMode="gray">
            <a:xfrm>
              <a:off x="912" y="1169"/>
              <a:ext cx="1" cy="45"/>
            </a:xfrm>
            <a:prstGeom prst="line">
              <a:avLst/>
            </a:prstGeom>
            <a:noFill/>
            <a:ln w="9525">
              <a:solidFill>
                <a:schemeClr val="bg2"/>
              </a:solidFill>
              <a:round/>
              <a:headEnd/>
              <a:tailEnd/>
            </a:ln>
            <a:effectLst/>
          </p:spPr>
          <p:txBody>
            <a:bodyPr/>
            <a:lstStyle/>
            <a:p>
              <a:endParaRPr lang="en-US"/>
            </a:p>
          </p:txBody>
        </p:sp>
        <p:sp>
          <p:nvSpPr>
            <p:cNvPr id="267360" name="Line 96"/>
            <p:cNvSpPr>
              <a:spLocks noChangeShapeType="1"/>
            </p:cNvSpPr>
            <p:nvPr/>
          </p:nvSpPr>
          <p:spPr bwMode="gray">
            <a:xfrm>
              <a:off x="928" y="1172"/>
              <a:ext cx="0" cy="45"/>
            </a:xfrm>
            <a:prstGeom prst="line">
              <a:avLst/>
            </a:prstGeom>
            <a:noFill/>
            <a:ln w="9525">
              <a:solidFill>
                <a:schemeClr val="bg2"/>
              </a:solidFill>
              <a:round/>
              <a:headEnd/>
              <a:tailEnd/>
            </a:ln>
            <a:effectLst/>
          </p:spPr>
          <p:txBody>
            <a:bodyPr/>
            <a:lstStyle/>
            <a:p>
              <a:endParaRPr lang="en-US"/>
            </a:p>
          </p:txBody>
        </p:sp>
        <p:sp>
          <p:nvSpPr>
            <p:cNvPr id="267361" name="Line 97"/>
            <p:cNvSpPr>
              <a:spLocks noChangeShapeType="1"/>
            </p:cNvSpPr>
            <p:nvPr/>
          </p:nvSpPr>
          <p:spPr bwMode="gray">
            <a:xfrm>
              <a:off x="943" y="1176"/>
              <a:ext cx="0" cy="45"/>
            </a:xfrm>
            <a:prstGeom prst="line">
              <a:avLst/>
            </a:prstGeom>
            <a:noFill/>
            <a:ln w="9525">
              <a:solidFill>
                <a:schemeClr val="bg2"/>
              </a:solidFill>
              <a:round/>
              <a:headEnd/>
              <a:tailEnd/>
            </a:ln>
            <a:effectLst/>
          </p:spPr>
          <p:txBody>
            <a:bodyPr/>
            <a:lstStyle/>
            <a:p>
              <a:endParaRPr lang="en-US"/>
            </a:p>
          </p:txBody>
        </p:sp>
        <p:sp>
          <p:nvSpPr>
            <p:cNvPr id="267362" name="Line 98"/>
            <p:cNvSpPr>
              <a:spLocks noChangeShapeType="1"/>
            </p:cNvSpPr>
            <p:nvPr/>
          </p:nvSpPr>
          <p:spPr bwMode="gray">
            <a:xfrm>
              <a:off x="958" y="1179"/>
              <a:ext cx="1" cy="45"/>
            </a:xfrm>
            <a:prstGeom prst="line">
              <a:avLst/>
            </a:prstGeom>
            <a:noFill/>
            <a:ln w="9525">
              <a:solidFill>
                <a:schemeClr val="bg2"/>
              </a:solidFill>
              <a:round/>
              <a:headEnd/>
              <a:tailEnd/>
            </a:ln>
            <a:effectLst/>
          </p:spPr>
          <p:txBody>
            <a:bodyPr/>
            <a:lstStyle/>
            <a:p>
              <a:endParaRPr lang="en-US"/>
            </a:p>
          </p:txBody>
        </p:sp>
        <p:sp>
          <p:nvSpPr>
            <p:cNvPr id="267363" name="Line 99"/>
            <p:cNvSpPr>
              <a:spLocks noChangeShapeType="1"/>
            </p:cNvSpPr>
            <p:nvPr/>
          </p:nvSpPr>
          <p:spPr bwMode="gray">
            <a:xfrm>
              <a:off x="835" y="1167"/>
              <a:ext cx="142" cy="29"/>
            </a:xfrm>
            <a:prstGeom prst="line">
              <a:avLst/>
            </a:prstGeom>
            <a:noFill/>
            <a:ln w="9525">
              <a:solidFill>
                <a:schemeClr val="bg2"/>
              </a:solidFill>
              <a:round/>
              <a:headEnd/>
              <a:tailEnd/>
            </a:ln>
            <a:effectLst/>
          </p:spPr>
          <p:txBody>
            <a:bodyPr/>
            <a:lstStyle/>
            <a:p>
              <a:endParaRPr lang="en-US"/>
            </a:p>
          </p:txBody>
        </p:sp>
        <p:sp>
          <p:nvSpPr>
            <p:cNvPr id="267364" name="Line 100"/>
            <p:cNvSpPr>
              <a:spLocks noChangeShapeType="1"/>
            </p:cNvSpPr>
            <p:nvPr/>
          </p:nvSpPr>
          <p:spPr bwMode="gray">
            <a:xfrm>
              <a:off x="833" y="1182"/>
              <a:ext cx="142" cy="29"/>
            </a:xfrm>
            <a:prstGeom prst="line">
              <a:avLst/>
            </a:prstGeom>
            <a:noFill/>
            <a:ln w="9525">
              <a:solidFill>
                <a:schemeClr val="bg2"/>
              </a:solidFill>
              <a:round/>
              <a:headEnd/>
              <a:tailEnd/>
            </a:ln>
            <a:effectLst/>
          </p:spPr>
          <p:txBody>
            <a:bodyPr/>
            <a:lstStyle/>
            <a:p>
              <a:endParaRPr lang="en-US"/>
            </a:p>
          </p:txBody>
        </p:sp>
        <p:grpSp>
          <p:nvGrpSpPr>
            <p:cNvPr id="267365" name="Group 101"/>
            <p:cNvGrpSpPr>
              <a:grpSpLocks/>
            </p:cNvGrpSpPr>
            <p:nvPr/>
          </p:nvGrpSpPr>
          <p:grpSpPr bwMode="auto">
            <a:xfrm>
              <a:off x="567" y="1026"/>
              <a:ext cx="227" cy="409"/>
              <a:chOff x="492" y="1974"/>
              <a:chExt cx="626" cy="1154"/>
            </a:xfrm>
          </p:grpSpPr>
          <p:sp>
            <p:nvSpPr>
              <p:cNvPr id="267366" name="Oval 102"/>
              <p:cNvSpPr>
                <a:spLocks noChangeArrowheads="1"/>
              </p:cNvSpPr>
              <p:nvPr/>
            </p:nvSpPr>
            <p:spPr bwMode="gray">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367" name="Freeform 103"/>
              <p:cNvSpPr>
                <a:spLocks/>
              </p:cNvSpPr>
              <p:nvPr/>
            </p:nvSpPr>
            <p:spPr bwMode="gray">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67368" name="Oval 104"/>
              <p:cNvSpPr>
                <a:spLocks noChangeArrowheads="1"/>
              </p:cNvSpPr>
              <p:nvPr/>
            </p:nvSpPr>
            <p:spPr bwMode="gray">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67369" name="Oval 105"/>
              <p:cNvSpPr>
                <a:spLocks noChangeArrowheads="1"/>
              </p:cNvSpPr>
              <p:nvPr/>
            </p:nvSpPr>
            <p:spPr bwMode="gray">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370" name="Oval 106"/>
              <p:cNvSpPr>
                <a:spLocks noChangeArrowheads="1"/>
              </p:cNvSpPr>
              <p:nvPr/>
            </p:nvSpPr>
            <p:spPr bwMode="gray">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grpSp>
      <p:sp>
        <p:nvSpPr>
          <p:cNvPr id="267371" name="Text Box 107"/>
          <p:cNvSpPr txBox="1">
            <a:spLocks noChangeArrowheads="1"/>
          </p:cNvSpPr>
          <p:nvPr/>
        </p:nvSpPr>
        <p:spPr bwMode="gray">
          <a:xfrm>
            <a:off x="-55563" y="4102100"/>
            <a:ext cx="1524001"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Client Device</a:t>
            </a:r>
          </a:p>
        </p:txBody>
      </p:sp>
      <p:sp>
        <p:nvSpPr>
          <p:cNvPr id="267372" name="Line 108"/>
          <p:cNvSpPr>
            <a:spLocks noChangeShapeType="1"/>
          </p:cNvSpPr>
          <p:nvPr/>
        </p:nvSpPr>
        <p:spPr bwMode="gray">
          <a:xfrm>
            <a:off x="4613275" y="3905250"/>
            <a:ext cx="2760663" cy="0"/>
          </a:xfrm>
          <a:prstGeom prst="line">
            <a:avLst/>
          </a:prstGeom>
          <a:noFill/>
          <a:ln w="57150">
            <a:solidFill>
              <a:schemeClr val="tx1"/>
            </a:solidFill>
            <a:round/>
            <a:headEnd/>
            <a:tailEnd/>
          </a:ln>
          <a:effectLst/>
        </p:spPr>
        <p:txBody>
          <a:bodyPr/>
          <a:lstStyle/>
          <a:p>
            <a:endParaRPr lang="en-US"/>
          </a:p>
        </p:txBody>
      </p:sp>
      <p:grpSp>
        <p:nvGrpSpPr>
          <p:cNvPr id="267373" name="Group 109"/>
          <p:cNvGrpSpPr>
            <a:grpSpLocks/>
          </p:cNvGrpSpPr>
          <p:nvPr/>
        </p:nvGrpSpPr>
        <p:grpSpPr bwMode="auto">
          <a:xfrm>
            <a:off x="1362075" y="3614738"/>
            <a:ext cx="1814513" cy="295275"/>
            <a:chOff x="858" y="2277"/>
            <a:chExt cx="1143" cy="186"/>
          </a:xfrm>
        </p:grpSpPr>
        <p:sp>
          <p:nvSpPr>
            <p:cNvPr id="267374" name="Line 110"/>
            <p:cNvSpPr>
              <a:spLocks noChangeShapeType="1"/>
            </p:cNvSpPr>
            <p:nvPr/>
          </p:nvSpPr>
          <p:spPr bwMode="auto">
            <a:xfrm>
              <a:off x="858" y="2463"/>
              <a:ext cx="1143" cy="0"/>
            </a:xfrm>
            <a:prstGeom prst="line">
              <a:avLst/>
            </a:prstGeom>
            <a:noFill/>
            <a:ln w="76200">
              <a:solidFill>
                <a:schemeClr val="hlink"/>
              </a:solidFill>
              <a:round/>
              <a:headEnd/>
              <a:tailEnd/>
            </a:ln>
            <a:effectLst/>
          </p:spPr>
          <p:txBody>
            <a:bodyPr wrap="none" anchor="ctr"/>
            <a:lstStyle/>
            <a:p>
              <a:endParaRPr lang="en-US"/>
            </a:p>
          </p:txBody>
        </p:sp>
        <p:sp>
          <p:nvSpPr>
            <p:cNvPr id="267375" name="Text Box 111"/>
            <p:cNvSpPr txBox="1">
              <a:spLocks noChangeArrowheads="1"/>
            </p:cNvSpPr>
            <p:nvPr/>
          </p:nvSpPr>
          <p:spPr bwMode="auto">
            <a:xfrm>
              <a:off x="1014" y="2277"/>
              <a:ext cx="864" cy="154"/>
            </a:xfrm>
            <a:prstGeom prst="rect">
              <a:avLst/>
            </a:prstGeom>
            <a:noFill/>
            <a:ln w="9525" algn="ctr">
              <a:noFill/>
              <a:miter lim="800000"/>
              <a:headEnd/>
              <a:tailEnd/>
            </a:ln>
            <a:effectLst/>
          </p:spPr>
          <p:txBody>
            <a:bodyPr>
              <a:spAutoFit/>
            </a:bodyPr>
            <a:lstStyle/>
            <a:p>
              <a:pPr algn="ctr">
                <a:spcBef>
                  <a:spcPct val="50000"/>
                </a:spcBef>
              </a:pPr>
              <a:r>
                <a:rPr lang="en-US" sz="1000"/>
                <a:t>HTML Authentication</a:t>
              </a:r>
            </a:p>
          </p:txBody>
        </p:sp>
      </p:grpSp>
      <p:grpSp>
        <p:nvGrpSpPr>
          <p:cNvPr id="267376" name="Group 112"/>
          <p:cNvGrpSpPr>
            <a:grpSpLocks/>
          </p:cNvGrpSpPr>
          <p:nvPr/>
        </p:nvGrpSpPr>
        <p:grpSpPr bwMode="auto">
          <a:xfrm>
            <a:off x="4630738" y="3911600"/>
            <a:ext cx="1497012" cy="692150"/>
            <a:chOff x="2917" y="2464"/>
            <a:chExt cx="943" cy="436"/>
          </a:xfrm>
        </p:grpSpPr>
        <p:sp>
          <p:nvSpPr>
            <p:cNvPr id="267377" name="Line 113"/>
            <p:cNvSpPr>
              <a:spLocks noChangeShapeType="1"/>
            </p:cNvSpPr>
            <p:nvPr/>
          </p:nvSpPr>
          <p:spPr bwMode="auto">
            <a:xfrm>
              <a:off x="2917" y="2464"/>
              <a:ext cx="943" cy="0"/>
            </a:xfrm>
            <a:prstGeom prst="line">
              <a:avLst/>
            </a:prstGeom>
            <a:noFill/>
            <a:ln w="76200">
              <a:solidFill>
                <a:schemeClr val="accent2"/>
              </a:solidFill>
              <a:round/>
              <a:headEnd/>
              <a:tailEnd/>
            </a:ln>
            <a:effectLst/>
          </p:spPr>
          <p:txBody>
            <a:bodyPr wrap="none" anchor="ctr"/>
            <a:lstStyle/>
            <a:p>
              <a:endParaRPr lang="en-US"/>
            </a:p>
          </p:txBody>
        </p:sp>
        <p:sp>
          <p:nvSpPr>
            <p:cNvPr id="267378" name="Text Box 114"/>
            <p:cNvSpPr txBox="1">
              <a:spLocks noChangeArrowheads="1"/>
            </p:cNvSpPr>
            <p:nvPr/>
          </p:nvSpPr>
          <p:spPr bwMode="auto">
            <a:xfrm>
              <a:off x="2956" y="2506"/>
              <a:ext cx="864" cy="394"/>
            </a:xfrm>
            <a:prstGeom prst="rect">
              <a:avLst/>
            </a:prstGeom>
            <a:noFill/>
            <a:ln w="9525" algn="ctr">
              <a:noFill/>
              <a:miter lim="800000"/>
              <a:headEnd/>
              <a:tailEnd/>
            </a:ln>
            <a:effectLst/>
          </p:spPr>
          <p:txBody>
            <a:bodyPr>
              <a:spAutoFit/>
            </a:bodyPr>
            <a:lstStyle/>
            <a:p>
              <a:pPr algn="ctr">
                <a:spcBef>
                  <a:spcPct val="50000"/>
                </a:spcBef>
              </a:pPr>
              <a:r>
                <a:rPr lang="en-US" sz="1000"/>
                <a:t>Secure Control Channel </a:t>
              </a:r>
            </a:p>
            <a:p>
              <a:pPr algn="ctr">
                <a:spcBef>
                  <a:spcPct val="50000"/>
                </a:spcBef>
              </a:pPr>
              <a:r>
                <a:rPr lang="en-US" sz="1000"/>
                <a:t>(SOAP) </a:t>
              </a:r>
            </a:p>
          </p:txBody>
        </p:sp>
      </p:grpSp>
      <p:grpSp>
        <p:nvGrpSpPr>
          <p:cNvPr id="267379" name="Group 115"/>
          <p:cNvGrpSpPr>
            <a:grpSpLocks/>
          </p:cNvGrpSpPr>
          <p:nvPr/>
        </p:nvGrpSpPr>
        <p:grpSpPr bwMode="auto">
          <a:xfrm>
            <a:off x="4152900" y="4254500"/>
            <a:ext cx="2397125" cy="2366963"/>
            <a:chOff x="2616" y="2680"/>
            <a:chExt cx="1510" cy="1491"/>
          </a:xfrm>
        </p:grpSpPr>
        <p:sp>
          <p:nvSpPr>
            <p:cNvPr id="267380" name="Line 116"/>
            <p:cNvSpPr>
              <a:spLocks noChangeShapeType="1"/>
            </p:cNvSpPr>
            <p:nvPr/>
          </p:nvSpPr>
          <p:spPr bwMode="auto">
            <a:xfrm rot="16200000" flipV="1">
              <a:off x="3507" y="3108"/>
              <a:ext cx="857" cy="1"/>
            </a:xfrm>
            <a:prstGeom prst="line">
              <a:avLst/>
            </a:prstGeom>
            <a:noFill/>
            <a:ln w="9525">
              <a:solidFill>
                <a:schemeClr val="bg2"/>
              </a:solidFill>
              <a:round/>
              <a:headEnd/>
              <a:tailEnd/>
            </a:ln>
            <a:effectLst/>
          </p:spPr>
          <p:txBody>
            <a:bodyPr wrap="none" anchor="ctr"/>
            <a:lstStyle/>
            <a:p>
              <a:endParaRPr lang="en-US"/>
            </a:p>
          </p:txBody>
        </p:sp>
        <p:grpSp>
          <p:nvGrpSpPr>
            <p:cNvPr id="267381" name="Group 117"/>
            <p:cNvGrpSpPr>
              <a:grpSpLocks/>
            </p:cNvGrpSpPr>
            <p:nvPr/>
          </p:nvGrpSpPr>
          <p:grpSpPr bwMode="auto">
            <a:xfrm>
              <a:off x="2616" y="3081"/>
              <a:ext cx="1510" cy="1090"/>
              <a:chOff x="1466" y="3123"/>
              <a:chExt cx="1510" cy="1090"/>
            </a:xfrm>
          </p:grpSpPr>
          <p:grpSp>
            <p:nvGrpSpPr>
              <p:cNvPr id="267382" name="Group 118"/>
              <p:cNvGrpSpPr>
                <a:grpSpLocks/>
              </p:cNvGrpSpPr>
              <p:nvPr/>
            </p:nvGrpSpPr>
            <p:grpSpPr bwMode="auto">
              <a:xfrm>
                <a:off x="1466" y="3123"/>
                <a:ext cx="1505" cy="1090"/>
                <a:chOff x="158" y="850"/>
                <a:chExt cx="2190" cy="1021"/>
              </a:xfrm>
            </p:grpSpPr>
            <p:sp>
              <p:nvSpPr>
                <p:cNvPr id="267383" name="Oval 119"/>
                <p:cNvSpPr>
                  <a:spLocks noChangeArrowheads="1"/>
                </p:cNvSpPr>
                <p:nvPr/>
              </p:nvSpPr>
              <p:spPr bwMode="auto">
                <a:xfrm>
                  <a:off x="198" y="1661"/>
                  <a:ext cx="2108" cy="210"/>
                </a:xfrm>
                <a:prstGeom prst="ellipse">
                  <a:avLst/>
                </a:prstGeom>
                <a:gradFill rotWithShape="1">
                  <a:gsLst>
                    <a:gs pos="0">
                      <a:schemeClr val="tx1">
                        <a:alpha val="46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384" name="AutoShape 120"/>
                <p:cNvSpPr>
                  <a:spLocks noChangeArrowheads="1"/>
                </p:cNvSpPr>
                <p:nvPr/>
              </p:nvSpPr>
              <p:spPr bwMode="auto">
                <a:xfrm>
                  <a:off x="158" y="850"/>
                  <a:ext cx="2190" cy="879"/>
                </a:xfrm>
                <a:prstGeom prst="roundRect">
                  <a:avLst>
                    <a:gd name="adj" fmla="val 731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sp>
            <p:nvSpPr>
              <p:cNvPr id="267385" name="Rectangle 121"/>
              <p:cNvSpPr>
                <a:spLocks noChangeArrowheads="1"/>
              </p:cNvSpPr>
              <p:nvPr/>
            </p:nvSpPr>
            <p:spPr bwMode="gray">
              <a:xfrm>
                <a:off x="1515" y="3140"/>
                <a:ext cx="1461" cy="882"/>
              </a:xfrm>
              <a:prstGeom prst="rect">
                <a:avLst/>
              </a:prstGeom>
              <a:noFill/>
              <a:ln w="9525" algn="ctr">
                <a:noFill/>
                <a:miter lim="800000"/>
                <a:headEnd/>
                <a:tailEnd/>
              </a:ln>
              <a:effectLst/>
            </p:spPr>
            <p:txBody>
              <a:bodyPr>
                <a:spAutoFit/>
              </a:bodyPr>
              <a:lstStyle/>
              <a:p>
                <a:pPr marL="174625" indent="-174625"/>
                <a:r>
                  <a:rPr lang="en-US" sz="1400" b="1">
                    <a:solidFill>
                      <a:schemeClr val="hlink"/>
                    </a:solidFill>
                  </a:rPr>
                  <a:t>Responsibilities:</a:t>
                </a:r>
                <a:endParaRPr lang="en-US" sz="1400">
                  <a:solidFill>
                    <a:schemeClr val="hlink"/>
                  </a:solidFill>
                </a:endParaRPr>
              </a:p>
              <a:p>
                <a:pPr marL="174625" indent="-174625">
                  <a:buClr>
                    <a:schemeClr val="accent2"/>
                  </a:buClr>
                  <a:buFontTx/>
                  <a:buChar char="•"/>
                </a:pPr>
                <a:r>
                  <a:rPr lang="en-US" sz="1200"/>
                  <a:t>Authentication</a:t>
                </a:r>
              </a:p>
              <a:p>
                <a:pPr marL="174625" indent="-174625">
                  <a:buClr>
                    <a:schemeClr val="accent2"/>
                  </a:buClr>
                  <a:buFontTx/>
                  <a:buChar char="•"/>
                </a:pPr>
                <a:r>
                  <a:rPr lang="en-US" sz="1200"/>
                  <a:t>End Point Analysis service</a:t>
                </a:r>
              </a:p>
              <a:p>
                <a:pPr marL="174625" indent="-174625">
                  <a:buClr>
                    <a:schemeClr val="accent2"/>
                  </a:buClr>
                  <a:buFontTx/>
                  <a:buChar char="•"/>
                </a:pPr>
                <a:r>
                  <a:rPr lang="en-US" sz="1200"/>
                  <a:t>Configuration Management</a:t>
                </a:r>
              </a:p>
              <a:p>
                <a:pPr marL="174625" indent="-174625">
                  <a:buClr>
                    <a:schemeClr val="accent2"/>
                  </a:buClr>
                  <a:buFontTx/>
                  <a:buChar char="•"/>
                </a:pPr>
                <a:r>
                  <a:rPr lang="en-US" sz="1200"/>
                  <a:t>Policy decisions</a:t>
                </a:r>
              </a:p>
              <a:p>
                <a:pPr marL="174625" indent="-174625">
                  <a:buClr>
                    <a:schemeClr val="accent2"/>
                  </a:buClr>
                  <a:buFontTx/>
                  <a:buChar char="•"/>
                </a:pPr>
                <a:r>
                  <a:rPr lang="en-US" sz="1200"/>
                  <a:t>Licensing</a:t>
                </a:r>
              </a:p>
              <a:p>
                <a:pPr marL="174625" indent="-174625">
                  <a:buClr>
                    <a:schemeClr val="accent2"/>
                  </a:buClr>
                  <a:buFontTx/>
                  <a:buChar char="•"/>
                </a:pPr>
                <a:r>
                  <a:rPr lang="en-US" sz="1200"/>
                  <a:t>Session Management</a:t>
                </a:r>
              </a:p>
            </p:txBody>
          </p:sp>
        </p:grpSp>
      </p:grpSp>
      <p:grpSp>
        <p:nvGrpSpPr>
          <p:cNvPr id="267386" name="Group 122"/>
          <p:cNvGrpSpPr>
            <a:grpSpLocks/>
          </p:cNvGrpSpPr>
          <p:nvPr/>
        </p:nvGrpSpPr>
        <p:grpSpPr bwMode="auto">
          <a:xfrm>
            <a:off x="736600" y="1581150"/>
            <a:ext cx="3476625" cy="2130425"/>
            <a:chOff x="158" y="969"/>
            <a:chExt cx="2190" cy="1342"/>
          </a:xfrm>
        </p:grpSpPr>
        <p:sp>
          <p:nvSpPr>
            <p:cNvPr id="267387" name="Line 123"/>
            <p:cNvSpPr>
              <a:spLocks noChangeShapeType="1"/>
            </p:cNvSpPr>
            <p:nvPr/>
          </p:nvSpPr>
          <p:spPr bwMode="auto">
            <a:xfrm>
              <a:off x="2152" y="1715"/>
              <a:ext cx="0" cy="596"/>
            </a:xfrm>
            <a:prstGeom prst="line">
              <a:avLst/>
            </a:prstGeom>
            <a:noFill/>
            <a:ln w="9525">
              <a:solidFill>
                <a:schemeClr val="bg2"/>
              </a:solidFill>
              <a:round/>
              <a:headEnd/>
              <a:tailEnd/>
            </a:ln>
            <a:effectLst/>
          </p:spPr>
          <p:txBody>
            <a:bodyPr wrap="none" anchor="ctr"/>
            <a:lstStyle/>
            <a:p>
              <a:endParaRPr lang="en-US"/>
            </a:p>
          </p:txBody>
        </p:sp>
        <p:grpSp>
          <p:nvGrpSpPr>
            <p:cNvPr id="267388" name="Group 124"/>
            <p:cNvGrpSpPr>
              <a:grpSpLocks/>
            </p:cNvGrpSpPr>
            <p:nvPr/>
          </p:nvGrpSpPr>
          <p:grpSpPr bwMode="auto">
            <a:xfrm>
              <a:off x="158" y="969"/>
              <a:ext cx="2190" cy="1021"/>
              <a:chOff x="158" y="850"/>
              <a:chExt cx="2190" cy="1021"/>
            </a:xfrm>
          </p:grpSpPr>
          <p:grpSp>
            <p:nvGrpSpPr>
              <p:cNvPr id="267389" name="Group 125"/>
              <p:cNvGrpSpPr>
                <a:grpSpLocks/>
              </p:cNvGrpSpPr>
              <p:nvPr/>
            </p:nvGrpSpPr>
            <p:grpSpPr bwMode="auto">
              <a:xfrm>
                <a:off x="158" y="850"/>
                <a:ext cx="2190" cy="1021"/>
                <a:chOff x="158" y="850"/>
                <a:chExt cx="2190" cy="1021"/>
              </a:xfrm>
            </p:grpSpPr>
            <p:sp>
              <p:nvSpPr>
                <p:cNvPr id="267390" name="Oval 126"/>
                <p:cNvSpPr>
                  <a:spLocks noChangeArrowheads="1"/>
                </p:cNvSpPr>
                <p:nvPr/>
              </p:nvSpPr>
              <p:spPr bwMode="auto">
                <a:xfrm>
                  <a:off x="198" y="1661"/>
                  <a:ext cx="2108" cy="210"/>
                </a:xfrm>
                <a:prstGeom prst="ellipse">
                  <a:avLst/>
                </a:prstGeom>
                <a:gradFill rotWithShape="1">
                  <a:gsLst>
                    <a:gs pos="0">
                      <a:schemeClr val="tx1">
                        <a:alpha val="46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7391" name="AutoShape 127"/>
                <p:cNvSpPr>
                  <a:spLocks noChangeArrowheads="1"/>
                </p:cNvSpPr>
                <p:nvPr/>
              </p:nvSpPr>
              <p:spPr bwMode="auto">
                <a:xfrm>
                  <a:off x="158" y="850"/>
                  <a:ext cx="2190" cy="879"/>
                </a:xfrm>
                <a:prstGeom prst="roundRect">
                  <a:avLst>
                    <a:gd name="adj" fmla="val 731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sp>
            <p:nvSpPr>
              <p:cNvPr id="267392" name="Rectangle 128"/>
              <p:cNvSpPr>
                <a:spLocks noChangeArrowheads="1"/>
              </p:cNvSpPr>
              <p:nvPr/>
            </p:nvSpPr>
            <p:spPr bwMode="gray">
              <a:xfrm>
                <a:off x="223" y="873"/>
                <a:ext cx="2031" cy="882"/>
              </a:xfrm>
              <a:prstGeom prst="rect">
                <a:avLst/>
              </a:prstGeom>
              <a:noFill/>
              <a:ln w="9525" algn="ctr">
                <a:noFill/>
                <a:miter lim="800000"/>
                <a:headEnd/>
                <a:tailEnd/>
              </a:ln>
              <a:effectLst/>
            </p:spPr>
            <p:txBody>
              <a:bodyPr>
                <a:spAutoFit/>
              </a:bodyPr>
              <a:lstStyle/>
              <a:p>
                <a:pPr marL="117475" indent="-117475"/>
                <a:r>
                  <a:rPr lang="en-US" sz="1400" b="1">
                    <a:solidFill>
                      <a:schemeClr val="hlink"/>
                    </a:solidFill>
                  </a:rPr>
                  <a:t>Responsibilities:</a:t>
                </a:r>
                <a:endParaRPr lang="en-US" sz="1400">
                  <a:solidFill>
                    <a:schemeClr val="hlink"/>
                  </a:solidFill>
                </a:endParaRPr>
              </a:p>
              <a:p>
                <a:pPr marL="117475" indent="-117475">
                  <a:buClr>
                    <a:schemeClr val="accent2"/>
                  </a:buClr>
                  <a:buFontTx/>
                  <a:buChar char="•"/>
                </a:pPr>
                <a:r>
                  <a:rPr lang="en-US" sz="1200"/>
                  <a:t>Fetch configuration from Advanced Access Control servers (at start-up)</a:t>
                </a:r>
              </a:p>
              <a:p>
                <a:pPr marL="117475" indent="-117475">
                  <a:buClr>
                    <a:schemeClr val="accent2"/>
                  </a:buClr>
                  <a:buFontTx/>
                  <a:buChar char="•"/>
                </a:pPr>
                <a:r>
                  <a:rPr lang="en-US" sz="1200"/>
                  <a:t>Authentication page delivery and validation</a:t>
                </a:r>
              </a:p>
              <a:p>
                <a:pPr marL="117475" indent="-117475">
                  <a:buClr>
                    <a:schemeClr val="accent2"/>
                  </a:buClr>
                  <a:buFontTx/>
                  <a:buChar char="•"/>
                </a:pPr>
                <a:r>
                  <a:rPr lang="en-US" sz="1200"/>
                  <a:t>End Point Analysis proxy</a:t>
                </a:r>
              </a:p>
              <a:p>
                <a:pPr marL="117475" indent="-117475">
                  <a:buClr>
                    <a:schemeClr val="accent2"/>
                  </a:buClr>
                  <a:buFontTx/>
                  <a:buChar char="•"/>
                </a:pPr>
                <a:r>
                  <a:rPr lang="en-US" sz="1200"/>
                  <a:t>Connection policy enforcement</a:t>
                </a:r>
              </a:p>
              <a:p>
                <a:pPr marL="117475" indent="-117475">
                  <a:buClr>
                    <a:schemeClr val="accent2"/>
                  </a:buClr>
                  <a:buFontTx/>
                  <a:buChar char="•"/>
                </a:pPr>
                <a:r>
                  <a:rPr lang="en-US" sz="1200"/>
                  <a:t>Session verification</a:t>
                </a:r>
              </a:p>
            </p:txBody>
          </p:sp>
        </p:grpSp>
      </p:grpSp>
      <p:grpSp>
        <p:nvGrpSpPr>
          <p:cNvPr id="267393" name="Group 129"/>
          <p:cNvGrpSpPr>
            <a:grpSpLocks/>
          </p:cNvGrpSpPr>
          <p:nvPr/>
        </p:nvGrpSpPr>
        <p:grpSpPr bwMode="auto">
          <a:xfrm>
            <a:off x="5894388" y="3714750"/>
            <a:ext cx="809625" cy="682625"/>
            <a:chOff x="3806" y="2247"/>
            <a:chExt cx="510" cy="430"/>
          </a:xfrm>
        </p:grpSpPr>
        <p:sp>
          <p:nvSpPr>
            <p:cNvPr id="267394" name="Oval 130"/>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7395" name="Group 131"/>
            <p:cNvGrpSpPr>
              <a:grpSpLocks/>
            </p:cNvGrpSpPr>
            <p:nvPr/>
          </p:nvGrpSpPr>
          <p:grpSpPr bwMode="auto">
            <a:xfrm>
              <a:off x="3948" y="2247"/>
              <a:ext cx="190" cy="348"/>
              <a:chOff x="2102" y="1044"/>
              <a:chExt cx="100" cy="348"/>
            </a:xfrm>
          </p:grpSpPr>
          <p:sp>
            <p:nvSpPr>
              <p:cNvPr id="267396" name="AutoShape 132"/>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7397" name="Line 133"/>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7398" name="Line 134"/>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7399" name="Line 135"/>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7400" name="Freeform 136"/>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
        <p:nvSpPr>
          <p:cNvPr id="267401" name="Rectangle 137"/>
          <p:cNvSpPr>
            <a:spLocks noChangeArrowheads="1"/>
          </p:cNvSpPr>
          <p:nvPr/>
        </p:nvSpPr>
        <p:spPr bwMode="auto">
          <a:xfrm>
            <a:off x="5853113" y="3055938"/>
            <a:ext cx="1300162" cy="396875"/>
          </a:xfrm>
          <a:prstGeom prst="rect">
            <a:avLst/>
          </a:prstGeom>
          <a:noFill/>
          <a:ln w="9525" algn="ctr">
            <a:noFill/>
            <a:miter lim="800000"/>
            <a:headEnd/>
            <a:tailEnd/>
          </a:ln>
          <a:effectLst/>
        </p:spPr>
        <p:txBody>
          <a:bodyPr wrap="none">
            <a:spAutoFit/>
          </a:bodyPr>
          <a:lstStyle/>
          <a:p>
            <a:pPr algn="ctr" eaLnBrk="0" hangingPunct="0"/>
            <a:r>
              <a:rPr lang="en-AU" sz="1000" b="1"/>
              <a:t>Advanced Access </a:t>
            </a:r>
          </a:p>
          <a:p>
            <a:pPr algn="ctr" eaLnBrk="0" hangingPunct="0"/>
            <a:r>
              <a:rPr lang="en-AU" sz="1000" b="1"/>
              <a:t>Control server</a:t>
            </a:r>
          </a:p>
        </p:txBody>
      </p:sp>
      <p:grpSp>
        <p:nvGrpSpPr>
          <p:cNvPr id="267402" name="Group 138"/>
          <p:cNvGrpSpPr>
            <a:grpSpLocks/>
          </p:cNvGrpSpPr>
          <p:nvPr/>
        </p:nvGrpSpPr>
        <p:grpSpPr bwMode="auto">
          <a:xfrm>
            <a:off x="3314700" y="3235325"/>
            <a:ext cx="1214438" cy="869950"/>
            <a:chOff x="2146" y="1988"/>
            <a:chExt cx="765" cy="548"/>
          </a:xfrm>
        </p:grpSpPr>
        <p:sp>
          <p:nvSpPr>
            <p:cNvPr id="267403" name="Rectangle 139"/>
            <p:cNvSpPr>
              <a:spLocks noChangeArrowheads="1"/>
            </p:cNvSpPr>
            <p:nvPr/>
          </p:nvSpPr>
          <p:spPr bwMode="auto">
            <a:xfrm>
              <a:off x="2146" y="1988"/>
              <a:ext cx="765" cy="222"/>
            </a:xfrm>
            <a:prstGeom prst="rect">
              <a:avLst/>
            </a:prstGeom>
            <a:solidFill>
              <a:schemeClr val="bg1"/>
            </a:solidFill>
            <a:ln w="9525">
              <a:noFill/>
              <a:miter lim="800000"/>
              <a:headEnd/>
              <a:tailEnd/>
            </a:ln>
            <a:effectLst/>
          </p:spPr>
          <p:txBody>
            <a:bodyPr wrap="none">
              <a:spAutoFit/>
            </a:bodyPr>
            <a:lstStyle/>
            <a:p>
              <a:pPr algn="ctr" eaLnBrk="0" hangingPunct="0">
                <a:lnSpc>
                  <a:spcPct val="85000"/>
                </a:lnSpc>
              </a:pPr>
              <a:r>
                <a:rPr lang="en-AU" sz="1000" b="1"/>
                <a:t>Access Gateway </a:t>
              </a:r>
            </a:p>
            <a:p>
              <a:pPr algn="ctr" eaLnBrk="0" hangingPunct="0">
                <a:lnSpc>
                  <a:spcPct val="85000"/>
                </a:lnSpc>
              </a:pPr>
              <a:r>
                <a:rPr lang="en-AU" sz="1000" b="1"/>
                <a:t>appliance</a:t>
              </a:r>
            </a:p>
          </p:txBody>
        </p:sp>
        <p:grpSp>
          <p:nvGrpSpPr>
            <p:cNvPr id="267404" name="Group 140"/>
            <p:cNvGrpSpPr>
              <a:grpSpLocks/>
            </p:cNvGrpSpPr>
            <p:nvPr/>
          </p:nvGrpSpPr>
          <p:grpSpPr bwMode="auto">
            <a:xfrm>
              <a:off x="2228" y="2298"/>
              <a:ext cx="602" cy="238"/>
              <a:chOff x="3687" y="3053"/>
              <a:chExt cx="1654" cy="595"/>
            </a:xfrm>
          </p:grpSpPr>
          <p:pic>
            <p:nvPicPr>
              <p:cNvPr id="267405" name="Picture 141" descr="AG-black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67406" name="Oval 142"/>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7373"/>
                                        </p:tgtEl>
                                        <p:attrNameLst>
                                          <p:attrName>style.visibility</p:attrName>
                                        </p:attrNameLst>
                                      </p:cBhvr>
                                      <p:to>
                                        <p:strVal val="visible"/>
                                      </p:to>
                                    </p:set>
                                    <p:animEffect transition="in" filter="strips(downRight)">
                                      <p:cBhvr>
                                        <p:cTn id="7" dur="500"/>
                                        <p:tgtEl>
                                          <p:spTgt spid="2673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7376"/>
                                        </p:tgtEl>
                                        <p:attrNameLst>
                                          <p:attrName>style.visibility</p:attrName>
                                        </p:attrNameLst>
                                      </p:cBhvr>
                                      <p:to>
                                        <p:strVal val="visible"/>
                                      </p:to>
                                    </p:set>
                                    <p:animEffect transition="in" filter="wipe(left)">
                                      <p:cBhvr>
                                        <p:cTn id="12" dur="500"/>
                                        <p:tgtEl>
                                          <p:spTgt spid="2673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386"/>
                                        </p:tgtEl>
                                        <p:attrNameLst>
                                          <p:attrName>style.visibility</p:attrName>
                                        </p:attrNameLst>
                                      </p:cBhvr>
                                      <p:to>
                                        <p:strVal val="visible"/>
                                      </p:to>
                                    </p:set>
                                    <p:animEffect transition="in" filter="fade">
                                      <p:cBhvr>
                                        <p:cTn id="17" dur="500"/>
                                        <p:tgtEl>
                                          <p:spTgt spid="26738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7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laceholder 3"/>
          <p:cNvSpPr>
            <a:spLocks noGrp="1"/>
          </p:cNvSpPr>
          <p:nvPr>
            <p:ph type="sldNum" sz="quarter" idx="10"/>
          </p:nvPr>
        </p:nvSpPr>
        <p:spPr/>
        <p:txBody>
          <a:bodyPr/>
          <a:lstStyle/>
          <a:p>
            <a:fld id="{682C2DF3-583B-4BD8-B90F-53769E805D6F}" type="slidenum">
              <a:rPr lang="en-US"/>
              <a:pPr/>
              <a:t>49</a:t>
            </a:fld>
            <a:endParaRPr lang="en-US"/>
          </a:p>
        </p:txBody>
      </p:sp>
      <p:sp>
        <p:nvSpPr>
          <p:cNvPr id="183" name="Footer Placeholder 4"/>
          <p:cNvSpPr>
            <a:spLocks noGrp="1"/>
          </p:cNvSpPr>
          <p:nvPr>
            <p:ph type="ftr" sz="quarter" idx="11"/>
          </p:nvPr>
        </p:nvSpPr>
        <p:spPr/>
        <p:txBody>
          <a:bodyPr/>
          <a:lstStyle/>
          <a:p>
            <a:r>
              <a:rPr lang="en-US"/>
              <a:t>Internal and Partner Use Only</a:t>
            </a:r>
          </a:p>
          <a:p>
            <a:endParaRPr lang="en-US"/>
          </a:p>
        </p:txBody>
      </p:sp>
      <p:sp>
        <p:nvSpPr>
          <p:cNvPr id="184" name="Date Placeholder 5"/>
          <p:cNvSpPr>
            <a:spLocks noGrp="1"/>
          </p:cNvSpPr>
          <p:nvPr>
            <p:ph type="dt" sz="half" idx="12"/>
          </p:nvPr>
        </p:nvSpPr>
        <p:spPr/>
        <p:txBody>
          <a:bodyPr/>
          <a:lstStyle/>
          <a:p>
            <a:r>
              <a:rPr lang="en-US"/>
              <a:t>© 2005 Citrix Systems, Inc.—All rights reserved.</a:t>
            </a:r>
          </a:p>
        </p:txBody>
      </p:sp>
      <p:sp>
        <p:nvSpPr>
          <p:cNvPr id="269314" name="Rectangle 2"/>
          <p:cNvSpPr>
            <a:spLocks noGrp="1" noChangeArrowheads="1"/>
          </p:cNvSpPr>
          <p:nvPr>
            <p:ph type="title"/>
          </p:nvPr>
        </p:nvSpPr>
        <p:spPr/>
        <p:txBody>
          <a:bodyPr/>
          <a:lstStyle/>
          <a:p>
            <a:r>
              <a:rPr lang="en-US"/>
              <a:t>Traffic Flow - VPN</a:t>
            </a:r>
          </a:p>
        </p:txBody>
      </p:sp>
      <p:grpSp>
        <p:nvGrpSpPr>
          <p:cNvPr id="269315" name="Group 3"/>
          <p:cNvGrpSpPr>
            <a:grpSpLocks/>
          </p:cNvGrpSpPr>
          <p:nvPr/>
        </p:nvGrpSpPr>
        <p:grpSpPr bwMode="auto">
          <a:xfrm>
            <a:off x="7940675" y="3851275"/>
            <a:ext cx="809625" cy="485775"/>
            <a:chOff x="940" y="2750"/>
            <a:chExt cx="510" cy="306"/>
          </a:xfrm>
        </p:grpSpPr>
        <p:sp>
          <p:nvSpPr>
            <p:cNvPr id="269316" name="Oval 4"/>
            <p:cNvSpPr>
              <a:spLocks noChangeArrowheads="1"/>
            </p:cNvSpPr>
            <p:nvPr/>
          </p:nvSpPr>
          <p:spPr bwMode="gray">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9317" name="Group 5"/>
            <p:cNvGrpSpPr>
              <a:grpSpLocks/>
            </p:cNvGrpSpPr>
            <p:nvPr/>
          </p:nvGrpSpPr>
          <p:grpSpPr bwMode="auto">
            <a:xfrm>
              <a:off x="945" y="2864"/>
              <a:ext cx="348" cy="100"/>
              <a:chOff x="2379" y="2738"/>
              <a:chExt cx="348" cy="100"/>
            </a:xfrm>
          </p:grpSpPr>
          <p:sp>
            <p:nvSpPr>
              <p:cNvPr id="269318" name="AutoShape 6"/>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319" name="Line 7"/>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9320" name="Line 8"/>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9321" name="Line 9"/>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9322" name="Freeform 10"/>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69323" name="Group 11"/>
            <p:cNvGrpSpPr>
              <a:grpSpLocks/>
            </p:cNvGrpSpPr>
            <p:nvPr/>
          </p:nvGrpSpPr>
          <p:grpSpPr bwMode="auto">
            <a:xfrm>
              <a:off x="945" y="2756"/>
              <a:ext cx="348" cy="100"/>
              <a:chOff x="2379" y="2738"/>
              <a:chExt cx="348" cy="100"/>
            </a:xfrm>
          </p:grpSpPr>
          <p:sp>
            <p:nvSpPr>
              <p:cNvPr id="269324" name="AutoShape 12"/>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325" name="Line 13"/>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9326" name="Line 14"/>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9327" name="Line 15"/>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9328" name="Freeform 16"/>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nvGrpSpPr>
          <p:cNvPr id="269329" name="Group 17"/>
          <p:cNvGrpSpPr>
            <a:grpSpLocks/>
          </p:cNvGrpSpPr>
          <p:nvPr/>
        </p:nvGrpSpPr>
        <p:grpSpPr bwMode="auto">
          <a:xfrm>
            <a:off x="7870825" y="1422400"/>
            <a:ext cx="847725" cy="777875"/>
            <a:chOff x="5103" y="899"/>
            <a:chExt cx="534" cy="490"/>
          </a:xfrm>
        </p:grpSpPr>
        <p:sp>
          <p:nvSpPr>
            <p:cNvPr id="269330" name="Oval 18"/>
            <p:cNvSpPr>
              <a:spLocks noChangeArrowheads="1"/>
            </p:cNvSpPr>
            <p:nvPr/>
          </p:nvSpPr>
          <p:spPr bwMode="gray">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331" name="Oval 19"/>
            <p:cNvSpPr>
              <a:spLocks noChangeArrowheads="1"/>
            </p:cNvSpPr>
            <p:nvPr/>
          </p:nvSpPr>
          <p:spPr bwMode="gray">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9332" name="Group 20"/>
            <p:cNvGrpSpPr>
              <a:grpSpLocks/>
            </p:cNvGrpSpPr>
            <p:nvPr/>
          </p:nvGrpSpPr>
          <p:grpSpPr bwMode="auto">
            <a:xfrm>
              <a:off x="5132" y="1193"/>
              <a:ext cx="348" cy="100"/>
              <a:chOff x="2379" y="2738"/>
              <a:chExt cx="348" cy="100"/>
            </a:xfrm>
          </p:grpSpPr>
          <p:sp>
            <p:nvSpPr>
              <p:cNvPr id="269333" name="AutoShape 21"/>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334" name="Line 22"/>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9335" name="Line 23"/>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9336" name="Line 24"/>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9337" name="Freeform 25"/>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69338" name="Group 26"/>
            <p:cNvGrpSpPr>
              <a:grpSpLocks/>
            </p:cNvGrpSpPr>
            <p:nvPr/>
          </p:nvGrpSpPr>
          <p:grpSpPr bwMode="auto">
            <a:xfrm>
              <a:off x="5132" y="1085"/>
              <a:ext cx="348" cy="100"/>
              <a:chOff x="2379" y="2738"/>
              <a:chExt cx="348" cy="100"/>
            </a:xfrm>
          </p:grpSpPr>
          <p:sp>
            <p:nvSpPr>
              <p:cNvPr id="269339" name="AutoShape 27"/>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340" name="Line 28"/>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69341" name="Line 29"/>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69342" name="Line 30"/>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69343" name="Freeform 31"/>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69344" name="Line 32"/>
          <p:cNvSpPr>
            <a:spLocks noChangeShapeType="1"/>
          </p:cNvSpPr>
          <p:nvPr/>
        </p:nvSpPr>
        <p:spPr bwMode="gray">
          <a:xfrm flipH="1">
            <a:off x="7369175" y="2965450"/>
            <a:ext cx="504825" cy="0"/>
          </a:xfrm>
          <a:prstGeom prst="line">
            <a:avLst/>
          </a:prstGeom>
          <a:noFill/>
          <a:ln w="28575">
            <a:solidFill>
              <a:schemeClr val="tx1"/>
            </a:solidFill>
            <a:round/>
            <a:headEnd/>
            <a:tailEnd/>
          </a:ln>
          <a:effectLst/>
        </p:spPr>
        <p:txBody>
          <a:bodyPr wrap="none" anchor="ctr"/>
          <a:lstStyle/>
          <a:p>
            <a:endParaRPr lang="en-US"/>
          </a:p>
        </p:txBody>
      </p:sp>
      <p:sp>
        <p:nvSpPr>
          <p:cNvPr id="269345" name="Line 33"/>
          <p:cNvSpPr>
            <a:spLocks noChangeShapeType="1"/>
          </p:cNvSpPr>
          <p:nvPr/>
        </p:nvSpPr>
        <p:spPr bwMode="gray">
          <a:xfrm>
            <a:off x="7369175" y="1885950"/>
            <a:ext cx="0" cy="4032250"/>
          </a:xfrm>
          <a:prstGeom prst="line">
            <a:avLst/>
          </a:prstGeom>
          <a:noFill/>
          <a:ln w="28575">
            <a:solidFill>
              <a:schemeClr val="tx1"/>
            </a:solidFill>
            <a:round/>
            <a:headEnd/>
            <a:tailEnd/>
          </a:ln>
          <a:effectLst/>
        </p:spPr>
        <p:txBody>
          <a:bodyPr wrap="none" anchor="ctr"/>
          <a:lstStyle/>
          <a:p>
            <a:endParaRPr lang="en-US"/>
          </a:p>
        </p:txBody>
      </p:sp>
      <p:sp>
        <p:nvSpPr>
          <p:cNvPr id="269346" name="Line 34"/>
          <p:cNvSpPr>
            <a:spLocks noChangeShapeType="1"/>
          </p:cNvSpPr>
          <p:nvPr/>
        </p:nvSpPr>
        <p:spPr bwMode="gray">
          <a:xfrm>
            <a:off x="7369175" y="4983163"/>
            <a:ext cx="504825" cy="0"/>
          </a:xfrm>
          <a:prstGeom prst="line">
            <a:avLst/>
          </a:prstGeom>
          <a:noFill/>
          <a:ln w="28575">
            <a:solidFill>
              <a:schemeClr val="tx1"/>
            </a:solidFill>
            <a:round/>
            <a:headEnd/>
            <a:tailEnd/>
          </a:ln>
          <a:effectLst/>
        </p:spPr>
        <p:txBody>
          <a:bodyPr wrap="none" anchor="ctr"/>
          <a:lstStyle/>
          <a:p>
            <a:endParaRPr lang="en-US"/>
          </a:p>
        </p:txBody>
      </p:sp>
      <p:sp>
        <p:nvSpPr>
          <p:cNvPr id="269347" name="Line 35"/>
          <p:cNvSpPr>
            <a:spLocks noChangeShapeType="1"/>
          </p:cNvSpPr>
          <p:nvPr/>
        </p:nvSpPr>
        <p:spPr bwMode="gray">
          <a:xfrm>
            <a:off x="7369175" y="3902075"/>
            <a:ext cx="504825" cy="0"/>
          </a:xfrm>
          <a:prstGeom prst="line">
            <a:avLst/>
          </a:prstGeom>
          <a:noFill/>
          <a:ln w="28575">
            <a:solidFill>
              <a:schemeClr val="tx1"/>
            </a:solidFill>
            <a:round/>
            <a:headEnd/>
            <a:tailEnd/>
          </a:ln>
          <a:effectLst/>
        </p:spPr>
        <p:txBody>
          <a:bodyPr wrap="none" anchor="ctr"/>
          <a:lstStyle/>
          <a:p>
            <a:endParaRPr lang="en-US"/>
          </a:p>
        </p:txBody>
      </p:sp>
      <p:sp>
        <p:nvSpPr>
          <p:cNvPr id="269348" name="Oval 36"/>
          <p:cNvSpPr>
            <a:spLocks noChangeArrowheads="1"/>
          </p:cNvSpPr>
          <p:nvPr/>
        </p:nvSpPr>
        <p:spPr bwMode="gray">
          <a:xfrm>
            <a:off x="7696200" y="4445000"/>
            <a:ext cx="1241425" cy="746125"/>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en-AU"/>
          </a:p>
        </p:txBody>
      </p:sp>
      <p:sp>
        <p:nvSpPr>
          <p:cNvPr id="269349" name="Oval 37"/>
          <p:cNvSpPr>
            <a:spLocks noChangeArrowheads="1"/>
          </p:cNvSpPr>
          <p:nvPr/>
        </p:nvSpPr>
        <p:spPr bwMode="gray">
          <a:xfrm>
            <a:off x="8315325" y="4575175"/>
            <a:ext cx="431800" cy="26828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9350" name="Oval 38"/>
          <p:cNvSpPr>
            <a:spLocks noChangeArrowheads="1"/>
          </p:cNvSpPr>
          <p:nvPr/>
        </p:nvSpPr>
        <p:spPr bwMode="gray">
          <a:xfrm>
            <a:off x="7886700" y="457517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9351" name="Arc 39"/>
          <p:cNvSpPr>
            <a:spLocks/>
          </p:cNvSpPr>
          <p:nvPr/>
        </p:nvSpPr>
        <p:spPr bwMode="gray">
          <a:xfrm>
            <a:off x="799306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2" name="Arc 40"/>
          <p:cNvSpPr>
            <a:spLocks/>
          </p:cNvSpPr>
          <p:nvPr/>
        </p:nvSpPr>
        <p:spPr bwMode="gray">
          <a:xfrm>
            <a:off x="799306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3" name="Arc 41"/>
          <p:cNvSpPr>
            <a:spLocks/>
          </p:cNvSpPr>
          <p:nvPr/>
        </p:nvSpPr>
        <p:spPr bwMode="gray">
          <a:xfrm>
            <a:off x="799306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4" name="Arc 42"/>
          <p:cNvSpPr>
            <a:spLocks/>
          </p:cNvSpPr>
          <p:nvPr/>
        </p:nvSpPr>
        <p:spPr bwMode="gray">
          <a:xfrm>
            <a:off x="806608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9355" name="Arc 43"/>
          <p:cNvSpPr>
            <a:spLocks/>
          </p:cNvSpPr>
          <p:nvPr/>
        </p:nvSpPr>
        <p:spPr bwMode="gray">
          <a:xfrm>
            <a:off x="806767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69356" name="Arc 44"/>
          <p:cNvSpPr>
            <a:spLocks/>
          </p:cNvSpPr>
          <p:nvPr/>
        </p:nvSpPr>
        <p:spPr bwMode="gray">
          <a:xfrm>
            <a:off x="848201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7" name="Arc 45"/>
          <p:cNvSpPr>
            <a:spLocks/>
          </p:cNvSpPr>
          <p:nvPr/>
        </p:nvSpPr>
        <p:spPr bwMode="gray">
          <a:xfrm>
            <a:off x="848201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8" name="Arc 46"/>
          <p:cNvSpPr>
            <a:spLocks/>
          </p:cNvSpPr>
          <p:nvPr/>
        </p:nvSpPr>
        <p:spPr bwMode="gray">
          <a:xfrm>
            <a:off x="848201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59" name="Arc 47"/>
          <p:cNvSpPr>
            <a:spLocks/>
          </p:cNvSpPr>
          <p:nvPr/>
        </p:nvSpPr>
        <p:spPr bwMode="gray">
          <a:xfrm>
            <a:off x="855503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9360" name="Arc 48"/>
          <p:cNvSpPr>
            <a:spLocks/>
          </p:cNvSpPr>
          <p:nvPr/>
        </p:nvSpPr>
        <p:spPr bwMode="gray">
          <a:xfrm>
            <a:off x="855662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69361" name="Oval 49"/>
          <p:cNvSpPr>
            <a:spLocks noChangeArrowheads="1"/>
          </p:cNvSpPr>
          <p:nvPr/>
        </p:nvSpPr>
        <p:spPr bwMode="gray">
          <a:xfrm>
            <a:off x="8120063" y="481012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69362" name="Arc 50"/>
          <p:cNvSpPr>
            <a:spLocks/>
          </p:cNvSpPr>
          <p:nvPr/>
        </p:nvSpPr>
        <p:spPr bwMode="gray">
          <a:xfrm>
            <a:off x="8229600" y="5029200"/>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63" name="Arc 51"/>
          <p:cNvSpPr>
            <a:spLocks/>
          </p:cNvSpPr>
          <p:nvPr/>
        </p:nvSpPr>
        <p:spPr bwMode="gray">
          <a:xfrm>
            <a:off x="8229600" y="5075238"/>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64" name="Arc 52"/>
          <p:cNvSpPr>
            <a:spLocks/>
          </p:cNvSpPr>
          <p:nvPr/>
        </p:nvSpPr>
        <p:spPr bwMode="gray">
          <a:xfrm>
            <a:off x="8229600" y="5053013"/>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69365" name="Arc 53"/>
          <p:cNvSpPr>
            <a:spLocks/>
          </p:cNvSpPr>
          <p:nvPr/>
        </p:nvSpPr>
        <p:spPr bwMode="gray">
          <a:xfrm>
            <a:off x="8302625" y="4983163"/>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69366" name="Arc 54"/>
          <p:cNvSpPr>
            <a:spLocks/>
          </p:cNvSpPr>
          <p:nvPr/>
        </p:nvSpPr>
        <p:spPr bwMode="gray">
          <a:xfrm>
            <a:off x="8304213" y="5005388"/>
            <a:ext cx="30162"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69367" name="Line 55"/>
          <p:cNvSpPr>
            <a:spLocks noChangeShapeType="1"/>
          </p:cNvSpPr>
          <p:nvPr/>
        </p:nvSpPr>
        <p:spPr bwMode="gray">
          <a:xfrm flipH="1">
            <a:off x="7369175" y="1885950"/>
            <a:ext cx="504825" cy="0"/>
          </a:xfrm>
          <a:prstGeom prst="line">
            <a:avLst/>
          </a:prstGeom>
          <a:noFill/>
          <a:ln w="28575">
            <a:solidFill>
              <a:schemeClr val="tx1"/>
            </a:solidFill>
            <a:round/>
            <a:headEnd/>
            <a:tailEnd/>
          </a:ln>
          <a:effectLst/>
        </p:spPr>
        <p:txBody>
          <a:bodyPr wrap="none" anchor="ctr"/>
          <a:lstStyle/>
          <a:p>
            <a:endParaRPr lang="en-US"/>
          </a:p>
        </p:txBody>
      </p:sp>
      <p:sp>
        <p:nvSpPr>
          <p:cNvPr id="269368" name="Line 56"/>
          <p:cNvSpPr>
            <a:spLocks noChangeShapeType="1"/>
          </p:cNvSpPr>
          <p:nvPr/>
        </p:nvSpPr>
        <p:spPr bwMode="gray">
          <a:xfrm>
            <a:off x="7369175" y="5918200"/>
            <a:ext cx="504825" cy="0"/>
          </a:xfrm>
          <a:prstGeom prst="line">
            <a:avLst/>
          </a:prstGeom>
          <a:noFill/>
          <a:ln w="28575">
            <a:solidFill>
              <a:schemeClr val="tx1"/>
            </a:solidFill>
            <a:round/>
            <a:headEnd/>
            <a:tailEnd/>
          </a:ln>
          <a:effectLst/>
        </p:spPr>
        <p:txBody>
          <a:bodyPr wrap="none" anchor="ctr"/>
          <a:lstStyle/>
          <a:p>
            <a:endParaRPr lang="en-US"/>
          </a:p>
        </p:txBody>
      </p:sp>
      <p:pic>
        <p:nvPicPr>
          <p:cNvPr id="269369" name="Picture 57" descr="MCj02824640000[1]"/>
          <p:cNvPicPr>
            <a:picLocks noChangeAspect="1" noChangeArrowheads="1"/>
          </p:cNvPicPr>
          <p:nvPr/>
        </p:nvPicPr>
        <p:blipFill>
          <a:blip r:embed="rId3" cstate="print"/>
          <a:srcRect/>
          <a:stretch>
            <a:fillRect/>
          </a:stretch>
        </p:blipFill>
        <p:spPr bwMode="gray">
          <a:xfrm flipH="1">
            <a:off x="7885113" y="5627688"/>
            <a:ext cx="808037" cy="747712"/>
          </a:xfrm>
          <a:prstGeom prst="rect">
            <a:avLst/>
          </a:prstGeom>
          <a:noFill/>
        </p:spPr>
      </p:pic>
      <p:sp>
        <p:nvSpPr>
          <p:cNvPr id="269370" name="Line 58"/>
          <p:cNvSpPr>
            <a:spLocks noChangeShapeType="1"/>
          </p:cNvSpPr>
          <p:nvPr/>
        </p:nvSpPr>
        <p:spPr bwMode="gray">
          <a:xfrm>
            <a:off x="3363913" y="3708400"/>
            <a:ext cx="0" cy="390525"/>
          </a:xfrm>
          <a:prstGeom prst="line">
            <a:avLst/>
          </a:prstGeom>
          <a:noFill/>
          <a:ln w="28575">
            <a:solidFill>
              <a:schemeClr val="tx1"/>
            </a:solidFill>
            <a:round/>
            <a:headEnd/>
            <a:tailEnd/>
          </a:ln>
          <a:effectLst/>
        </p:spPr>
        <p:txBody>
          <a:bodyPr/>
          <a:lstStyle/>
          <a:p>
            <a:endParaRPr lang="en-US"/>
          </a:p>
        </p:txBody>
      </p:sp>
      <p:sp>
        <p:nvSpPr>
          <p:cNvPr id="269371" name="Line 59"/>
          <p:cNvSpPr>
            <a:spLocks noChangeShapeType="1"/>
          </p:cNvSpPr>
          <p:nvPr/>
        </p:nvSpPr>
        <p:spPr bwMode="gray">
          <a:xfrm>
            <a:off x="4618038" y="3692525"/>
            <a:ext cx="0" cy="390525"/>
          </a:xfrm>
          <a:prstGeom prst="line">
            <a:avLst/>
          </a:prstGeom>
          <a:noFill/>
          <a:ln w="28575">
            <a:solidFill>
              <a:schemeClr val="tx1"/>
            </a:solidFill>
            <a:round/>
            <a:headEnd/>
            <a:tailEnd/>
          </a:ln>
          <a:effectLst/>
        </p:spPr>
        <p:txBody>
          <a:bodyPr/>
          <a:lstStyle/>
          <a:p>
            <a:endParaRPr lang="en-US"/>
          </a:p>
        </p:txBody>
      </p:sp>
      <p:sp>
        <p:nvSpPr>
          <p:cNvPr id="269372" name="Line 60"/>
          <p:cNvSpPr>
            <a:spLocks noChangeShapeType="1"/>
          </p:cNvSpPr>
          <p:nvPr/>
        </p:nvSpPr>
        <p:spPr bwMode="gray">
          <a:xfrm>
            <a:off x="1358900" y="3908425"/>
            <a:ext cx="1808163" cy="0"/>
          </a:xfrm>
          <a:prstGeom prst="line">
            <a:avLst/>
          </a:prstGeom>
          <a:noFill/>
          <a:ln w="57150">
            <a:solidFill>
              <a:schemeClr val="tx1"/>
            </a:solidFill>
            <a:round/>
            <a:headEnd/>
            <a:tailEnd/>
          </a:ln>
          <a:effectLst/>
        </p:spPr>
        <p:txBody>
          <a:bodyPr/>
          <a:lstStyle/>
          <a:p>
            <a:endParaRPr lang="en-US"/>
          </a:p>
        </p:txBody>
      </p:sp>
      <p:sp>
        <p:nvSpPr>
          <p:cNvPr id="269373" name="Text Box 61"/>
          <p:cNvSpPr txBox="1">
            <a:spLocks noChangeArrowheads="1"/>
          </p:cNvSpPr>
          <p:nvPr/>
        </p:nvSpPr>
        <p:spPr bwMode="gray">
          <a:xfrm rot="-5400000">
            <a:off x="2871788" y="378142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69374" name="Line 62"/>
          <p:cNvSpPr>
            <a:spLocks noChangeShapeType="1"/>
          </p:cNvSpPr>
          <p:nvPr/>
        </p:nvSpPr>
        <p:spPr bwMode="gray">
          <a:xfrm>
            <a:off x="3189288" y="3717925"/>
            <a:ext cx="0" cy="390525"/>
          </a:xfrm>
          <a:prstGeom prst="line">
            <a:avLst/>
          </a:prstGeom>
          <a:noFill/>
          <a:ln w="28575">
            <a:solidFill>
              <a:schemeClr val="tx1"/>
            </a:solidFill>
            <a:round/>
            <a:headEnd/>
            <a:tailEnd/>
          </a:ln>
          <a:effectLst/>
        </p:spPr>
        <p:txBody>
          <a:bodyPr/>
          <a:lstStyle/>
          <a:p>
            <a:endParaRPr lang="en-US"/>
          </a:p>
        </p:txBody>
      </p:sp>
      <p:sp>
        <p:nvSpPr>
          <p:cNvPr id="269375" name="Line 63"/>
          <p:cNvSpPr>
            <a:spLocks noChangeShapeType="1"/>
          </p:cNvSpPr>
          <p:nvPr/>
        </p:nvSpPr>
        <p:spPr bwMode="gray">
          <a:xfrm>
            <a:off x="4430713" y="3714750"/>
            <a:ext cx="0" cy="390525"/>
          </a:xfrm>
          <a:prstGeom prst="line">
            <a:avLst/>
          </a:prstGeom>
          <a:noFill/>
          <a:ln w="28575">
            <a:solidFill>
              <a:schemeClr val="tx1"/>
            </a:solidFill>
            <a:round/>
            <a:headEnd/>
            <a:tailEnd/>
          </a:ln>
          <a:effectLst/>
        </p:spPr>
        <p:txBody>
          <a:bodyPr/>
          <a:lstStyle/>
          <a:p>
            <a:endParaRPr lang="en-US"/>
          </a:p>
        </p:txBody>
      </p:sp>
      <p:sp>
        <p:nvSpPr>
          <p:cNvPr id="269376" name="Text Box 64"/>
          <p:cNvSpPr txBox="1">
            <a:spLocks noChangeArrowheads="1"/>
          </p:cNvSpPr>
          <p:nvPr/>
        </p:nvSpPr>
        <p:spPr bwMode="gray">
          <a:xfrm rot="-5400000">
            <a:off x="4180682" y="376475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69377" name="Line 65"/>
          <p:cNvSpPr>
            <a:spLocks noChangeShapeType="1"/>
          </p:cNvSpPr>
          <p:nvPr/>
        </p:nvSpPr>
        <p:spPr bwMode="gray">
          <a:xfrm>
            <a:off x="4613275" y="3905250"/>
            <a:ext cx="2760663" cy="0"/>
          </a:xfrm>
          <a:prstGeom prst="line">
            <a:avLst/>
          </a:prstGeom>
          <a:noFill/>
          <a:ln w="57150">
            <a:solidFill>
              <a:schemeClr val="tx1"/>
            </a:solidFill>
            <a:round/>
            <a:headEnd/>
            <a:tailEnd/>
          </a:ln>
          <a:effectLst/>
        </p:spPr>
        <p:txBody>
          <a:bodyPr/>
          <a:lstStyle/>
          <a:p>
            <a:endParaRPr lang="en-US"/>
          </a:p>
        </p:txBody>
      </p:sp>
      <p:grpSp>
        <p:nvGrpSpPr>
          <p:cNvPr id="269378" name="Group 66"/>
          <p:cNvGrpSpPr>
            <a:grpSpLocks/>
          </p:cNvGrpSpPr>
          <p:nvPr/>
        </p:nvGrpSpPr>
        <p:grpSpPr bwMode="auto">
          <a:xfrm>
            <a:off x="1362075" y="3652838"/>
            <a:ext cx="6503988" cy="1341437"/>
            <a:chOff x="858" y="2301"/>
            <a:chExt cx="4097" cy="845"/>
          </a:xfrm>
        </p:grpSpPr>
        <p:grpSp>
          <p:nvGrpSpPr>
            <p:cNvPr id="269379" name="Group 67"/>
            <p:cNvGrpSpPr>
              <a:grpSpLocks/>
            </p:cNvGrpSpPr>
            <p:nvPr/>
          </p:nvGrpSpPr>
          <p:grpSpPr bwMode="auto">
            <a:xfrm>
              <a:off x="858" y="2441"/>
              <a:ext cx="4097" cy="705"/>
              <a:chOff x="858" y="2441"/>
              <a:chExt cx="4097" cy="705"/>
            </a:xfrm>
          </p:grpSpPr>
          <p:sp>
            <p:nvSpPr>
              <p:cNvPr id="269380" name="Line 68"/>
              <p:cNvSpPr>
                <a:spLocks noChangeShapeType="1"/>
              </p:cNvSpPr>
              <p:nvPr/>
            </p:nvSpPr>
            <p:spPr bwMode="auto">
              <a:xfrm>
                <a:off x="858" y="2463"/>
                <a:ext cx="1143" cy="0"/>
              </a:xfrm>
              <a:prstGeom prst="line">
                <a:avLst/>
              </a:prstGeom>
              <a:noFill/>
              <a:ln w="76200">
                <a:solidFill>
                  <a:schemeClr val="hlink"/>
                </a:solidFill>
                <a:round/>
                <a:headEnd/>
                <a:tailEnd/>
              </a:ln>
              <a:effectLst/>
            </p:spPr>
            <p:txBody>
              <a:bodyPr wrap="none" anchor="ctr"/>
              <a:lstStyle/>
              <a:p>
                <a:endParaRPr lang="en-US"/>
              </a:p>
            </p:txBody>
          </p:sp>
          <p:sp>
            <p:nvSpPr>
              <p:cNvPr id="269381" name="Line 69"/>
              <p:cNvSpPr>
                <a:spLocks noChangeShapeType="1"/>
              </p:cNvSpPr>
              <p:nvPr/>
            </p:nvSpPr>
            <p:spPr bwMode="auto">
              <a:xfrm>
                <a:off x="2923" y="2461"/>
                <a:ext cx="1716" cy="0"/>
              </a:xfrm>
              <a:prstGeom prst="line">
                <a:avLst/>
              </a:prstGeom>
              <a:noFill/>
              <a:ln w="76200">
                <a:solidFill>
                  <a:schemeClr val="hlink"/>
                </a:solidFill>
                <a:round/>
                <a:headEnd/>
                <a:tailEnd/>
              </a:ln>
              <a:effectLst/>
            </p:spPr>
            <p:txBody>
              <a:bodyPr wrap="none" anchor="ctr"/>
              <a:lstStyle/>
              <a:p>
                <a:endParaRPr lang="en-US"/>
              </a:p>
            </p:txBody>
          </p:sp>
          <p:sp>
            <p:nvSpPr>
              <p:cNvPr id="269382" name="Line 70"/>
              <p:cNvSpPr>
                <a:spLocks noChangeShapeType="1"/>
              </p:cNvSpPr>
              <p:nvPr/>
            </p:nvSpPr>
            <p:spPr bwMode="auto">
              <a:xfrm>
                <a:off x="4637" y="2441"/>
                <a:ext cx="6" cy="705"/>
              </a:xfrm>
              <a:prstGeom prst="line">
                <a:avLst/>
              </a:prstGeom>
              <a:noFill/>
              <a:ln w="76200">
                <a:solidFill>
                  <a:schemeClr val="hlink"/>
                </a:solidFill>
                <a:round/>
                <a:headEnd/>
                <a:tailEnd/>
              </a:ln>
              <a:effectLst/>
            </p:spPr>
            <p:txBody>
              <a:bodyPr wrap="none" anchor="ctr"/>
              <a:lstStyle/>
              <a:p>
                <a:endParaRPr lang="en-US"/>
              </a:p>
            </p:txBody>
          </p:sp>
          <p:sp>
            <p:nvSpPr>
              <p:cNvPr id="269383" name="Line 71"/>
              <p:cNvSpPr>
                <a:spLocks noChangeShapeType="1"/>
              </p:cNvSpPr>
              <p:nvPr/>
            </p:nvSpPr>
            <p:spPr bwMode="auto">
              <a:xfrm>
                <a:off x="4619" y="3134"/>
                <a:ext cx="336" cy="0"/>
              </a:xfrm>
              <a:prstGeom prst="line">
                <a:avLst/>
              </a:prstGeom>
              <a:noFill/>
              <a:ln w="76200">
                <a:solidFill>
                  <a:schemeClr val="hlink"/>
                </a:solidFill>
                <a:round/>
                <a:headEnd/>
                <a:tailEnd/>
              </a:ln>
              <a:effectLst/>
            </p:spPr>
            <p:txBody>
              <a:bodyPr wrap="none" anchor="ctr"/>
              <a:lstStyle/>
              <a:p>
                <a:endParaRPr lang="en-US"/>
              </a:p>
            </p:txBody>
          </p:sp>
        </p:grpSp>
        <p:sp>
          <p:nvSpPr>
            <p:cNvPr id="269384" name="Text Box 72"/>
            <p:cNvSpPr txBox="1">
              <a:spLocks noChangeArrowheads="1"/>
            </p:cNvSpPr>
            <p:nvPr/>
          </p:nvSpPr>
          <p:spPr bwMode="auto">
            <a:xfrm>
              <a:off x="1014" y="2301"/>
              <a:ext cx="864" cy="154"/>
            </a:xfrm>
            <a:prstGeom prst="rect">
              <a:avLst/>
            </a:prstGeom>
            <a:noFill/>
            <a:ln w="9525" algn="ctr">
              <a:noFill/>
              <a:miter lim="800000"/>
              <a:headEnd/>
              <a:tailEnd/>
            </a:ln>
            <a:effectLst/>
          </p:spPr>
          <p:txBody>
            <a:bodyPr>
              <a:spAutoFit/>
            </a:bodyPr>
            <a:lstStyle/>
            <a:p>
              <a:pPr algn="ctr">
                <a:spcBef>
                  <a:spcPct val="50000"/>
                </a:spcBef>
              </a:pPr>
              <a:r>
                <a:rPr lang="en-US" sz="1000"/>
                <a:t>VPN Client Traffic</a:t>
              </a:r>
            </a:p>
          </p:txBody>
        </p:sp>
      </p:grpSp>
      <p:sp>
        <p:nvSpPr>
          <p:cNvPr id="269385" name="Text Box 73"/>
          <p:cNvSpPr txBox="1">
            <a:spLocks noChangeArrowheads="1"/>
          </p:cNvSpPr>
          <p:nvPr/>
        </p:nvSpPr>
        <p:spPr bwMode="gray">
          <a:xfrm>
            <a:off x="7512050" y="5343525"/>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File Servers</a:t>
            </a:r>
          </a:p>
        </p:txBody>
      </p:sp>
      <p:sp>
        <p:nvSpPr>
          <p:cNvPr id="269386" name="Text Box 74"/>
          <p:cNvSpPr txBox="1">
            <a:spLocks noChangeArrowheads="1"/>
          </p:cNvSpPr>
          <p:nvPr/>
        </p:nvSpPr>
        <p:spPr bwMode="gray">
          <a:xfrm>
            <a:off x="7315200" y="4230688"/>
            <a:ext cx="18288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Web/App Servers</a:t>
            </a:r>
          </a:p>
        </p:txBody>
      </p:sp>
      <p:sp>
        <p:nvSpPr>
          <p:cNvPr id="269387" name="Text Box 75"/>
          <p:cNvSpPr txBox="1">
            <a:spLocks noChangeArrowheads="1"/>
          </p:cNvSpPr>
          <p:nvPr/>
        </p:nvSpPr>
        <p:spPr bwMode="gray">
          <a:xfrm>
            <a:off x="7383463" y="2141538"/>
            <a:ext cx="1760537"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 Server</a:t>
            </a:r>
          </a:p>
        </p:txBody>
      </p:sp>
      <p:sp>
        <p:nvSpPr>
          <p:cNvPr id="269388" name="Text Box 76"/>
          <p:cNvSpPr txBox="1">
            <a:spLocks noChangeArrowheads="1"/>
          </p:cNvSpPr>
          <p:nvPr/>
        </p:nvSpPr>
        <p:spPr bwMode="gray">
          <a:xfrm>
            <a:off x="7472363" y="3267075"/>
            <a:ext cx="1671637" cy="222250"/>
          </a:xfrm>
          <a:prstGeom prst="rect">
            <a:avLst/>
          </a:prstGeom>
          <a:noFill/>
          <a:ln w="9525">
            <a:noFill/>
            <a:miter lim="800000"/>
            <a:headEnd/>
            <a:tailEnd/>
          </a:ln>
          <a:effectLst/>
        </p:spPr>
        <p:txBody>
          <a:bodyPr>
            <a:spAutoFit/>
          </a:bodyPr>
          <a:lstStyle/>
          <a:p>
            <a:pPr algn="ctr">
              <a:lnSpc>
                <a:spcPct val="85000"/>
              </a:lnSpc>
            </a:pPr>
            <a:r>
              <a:rPr lang="en-US" sz="1000" b="1"/>
              <a:t>E-mail Servers</a:t>
            </a:r>
          </a:p>
        </p:txBody>
      </p:sp>
      <p:sp>
        <p:nvSpPr>
          <p:cNvPr id="269389" name="Text Box 77"/>
          <p:cNvSpPr txBox="1">
            <a:spLocks noChangeArrowheads="1"/>
          </p:cNvSpPr>
          <p:nvPr/>
        </p:nvSpPr>
        <p:spPr bwMode="gray">
          <a:xfrm>
            <a:off x="7493000" y="6272213"/>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IP PBX</a:t>
            </a:r>
          </a:p>
        </p:txBody>
      </p:sp>
      <p:grpSp>
        <p:nvGrpSpPr>
          <p:cNvPr id="269390" name="Group 78"/>
          <p:cNvGrpSpPr>
            <a:grpSpLocks/>
          </p:cNvGrpSpPr>
          <p:nvPr/>
        </p:nvGrpSpPr>
        <p:grpSpPr bwMode="auto">
          <a:xfrm>
            <a:off x="3330575" y="3235325"/>
            <a:ext cx="1179513" cy="869950"/>
            <a:chOff x="2156" y="1988"/>
            <a:chExt cx="743" cy="548"/>
          </a:xfrm>
        </p:grpSpPr>
        <p:sp>
          <p:nvSpPr>
            <p:cNvPr id="269391" name="Rectangle 79"/>
            <p:cNvSpPr>
              <a:spLocks noChangeArrowheads="1"/>
            </p:cNvSpPr>
            <p:nvPr/>
          </p:nvSpPr>
          <p:spPr bwMode="auto">
            <a:xfrm>
              <a:off x="2156" y="1988"/>
              <a:ext cx="743" cy="222"/>
            </a:xfrm>
            <a:prstGeom prst="rect">
              <a:avLst/>
            </a:prstGeom>
            <a:noFill/>
            <a:ln w="9525">
              <a:noFill/>
              <a:miter lim="800000"/>
              <a:headEnd/>
              <a:tailEnd/>
            </a:ln>
            <a:effectLst/>
          </p:spPr>
          <p:txBody>
            <a:bodyPr wrap="none">
              <a:spAutoFit/>
            </a:bodyPr>
            <a:lstStyle/>
            <a:p>
              <a:pPr algn="ctr" eaLnBrk="0" hangingPunct="0">
                <a:lnSpc>
                  <a:spcPct val="85000"/>
                </a:lnSpc>
              </a:pPr>
              <a:r>
                <a:rPr lang="en-AU" sz="1000" b="1"/>
                <a:t>Access Gateway</a:t>
              </a:r>
            </a:p>
            <a:p>
              <a:pPr algn="ctr" eaLnBrk="0" hangingPunct="0">
                <a:lnSpc>
                  <a:spcPct val="85000"/>
                </a:lnSpc>
              </a:pPr>
              <a:r>
                <a:rPr lang="en-AU" sz="1000" b="1"/>
                <a:t>appliance</a:t>
              </a:r>
            </a:p>
          </p:txBody>
        </p:sp>
        <p:grpSp>
          <p:nvGrpSpPr>
            <p:cNvPr id="269392" name="Group 80"/>
            <p:cNvGrpSpPr>
              <a:grpSpLocks/>
            </p:cNvGrpSpPr>
            <p:nvPr/>
          </p:nvGrpSpPr>
          <p:grpSpPr bwMode="auto">
            <a:xfrm>
              <a:off x="2228" y="2298"/>
              <a:ext cx="602" cy="238"/>
              <a:chOff x="3687" y="3053"/>
              <a:chExt cx="1654" cy="595"/>
            </a:xfrm>
          </p:grpSpPr>
          <p:pic>
            <p:nvPicPr>
              <p:cNvPr id="269393" name="Picture 81" descr="AG-black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69394" name="Oval 82"/>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sp>
        <p:nvSpPr>
          <p:cNvPr id="269395" name="Oval 83"/>
          <p:cNvSpPr>
            <a:spLocks noChangeArrowheads="1"/>
          </p:cNvSpPr>
          <p:nvPr/>
        </p:nvSpPr>
        <p:spPr bwMode="gray">
          <a:xfrm>
            <a:off x="4776788" y="4305300"/>
            <a:ext cx="2346325" cy="1422400"/>
          </a:xfrm>
          <a:prstGeom prst="ellipse">
            <a:avLst/>
          </a:prstGeom>
          <a:gradFill rotWithShape="1">
            <a:gsLst>
              <a:gs pos="0">
                <a:schemeClr val="accent1">
                  <a:alpha val="98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396" name="Rectangle 84"/>
          <p:cNvSpPr>
            <a:spLocks noChangeArrowheads="1"/>
          </p:cNvSpPr>
          <p:nvPr/>
        </p:nvSpPr>
        <p:spPr bwMode="gray">
          <a:xfrm>
            <a:off x="5411788" y="5491163"/>
            <a:ext cx="1265237" cy="352425"/>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000" b="1"/>
              <a:t>Advanced Access</a:t>
            </a:r>
            <a:br>
              <a:rPr lang="en-AU" sz="1000" b="1"/>
            </a:br>
            <a:r>
              <a:rPr lang="en-AU" sz="1000" b="1"/>
              <a:t>Control server</a:t>
            </a:r>
          </a:p>
        </p:txBody>
      </p:sp>
      <p:grpSp>
        <p:nvGrpSpPr>
          <p:cNvPr id="269397" name="Group 85"/>
          <p:cNvGrpSpPr>
            <a:grpSpLocks/>
          </p:cNvGrpSpPr>
          <p:nvPr/>
        </p:nvGrpSpPr>
        <p:grpSpPr bwMode="auto">
          <a:xfrm>
            <a:off x="20638" y="4673600"/>
            <a:ext cx="1524000" cy="865188"/>
            <a:chOff x="-35" y="2975"/>
            <a:chExt cx="960" cy="545"/>
          </a:xfrm>
        </p:grpSpPr>
        <p:grpSp>
          <p:nvGrpSpPr>
            <p:cNvPr id="269398" name="Group 86"/>
            <p:cNvGrpSpPr>
              <a:grpSpLocks/>
            </p:cNvGrpSpPr>
            <p:nvPr/>
          </p:nvGrpSpPr>
          <p:grpSpPr bwMode="auto">
            <a:xfrm>
              <a:off x="293" y="2975"/>
              <a:ext cx="465" cy="409"/>
              <a:chOff x="293" y="2975"/>
              <a:chExt cx="465" cy="409"/>
            </a:xfrm>
          </p:grpSpPr>
          <p:sp>
            <p:nvSpPr>
              <p:cNvPr id="269399" name="Oval 87"/>
              <p:cNvSpPr>
                <a:spLocks noChangeArrowheads="1"/>
              </p:cNvSpPr>
              <p:nvPr/>
            </p:nvSpPr>
            <p:spPr bwMode="gray">
              <a:xfrm>
                <a:off x="519" y="3087"/>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00" name="AutoShape 88"/>
              <p:cNvSpPr>
                <a:spLocks noChangeArrowheads="1"/>
              </p:cNvSpPr>
              <p:nvPr/>
            </p:nvSpPr>
            <p:spPr bwMode="gray">
              <a:xfrm>
                <a:off x="536" y="2975"/>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69401" name="AutoShape 89"/>
              <p:cNvSpPr>
                <a:spLocks noChangeArrowheads="1"/>
              </p:cNvSpPr>
              <p:nvPr/>
            </p:nvSpPr>
            <p:spPr bwMode="gray">
              <a:xfrm>
                <a:off x="554" y="2989"/>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02" name="AutoShape 90"/>
              <p:cNvSpPr>
                <a:spLocks noChangeArrowheads="1"/>
              </p:cNvSpPr>
              <p:nvPr/>
            </p:nvSpPr>
            <p:spPr bwMode="gray">
              <a:xfrm>
                <a:off x="557" y="2991"/>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69403" name="AutoShape 91"/>
              <p:cNvSpPr>
                <a:spLocks noChangeArrowheads="1"/>
              </p:cNvSpPr>
              <p:nvPr/>
            </p:nvSpPr>
            <p:spPr bwMode="gray">
              <a:xfrm>
                <a:off x="553" y="3116"/>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04" name="Line 92"/>
              <p:cNvSpPr>
                <a:spLocks noChangeShapeType="1"/>
              </p:cNvSpPr>
              <p:nvPr/>
            </p:nvSpPr>
            <p:spPr bwMode="gray">
              <a:xfrm>
                <a:off x="576" y="3106"/>
                <a:ext cx="1" cy="45"/>
              </a:xfrm>
              <a:prstGeom prst="line">
                <a:avLst/>
              </a:prstGeom>
              <a:noFill/>
              <a:ln w="9525">
                <a:solidFill>
                  <a:schemeClr val="bg2"/>
                </a:solidFill>
                <a:round/>
                <a:headEnd/>
                <a:tailEnd/>
              </a:ln>
              <a:effectLst/>
            </p:spPr>
            <p:txBody>
              <a:bodyPr/>
              <a:lstStyle/>
              <a:p>
                <a:endParaRPr lang="en-US"/>
              </a:p>
            </p:txBody>
          </p:sp>
          <p:sp>
            <p:nvSpPr>
              <p:cNvPr id="269405" name="Line 93"/>
              <p:cNvSpPr>
                <a:spLocks noChangeShapeType="1"/>
              </p:cNvSpPr>
              <p:nvPr/>
            </p:nvSpPr>
            <p:spPr bwMode="gray">
              <a:xfrm>
                <a:off x="592" y="3109"/>
                <a:ext cx="0" cy="45"/>
              </a:xfrm>
              <a:prstGeom prst="line">
                <a:avLst/>
              </a:prstGeom>
              <a:noFill/>
              <a:ln w="9525">
                <a:solidFill>
                  <a:schemeClr val="bg2"/>
                </a:solidFill>
                <a:round/>
                <a:headEnd/>
                <a:tailEnd/>
              </a:ln>
              <a:effectLst/>
            </p:spPr>
            <p:txBody>
              <a:bodyPr/>
              <a:lstStyle/>
              <a:p>
                <a:endParaRPr lang="en-US"/>
              </a:p>
            </p:txBody>
          </p:sp>
          <p:sp>
            <p:nvSpPr>
              <p:cNvPr id="269406" name="Line 94"/>
              <p:cNvSpPr>
                <a:spLocks noChangeShapeType="1"/>
              </p:cNvSpPr>
              <p:nvPr/>
            </p:nvSpPr>
            <p:spPr bwMode="gray">
              <a:xfrm>
                <a:off x="607" y="3113"/>
                <a:ext cx="1" cy="45"/>
              </a:xfrm>
              <a:prstGeom prst="line">
                <a:avLst/>
              </a:prstGeom>
              <a:noFill/>
              <a:ln w="9525">
                <a:solidFill>
                  <a:schemeClr val="bg2"/>
                </a:solidFill>
                <a:round/>
                <a:headEnd/>
                <a:tailEnd/>
              </a:ln>
              <a:effectLst/>
            </p:spPr>
            <p:txBody>
              <a:bodyPr/>
              <a:lstStyle/>
              <a:p>
                <a:endParaRPr lang="en-US"/>
              </a:p>
            </p:txBody>
          </p:sp>
          <p:sp>
            <p:nvSpPr>
              <p:cNvPr id="269407" name="Line 95"/>
              <p:cNvSpPr>
                <a:spLocks noChangeShapeType="1"/>
              </p:cNvSpPr>
              <p:nvPr/>
            </p:nvSpPr>
            <p:spPr bwMode="gray">
              <a:xfrm>
                <a:off x="623" y="3116"/>
                <a:ext cx="0" cy="45"/>
              </a:xfrm>
              <a:prstGeom prst="line">
                <a:avLst/>
              </a:prstGeom>
              <a:noFill/>
              <a:ln w="9525">
                <a:solidFill>
                  <a:schemeClr val="bg2"/>
                </a:solidFill>
                <a:round/>
                <a:headEnd/>
                <a:tailEnd/>
              </a:ln>
              <a:effectLst/>
            </p:spPr>
            <p:txBody>
              <a:bodyPr/>
              <a:lstStyle/>
              <a:p>
                <a:endParaRPr lang="en-US"/>
              </a:p>
            </p:txBody>
          </p:sp>
          <p:sp>
            <p:nvSpPr>
              <p:cNvPr id="269408" name="Line 96"/>
              <p:cNvSpPr>
                <a:spLocks noChangeShapeType="1"/>
              </p:cNvSpPr>
              <p:nvPr/>
            </p:nvSpPr>
            <p:spPr bwMode="gray">
              <a:xfrm>
                <a:off x="638" y="3118"/>
                <a:ext cx="1" cy="45"/>
              </a:xfrm>
              <a:prstGeom prst="line">
                <a:avLst/>
              </a:prstGeom>
              <a:noFill/>
              <a:ln w="9525">
                <a:solidFill>
                  <a:schemeClr val="bg2"/>
                </a:solidFill>
                <a:round/>
                <a:headEnd/>
                <a:tailEnd/>
              </a:ln>
              <a:effectLst/>
            </p:spPr>
            <p:txBody>
              <a:bodyPr/>
              <a:lstStyle/>
              <a:p>
                <a:endParaRPr lang="en-US"/>
              </a:p>
            </p:txBody>
          </p:sp>
          <p:sp>
            <p:nvSpPr>
              <p:cNvPr id="269409" name="Line 97"/>
              <p:cNvSpPr>
                <a:spLocks noChangeShapeType="1"/>
              </p:cNvSpPr>
              <p:nvPr/>
            </p:nvSpPr>
            <p:spPr bwMode="gray">
              <a:xfrm>
                <a:off x="654" y="3121"/>
                <a:ext cx="0" cy="45"/>
              </a:xfrm>
              <a:prstGeom prst="line">
                <a:avLst/>
              </a:prstGeom>
              <a:noFill/>
              <a:ln w="9525">
                <a:solidFill>
                  <a:schemeClr val="bg2"/>
                </a:solidFill>
                <a:round/>
                <a:headEnd/>
                <a:tailEnd/>
              </a:ln>
              <a:effectLst/>
            </p:spPr>
            <p:txBody>
              <a:bodyPr/>
              <a:lstStyle/>
              <a:p>
                <a:endParaRPr lang="en-US"/>
              </a:p>
            </p:txBody>
          </p:sp>
          <p:sp>
            <p:nvSpPr>
              <p:cNvPr id="269410" name="Line 98"/>
              <p:cNvSpPr>
                <a:spLocks noChangeShapeType="1"/>
              </p:cNvSpPr>
              <p:nvPr/>
            </p:nvSpPr>
            <p:spPr bwMode="gray">
              <a:xfrm>
                <a:off x="669" y="3125"/>
                <a:ext cx="0" cy="45"/>
              </a:xfrm>
              <a:prstGeom prst="line">
                <a:avLst/>
              </a:prstGeom>
              <a:noFill/>
              <a:ln w="9525">
                <a:solidFill>
                  <a:schemeClr val="bg2"/>
                </a:solidFill>
                <a:round/>
                <a:headEnd/>
                <a:tailEnd/>
              </a:ln>
              <a:effectLst/>
            </p:spPr>
            <p:txBody>
              <a:bodyPr/>
              <a:lstStyle/>
              <a:p>
                <a:endParaRPr lang="en-US"/>
              </a:p>
            </p:txBody>
          </p:sp>
          <p:sp>
            <p:nvSpPr>
              <p:cNvPr id="269411" name="Line 99"/>
              <p:cNvSpPr>
                <a:spLocks noChangeShapeType="1"/>
              </p:cNvSpPr>
              <p:nvPr/>
            </p:nvSpPr>
            <p:spPr bwMode="gray">
              <a:xfrm>
                <a:off x="684" y="3128"/>
                <a:ext cx="1" cy="45"/>
              </a:xfrm>
              <a:prstGeom prst="line">
                <a:avLst/>
              </a:prstGeom>
              <a:noFill/>
              <a:ln w="9525">
                <a:solidFill>
                  <a:schemeClr val="bg2"/>
                </a:solidFill>
                <a:round/>
                <a:headEnd/>
                <a:tailEnd/>
              </a:ln>
              <a:effectLst/>
            </p:spPr>
            <p:txBody>
              <a:bodyPr/>
              <a:lstStyle/>
              <a:p>
                <a:endParaRPr lang="en-US"/>
              </a:p>
            </p:txBody>
          </p:sp>
          <p:sp>
            <p:nvSpPr>
              <p:cNvPr id="269412" name="Line 100"/>
              <p:cNvSpPr>
                <a:spLocks noChangeShapeType="1"/>
              </p:cNvSpPr>
              <p:nvPr/>
            </p:nvSpPr>
            <p:spPr bwMode="gray">
              <a:xfrm>
                <a:off x="561" y="3116"/>
                <a:ext cx="142" cy="29"/>
              </a:xfrm>
              <a:prstGeom prst="line">
                <a:avLst/>
              </a:prstGeom>
              <a:noFill/>
              <a:ln w="9525">
                <a:solidFill>
                  <a:schemeClr val="bg2"/>
                </a:solidFill>
                <a:round/>
                <a:headEnd/>
                <a:tailEnd/>
              </a:ln>
              <a:effectLst/>
            </p:spPr>
            <p:txBody>
              <a:bodyPr/>
              <a:lstStyle/>
              <a:p>
                <a:endParaRPr lang="en-US"/>
              </a:p>
            </p:txBody>
          </p:sp>
          <p:sp>
            <p:nvSpPr>
              <p:cNvPr id="269413" name="Line 101"/>
              <p:cNvSpPr>
                <a:spLocks noChangeShapeType="1"/>
              </p:cNvSpPr>
              <p:nvPr/>
            </p:nvSpPr>
            <p:spPr bwMode="gray">
              <a:xfrm>
                <a:off x="559" y="3131"/>
                <a:ext cx="142" cy="29"/>
              </a:xfrm>
              <a:prstGeom prst="line">
                <a:avLst/>
              </a:prstGeom>
              <a:noFill/>
              <a:ln w="9525">
                <a:solidFill>
                  <a:schemeClr val="bg2"/>
                </a:solidFill>
                <a:round/>
                <a:headEnd/>
                <a:tailEnd/>
              </a:ln>
              <a:effectLst/>
            </p:spPr>
            <p:txBody>
              <a:bodyPr/>
              <a:lstStyle/>
              <a:p>
                <a:endParaRPr lang="en-US"/>
              </a:p>
            </p:txBody>
          </p:sp>
          <p:sp>
            <p:nvSpPr>
              <p:cNvPr id="269414" name="Oval 102"/>
              <p:cNvSpPr>
                <a:spLocks noChangeArrowheads="1"/>
              </p:cNvSpPr>
              <p:nvPr/>
            </p:nvSpPr>
            <p:spPr bwMode="gray">
              <a:xfrm>
                <a:off x="293" y="3311"/>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15" name="Freeform 103"/>
              <p:cNvSpPr>
                <a:spLocks/>
              </p:cNvSpPr>
              <p:nvPr/>
            </p:nvSpPr>
            <p:spPr bwMode="gray">
              <a:xfrm>
                <a:off x="323" y="3111"/>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chemeClr val="accent1"/>
                  </a:gs>
                  <a:gs pos="50000">
                    <a:schemeClr val="accent1">
                      <a:gamma/>
                      <a:tint val="72157"/>
                      <a:invGamma/>
                    </a:schemeClr>
                  </a:gs>
                  <a:gs pos="100000">
                    <a:schemeClr val="accent1"/>
                  </a:gs>
                </a:gsLst>
                <a:lin ang="0" scaled="1"/>
              </a:gradFill>
              <a:ln w="9525" cap="flat" cmpd="sng">
                <a:noFill/>
                <a:prstDash val="solid"/>
                <a:round/>
                <a:headEnd/>
                <a:tailEnd/>
              </a:ln>
              <a:effectLst/>
            </p:spPr>
            <p:txBody>
              <a:bodyPr/>
              <a:lstStyle/>
              <a:p>
                <a:endParaRPr lang="en-US"/>
              </a:p>
            </p:txBody>
          </p:sp>
          <p:sp>
            <p:nvSpPr>
              <p:cNvPr id="269416" name="Oval 104"/>
              <p:cNvSpPr>
                <a:spLocks noChangeArrowheads="1"/>
              </p:cNvSpPr>
              <p:nvPr/>
            </p:nvSpPr>
            <p:spPr bwMode="gray">
              <a:xfrm>
                <a:off x="323" y="3079"/>
                <a:ext cx="183" cy="66"/>
              </a:xfrm>
              <a:prstGeom prst="ellipse">
                <a:avLst/>
              </a:prstGeom>
              <a:solidFill>
                <a:schemeClr val="accent1"/>
              </a:solidFill>
              <a:ln w="9525">
                <a:noFill/>
                <a:round/>
                <a:headEnd/>
                <a:tailEnd/>
              </a:ln>
              <a:effectLst/>
            </p:spPr>
            <p:txBody>
              <a:bodyPr wrap="none" anchor="ctr"/>
              <a:lstStyle/>
              <a:p>
                <a:endParaRPr lang="en-US"/>
              </a:p>
            </p:txBody>
          </p:sp>
          <p:sp>
            <p:nvSpPr>
              <p:cNvPr id="269417" name="Oval 105"/>
              <p:cNvSpPr>
                <a:spLocks noChangeArrowheads="1"/>
              </p:cNvSpPr>
              <p:nvPr/>
            </p:nvSpPr>
            <p:spPr bwMode="gray">
              <a:xfrm>
                <a:off x="314" y="3074"/>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18" name="Oval 106"/>
              <p:cNvSpPr>
                <a:spLocks noChangeArrowheads="1"/>
              </p:cNvSpPr>
              <p:nvPr/>
            </p:nvSpPr>
            <p:spPr bwMode="gray">
              <a:xfrm>
                <a:off x="345" y="2975"/>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69419" name="Text Box 107"/>
            <p:cNvSpPr txBox="1">
              <a:spLocks noChangeArrowheads="1"/>
            </p:cNvSpPr>
            <p:nvPr/>
          </p:nvSpPr>
          <p:spPr bwMode="gray">
            <a:xfrm>
              <a:off x="-35" y="3380"/>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Web Browser</a:t>
              </a:r>
            </a:p>
          </p:txBody>
        </p:sp>
      </p:grpSp>
      <p:grpSp>
        <p:nvGrpSpPr>
          <p:cNvPr id="269420" name="Group 108"/>
          <p:cNvGrpSpPr>
            <a:grpSpLocks/>
          </p:cNvGrpSpPr>
          <p:nvPr/>
        </p:nvGrpSpPr>
        <p:grpSpPr bwMode="auto">
          <a:xfrm>
            <a:off x="-23813" y="3500438"/>
            <a:ext cx="1524001" cy="865187"/>
            <a:chOff x="-63" y="2236"/>
            <a:chExt cx="960" cy="545"/>
          </a:xfrm>
        </p:grpSpPr>
        <p:sp>
          <p:nvSpPr>
            <p:cNvPr id="269421" name="Oval 109"/>
            <p:cNvSpPr>
              <a:spLocks noChangeArrowheads="1"/>
            </p:cNvSpPr>
            <p:nvPr/>
          </p:nvSpPr>
          <p:spPr bwMode="gray">
            <a:xfrm>
              <a:off x="519" y="234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22" name="AutoShape 110"/>
            <p:cNvSpPr>
              <a:spLocks noChangeArrowheads="1"/>
            </p:cNvSpPr>
            <p:nvPr/>
          </p:nvSpPr>
          <p:spPr bwMode="gray">
            <a:xfrm>
              <a:off x="536" y="223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69423" name="AutoShape 111"/>
            <p:cNvSpPr>
              <a:spLocks noChangeArrowheads="1"/>
            </p:cNvSpPr>
            <p:nvPr/>
          </p:nvSpPr>
          <p:spPr bwMode="gray">
            <a:xfrm>
              <a:off x="554" y="225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24" name="AutoShape 112"/>
            <p:cNvSpPr>
              <a:spLocks noChangeArrowheads="1"/>
            </p:cNvSpPr>
            <p:nvPr/>
          </p:nvSpPr>
          <p:spPr bwMode="gray">
            <a:xfrm>
              <a:off x="557" y="225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69425" name="AutoShape 113"/>
            <p:cNvSpPr>
              <a:spLocks noChangeArrowheads="1"/>
            </p:cNvSpPr>
            <p:nvPr/>
          </p:nvSpPr>
          <p:spPr bwMode="gray">
            <a:xfrm>
              <a:off x="553" y="237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26" name="Line 114"/>
            <p:cNvSpPr>
              <a:spLocks noChangeShapeType="1"/>
            </p:cNvSpPr>
            <p:nvPr/>
          </p:nvSpPr>
          <p:spPr bwMode="gray">
            <a:xfrm>
              <a:off x="576" y="2367"/>
              <a:ext cx="1" cy="45"/>
            </a:xfrm>
            <a:prstGeom prst="line">
              <a:avLst/>
            </a:prstGeom>
            <a:noFill/>
            <a:ln w="9525">
              <a:solidFill>
                <a:schemeClr val="bg2"/>
              </a:solidFill>
              <a:round/>
              <a:headEnd/>
              <a:tailEnd/>
            </a:ln>
            <a:effectLst/>
          </p:spPr>
          <p:txBody>
            <a:bodyPr/>
            <a:lstStyle/>
            <a:p>
              <a:endParaRPr lang="en-US"/>
            </a:p>
          </p:txBody>
        </p:sp>
        <p:sp>
          <p:nvSpPr>
            <p:cNvPr id="269427" name="Line 115"/>
            <p:cNvSpPr>
              <a:spLocks noChangeShapeType="1"/>
            </p:cNvSpPr>
            <p:nvPr/>
          </p:nvSpPr>
          <p:spPr bwMode="gray">
            <a:xfrm>
              <a:off x="592" y="2370"/>
              <a:ext cx="0" cy="45"/>
            </a:xfrm>
            <a:prstGeom prst="line">
              <a:avLst/>
            </a:prstGeom>
            <a:noFill/>
            <a:ln w="9525">
              <a:solidFill>
                <a:schemeClr val="bg2"/>
              </a:solidFill>
              <a:round/>
              <a:headEnd/>
              <a:tailEnd/>
            </a:ln>
            <a:effectLst/>
          </p:spPr>
          <p:txBody>
            <a:bodyPr/>
            <a:lstStyle/>
            <a:p>
              <a:endParaRPr lang="en-US"/>
            </a:p>
          </p:txBody>
        </p:sp>
        <p:sp>
          <p:nvSpPr>
            <p:cNvPr id="269428" name="Line 116"/>
            <p:cNvSpPr>
              <a:spLocks noChangeShapeType="1"/>
            </p:cNvSpPr>
            <p:nvPr/>
          </p:nvSpPr>
          <p:spPr bwMode="gray">
            <a:xfrm>
              <a:off x="607" y="2374"/>
              <a:ext cx="1" cy="45"/>
            </a:xfrm>
            <a:prstGeom prst="line">
              <a:avLst/>
            </a:prstGeom>
            <a:noFill/>
            <a:ln w="9525">
              <a:solidFill>
                <a:schemeClr val="bg2"/>
              </a:solidFill>
              <a:round/>
              <a:headEnd/>
              <a:tailEnd/>
            </a:ln>
            <a:effectLst/>
          </p:spPr>
          <p:txBody>
            <a:bodyPr/>
            <a:lstStyle/>
            <a:p>
              <a:endParaRPr lang="en-US"/>
            </a:p>
          </p:txBody>
        </p:sp>
        <p:sp>
          <p:nvSpPr>
            <p:cNvPr id="269429" name="Line 117"/>
            <p:cNvSpPr>
              <a:spLocks noChangeShapeType="1"/>
            </p:cNvSpPr>
            <p:nvPr/>
          </p:nvSpPr>
          <p:spPr bwMode="gray">
            <a:xfrm>
              <a:off x="623" y="2377"/>
              <a:ext cx="0" cy="45"/>
            </a:xfrm>
            <a:prstGeom prst="line">
              <a:avLst/>
            </a:prstGeom>
            <a:noFill/>
            <a:ln w="9525">
              <a:solidFill>
                <a:schemeClr val="bg2"/>
              </a:solidFill>
              <a:round/>
              <a:headEnd/>
              <a:tailEnd/>
            </a:ln>
            <a:effectLst/>
          </p:spPr>
          <p:txBody>
            <a:bodyPr/>
            <a:lstStyle/>
            <a:p>
              <a:endParaRPr lang="en-US"/>
            </a:p>
          </p:txBody>
        </p:sp>
        <p:sp>
          <p:nvSpPr>
            <p:cNvPr id="269430" name="Line 118"/>
            <p:cNvSpPr>
              <a:spLocks noChangeShapeType="1"/>
            </p:cNvSpPr>
            <p:nvPr/>
          </p:nvSpPr>
          <p:spPr bwMode="gray">
            <a:xfrm>
              <a:off x="638" y="2379"/>
              <a:ext cx="1" cy="45"/>
            </a:xfrm>
            <a:prstGeom prst="line">
              <a:avLst/>
            </a:prstGeom>
            <a:noFill/>
            <a:ln w="9525">
              <a:solidFill>
                <a:schemeClr val="bg2"/>
              </a:solidFill>
              <a:round/>
              <a:headEnd/>
              <a:tailEnd/>
            </a:ln>
            <a:effectLst/>
          </p:spPr>
          <p:txBody>
            <a:bodyPr/>
            <a:lstStyle/>
            <a:p>
              <a:endParaRPr lang="en-US"/>
            </a:p>
          </p:txBody>
        </p:sp>
        <p:sp>
          <p:nvSpPr>
            <p:cNvPr id="269431" name="Line 119"/>
            <p:cNvSpPr>
              <a:spLocks noChangeShapeType="1"/>
            </p:cNvSpPr>
            <p:nvPr/>
          </p:nvSpPr>
          <p:spPr bwMode="gray">
            <a:xfrm>
              <a:off x="654" y="2382"/>
              <a:ext cx="0" cy="45"/>
            </a:xfrm>
            <a:prstGeom prst="line">
              <a:avLst/>
            </a:prstGeom>
            <a:noFill/>
            <a:ln w="9525">
              <a:solidFill>
                <a:schemeClr val="bg2"/>
              </a:solidFill>
              <a:round/>
              <a:headEnd/>
              <a:tailEnd/>
            </a:ln>
            <a:effectLst/>
          </p:spPr>
          <p:txBody>
            <a:bodyPr/>
            <a:lstStyle/>
            <a:p>
              <a:endParaRPr lang="en-US"/>
            </a:p>
          </p:txBody>
        </p:sp>
        <p:sp>
          <p:nvSpPr>
            <p:cNvPr id="269432" name="Line 120"/>
            <p:cNvSpPr>
              <a:spLocks noChangeShapeType="1"/>
            </p:cNvSpPr>
            <p:nvPr/>
          </p:nvSpPr>
          <p:spPr bwMode="gray">
            <a:xfrm>
              <a:off x="669" y="2386"/>
              <a:ext cx="0" cy="45"/>
            </a:xfrm>
            <a:prstGeom prst="line">
              <a:avLst/>
            </a:prstGeom>
            <a:noFill/>
            <a:ln w="9525">
              <a:solidFill>
                <a:schemeClr val="bg2"/>
              </a:solidFill>
              <a:round/>
              <a:headEnd/>
              <a:tailEnd/>
            </a:ln>
            <a:effectLst/>
          </p:spPr>
          <p:txBody>
            <a:bodyPr/>
            <a:lstStyle/>
            <a:p>
              <a:endParaRPr lang="en-US"/>
            </a:p>
          </p:txBody>
        </p:sp>
        <p:sp>
          <p:nvSpPr>
            <p:cNvPr id="269433" name="Line 121"/>
            <p:cNvSpPr>
              <a:spLocks noChangeShapeType="1"/>
            </p:cNvSpPr>
            <p:nvPr/>
          </p:nvSpPr>
          <p:spPr bwMode="gray">
            <a:xfrm>
              <a:off x="684" y="2389"/>
              <a:ext cx="1" cy="45"/>
            </a:xfrm>
            <a:prstGeom prst="line">
              <a:avLst/>
            </a:prstGeom>
            <a:noFill/>
            <a:ln w="9525">
              <a:solidFill>
                <a:schemeClr val="bg2"/>
              </a:solidFill>
              <a:round/>
              <a:headEnd/>
              <a:tailEnd/>
            </a:ln>
            <a:effectLst/>
          </p:spPr>
          <p:txBody>
            <a:bodyPr/>
            <a:lstStyle/>
            <a:p>
              <a:endParaRPr lang="en-US"/>
            </a:p>
          </p:txBody>
        </p:sp>
        <p:sp>
          <p:nvSpPr>
            <p:cNvPr id="269434" name="Line 122"/>
            <p:cNvSpPr>
              <a:spLocks noChangeShapeType="1"/>
            </p:cNvSpPr>
            <p:nvPr/>
          </p:nvSpPr>
          <p:spPr bwMode="gray">
            <a:xfrm>
              <a:off x="561" y="2377"/>
              <a:ext cx="142" cy="29"/>
            </a:xfrm>
            <a:prstGeom prst="line">
              <a:avLst/>
            </a:prstGeom>
            <a:noFill/>
            <a:ln w="9525">
              <a:solidFill>
                <a:schemeClr val="bg2"/>
              </a:solidFill>
              <a:round/>
              <a:headEnd/>
              <a:tailEnd/>
            </a:ln>
            <a:effectLst/>
          </p:spPr>
          <p:txBody>
            <a:bodyPr/>
            <a:lstStyle/>
            <a:p>
              <a:endParaRPr lang="en-US"/>
            </a:p>
          </p:txBody>
        </p:sp>
        <p:sp>
          <p:nvSpPr>
            <p:cNvPr id="269435" name="Line 123"/>
            <p:cNvSpPr>
              <a:spLocks noChangeShapeType="1"/>
            </p:cNvSpPr>
            <p:nvPr/>
          </p:nvSpPr>
          <p:spPr bwMode="gray">
            <a:xfrm>
              <a:off x="559" y="2392"/>
              <a:ext cx="142" cy="29"/>
            </a:xfrm>
            <a:prstGeom prst="line">
              <a:avLst/>
            </a:prstGeom>
            <a:noFill/>
            <a:ln w="9525">
              <a:solidFill>
                <a:schemeClr val="bg2"/>
              </a:solidFill>
              <a:round/>
              <a:headEnd/>
              <a:tailEnd/>
            </a:ln>
            <a:effectLst/>
          </p:spPr>
          <p:txBody>
            <a:bodyPr/>
            <a:lstStyle/>
            <a:p>
              <a:endParaRPr lang="en-US"/>
            </a:p>
          </p:txBody>
        </p:sp>
        <p:grpSp>
          <p:nvGrpSpPr>
            <p:cNvPr id="269436" name="Group 124"/>
            <p:cNvGrpSpPr>
              <a:grpSpLocks/>
            </p:cNvGrpSpPr>
            <p:nvPr/>
          </p:nvGrpSpPr>
          <p:grpSpPr bwMode="auto">
            <a:xfrm>
              <a:off x="293" y="2236"/>
              <a:ext cx="227" cy="409"/>
              <a:chOff x="492" y="1974"/>
              <a:chExt cx="626" cy="1154"/>
            </a:xfrm>
          </p:grpSpPr>
          <p:sp>
            <p:nvSpPr>
              <p:cNvPr id="269437" name="Oval 125"/>
              <p:cNvSpPr>
                <a:spLocks noChangeArrowheads="1"/>
              </p:cNvSpPr>
              <p:nvPr/>
            </p:nvSpPr>
            <p:spPr bwMode="gray">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38" name="Freeform 126"/>
              <p:cNvSpPr>
                <a:spLocks/>
              </p:cNvSpPr>
              <p:nvPr/>
            </p:nvSpPr>
            <p:spPr bwMode="gray">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69439" name="Oval 127"/>
              <p:cNvSpPr>
                <a:spLocks noChangeArrowheads="1"/>
              </p:cNvSpPr>
              <p:nvPr/>
            </p:nvSpPr>
            <p:spPr bwMode="gray">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69440" name="Oval 128"/>
              <p:cNvSpPr>
                <a:spLocks noChangeArrowheads="1"/>
              </p:cNvSpPr>
              <p:nvPr/>
            </p:nvSpPr>
            <p:spPr bwMode="gray">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41" name="Oval 129"/>
              <p:cNvSpPr>
                <a:spLocks noChangeArrowheads="1"/>
              </p:cNvSpPr>
              <p:nvPr/>
            </p:nvSpPr>
            <p:spPr bwMode="gray">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69442" name="Text Box 130"/>
            <p:cNvSpPr txBox="1">
              <a:spLocks noChangeArrowheads="1"/>
            </p:cNvSpPr>
            <p:nvPr/>
          </p:nvSpPr>
          <p:spPr bwMode="gray">
            <a:xfrm>
              <a:off x="-63" y="2641"/>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   AG Client</a:t>
              </a:r>
            </a:p>
          </p:txBody>
        </p:sp>
      </p:grpSp>
      <p:grpSp>
        <p:nvGrpSpPr>
          <p:cNvPr id="269443" name="Group 131"/>
          <p:cNvGrpSpPr>
            <a:grpSpLocks/>
          </p:cNvGrpSpPr>
          <p:nvPr/>
        </p:nvGrpSpPr>
        <p:grpSpPr bwMode="auto">
          <a:xfrm>
            <a:off x="-23813" y="2328863"/>
            <a:ext cx="1524001" cy="995362"/>
            <a:chOff x="-63" y="1498"/>
            <a:chExt cx="960" cy="627"/>
          </a:xfrm>
        </p:grpSpPr>
        <p:grpSp>
          <p:nvGrpSpPr>
            <p:cNvPr id="269444" name="Group 132"/>
            <p:cNvGrpSpPr>
              <a:grpSpLocks/>
            </p:cNvGrpSpPr>
            <p:nvPr/>
          </p:nvGrpSpPr>
          <p:grpSpPr bwMode="auto">
            <a:xfrm>
              <a:off x="293" y="1498"/>
              <a:ext cx="465" cy="409"/>
              <a:chOff x="293" y="1498"/>
              <a:chExt cx="465" cy="409"/>
            </a:xfrm>
          </p:grpSpPr>
          <p:sp>
            <p:nvSpPr>
              <p:cNvPr id="269445" name="Oval 133"/>
              <p:cNvSpPr>
                <a:spLocks noChangeArrowheads="1"/>
              </p:cNvSpPr>
              <p:nvPr/>
            </p:nvSpPr>
            <p:spPr bwMode="gray">
              <a:xfrm>
                <a:off x="519" y="1610"/>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46" name="AutoShape 134"/>
              <p:cNvSpPr>
                <a:spLocks noChangeArrowheads="1"/>
              </p:cNvSpPr>
              <p:nvPr/>
            </p:nvSpPr>
            <p:spPr bwMode="gray">
              <a:xfrm>
                <a:off x="536" y="1498"/>
                <a:ext cx="189" cy="209"/>
              </a:xfrm>
              <a:prstGeom prst="roundRect">
                <a:avLst>
                  <a:gd name="adj" fmla="val 11889"/>
                </a:avLst>
              </a:prstGeom>
              <a:solidFill>
                <a:schemeClr val="fo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folHlink"/>
                </a:extrusionClr>
              </a:sp3d>
            </p:spPr>
            <p:txBody>
              <a:bodyPr wrap="none" anchor="ctr">
                <a:flatTx/>
              </a:bodyPr>
              <a:lstStyle/>
              <a:p>
                <a:endParaRPr lang="en-US"/>
              </a:p>
            </p:txBody>
          </p:sp>
          <p:sp>
            <p:nvSpPr>
              <p:cNvPr id="269447" name="AutoShape 135"/>
              <p:cNvSpPr>
                <a:spLocks noChangeArrowheads="1"/>
              </p:cNvSpPr>
              <p:nvPr/>
            </p:nvSpPr>
            <p:spPr bwMode="gray">
              <a:xfrm>
                <a:off x="554" y="1512"/>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48" name="AutoShape 136"/>
              <p:cNvSpPr>
                <a:spLocks noChangeArrowheads="1"/>
              </p:cNvSpPr>
              <p:nvPr/>
            </p:nvSpPr>
            <p:spPr bwMode="gray">
              <a:xfrm>
                <a:off x="557" y="1514"/>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69449" name="AutoShape 137"/>
              <p:cNvSpPr>
                <a:spLocks noChangeArrowheads="1"/>
              </p:cNvSpPr>
              <p:nvPr/>
            </p:nvSpPr>
            <p:spPr bwMode="gray">
              <a:xfrm>
                <a:off x="553" y="1639"/>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69450" name="Line 138"/>
              <p:cNvSpPr>
                <a:spLocks noChangeShapeType="1"/>
              </p:cNvSpPr>
              <p:nvPr/>
            </p:nvSpPr>
            <p:spPr bwMode="gray">
              <a:xfrm>
                <a:off x="576" y="1629"/>
                <a:ext cx="1" cy="45"/>
              </a:xfrm>
              <a:prstGeom prst="line">
                <a:avLst/>
              </a:prstGeom>
              <a:noFill/>
              <a:ln w="9525">
                <a:solidFill>
                  <a:schemeClr val="bg2"/>
                </a:solidFill>
                <a:round/>
                <a:headEnd/>
                <a:tailEnd/>
              </a:ln>
              <a:effectLst/>
            </p:spPr>
            <p:txBody>
              <a:bodyPr/>
              <a:lstStyle/>
              <a:p>
                <a:endParaRPr lang="en-US"/>
              </a:p>
            </p:txBody>
          </p:sp>
          <p:sp>
            <p:nvSpPr>
              <p:cNvPr id="269451" name="Line 139"/>
              <p:cNvSpPr>
                <a:spLocks noChangeShapeType="1"/>
              </p:cNvSpPr>
              <p:nvPr/>
            </p:nvSpPr>
            <p:spPr bwMode="gray">
              <a:xfrm>
                <a:off x="592" y="1632"/>
                <a:ext cx="0" cy="45"/>
              </a:xfrm>
              <a:prstGeom prst="line">
                <a:avLst/>
              </a:prstGeom>
              <a:noFill/>
              <a:ln w="9525">
                <a:solidFill>
                  <a:schemeClr val="bg2"/>
                </a:solidFill>
                <a:round/>
                <a:headEnd/>
                <a:tailEnd/>
              </a:ln>
              <a:effectLst/>
            </p:spPr>
            <p:txBody>
              <a:bodyPr/>
              <a:lstStyle/>
              <a:p>
                <a:endParaRPr lang="en-US"/>
              </a:p>
            </p:txBody>
          </p:sp>
          <p:sp>
            <p:nvSpPr>
              <p:cNvPr id="269452" name="Line 140"/>
              <p:cNvSpPr>
                <a:spLocks noChangeShapeType="1"/>
              </p:cNvSpPr>
              <p:nvPr/>
            </p:nvSpPr>
            <p:spPr bwMode="gray">
              <a:xfrm>
                <a:off x="607" y="1636"/>
                <a:ext cx="1" cy="45"/>
              </a:xfrm>
              <a:prstGeom prst="line">
                <a:avLst/>
              </a:prstGeom>
              <a:noFill/>
              <a:ln w="9525">
                <a:solidFill>
                  <a:schemeClr val="bg2"/>
                </a:solidFill>
                <a:round/>
                <a:headEnd/>
                <a:tailEnd/>
              </a:ln>
              <a:effectLst/>
            </p:spPr>
            <p:txBody>
              <a:bodyPr/>
              <a:lstStyle/>
              <a:p>
                <a:endParaRPr lang="en-US"/>
              </a:p>
            </p:txBody>
          </p:sp>
          <p:sp>
            <p:nvSpPr>
              <p:cNvPr id="269453" name="Line 141"/>
              <p:cNvSpPr>
                <a:spLocks noChangeShapeType="1"/>
              </p:cNvSpPr>
              <p:nvPr/>
            </p:nvSpPr>
            <p:spPr bwMode="gray">
              <a:xfrm>
                <a:off x="623" y="1639"/>
                <a:ext cx="0" cy="45"/>
              </a:xfrm>
              <a:prstGeom prst="line">
                <a:avLst/>
              </a:prstGeom>
              <a:noFill/>
              <a:ln w="9525">
                <a:solidFill>
                  <a:schemeClr val="bg2"/>
                </a:solidFill>
                <a:round/>
                <a:headEnd/>
                <a:tailEnd/>
              </a:ln>
              <a:effectLst/>
            </p:spPr>
            <p:txBody>
              <a:bodyPr/>
              <a:lstStyle/>
              <a:p>
                <a:endParaRPr lang="en-US"/>
              </a:p>
            </p:txBody>
          </p:sp>
          <p:sp>
            <p:nvSpPr>
              <p:cNvPr id="269454" name="Line 142"/>
              <p:cNvSpPr>
                <a:spLocks noChangeShapeType="1"/>
              </p:cNvSpPr>
              <p:nvPr/>
            </p:nvSpPr>
            <p:spPr bwMode="gray">
              <a:xfrm>
                <a:off x="638" y="1641"/>
                <a:ext cx="1" cy="45"/>
              </a:xfrm>
              <a:prstGeom prst="line">
                <a:avLst/>
              </a:prstGeom>
              <a:noFill/>
              <a:ln w="9525">
                <a:solidFill>
                  <a:schemeClr val="bg2"/>
                </a:solidFill>
                <a:round/>
                <a:headEnd/>
                <a:tailEnd/>
              </a:ln>
              <a:effectLst/>
            </p:spPr>
            <p:txBody>
              <a:bodyPr/>
              <a:lstStyle/>
              <a:p>
                <a:endParaRPr lang="en-US"/>
              </a:p>
            </p:txBody>
          </p:sp>
          <p:sp>
            <p:nvSpPr>
              <p:cNvPr id="269455" name="Line 143"/>
              <p:cNvSpPr>
                <a:spLocks noChangeShapeType="1"/>
              </p:cNvSpPr>
              <p:nvPr/>
            </p:nvSpPr>
            <p:spPr bwMode="gray">
              <a:xfrm>
                <a:off x="654" y="1644"/>
                <a:ext cx="0" cy="45"/>
              </a:xfrm>
              <a:prstGeom prst="line">
                <a:avLst/>
              </a:prstGeom>
              <a:noFill/>
              <a:ln w="9525">
                <a:solidFill>
                  <a:schemeClr val="bg2"/>
                </a:solidFill>
                <a:round/>
                <a:headEnd/>
                <a:tailEnd/>
              </a:ln>
              <a:effectLst/>
            </p:spPr>
            <p:txBody>
              <a:bodyPr/>
              <a:lstStyle/>
              <a:p>
                <a:endParaRPr lang="en-US"/>
              </a:p>
            </p:txBody>
          </p:sp>
          <p:sp>
            <p:nvSpPr>
              <p:cNvPr id="269456" name="Line 144"/>
              <p:cNvSpPr>
                <a:spLocks noChangeShapeType="1"/>
              </p:cNvSpPr>
              <p:nvPr/>
            </p:nvSpPr>
            <p:spPr bwMode="gray">
              <a:xfrm>
                <a:off x="669" y="1648"/>
                <a:ext cx="0" cy="45"/>
              </a:xfrm>
              <a:prstGeom prst="line">
                <a:avLst/>
              </a:prstGeom>
              <a:noFill/>
              <a:ln w="9525">
                <a:solidFill>
                  <a:schemeClr val="bg2"/>
                </a:solidFill>
                <a:round/>
                <a:headEnd/>
                <a:tailEnd/>
              </a:ln>
              <a:effectLst/>
            </p:spPr>
            <p:txBody>
              <a:bodyPr/>
              <a:lstStyle/>
              <a:p>
                <a:endParaRPr lang="en-US"/>
              </a:p>
            </p:txBody>
          </p:sp>
          <p:sp>
            <p:nvSpPr>
              <p:cNvPr id="269457" name="Line 145"/>
              <p:cNvSpPr>
                <a:spLocks noChangeShapeType="1"/>
              </p:cNvSpPr>
              <p:nvPr/>
            </p:nvSpPr>
            <p:spPr bwMode="gray">
              <a:xfrm>
                <a:off x="684" y="1651"/>
                <a:ext cx="1" cy="45"/>
              </a:xfrm>
              <a:prstGeom prst="line">
                <a:avLst/>
              </a:prstGeom>
              <a:noFill/>
              <a:ln w="9525">
                <a:solidFill>
                  <a:schemeClr val="bg2"/>
                </a:solidFill>
                <a:round/>
                <a:headEnd/>
                <a:tailEnd/>
              </a:ln>
              <a:effectLst/>
            </p:spPr>
            <p:txBody>
              <a:bodyPr/>
              <a:lstStyle/>
              <a:p>
                <a:endParaRPr lang="en-US"/>
              </a:p>
            </p:txBody>
          </p:sp>
          <p:sp>
            <p:nvSpPr>
              <p:cNvPr id="269458" name="Line 146"/>
              <p:cNvSpPr>
                <a:spLocks noChangeShapeType="1"/>
              </p:cNvSpPr>
              <p:nvPr/>
            </p:nvSpPr>
            <p:spPr bwMode="gray">
              <a:xfrm>
                <a:off x="561" y="1639"/>
                <a:ext cx="142" cy="29"/>
              </a:xfrm>
              <a:prstGeom prst="line">
                <a:avLst/>
              </a:prstGeom>
              <a:noFill/>
              <a:ln w="9525">
                <a:solidFill>
                  <a:schemeClr val="bg2"/>
                </a:solidFill>
                <a:round/>
                <a:headEnd/>
                <a:tailEnd/>
              </a:ln>
              <a:effectLst/>
            </p:spPr>
            <p:txBody>
              <a:bodyPr/>
              <a:lstStyle/>
              <a:p>
                <a:endParaRPr lang="en-US"/>
              </a:p>
            </p:txBody>
          </p:sp>
          <p:sp>
            <p:nvSpPr>
              <p:cNvPr id="269459" name="Line 147"/>
              <p:cNvSpPr>
                <a:spLocks noChangeShapeType="1"/>
              </p:cNvSpPr>
              <p:nvPr/>
            </p:nvSpPr>
            <p:spPr bwMode="gray">
              <a:xfrm>
                <a:off x="559" y="1654"/>
                <a:ext cx="142" cy="29"/>
              </a:xfrm>
              <a:prstGeom prst="line">
                <a:avLst/>
              </a:prstGeom>
              <a:noFill/>
              <a:ln w="9525">
                <a:solidFill>
                  <a:schemeClr val="bg2"/>
                </a:solidFill>
                <a:round/>
                <a:headEnd/>
                <a:tailEnd/>
              </a:ln>
              <a:effectLst/>
            </p:spPr>
            <p:txBody>
              <a:bodyPr/>
              <a:lstStyle/>
              <a:p>
                <a:endParaRPr lang="en-US"/>
              </a:p>
            </p:txBody>
          </p:sp>
          <p:sp>
            <p:nvSpPr>
              <p:cNvPr id="269460" name="Oval 148"/>
              <p:cNvSpPr>
                <a:spLocks noChangeArrowheads="1"/>
              </p:cNvSpPr>
              <p:nvPr/>
            </p:nvSpPr>
            <p:spPr bwMode="gray">
              <a:xfrm>
                <a:off x="293" y="1834"/>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61" name="Freeform 149"/>
              <p:cNvSpPr>
                <a:spLocks/>
              </p:cNvSpPr>
              <p:nvPr/>
            </p:nvSpPr>
            <p:spPr bwMode="gray">
              <a:xfrm>
                <a:off x="323" y="1634"/>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82B000"/>
                  </a:gs>
                  <a:gs pos="50000">
                    <a:srgbClr val="82B000">
                      <a:gamma/>
                      <a:tint val="72157"/>
                      <a:invGamma/>
                    </a:srgbClr>
                  </a:gs>
                  <a:gs pos="100000">
                    <a:srgbClr val="82B000"/>
                  </a:gs>
                </a:gsLst>
                <a:lin ang="0" scaled="1"/>
              </a:gradFill>
              <a:ln w="9525" cap="flat" cmpd="sng">
                <a:noFill/>
                <a:prstDash val="solid"/>
                <a:round/>
                <a:headEnd/>
                <a:tailEnd/>
              </a:ln>
              <a:effectLst/>
            </p:spPr>
            <p:txBody>
              <a:bodyPr/>
              <a:lstStyle/>
              <a:p>
                <a:endParaRPr lang="en-US"/>
              </a:p>
            </p:txBody>
          </p:sp>
          <p:sp>
            <p:nvSpPr>
              <p:cNvPr id="269462" name="Oval 150"/>
              <p:cNvSpPr>
                <a:spLocks noChangeArrowheads="1"/>
              </p:cNvSpPr>
              <p:nvPr/>
            </p:nvSpPr>
            <p:spPr bwMode="gray">
              <a:xfrm>
                <a:off x="323" y="1602"/>
                <a:ext cx="183" cy="66"/>
              </a:xfrm>
              <a:prstGeom prst="ellipse">
                <a:avLst/>
              </a:prstGeom>
              <a:solidFill>
                <a:srgbClr val="82B000"/>
              </a:solidFill>
              <a:ln w="9525">
                <a:noFill/>
                <a:round/>
                <a:headEnd/>
                <a:tailEnd/>
              </a:ln>
              <a:effectLst/>
            </p:spPr>
            <p:txBody>
              <a:bodyPr wrap="none" anchor="ctr"/>
              <a:lstStyle/>
              <a:p>
                <a:endParaRPr lang="en-US"/>
              </a:p>
            </p:txBody>
          </p:sp>
          <p:sp>
            <p:nvSpPr>
              <p:cNvPr id="269463" name="Oval 151"/>
              <p:cNvSpPr>
                <a:spLocks noChangeArrowheads="1"/>
              </p:cNvSpPr>
              <p:nvPr/>
            </p:nvSpPr>
            <p:spPr bwMode="gray">
              <a:xfrm>
                <a:off x="318" y="1603"/>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69464" name="Oval 152"/>
              <p:cNvSpPr>
                <a:spLocks noChangeArrowheads="1"/>
              </p:cNvSpPr>
              <p:nvPr/>
            </p:nvSpPr>
            <p:spPr bwMode="gray">
              <a:xfrm>
                <a:off x="345" y="1498"/>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69465" name="Text Box 153"/>
            <p:cNvSpPr txBox="1">
              <a:spLocks noChangeArrowheads="1"/>
            </p:cNvSpPr>
            <p:nvPr/>
          </p:nvSpPr>
          <p:spPr bwMode="gray">
            <a:xfrm>
              <a:off x="-63" y="1903"/>
              <a:ext cx="960" cy="222"/>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a:t>
              </a:r>
              <a:br>
                <a:rPr lang="en-US" sz="1000" b="1"/>
              </a:br>
              <a:r>
                <a:rPr lang="en-US" sz="1000" b="1"/>
                <a:t>Server Client</a:t>
              </a:r>
            </a:p>
          </p:txBody>
        </p:sp>
      </p:grpSp>
      <p:sp>
        <p:nvSpPr>
          <p:cNvPr id="269466" name="Rectangle 154"/>
          <p:cNvSpPr>
            <a:spLocks noChangeArrowheads="1"/>
          </p:cNvSpPr>
          <p:nvPr/>
        </p:nvSpPr>
        <p:spPr bwMode="auto">
          <a:xfrm>
            <a:off x="223838" y="4518025"/>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sp>
        <p:nvSpPr>
          <p:cNvPr id="269467" name="Rectangle 155"/>
          <p:cNvSpPr>
            <a:spLocks noChangeArrowheads="1"/>
          </p:cNvSpPr>
          <p:nvPr/>
        </p:nvSpPr>
        <p:spPr bwMode="auto">
          <a:xfrm>
            <a:off x="207963" y="2244725"/>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grpSp>
        <p:nvGrpSpPr>
          <p:cNvPr id="269468" name="Group 156"/>
          <p:cNvGrpSpPr>
            <a:grpSpLocks/>
          </p:cNvGrpSpPr>
          <p:nvPr/>
        </p:nvGrpSpPr>
        <p:grpSpPr bwMode="auto">
          <a:xfrm>
            <a:off x="3924300" y="4044950"/>
            <a:ext cx="1855788" cy="1501775"/>
            <a:chOff x="2472" y="2548"/>
            <a:chExt cx="1169" cy="946"/>
          </a:xfrm>
        </p:grpSpPr>
        <p:sp>
          <p:nvSpPr>
            <p:cNvPr id="269469" name="Line 157"/>
            <p:cNvSpPr>
              <a:spLocks noChangeShapeType="1"/>
            </p:cNvSpPr>
            <p:nvPr/>
          </p:nvSpPr>
          <p:spPr bwMode="auto">
            <a:xfrm flipH="1">
              <a:off x="2472" y="3182"/>
              <a:ext cx="1169" cy="0"/>
            </a:xfrm>
            <a:prstGeom prst="line">
              <a:avLst/>
            </a:prstGeom>
            <a:noFill/>
            <a:ln w="76200">
              <a:solidFill>
                <a:schemeClr val="accent2"/>
              </a:solidFill>
              <a:round/>
              <a:headEnd/>
              <a:tailEnd/>
            </a:ln>
            <a:effectLst/>
          </p:spPr>
          <p:txBody>
            <a:bodyPr wrap="none" anchor="ctr"/>
            <a:lstStyle/>
            <a:p>
              <a:endParaRPr lang="en-US"/>
            </a:p>
          </p:txBody>
        </p:sp>
        <p:sp>
          <p:nvSpPr>
            <p:cNvPr id="269470" name="Line 158"/>
            <p:cNvSpPr>
              <a:spLocks noChangeShapeType="1"/>
            </p:cNvSpPr>
            <p:nvPr/>
          </p:nvSpPr>
          <p:spPr bwMode="auto">
            <a:xfrm>
              <a:off x="2491" y="2548"/>
              <a:ext cx="1" cy="648"/>
            </a:xfrm>
            <a:prstGeom prst="line">
              <a:avLst/>
            </a:prstGeom>
            <a:noFill/>
            <a:ln w="76200">
              <a:solidFill>
                <a:schemeClr val="accent2"/>
              </a:solidFill>
              <a:round/>
              <a:headEnd type="triangle" w="med" len="med"/>
              <a:tailEnd/>
            </a:ln>
            <a:effectLst/>
          </p:spPr>
          <p:txBody>
            <a:bodyPr wrap="none" anchor="ctr"/>
            <a:lstStyle/>
            <a:p>
              <a:endParaRPr lang="en-US"/>
            </a:p>
          </p:txBody>
        </p:sp>
        <p:sp>
          <p:nvSpPr>
            <p:cNvPr id="269471" name="Text Box 159"/>
            <p:cNvSpPr txBox="1">
              <a:spLocks noChangeArrowheads="1"/>
            </p:cNvSpPr>
            <p:nvPr/>
          </p:nvSpPr>
          <p:spPr bwMode="auto">
            <a:xfrm>
              <a:off x="2482" y="3244"/>
              <a:ext cx="864" cy="250"/>
            </a:xfrm>
            <a:prstGeom prst="rect">
              <a:avLst/>
            </a:prstGeom>
            <a:noFill/>
            <a:ln w="9525" algn="ctr">
              <a:noFill/>
              <a:miter lim="800000"/>
              <a:headEnd/>
              <a:tailEnd/>
            </a:ln>
            <a:effectLst/>
          </p:spPr>
          <p:txBody>
            <a:bodyPr>
              <a:spAutoFit/>
            </a:bodyPr>
            <a:lstStyle/>
            <a:p>
              <a:pPr algn="ctr">
                <a:spcBef>
                  <a:spcPct val="50000"/>
                </a:spcBef>
              </a:pPr>
              <a:r>
                <a:rPr lang="en-US" sz="1000"/>
                <a:t>Secure Control Channel </a:t>
              </a:r>
            </a:p>
          </p:txBody>
        </p:sp>
      </p:grpSp>
      <p:grpSp>
        <p:nvGrpSpPr>
          <p:cNvPr id="269472" name="Group 160"/>
          <p:cNvGrpSpPr>
            <a:grpSpLocks/>
          </p:cNvGrpSpPr>
          <p:nvPr/>
        </p:nvGrpSpPr>
        <p:grpSpPr bwMode="auto">
          <a:xfrm>
            <a:off x="5508625" y="4733925"/>
            <a:ext cx="809625" cy="682625"/>
            <a:chOff x="3806" y="2247"/>
            <a:chExt cx="510" cy="430"/>
          </a:xfrm>
        </p:grpSpPr>
        <p:sp>
          <p:nvSpPr>
            <p:cNvPr id="269473" name="Oval 161"/>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9474" name="Group 162"/>
            <p:cNvGrpSpPr>
              <a:grpSpLocks/>
            </p:cNvGrpSpPr>
            <p:nvPr/>
          </p:nvGrpSpPr>
          <p:grpSpPr bwMode="auto">
            <a:xfrm>
              <a:off x="3948" y="2247"/>
              <a:ext cx="190" cy="348"/>
              <a:chOff x="2102" y="1044"/>
              <a:chExt cx="100" cy="348"/>
            </a:xfrm>
          </p:grpSpPr>
          <p:sp>
            <p:nvSpPr>
              <p:cNvPr id="269475" name="AutoShape 163"/>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476" name="Line 164"/>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9477" name="Line 165"/>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9478" name="Line 166"/>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9479" name="Freeform 167"/>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nvGrpSpPr>
          <p:cNvPr id="269480" name="Group 168"/>
          <p:cNvGrpSpPr>
            <a:grpSpLocks/>
          </p:cNvGrpSpPr>
          <p:nvPr/>
        </p:nvGrpSpPr>
        <p:grpSpPr bwMode="auto">
          <a:xfrm>
            <a:off x="7940675" y="2657475"/>
            <a:ext cx="809625" cy="682625"/>
            <a:chOff x="5103" y="1661"/>
            <a:chExt cx="510" cy="430"/>
          </a:xfrm>
        </p:grpSpPr>
        <p:sp>
          <p:nvSpPr>
            <p:cNvPr id="269481" name="Oval 169"/>
            <p:cNvSpPr>
              <a:spLocks noChangeArrowheads="1"/>
            </p:cNvSpPr>
            <p:nvPr/>
          </p:nvSpPr>
          <p:spPr bwMode="gray">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69482" name="Group 170"/>
            <p:cNvGrpSpPr>
              <a:grpSpLocks/>
            </p:cNvGrpSpPr>
            <p:nvPr/>
          </p:nvGrpSpPr>
          <p:grpSpPr bwMode="auto">
            <a:xfrm>
              <a:off x="5193" y="1661"/>
              <a:ext cx="100" cy="348"/>
              <a:chOff x="2102" y="1044"/>
              <a:chExt cx="100" cy="348"/>
            </a:xfrm>
          </p:grpSpPr>
          <p:sp>
            <p:nvSpPr>
              <p:cNvPr id="269483" name="AutoShape 171"/>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484" name="Line 172"/>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9485" name="Line 173"/>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9486" name="Line 174"/>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9487" name="Freeform 175"/>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69488" name="Group 176"/>
            <p:cNvGrpSpPr>
              <a:grpSpLocks/>
            </p:cNvGrpSpPr>
            <p:nvPr/>
          </p:nvGrpSpPr>
          <p:grpSpPr bwMode="auto">
            <a:xfrm>
              <a:off x="5311" y="1682"/>
              <a:ext cx="100" cy="348"/>
              <a:chOff x="2102" y="1044"/>
              <a:chExt cx="100" cy="348"/>
            </a:xfrm>
          </p:grpSpPr>
          <p:sp>
            <p:nvSpPr>
              <p:cNvPr id="269489" name="AutoShape 177"/>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69490" name="Line 178"/>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69491" name="Line 179"/>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69492" name="Line 180"/>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69493" name="Freeform 181"/>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9378"/>
                                        </p:tgtEl>
                                        <p:attrNameLst>
                                          <p:attrName>style.visibility</p:attrName>
                                        </p:attrNameLst>
                                      </p:cBhvr>
                                      <p:to>
                                        <p:strVal val="visible"/>
                                      </p:to>
                                    </p:set>
                                    <p:animEffect transition="in" filter="strips(downRight)">
                                      <p:cBhvr>
                                        <p:cTn id="7" dur="1000"/>
                                        <p:tgtEl>
                                          <p:spTgt spid="26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
          <p:cNvSpPr>
            <a:spLocks noGrp="1"/>
          </p:cNvSpPr>
          <p:nvPr>
            <p:ph type="sldNum" sz="quarter" idx="10"/>
          </p:nvPr>
        </p:nvSpPr>
        <p:spPr/>
        <p:txBody>
          <a:bodyPr/>
          <a:lstStyle/>
          <a:p>
            <a:fld id="{148FC5A9-6DC0-4D6E-A8F1-6889077D5F64}" type="slidenum">
              <a:rPr lang="en-US"/>
              <a:pPr/>
              <a:t>5</a:t>
            </a:fld>
            <a:endParaRPr lang="en-US"/>
          </a:p>
        </p:txBody>
      </p:sp>
      <p:sp>
        <p:nvSpPr>
          <p:cNvPr id="31" name="Footer Placeholder 3"/>
          <p:cNvSpPr>
            <a:spLocks noGrp="1"/>
          </p:cNvSpPr>
          <p:nvPr>
            <p:ph type="ftr" sz="quarter" idx="11"/>
          </p:nvPr>
        </p:nvSpPr>
        <p:spPr/>
        <p:txBody>
          <a:bodyPr/>
          <a:lstStyle/>
          <a:p>
            <a:r>
              <a:rPr lang="en-US"/>
              <a:t>Internal and Partner Use Only</a:t>
            </a:r>
          </a:p>
          <a:p>
            <a:endParaRPr lang="en-US"/>
          </a:p>
        </p:txBody>
      </p:sp>
      <p:sp>
        <p:nvSpPr>
          <p:cNvPr id="32" name="Date Placeholder 4"/>
          <p:cNvSpPr>
            <a:spLocks noGrp="1"/>
          </p:cNvSpPr>
          <p:nvPr>
            <p:ph type="dt" sz="half" idx="12"/>
          </p:nvPr>
        </p:nvSpPr>
        <p:spPr/>
        <p:txBody>
          <a:bodyPr/>
          <a:lstStyle/>
          <a:p>
            <a:r>
              <a:rPr lang="en-US"/>
              <a:t>© 2005 Citrix Systems, Inc.—All rights reserved.</a:t>
            </a:r>
          </a:p>
        </p:txBody>
      </p:sp>
      <p:sp>
        <p:nvSpPr>
          <p:cNvPr id="287746" name="Rectangle 2"/>
          <p:cNvSpPr>
            <a:spLocks noGrp="1" noChangeArrowheads="1"/>
          </p:cNvSpPr>
          <p:nvPr>
            <p:ph type="title"/>
          </p:nvPr>
        </p:nvSpPr>
        <p:spPr>
          <a:xfrm>
            <a:off x="452438" y="142875"/>
            <a:ext cx="8145462" cy="858838"/>
          </a:xfrm>
          <a:noFill/>
          <a:ln/>
        </p:spPr>
        <p:txBody>
          <a:bodyPr/>
          <a:lstStyle/>
          <a:p>
            <a:r>
              <a:rPr lang="en-US"/>
              <a:t>Citrix Access Gateway</a:t>
            </a:r>
            <a:br>
              <a:rPr lang="en-US"/>
            </a:br>
            <a:r>
              <a:rPr lang="en-US" sz="2400" b="0"/>
              <a:t>SSL VPN Remote Access</a:t>
            </a:r>
          </a:p>
        </p:txBody>
      </p:sp>
      <p:grpSp>
        <p:nvGrpSpPr>
          <p:cNvPr id="287747" name="Group 3"/>
          <p:cNvGrpSpPr>
            <a:grpSpLocks/>
          </p:cNvGrpSpPr>
          <p:nvPr/>
        </p:nvGrpSpPr>
        <p:grpSpPr bwMode="auto">
          <a:xfrm>
            <a:off x="222250" y="1562100"/>
            <a:ext cx="2865438" cy="4489450"/>
            <a:chOff x="140" y="984"/>
            <a:chExt cx="1805" cy="2828"/>
          </a:xfrm>
        </p:grpSpPr>
        <p:grpSp>
          <p:nvGrpSpPr>
            <p:cNvPr id="287748" name="Group 4"/>
            <p:cNvGrpSpPr>
              <a:grpSpLocks noChangeAspect="1"/>
            </p:cNvGrpSpPr>
            <p:nvPr/>
          </p:nvGrpSpPr>
          <p:grpSpPr bwMode="auto">
            <a:xfrm>
              <a:off x="223" y="1439"/>
              <a:ext cx="1722" cy="1813"/>
              <a:chOff x="193" y="1951"/>
              <a:chExt cx="2208" cy="2324"/>
            </a:xfrm>
          </p:grpSpPr>
          <p:sp>
            <p:nvSpPr>
              <p:cNvPr id="287749" name="Oval 5"/>
              <p:cNvSpPr>
                <a:spLocks noChangeAspect="1" noChangeArrowheads="1"/>
              </p:cNvSpPr>
              <p:nvPr/>
            </p:nvSpPr>
            <p:spPr bwMode="ltGray">
              <a:xfrm>
                <a:off x="462" y="3748"/>
                <a:ext cx="1669" cy="527"/>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50" name="Oval 6"/>
              <p:cNvSpPr>
                <a:spLocks noChangeAspect="1" noChangeArrowheads="1"/>
              </p:cNvSpPr>
              <p:nvPr/>
            </p:nvSpPr>
            <p:spPr bwMode="ltGray">
              <a:xfrm>
                <a:off x="193" y="2501"/>
                <a:ext cx="2208" cy="1712"/>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51" name="Oval 7"/>
              <p:cNvSpPr>
                <a:spLocks noChangeAspect="1" noChangeArrowheads="1"/>
              </p:cNvSpPr>
              <p:nvPr/>
            </p:nvSpPr>
            <p:spPr bwMode="ltGray">
              <a:xfrm>
                <a:off x="193" y="1951"/>
                <a:ext cx="2167" cy="2101"/>
              </a:xfrm>
              <a:prstGeom prst="ellipse">
                <a:avLst/>
              </a:prstGeom>
              <a:gradFill rotWithShape="1">
                <a:gsLst>
                  <a:gs pos="0">
                    <a:srgbClr val="4299F0">
                      <a:alpha val="81000"/>
                    </a:srgbClr>
                  </a:gs>
                  <a:gs pos="100000">
                    <a:srgbClr val="0C549C">
                      <a:alpha val="81000"/>
                    </a:srgbClr>
                  </a:gs>
                </a:gsLst>
                <a:path path="shape">
                  <a:fillToRect l="50000" t="50000" r="50000" b="50000"/>
                </a:path>
              </a:gradFill>
              <a:ln w="9525" algn="ctr">
                <a:noFill/>
                <a:round/>
                <a:headEnd/>
                <a:tailEnd/>
              </a:ln>
              <a:effectLst/>
            </p:spPr>
            <p:txBody>
              <a:bodyPr wrap="none" anchor="ctr"/>
              <a:lstStyle/>
              <a:p>
                <a:endParaRPr lang="en-US"/>
              </a:p>
            </p:txBody>
          </p:sp>
          <p:sp>
            <p:nvSpPr>
              <p:cNvPr id="287752" name="Oval 8"/>
              <p:cNvSpPr>
                <a:spLocks noChangeAspect="1" noChangeArrowheads="1"/>
              </p:cNvSpPr>
              <p:nvPr/>
            </p:nvSpPr>
            <p:spPr bwMode="ltGray">
              <a:xfrm>
                <a:off x="609" y="1972"/>
                <a:ext cx="1395" cy="920"/>
              </a:xfrm>
              <a:prstGeom prst="ellipse">
                <a:avLst/>
              </a:prstGeom>
              <a:gradFill rotWithShape="1">
                <a:gsLst>
                  <a:gs pos="0">
                    <a:srgbClr val="FFFFFF">
                      <a:alpha val="39999"/>
                    </a:srgbClr>
                  </a:gs>
                  <a:gs pos="100000">
                    <a:srgbClr val="FFFFFF">
                      <a:gamma/>
                      <a:shade val="46275"/>
                      <a:invGamma/>
                      <a:alpha val="6000"/>
                    </a:srgbClr>
                  </a:gs>
                </a:gsLst>
                <a:lin ang="5400000" scaled="1"/>
              </a:gradFill>
              <a:ln w="9525" algn="ctr">
                <a:noFill/>
                <a:round/>
                <a:headEnd/>
                <a:tailEnd/>
              </a:ln>
              <a:effectLst/>
            </p:spPr>
            <p:txBody>
              <a:bodyPr wrap="none" anchor="ctr"/>
              <a:lstStyle/>
              <a:p>
                <a:endParaRPr lang="en-US"/>
              </a:p>
            </p:txBody>
          </p:sp>
        </p:grpSp>
        <p:sp>
          <p:nvSpPr>
            <p:cNvPr id="287753" name="Text Box 9"/>
            <p:cNvSpPr txBox="1">
              <a:spLocks noChangeArrowheads="1"/>
            </p:cNvSpPr>
            <p:nvPr/>
          </p:nvSpPr>
          <p:spPr bwMode="auto">
            <a:xfrm>
              <a:off x="377" y="1820"/>
              <a:ext cx="1362" cy="1023"/>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2600">
                  <a:solidFill>
                    <a:schemeClr val="bg1"/>
                  </a:solidFill>
                  <a:cs typeface="Arial" charset="0"/>
                </a:rPr>
                <a:t>Access Gateway</a:t>
              </a:r>
            </a:p>
            <a:p>
              <a:pPr algn="ctr" eaLnBrk="0" hangingPunct="0">
                <a:lnSpc>
                  <a:spcPct val="85000"/>
                </a:lnSpc>
              </a:pPr>
              <a:r>
                <a:rPr lang="en-US" sz="2600" b="1">
                  <a:solidFill>
                    <a:schemeClr val="bg1"/>
                  </a:solidFill>
                  <a:cs typeface="Arial" charset="0"/>
                </a:rPr>
                <a:t>Standard Edition</a:t>
              </a:r>
            </a:p>
          </p:txBody>
        </p:sp>
        <p:sp>
          <p:nvSpPr>
            <p:cNvPr id="287754" name="Text Box 10"/>
            <p:cNvSpPr txBox="1">
              <a:spLocks noChangeArrowheads="1"/>
            </p:cNvSpPr>
            <p:nvPr/>
          </p:nvSpPr>
          <p:spPr bwMode="auto">
            <a:xfrm>
              <a:off x="140" y="3354"/>
              <a:ext cx="1798" cy="458"/>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1500">
                  <a:cs typeface="Arial" charset="0"/>
                </a:rPr>
                <a:t>best for</a:t>
              </a:r>
              <a:br>
                <a:rPr lang="en-US" sz="1500">
                  <a:cs typeface="Arial" charset="0"/>
                </a:rPr>
              </a:br>
              <a:r>
                <a:rPr lang="en-US" sz="1700">
                  <a:cs typeface="Arial" charset="0"/>
                </a:rPr>
                <a:t>Small-to-Midsized Customers</a:t>
              </a:r>
              <a:endParaRPr lang="en-US" sz="1700" b="1">
                <a:cs typeface="Arial" charset="0"/>
              </a:endParaRPr>
            </a:p>
          </p:txBody>
        </p:sp>
        <p:sp>
          <p:nvSpPr>
            <p:cNvPr id="287755" name="Rectangle 11"/>
            <p:cNvSpPr>
              <a:spLocks/>
            </p:cNvSpPr>
            <p:nvPr/>
          </p:nvSpPr>
          <p:spPr bwMode="auto">
            <a:xfrm>
              <a:off x="296" y="984"/>
              <a:ext cx="1539" cy="378"/>
            </a:xfrm>
            <a:prstGeom prst="rect">
              <a:avLst/>
            </a:prstGeom>
            <a:noFill/>
            <a:ln w="9525">
              <a:noFill/>
              <a:miter lim="800000"/>
              <a:headEnd/>
              <a:tailEnd/>
            </a:ln>
            <a:effectLst/>
          </p:spPr>
          <p:txBody>
            <a:bodyPr lIns="24003" tIns="24003" rIns="24003" bIns="24003" anchor="b"/>
            <a:lstStyle/>
            <a:p>
              <a:pPr algn="ctr" defTabSz="576263">
                <a:lnSpc>
                  <a:spcPct val="80000"/>
                </a:lnSpc>
              </a:pPr>
              <a:r>
                <a:rPr lang="en-US">
                  <a:solidFill>
                    <a:srgbClr val="0F65BB"/>
                  </a:solidFill>
                  <a:cs typeface="Arial" charset="0"/>
                  <a:sym typeface="Arial" charset="0"/>
                </a:rPr>
                <a:t>Simple and Cost Effective Secure Remote Access</a:t>
              </a:r>
            </a:p>
          </p:txBody>
        </p:sp>
      </p:grpSp>
      <p:grpSp>
        <p:nvGrpSpPr>
          <p:cNvPr id="287756" name="Group 12"/>
          <p:cNvGrpSpPr>
            <a:grpSpLocks/>
          </p:cNvGrpSpPr>
          <p:nvPr/>
        </p:nvGrpSpPr>
        <p:grpSpPr bwMode="auto">
          <a:xfrm>
            <a:off x="3159125" y="1549400"/>
            <a:ext cx="2924175" cy="4497388"/>
            <a:chOff x="1990" y="976"/>
            <a:chExt cx="1842" cy="2833"/>
          </a:xfrm>
        </p:grpSpPr>
        <p:grpSp>
          <p:nvGrpSpPr>
            <p:cNvPr id="287757" name="Group 13"/>
            <p:cNvGrpSpPr>
              <a:grpSpLocks/>
            </p:cNvGrpSpPr>
            <p:nvPr/>
          </p:nvGrpSpPr>
          <p:grpSpPr bwMode="auto">
            <a:xfrm>
              <a:off x="2071" y="1456"/>
              <a:ext cx="1638" cy="1799"/>
              <a:chOff x="2041" y="1968"/>
              <a:chExt cx="1638" cy="1799"/>
            </a:xfrm>
          </p:grpSpPr>
          <p:sp>
            <p:nvSpPr>
              <p:cNvPr id="287758" name="Oval 14"/>
              <p:cNvSpPr>
                <a:spLocks noChangeAspect="1" noChangeArrowheads="1"/>
              </p:cNvSpPr>
              <p:nvPr/>
            </p:nvSpPr>
            <p:spPr bwMode="ltGray">
              <a:xfrm>
                <a:off x="2239" y="3358"/>
                <a:ext cx="1240" cy="409"/>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59" name="Oval 15"/>
              <p:cNvSpPr>
                <a:spLocks noChangeAspect="1" noChangeArrowheads="1"/>
              </p:cNvSpPr>
              <p:nvPr/>
            </p:nvSpPr>
            <p:spPr bwMode="ltGray">
              <a:xfrm>
                <a:off x="2041" y="2394"/>
                <a:ext cx="1638" cy="1325"/>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60" name="Oval 16"/>
              <p:cNvSpPr>
                <a:spLocks noChangeAspect="1" noChangeArrowheads="1"/>
              </p:cNvSpPr>
              <p:nvPr/>
            </p:nvSpPr>
            <p:spPr bwMode="ltGray">
              <a:xfrm>
                <a:off x="2041" y="1968"/>
                <a:ext cx="1638" cy="1625"/>
              </a:xfrm>
              <a:prstGeom prst="ellipse">
                <a:avLst/>
              </a:prstGeom>
              <a:solidFill>
                <a:srgbClr val="800080"/>
              </a:solidFill>
              <a:ln w="9525" algn="ctr">
                <a:noFill/>
                <a:round/>
                <a:headEnd/>
                <a:tailEnd/>
              </a:ln>
              <a:effectLst/>
            </p:spPr>
            <p:txBody>
              <a:bodyPr wrap="none" anchor="ctr"/>
              <a:lstStyle/>
              <a:p>
                <a:endParaRPr lang="en-US"/>
              </a:p>
            </p:txBody>
          </p:sp>
          <p:sp>
            <p:nvSpPr>
              <p:cNvPr id="287761" name="Oval 17"/>
              <p:cNvSpPr>
                <a:spLocks noChangeAspect="1" noChangeArrowheads="1"/>
              </p:cNvSpPr>
              <p:nvPr/>
            </p:nvSpPr>
            <p:spPr bwMode="ltGray">
              <a:xfrm>
                <a:off x="2349" y="1984"/>
                <a:ext cx="1036" cy="712"/>
              </a:xfrm>
              <a:prstGeom prst="ellipse">
                <a:avLst/>
              </a:prstGeom>
              <a:gradFill rotWithShape="1">
                <a:gsLst>
                  <a:gs pos="0">
                    <a:srgbClr val="FFFFFF">
                      <a:alpha val="39999"/>
                    </a:srgbClr>
                  </a:gs>
                  <a:gs pos="100000">
                    <a:srgbClr val="FFFFFF">
                      <a:gamma/>
                      <a:shade val="46275"/>
                      <a:invGamma/>
                      <a:alpha val="6000"/>
                    </a:srgbClr>
                  </a:gs>
                </a:gsLst>
                <a:lin ang="5400000" scaled="1"/>
              </a:gradFill>
              <a:ln w="9525" algn="ctr">
                <a:noFill/>
                <a:round/>
                <a:headEnd/>
                <a:tailEnd/>
              </a:ln>
              <a:effectLst/>
            </p:spPr>
            <p:txBody>
              <a:bodyPr wrap="none" anchor="ctr"/>
              <a:lstStyle/>
              <a:p>
                <a:endParaRPr lang="en-US"/>
              </a:p>
            </p:txBody>
          </p:sp>
        </p:grpSp>
        <p:sp>
          <p:nvSpPr>
            <p:cNvPr id="287762" name="Text Box 18"/>
            <p:cNvSpPr txBox="1">
              <a:spLocks noChangeArrowheads="1"/>
            </p:cNvSpPr>
            <p:nvPr/>
          </p:nvSpPr>
          <p:spPr bwMode="auto">
            <a:xfrm>
              <a:off x="2209" y="1817"/>
              <a:ext cx="1362" cy="1023"/>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2600">
                  <a:solidFill>
                    <a:schemeClr val="bg1"/>
                  </a:solidFill>
                  <a:cs typeface="Arial" charset="0"/>
                </a:rPr>
                <a:t>Access Gateway</a:t>
              </a:r>
            </a:p>
            <a:p>
              <a:pPr algn="ctr" eaLnBrk="0" hangingPunct="0">
                <a:lnSpc>
                  <a:spcPct val="85000"/>
                </a:lnSpc>
              </a:pPr>
              <a:r>
                <a:rPr lang="en-US" sz="2600" b="1">
                  <a:solidFill>
                    <a:schemeClr val="bg1"/>
                  </a:solidFill>
                  <a:cs typeface="Arial" charset="0"/>
                </a:rPr>
                <a:t>Advanced Edition</a:t>
              </a:r>
            </a:p>
          </p:txBody>
        </p:sp>
        <p:sp>
          <p:nvSpPr>
            <p:cNvPr id="287763" name="Text Box 19"/>
            <p:cNvSpPr txBox="1">
              <a:spLocks noChangeArrowheads="1"/>
            </p:cNvSpPr>
            <p:nvPr/>
          </p:nvSpPr>
          <p:spPr bwMode="auto">
            <a:xfrm>
              <a:off x="1990" y="3351"/>
              <a:ext cx="1842" cy="458"/>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1500">
                  <a:cs typeface="Arial" charset="0"/>
                </a:rPr>
                <a:t>best for</a:t>
              </a:r>
              <a:r>
                <a:rPr lang="en-US" sz="1300">
                  <a:cs typeface="Arial" charset="0"/>
                </a:rPr>
                <a:t/>
              </a:r>
              <a:br>
                <a:rPr lang="en-US" sz="1300">
                  <a:cs typeface="Arial" charset="0"/>
                </a:rPr>
              </a:br>
              <a:r>
                <a:rPr lang="en-US" sz="1700">
                  <a:cs typeface="Arial" charset="0"/>
                </a:rPr>
                <a:t>Presentation Server Environments</a:t>
              </a:r>
              <a:endParaRPr lang="en-US" sz="1000" b="1">
                <a:cs typeface="Arial" charset="0"/>
              </a:endParaRPr>
            </a:p>
          </p:txBody>
        </p:sp>
        <p:sp>
          <p:nvSpPr>
            <p:cNvPr id="287764" name="Rectangle 20"/>
            <p:cNvSpPr>
              <a:spLocks/>
            </p:cNvSpPr>
            <p:nvPr/>
          </p:nvSpPr>
          <p:spPr bwMode="auto">
            <a:xfrm>
              <a:off x="2143" y="976"/>
              <a:ext cx="1480" cy="378"/>
            </a:xfrm>
            <a:prstGeom prst="rect">
              <a:avLst/>
            </a:prstGeom>
            <a:noFill/>
            <a:ln w="9525">
              <a:noFill/>
              <a:miter lim="800000"/>
              <a:headEnd/>
              <a:tailEnd/>
            </a:ln>
            <a:effectLst/>
          </p:spPr>
          <p:txBody>
            <a:bodyPr lIns="24003" tIns="24003" rIns="24003" bIns="24003" anchor="b"/>
            <a:lstStyle/>
            <a:p>
              <a:pPr algn="ctr" defTabSz="576263">
                <a:lnSpc>
                  <a:spcPct val="80000"/>
                </a:lnSpc>
              </a:pPr>
              <a:r>
                <a:rPr lang="en-US">
                  <a:solidFill>
                    <a:srgbClr val="660033"/>
                  </a:solidFill>
                  <a:cs typeface="Arial" charset="0"/>
                  <a:sym typeface="Arial" charset="0"/>
                </a:rPr>
                <a:t>Advanced Access Control and Device Flexibility</a:t>
              </a:r>
            </a:p>
          </p:txBody>
        </p:sp>
      </p:grpSp>
      <p:grpSp>
        <p:nvGrpSpPr>
          <p:cNvPr id="287765" name="Group 21"/>
          <p:cNvGrpSpPr>
            <a:grpSpLocks/>
          </p:cNvGrpSpPr>
          <p:nvPr/>
        </p:nvGrpSpPr>
        <p:grpSpPr bwMode="auto">
          <a:xfrm>
            <a:off x="6051550" y="1493838"/>
            <a:ext cx="2854325" cy="4567237"/>
            <a:chOff x="3812" y="941"/>
            <a:chExt cx="1798" cy="2877"/>
          </a:xfrm>
        </p:grpSpPr>
        <p:grpSp>
          <p:nvGrpSpPr>
            <p:cNvPr id="287766" name="Group 22"/>
            <p:cNvGrpSpPr>
              <a:grpSpLocks noChangeAspect="1"/>
            </p:cNvGrpSpPr>
            <p:nvPr/>
          </p:nvGrpSpPr>
          <p:grpSpPr bwMode="auto">
            <a:xfrm>
              <a:off x="3887" y="1444"/>
              <a:ext cx="1638" cy="1799"/>
              <a:chOff x="2068" y="1968"/>
              <a:chExt cx="2100" cy="2307"/>
            </a:xfrm>
          </p:grpSpPr>
          <p:sp>
            <p:nvSpPr>
              <p:cNvPr id="287767" name="Oval 23"/>
              <p:cNvSpPr>
                <a:spLocks noChangeAspect="1" noChangeArrowheads="1"/>
              </p:cNvSpPr>
              <p:nvPr/>
            </p:nvSpPr>
            <p:spPr bwMode="ltGray">
              <a:xfrm>
                <a:off x="2322" y="3751"/>
                <a:ext cx="1590" cy="524"/>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68" name="Oval 24"/>
              <p:cNvSpPr>
                <a:spLocks noChangeAspect="1" noChangeArrowheads="1"/>
              </p:cNvSpPr>
              <p:nvPr/>
            </p:nvSpPr>
            <p:spPr bwMode="ltGray">
              <a:xfrm>
                <a:off x="2068" y="2514"/>
                <a:ext cx="2100" cy="1700"/>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7769" name="Oval 25"/>
              <p:cNvSpPr>
                <a:spLocks noChangeAspect="1" noChangeArrowheads="1"/>
              </p:cNvSpPr>
              <p:nvPr/>
            </p:nvSpPr>
            <p:spPr bwMode="ltGray">
              <a:xfrm>
                <a:off x="2068" y="1968"/>
                <a:ext cx="2100" cy="2084"/>
              </a:xfrm>
              <a:prstGeom prst="ellipse">
                <a:avLst/>
              </a:prstGeom>
              <a:gradFill rotWithShape="1">
                <a:gsLst>
                  <a:gs pos="0">
                    <a:srgbClr val="E94F3F"/>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287770" name="Oval 26"/>
              <p:cNvSpPr>
                <a:spLocks noChangeAspect="1" noChangeArrowheads="1"/>
              </p:cNvSpPr>
              <p:nvPr/>
            </p:nvSpPr>
            <p:spPr bwMode="ltGray">
              <a:xfrm>
                <a:off x="2463" y="1988"/>
                <a:ext cx="1328" cy="913"/>
              </a:xfrm>
              <a:prstGeom prst="ellipse">
                <a:avLst/>
              </a:prstGeom>
              <a:gradFill rotWithShape="1">
                <a:gsLst>
                  <a:gs pos="0">
                    <a:srgbClr val="FFFFFF">
                      <a:alpha val="39999"/>
                    </a:srgbClr>
                  </a:gs>
                  <a:gs pos="100000">
                    <a:srgbClr val="FFFFFF">
                      <a:gamma/>
                      <a:shade val="46275"/>
                      <a:invGamma/>
                      <a:alpha val="6000"/>
                    </a:srgbClr>
                  </a:gs>
                </a:gsLst>
                <a:lin ang="5400000" scaled="1"/>
              </a:gradFill>
              <a:ln w="9525" algn="ctr">
                <a:noFill/>
                <a:round/>
                <a:headEnd/>
                <a:tailEnd/>
              </a:ln>
              <a:effectLst/>
            </p:spPr>
            <p:txBody>
              <a:bodyPr wrap="none" anchor="ctr"/>
              <a:lstStyle/>
              <a:p>
                <a:endParaRPr lang="en-US"/>
              </a:p>
            </p:txBody>
          </p:sp>
        </p:grpSp>
        <p:sp>
          <p:nvSpPr>
            <p:cNvPr id="287771" name="Text Box 27"/>
            <p:cNvSpPr txBox="1">
              <a:spLocks noChangeArrowheads="1"/>
            </p:cNvSpPr>
            <p:nvPr/>
          </p:nvSpPr>
          <p:spPr bwMode="auto">
            <a:xfrm>
              <a:off x="4042" y="1814"/>
              <a:ext cx="1362" cy="1023"/>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2600">
                  <a:solidFill>
                    <a:schemeClr val="bg1"/>
                  </a:solidFill>
                  <a:cs typeface="Arial" charset="0"/>
                </a:rPr>
                <a:t>Access Gateway</a:t>
              </a:r>
            </a:p>
            <a:p>
              <a:pPr algn="ctr" eaLnBrk="0" hangingPunct="0">
                <a:lnSpc>
                  <a:spcPct val="85000"/>
                </a:lnSpc>
              </a:pPr>
              <a:r>
                <a:rPr lang="en-US" sz="2600" b="1">
                  <a:solidFill>
                    <a:schemeClr val="bg1"/>
                  </a:solidFill>
                  <a:cs typeface="Arial" charset="0"/>
                </a:rPr>
                <a:t>Enterprise Edition</a:t>
              </a:r>
            </a:p>
          </p:txBody>
        </p:sp>
        <p:sp>
          <p:nvSpPr>
            <p:cNvPr id="287772" name="Text Box 28"/>
            <p:cNvSpPr txBox="1">
              <a:spLocks noChangeArrowheads="1"/>
            </p:cNvSpPr>
            <p:nvPr/>
          </p:nvSpPr>
          <p:spPr bwMode="auto">
            <a:xfrm>
              <a:off x="3812" y="3360"/>
              <a:ext cx="1798" cy="458"/>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1500">
                  <a:cs typeface="Arial" charset="0"/>
                </a:rPr>
                <a:t>best for</a:t>
              </a:r>
              <a:r>
                <a:rPr lang="en-US" sz="1300">
                  <a:cs typeface="Arial" charset="0"/>
                </a:rPr>
                <a:t/>
              </a:r>
              <a:br>
                <a:rPr lang="en-US" sz="1300">
                  <a:cs typeface="Arial" charset="0"/>
                </a:rPr>
              </a:br>
              <a:r>
                <a:rPr lang="en-US" sz="1700">
                  <a:cs typeface="Arial" charset="0"/>
                </a:rPr>
                <a:t>Enterprise</a:t>
              </a:r>
              <a:br>
                <a:rPr lang="en-US" sz="1700">
                  <a:cs typeface="Arial" charset="0"/>
                </a:rPr>
              </a:br>
              <a:r>
                <a:rPr lang="en-US" sz="1700">
                  <a:cs typeface="Arial" charset="0"/>
                </a:rPr>
                <a:t>Deployments</a:t>
              </a:r>
              <a:endParaRPr lang="en-US" sz="1000">
                <a:cs typeface="Arial" charset="0"/>
              </a:endParaRPr>
            </a:p>
          </p:txBody>
        </p:sp>
        <p:sp>
          <p:nvSpPr>
            <p:cNvPr id="287773" name="Rectangle 29"/>
            <p:cNvSpPr>
              <a:spLocks/>
            </p:cNvSpPr>
            <p:nvPr/>
          </p:nvSpPr>
          <p:spPr bwMode="auto">
            <a:xfrm>
              <a:off x="3915" y="941"/>
              <a:ext cx="1557" cy="378"/>
            </a:xfrm>
            <a:prstGeom prst="rect">
              <a:avLst/>
            </a:prstGeom>
            <a:noFill/>
            <a:ln w="9525">
              <a:noFill/>
              <a:miter lim="800000"/>
              <a:headEnd/>
              <a:tailEnd/>
            </a:ln>
            <a:effectLst/>
          </p:spPr>
          <p:txBody>
            <a:bodyPr lIns="24003" tIns="24003" rIns="24003" bIns="24003" anchor="b"/>
            <a:lstStyle/>
            <a:p>
              <a:pPr algn="ctr" defTabSz="576263">
                <a:lnSpc>
                  <a:spcPct val="80000"/>
                </a:lnSpc>
              </a:pPr>
              <a:r>
                <a:rPr lang="en-US">
                  <a:solidFill>
                    <a:schemeClr val="accent2"/>
                  </a:solidFill>
                </a:rPr>
                <a:t>Complex and Demanding Environments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7756"/>
                                        </p:tgtEl>
                                        <p:attrNameLst>
                                          <p:attrName>style.visibility</p:attrName>
                                        </p:attrNameLst>
                                      </p:cBhvr>
                                      <p:to>
                                        <p:strVal val="visible"/>
                                      </p:to>
                                    </p:set>
                                    <p:animEffect transition="in" filter="fade">
                                      <p:cBhvr>
                                        <p:cTn id="11" dur="2000"/>
                                        <p:tgtEl>
                                          <p:spTgt spid="28775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87765"/>
                                        </p:tgtEl>
                                        <p:attrNameLst>
                                          <p:attrName>style.visibility</p:attrName>
                                        </p:attrNameLst>
                                      </p:cBhvr>
                                      <p:to>
                                        <p:strVal val="visible"/>
                                      </p:to>
                                    </p:set>
                                    <p:animEffect transition="in" filter="fade">
                                      <p:cBhvr>
                                        <p:cTn id="15" dur="2000"/>
                                        <p:tgtEl>
                                          <p:spTgt spid="28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laceholder 3"/>
          <p:cNvSpPr>
            <a:spLocks noGrp="1"/>
          </p:cNvSpPr>
          <p:nvPr>
            <p:ph type="sldNum" sz="quarter" idx="10"/>
          </p:nvPr>
        </p:nvSpPr>
        <p:spPr/>
        <p:txBody>
          <a:bodyPr/>
          <a:lstStyle/>
          <a:p>
            <a:fld id="{F912340A-902A-4296-814A-46555E027000}" type="slidenum">
              <a:rPr lang="en-US"/>
              <a:pPr/>
              <a:t>50</a:t>
            </a:fld>
            <a:endParaRPr lang="en-US"/>
          </a:p>
        </p:txBody>
      </p:sp>
      <p:sp>
        <p:nvSpPr>
          <p:cNvPr id="182" name="Footer Placeholder 4"/>
          <p:cNvSpPr>
            <a:spLocks noGrp="1"/>
          </p:cNvSpPr>
          <p:nvPr>
            <p:ph type="ftr" sz="quarter" idx="11"/>
          </p:nvPr>
        </p:nvSpPr>
        <p:spPr/>
        <p:txBody>
          <a:bodyPr/>
          <a:lstStyle/>
          <a:p>
            <a:r>
              <a:rPr lang="en-US"/>
              <a:t>Internal and Partner Use Only</a:t>
            </a:r>
          </a:p>
          <a:p>
            <a:endParaRPr lang="en-US"/>
          </a:p>
        </p:txBody>
      </p:sp>
      <p:sp>
        <p:nvSpPr>
          <p:cNvPr id="183" name="Date Placeholder 5"/>
          <p:cNvSpPr>
            <a:spLocks noGrp="1"/>
          </p:cNvSpPr>
          <p:nvPr>
            <p:ph type="dt" sz="half" idx="12"/>
          </p:nvPr>
        </p:nvSpPr>
        <p:spPr/>
        <p:txBody>
          <a:bodyPr/>
          <a:lstStyle/>
          <a:p>
            <a:r>
              <a:rPr lang="en-US"/>
              <a:t>© 2005 Citrix Systems, Inc.—All rights reserved.</a:t>
            </a:r>
          </a:p>
        </p:txBody>
      </p:sp>
      <p:sp>
        <p:nvSpPr>
          <p:cNvPr id="271362" name="Freeform 2"/>
          <p:cNvSpPr>
            <a:spLocks/>
          </p:cNvSpPr>
          <p:nvPr/>
        </p:nvSpPr>
        <p:spPr bwMode="auto">
          <a:xfrm>
            <a:off x="1265238" y="2500313"/>
            <a:ext cx="1914525" cy="1393825"/>
          </a:xfrm>
          <a:custGeom>
            <a:avLst/>
            <a:gdLst/>
            <a:ahLst/>
            <a:cxnLst>
              <a:cxn ang="0">
                <a:pos x="0" y="0"/>
              </a:cxn>
              <a:cxn ang="0">
                <a:pos x="472" y="0"/>
              </a:cxn>
              <a:cxn ang="0">
                <a:pos x="472" y="878"/>
              </a:cxn>
              <a:cxn ang="0">
                <a:pos x="1190" y="878"/>
              </a:cxn>
            </a:cxnLst>
            <a:rect l="0" t="0" r="r" b="b"/>
            <a:pathLst>
              <a:path w="1190" h="878">
                <a:moveTo>
                  <a:pt x="0" y="0"/>
                </a:moveTo>
                <a:lnTo>
                  <a:pt x="472" y="0"/>
                </a:lnTo>
                <a:lnTo>
                  <a:pt x="472" y="878"/>
                </a:lnTo>
                <a:lnTo>
                  <a:pt x="1190" y="878"/>
                </a:ln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271363" name="Rectangle 3"/>
          <p:cNvSpPr>
            <a:spLocks noGrp="1" noChangeArrowheads="1"/>
          </p:cNvSpPr>
          <p:nvPr>
            <p:ph type="title"/>
          </p:nvPr>
        </p:nvSpPr>
        <p:spPr/>
        <p:txBody>
          <a:bodyPr/>
          <a:lstStyle/>
          <a:p>
            <a:r>
              <a:rPr lang="en-US"/>
              <a:t>AG Traffic – ICA/CGP</a:t>
            </a:r>
          </a:p>
        </p:txBody>
      </p:sp>
      <p:grpSp>
        <p:nvGrpSpPr>
          <p:cNvPr id="271364" name="Group 4"/>
          <p:cNvGrpSpPr>
            <a:grpSpLocks/>
          </p:cNvGrpSpPr>
          <p:nvPr/>
        </p:nvGrpSpPr>
        <p:grpSpPr bwMode="auto">
          <a:xfrm>
            <a:off x="7940675" y="3851275"/>
            <a:ext cx="809625" cy="485775"/>
            <a:chOff x="940" y="2750"/>
            <a:chExt cx="510" cy="306"/>
          </a:xfrm>
        </p:grpSpPr>
        <p:sp>
          <p:nvSpPr>
            <p:cNvPr id="271365" name="Oval 5"/>
            <p:cNvSpPr>
              <a:spLocks noChangeArrowheads="1"/>
            </p:cNvSpPr>
            <p:nvPr/>
          </p:nvSpPr>
          <p:spPr bwMode="gray">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1366" name="Group 6"/>
            <p:cNvGrpSpPr>
              <a:grpSpLocks/>
            </p:cNvGrpSpPr>
            <p:nvPr/>
          </p:nvGrpSpPr>
          <p:grpSpPr bwMode="auto">
            <a:xfrm>
              <a:off x="945" y="2864"/>
              <a:ext cx="348" cy="100"/>
              <a:chOff x="2379" y="2738"/>
              <a:chExt cx="348" cy="100"/>
            </a:xfrm>
          </p:grpSpPr>
          <p:sp>
            <p:nvSpPr>
              <p:cNvPr id="271367" name="AutoShape 7"/>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368" name="Line 8"/>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1369" name="Line 9"/>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1370" name="Line 10"/>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1371" name="Freeform 11"/>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71372" name="Group 12"/>
            <p:cNvGrpSpPr>
              <a:grpSpLocks/>
            </p:cNvGrpSpPr>
            <p:nvPr/>
          </p:nvGrpSpPr>
          <p:grpSpPr bwMode="auto">
            <a:xfrm>
              <a:off x="945" y="2756"/>
              <a:ext cx="348" cy="100"/>
              <a:chOff x="2379" y="2738"/>
              <a:chExt cx="348" cy="100"/>
            </a:xfrm>
          </p:grpSpPr>
          <p:sp>
            <p:nvSpPr>
              <p:cNvPr id="271373" name="AutoShape 13"/>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374" name="Line 14"/>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1375" name="Line 15"/>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1376" name="Line 16"/>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1377" name="Freeform 17"/>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nvGrpSpPr>
          <p:cNvPr id="271378" name="Group 18"/>
          <p:cNvGrpSpPr>
            <a:grpSpLocks/>
          </p:cNvGrpSpPr>
          <p:nvPr/>
        </p:nvGrpSpPr>
        <p:grpSpPr bwMode="auto">
          <a:xfrm>
            <a:off x="7870825" y="1422400"/>
            <a:ext cx="847725" cy="777875"/>
            <a:chOff x="5103" y="899"/>
            <a:chExt cx="534" cy="490"/>
          </a:xfrm>
        </p:grpSpPr>
        <p:sp>
          <p:nvSpPr>
            <p:cNvPr id="271379" name="Oval 19"/>
            <p:cNvSpPr>
              <a:spLocks noChangeArrowheads="1"/>
            </p:cNvSpPr>
            <p:nvPr/>
          </p:nvSpPr>
          <p:spPr bwMode="gray">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380" name="Oval 20"/>
            <p:cNvSpPr>
              <a:spLocks noChangeArrowheads="1"/>
            </p:cNvSpPr>
            <p:nvPr/>
          </p:nvSpPr>
          <p:spPr bwMode="gray">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1381" name="Group 21"/>
            <p:cNvGrpSpPr>
              <a:grpSpLocks/>
            </p:cNvGrpSpPr>
            <p:nvPr/>
          </p:nvGrpSpPr>
          <p:grpSpPr bwMode="auto">
            <a:xfrm>
              <a:off x="5132" y="1193"/>
              <a:ext cx="348" cy="100"/>
              <a:chOff x="2379" y="2738"/>
              <a:chExt cx="348" cy="100"/>
            </a:xfrm>
          </p:grpSpPr>
          <p:sp>
            <p:nvSpPr>
              <p:cNvPr id="271382" name="AutoShape 22"/>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383" name="Line 23"/>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1384" name="Line 24"/>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1385" name="Line 25"/>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1386" name="Freeform 26"/>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71387" name="Group 27"/>
            <p:cNvGrpSpPr>
              <a:grpSpLocks/>
            </p:cNvGrpSpPr>
            <p:nvPr/>
          </p:nvGrpSpPr>
          <p:grpSpPr bwMode="auto">
            <a:xfrm>
              <a:off x="5132" y="1085"/>
              <a:ext cx="348" cy="100"/>
              <a:chOff x="2379" y="2738"/>
              <a:chExt cx="348" cy="100"/>
            </a:xfrm>
          </p:grpSpPr>
          <p:sp>
            <p:nvSpPr>
              <p:cNvPr id="271388" name="AutoShape 28"/>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389" name="Line 29"/>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1390" name="Line 30"/>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1391" name="Line 31"/>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1392" name="Freeform 32"/>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71393" name="Line 33"/>
          <p:cNvSpPr>
            <a:spLocks noChangeShapeType="1"/>
          </p:cNvSpPr>
          <p:nvPr/>
        </p:nvSpPr>
        <p:spPr bwMode="gray">
          <a:xfrm flipH="1">
            <a:off x="7369175" y="2965450"/>
            <a:ext cx="504825" cy="0"/>
          </a:xfrm>
          <a:prstGeom prst="line">
            <a:avLst/>
          </a:prstGeom>
          <a:noFill/>
          <a:ln w="28575">
            <a:solidFill>
              <a:schemeClr val="tx1"/>
            </a:solidFill>
            <a:round/>
            <a:headEnd/>
            <a:tailEnd/>
          </a:ln>
          <a:effectLst/>
        </p:spPr>
        <p:txBody>
          <a:bodyPr wrap="none" anchor="ctr"/>
          <a:lstStyle/>
          <a:p>
            <a:endParaRPr lang="en-US"/>
          </a:p>
        </p:txBody>
      </p:sp>
      <p:sp>
        <p:nvSpPr>
          <p:cNvPr id="271394" name="Line 34"/>
          <p:cNvSpPr>
            <a:spLocks noChangeShapeType="1"/>
          </p:cNvSpPr>
          <p:nvPr/>
        </p:nvSpPr>
        <p:spPr bwMode="gray">
          <a:xfrm>
            <a:off x="7369175" y="1885950"/>
            <a:ext cx="0" cy="4032250"/>
          </a:xfrm>
          <a:prstGeom prst="line">
            <a:avLst/>
          </a:prstGeom>
          <a:noFill/>
          <a:ln w="28575">
            <a:solidFill>
              <a:schemeClr val="tx1"/>
            </a:solidFill>
            <a:round/>
            <a:headEnd/>
            <a:tailEnd/>
          </a:ln>
          <a:effectLst/>
        </p:spPr>
        <p:txBody>
          <a:bodyPr wrap="none" anchor="ctr"/>
          <a:lstStyle/>
          <a:p>
            <a:endParaRPr lang="en-US"/>
          </a:p>
        </p:txBody>
      </p:sp>
      <p:sp>
        <p:nvSpPr>
          <p:cNvPr id="271395" name="Line 35"/>
          <p:cNvSpPr>
            <a:spLocks noChangeShapeType="1"/>
          </p:cNvSpPr>
          <p:nvPr/>
        </p:nvSpPr>
        <p:spPr bwMode="gray">
          <a:xfrm>
            <a:off x="7369175" y="4983163"/>
            <a:ext cx="504825" cy="0"/>
          </a:xfrm>
          <a:prstGeom prst="line">
            <a:avLst/>
          </a:prstGeom>
          <a:noFill/>
          <a:ln w="28575">
            <a:solidFill>
              <a:schemeClr val="tx1"/>
            </a:solidFill>
            <a:round/>
            <a:headEnd/>
            <a:tailEnd/>
          </a:ln>
          <a:effectLst/>
        </p:spPr>
        <p:txBody>
          <a:bodyPr wrap="none" anchor="ctr"/>
          <a:lstStyle/>
          <a:p>
            <a:endParaRPr lang="en-US"/>
          </a:p>
        </p:txBody>
      </p:sp>
      <p:sp>
        <p:nvSpPr>
          <p:cNvPr id="271396" name="Line 36"/>
          <p:cNvSpPr>
            <a:spLocks noChangeShapeType="1"/>
          </p:cNvSpPr>
          <p:nvPr/>
        </p:nvSpPr>
        <p:spPr bwMode="gray">
          <a:xfrm>
            <a:off x="7369175" y="3902075"/>
            <a:ext cx="504825" cy="0"/>
          </a:xfrm>
          <a:prstGeom prst="line">
            <a:avLst/>
          </a:prstGeom>
          <a:noFill/>
          <a:ln w="28575">
            <a:solidFill>
              <a:schemeClr val="tx1"/>
            </a:solidFill>
            <a:round/>
            <a:headEnd/>
            <a:tailEnd/>
          </a:ln>
          <a:effectLst/>
        </p:spPr>
        <p:txBody>
          <a:bodyPr wrap="none" anchor="ctr"/>
          <a:lstStyle/>
          <a:p>
            <a:endParaRPr lang="en-US"/>
          </a:p>
        </p:txBody>
      </p:sp>
      <p:sp>
        <p:nvSpPr>
          <p:cNvPr id="271397" name="Oval 37"/>
          <p:cNvSpPr>
            <a:spLocks noChangeArrowheads="1"/>
          </p:cNvSpPr>
          <p:nvPr/>
        </p:nvSpPr>
        <p:spPr bwMode="gray">
          <a:xfrm>
            <a:off x="7696200" y="4445000"/>
            <a:ext cx="1241425" cy="746125"/>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en-AU"/>
          </a:p>
        </p:txBody>
      </p:sp>
      <p:sp>
        <p:nvSpPr>
          <p:cNvPr id="271398" name="Oval 38"/>
          <p:cNvSpPr>
            <a:spLocks noChangeArrowheads="1"/>
          </p:cNvSpPr>
          <p:nvPr/>
        </p:nvSpPr>
        <p:spPr bwMode="gray">
          <a:xfrm>
            <a:off x="8315325" y="4575175"/>
            <a:ext cx="431800" cy="26828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1399" name="Oval 39"/>
          <p:cNvSpPr>
            <a:spLocks noChangeArrowheads="1"/>
          </p:cNvSpPr>
          <p:nvPr/>
        </p:nvSpPr>
        <p:spPr bwMode="gray">
          <a:xfrm>
            <a:off x="7886700" y="457517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1400" name="Arc 40"/>
          <p:cNvSpPr>
            <a:spLocks/>
          </p:cNvSpPr>
          <p:nvPr/>
        </p:nvSpPr>
        <p:spPr bwMode="gray">
          <a:xfrm>
            <a:off x="799306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1" name="Arc 41"/>
          <p:cNvSpPr>
            <a:spLocks/>
          </p:cNvSpPr>
          <p:nvPr/>
        </p:nvSpPr>
        <p:spPr bwMode="gray">
          <a:xfrm>
            <a:off x="799306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2" name="Arc 42"/>
          <p:cNvSpPr>
            <a:spLocks/>
          </p:cNvSpPr>
          <p:nvPr/>
        </p:nvSpPr>
        <p:spPr bwMode="gray">
          <a:xfrm>
            <a:off x="799306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3" name="Arc 43"/>
          <p:cNvSpPr>
            <a:spLocks/>
          </p:cNvSpPr>
          <p:nvPr/>
        </p:nvSpPr>
        <p:spPr bwMode="gray">
          <a:xfrm>
            <a:off x="806608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1404" name="Arc 44"/>
          <p:cNvSpPr>
            <a:spLocks/>
          </p:cNvSpPr>
          <p:nvPr/>
        </p:nvSpPr>
        <p:spPr bwMode="gray">
          <a:xfrm>
            <a:off x="806767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1405" name="Arc 45"/>
          <p:cNvSpPr>
            <a:spLocks/>
          </p:cNvSpPr>
          <p:nvPr/>
        </p:nvSpPr>
        <p:spPr bwMode="gray">
          <a:xfrm>
            <a:off x="848201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6" name="Arc 46"/>
          <p:cNvSpPr>
            <a:spLocks/>
          </p:cNvSpPr>
          <p:nvPr/>
        </p:nvSpPr>
        <p:spPr bwMode="gray">
          <a:xfrm>
            <a:off x="848201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7" name="Arc 47"/>
          <p:cNvSpPr>
            <a:spLocks/>
          </p:cNvSpPr>
          <p:nvPr/>
        </p:nvSpPr>
        <p:spPr bwMode="gray">
          <a:xfrm>
            <a:off x="848201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08" name="Arc 48"/>
          <p:cNvSpPr>
            <a:spLocks/>
          </p:cNvSpPr>
          <p:nvPr/>
        </p:nvSpPr>
        <p:spPr bwMode="gray">
          <a:xfrm>
            <a:off x="855503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1409" name="Arc 49"/>
          <p:cNvSpPr>
            <a:spLocks/>
          </p:cNvSpPr>
          <p:nvPr/>
        </p:nvSpPr>
        <p:spPr bwMode="gray">
          <a:xfrm>
            <a:off x="855662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1410" name="Oval 50"/>
          <p:cNvSpPr>
            <a:spLocks noChangeArrowheads="1"/>
          </p:cNvSpPr>
          <p:nvPr/>
        </p:nvSpPr>
        <p:spPr bwMode="gray">
          <a:xfrm>
            <a:off x="8120063" y="481012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1411" name="Arc 51"/>
          <p:cNvSpPr>
            <a:spLocks/>
          </p:cNvSpPr>
          <p:nvPr/>
        </p:nvSpPr>
        <p:spPr bwMode="gray">
          <a:xfrm>
            <a:off x="8229600" y="5029200"/>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12" name="Arc 52"/>
          <p:cNvSpPr>
            <a:spLocks/>
          </p:cNvSpPr>
          <p:nvPr/>
        </p:nvSpPr>
        <p:spPr bwMode="gray">
          <a:xfrm>
            <a:off x="8229600" y="5075238"/>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13" name="Arc 53"/>
          <p:cNvSpPr>
            <a:spLocks/>
          </p:cNvSpPr>
          <p:nvPr/>
        </p:nvSpPr>
        <p:spPr bwMode="gray">
          <a:xfrm>
            <a:off x="8229600" y="5053013"/>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1414" name="Arc 54"/>
          <p:cNvSpPr>
            <a:spLocks/>
          </p:cNvSpPr>
          <p:nvPr/>
        </p:nvSpPr>
        <p:spPr bwMode="gray">
          <a:xfrm>
            <a:off x="8302625" y="4983163"/>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1415" name="Arc 55"/>
          <p:cNvSpPr>
            <a:spLocks/>
          </p:cNvSpPr>
          <p:nvPr/>
        </p:nvSpPr>
        <p:spPr bwMode="gray">
          <a:xfrm>
            <a:off x="8304213" y="5005388"/>
            <a:ext cx="30162"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1416" name="Line 56"/>
          <p:cNvSpPr>
            <a:spLocks noChangeShapeType="1"/>
          </p:cNvSpPr>
          <p:nvPr/>
        </p:nvSpPr>
        <p:spPr bwMode="gray">
          <a:xfrm flipH="1">
            <a:off x="7369175" y="1885950"/>
            <a:ext cx="504825" cy="0"/>
          </a:xfrm>
          <a:prstGeom prst="line">
            <a:avLst/>
          </a:prstGeom>
          <a:noFill/>
          <a:ln w="28575">
            <a:solidFill>
              <a:schemeClr val="tx1"/>
            </a:solidFill>
            <a:round/>
            <a:headEnd/>
            <a:tailEnd/>
          </a:ln>
          <a:effectLst/>
        </p:spPr>
        <p:txBody>
          <a:bodyPr wrap="none" anchor="ctr"/>
          <a:lstStyle/>
          <a:p>
            <a:endParaRPr lang="en-US"/>
          </a:p>
        </p:txBody>
      </p:sp>
      <p:sp>
        <p:nvSpPr>
          <p:cNvPr id="271417" name="Line 57"/>
          <p:cNvSpPr>
            <a:spLocks noChangeShapeType="1"/>
          </p:cNvSpPr>
          <p:nvPr/>
        </p:nvSpPr>
        <p:spPr bwMode="gray">
          <a:xfrm>
            <a:off x="7369175" y="5918200"/>
            <a:ext cx="504825" cy="0"/>
          </a:xfrm>
          <a:prstGeom prst="line">
            <a:avLst/>
          </a:prstGeom>
          <a:noFill/>
          <a:ln w="28575">
            <a:solidFill>
              <a:schemeClr val="tx1"/>
            </a:solidFill>
            <a:round/>
            <a:headEnd/>
            <a:tailEnd/>
          </a:ln>
          <a:effectLst/>
        </p:spPr>
        <p:txBody>
          <a:bodyPr wrap="none" anchor="ctr"/>
          <a:lstStyle/>
          <a:p>
            <a:endParaRPr lang="en-US"/>
          </a:p>
        </p:txBody>
      </p:sp>
      <p:pic>
        <p:nvPicPr>
          <p:cNvPr id="271418" name="Picture 58" descr="MCj02824640000[1]"/>
          <p:cNvPicPr>
            <a:picLocks noChangeAspect="1" noChangeArrowheads="1"/>
          </p:cNvPicPr>
          <p:nvPr/>
        </p:nvPicPr>
        <p:blipFill>
          <a:blip r:embed="rId3" cstate="print"/>
          <a:srcRect/>
          <a:stretch>
            <a:fillRect/>
          </a:stretch>
        </p:blipFill>
        <p:spPr bwMode="gray">
          <a:xfrm flipH="1">
            <a:off x="7885113" y="5627688"/>
            <a:ext cx="808037" cy="747712"/>
          </a:xfrm>
          <a:prstGeom prst="rect">
            <a:avLst/>
          </a:prstGeom>
          <a:noFill/>
        </p:spPr>
      </p:pic>
      <p:sp>
        <p:nvSpPr>
          <p:cNvPr id="271419" name="Line 59"/>
          <p:cNvSpPr>
            <a:spLocks noChangeShapeType="1"/>
          </p:cNvSpPr>
          <p:nvPr/>
        </p:nvSpPr>
        <p:spPr bwMode="gray">
          <a:xfrm>
            <a:off x="3363913" y="3708400"/>
            <a:ext cx="0" cy="390525"/>
          </a:xfrm>
          <a:prstGeom prst="line">
            <a:avLst/>
          </a:prstGeom>
          <a:noFill/>
          <a:ln w="28575">
            <a:solidFill>
              <a:schemeClr val="tx1"/>
            </a:solidFill>
            <a:round/>
            <a:headEnd/>
            <a:tailEnd/>
          </a:ln>
          <a:effectLst/>
        </p:spPr>
        <p:txBody>
          <a:bodyPr/>
          <a:lstStyle/>
          <a:p>
            <a:endParaRPr lang="en-US"/>
          </a:p>
        </p:txBody>
      </p:sp>
      <p:sp>
        <p:nvSpPr>
          <p:cNvPr id="271420" name="Line 60"/>
          <p:cNvSpPr>
            <a:spLocks noChangeShapeType="1"/>
          </p:cNvSpPr>
          <p:nvPr/>
        </p:nvSpPr>
        <p:spPr bwMode="gray">
          <a:xfrm>
            <a:off x="4618038" y="3692525"/>
            <a:ext cx="0" cy="390525"/>
          </a:xfrm>
          <a:prstGeom prst="line">
            <a:avLst/>
          </a:prstGeom>
          <a:noFill/>
          <a:ln w="28575">
            <a:solidFill>
              <a:schemeClr val="tx1"/>
            </a:solidFill>
            <a:round/>
            <a:headEnd/>
            <a:tailEnd/>
          </a:ln>
          <a:effectLst/>
        </p:spPr>
        <p:txBody>
          <a:bodyPr/>
          <a:lstStyle/>
          <a:p>
            <a:endParaRPr lang="en-US"/>
          </a:p>
        </p:txBody>
      </p:sp>
      <p:sp>
        <p:nvSpPr>
          <p:cNvPr id="271421" name="Text Box 61"/>
          <p:cNvSpPr txBox="1">
            <a:spLocks noChangeArrowheads="1"/>
          </p:cNvSpPr>
          <p:nvPr/>
        </p:nvSpPr>
        <p:spPr bwMode="gray">
          <a:xfrm rot="-5400000">
            <a:off x="2871788" y="378142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71422" name="Line 62"/>
          <p:cNvSpPr>
            <a:spLocks noChangeShapeType="1"/>
          </p:cNvSpPr>
          <p:nvPr/>
        </p:nvSpPr>
        <p:spPr bwMode="gray">
          <a:xfrm>
            <a:off x="3189288" y="3717925"/>
            <a:ext cx="0" cy="390525"/>
          </a:xfrm>
          <a:prstGeom prst="line">
            <a:avLst/>
          </a:prstGeom>
          <a:noFill/>
          <a:ln w="28575">
            <a:solidFill>
              <a:schemeClr val="tx1"/>
            </a:solidFill>
            <a:round/>
            <a:headEnd/>
            <a:tailEnd/>
          </a:ln>
          <a:effectLst/>
        </p:spPr>
        <p:txBody>
          <a:bodyPr/>
          <a:lstStyle/>
          <a:p>
            <a:endParaRPr lang="en-US"/>
          </a:p>
        </p:txBody>
      </p:sp>
      <p:sp>
        <p:nvSpPr>
          <p:cNvPr id="271423" name="Line 63"/>
          <p:cNvSpPr>
            <a:spLocks noChangeShapeType="1"/>
          </p:cNvSpPr>
          <p:nvPr/>
        </p:nvSpPr>
        <p:spPr bwMode="gray">
          <a:xfrm>
            <a:off x="4430713" y="3714750"/>
            <a:ext cx="0" cy="390525"/>
          </a:xfrm>
          <a:prstGeom prst="line">
            <a:avLst/>
          </a:prstGeom>
          <a:noFill/>
          <a:ln w="28575">
            <a:solidFill>
              <a:schemeClr val="tx1"/>
            </a:solidFill>
            <a:round/>
            <a:headEnd/>
            <a:tailEnd/>
          </a:ln>
          <a:effectLst/>
        </p:spPr>
        <p:txBody>
          <a:bodyPr/>
          <a:lstStyle/>
          <a:p>
            <a:endParaRPr lang="en-US"/>
          </a:p>
        </p:txBody>
      </p:sp>
      <p:sp>
        <p:nvSpPr>
          <p:cNvPr id="271424" name="Text Box 64"/>
          <p:cNvSpPr txBox="1">
            <a:spLocks noChangeArrowheads="1"/>
          </p:cNvSpPr>
          <p:nvPr/>
        </p:nvSpPr>
        <p:spPr bwMode="gray">
          <a:xfrm rot="-5400000">
            <a:off x="4180682" y="376475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sp>
        <p:nvSpPr>
          <p:cNvPr id="271425" name="Line 65"/>
          <p:cNvSpPr>
            <a:spLocks noChangeShapeType="1"/>
          </p:cNvSpPr>
          <p:nvPr/>
        </p:nvSpPr>
        <p:spPr bwMode="gray">
          <a:xfrm>
            <a:off x="4613275" y="3905250"/>
            <a:ext cx="2760663" cy="0"/>
          </a:xfrm>
          <a:prstGeom prst="line">
            <a:avLst/>
          </a:prstGeom>
          <a:noFill/>
          <a:ln w="57150">
            <a:solidFill>
              <a:schemeClr val="tx1"/>
            </a:solidFill>
            <a:round/>
            <a:headEnd/>
            <a:tailEnd/>
          </a:ln>
          <a:effectLst/>
        </p:spPr>
        <p:txBody>
          <a:bodyPr/>
          <a:lstStyle/>
          <a:p>
            <a:endParaRPr lang="en-US"/>
          </a:p>
        </p:txBody>
      </p:sp>
      <p:sp>
        <p:nvSpPr>
          <p:cNvPr id="271426" name="Text Box 66"/>
          <p:cNvSpPr txBox="1">
            <a:spLocks noChangeArrowheads="1"/>
          </p:cNvSpPr>
          <p:nvPr/>
        </p:nvSpPr>
        <p:spPr bwMode="gray">
          <a:xfrm>
            <a:off x="7512050" y="5343525"/>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File Servers</a:t>
            </a:r>
          </a:p>
        </p:txBody>
      </p:sp>
      <p:sp>
        <p:nvSpPr>
          <p:cNvPr id="271427" name="Text Box 67"/>
          <p:cNvSpPr txBox="1">
            <a:spLocks noChangeArrowheads="1"/>
          </p:cNvSpPr>
          <p:nvPr/>
        </p:nvSpPr>
        <p:spPr bwMode="gray">
          <a:xfrm>
            <a:off x="7315200" y="4230688"/>
            <a:ext cx="18288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Web/App Servers</a:t>
            </a:r>
          </a:p>
        </p:txBody>
      </p:sp>
      <p:sp>
        <p:nvSpPr>
          <p:cNvPr id="271428" name="Text Box 68"/>
          <p:cNvSpPr txBox="1">
            <a:spLocks noChangeArrowheads="1"/>
          </p:cNvSpPr>
          <p:nvPr/>
        </p:nvSpPr>
        <p:spPr bwMode="gray">
          <a:xfrm>
            <a:off x="7383463" y="2141538"/>
            <a:ext cx="1760537"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 Server</a:t>
            </a:r>
          </a:p>
        </p:txBody>
      </p:sp>
      <p:sp>
        <p:nvSpPr>
          <p:cNvPr id="271429" name="Text Box 69"/>
          <p:cNvSpPr txBox="1">
            <a:spLocks noChangeArrowheads="1"/>
          </p:cNvSpPr>
          <p:nvPr/>
        </p:nvSpPr>
        <p:spPr bwMode="gray">
          <a:xfrm>
            <a:off x="7472363" y="3267075"/>
            <a:ext cx="1671637" cy="222250"/>
          </a:xfrm>
          <a:prstGeom prst="rect">
            <a:avLst/>
          </a:prstGeom>
          <a:noFill/>
          <a:ln w="9525">
            <a:noFill/>
            <a:miter lim="800000"/>
            <a:headEnd/>
            <a:tailEnd/>
          </a:ln>
          <a:effectLst/>
        </p:spPr>
        <p:txBody>
          <a:bodyPr>
            <a:spAutoFit/>
          </a:bodyPr>
          <a:lstStyle/>
          <a:p>
            <a:pPr algn="ctr">
              <a:lnSpc>
                <a:spcPct val="85000"/>
              </a:lnSpc>
            </a:pPr>
            <a:r>
              <a:rPr lang="en-US" sz="1000" b="1"/>
              <a:t>E-mail Servers</a:t>
            </a:r>
          </a:p>
        </p:txBody>
      </p:sp>
      <p:sp>
        <p:nvSpPr>
          <p:cNvPr id="271430" name="Text Box 70"/>
          <p:cNvSpPr txBox="1">
            <a:spLocks noChangeArrowheads="1"/>
          </p:cNvSpPr>
          <p:nvPr/>
        </p:nvSpPr>
        <p:spPr bwMode="gray">
          <a:xfrm>
            <a:off x="7493000" y="6272213"/>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IP PBX</a:t>
            </a:r>
          </a:p>
        </p:txBody>
      </p:sp>
      <p:sp>
        <p:nvSpPr>
          <p:cNvPr id="271432" name="Rectangle 72"/>
          <p:cNvSpPr>
            <a:spLocks noChangeArrowheads="1"/>
          </p:cNvSpPr>
          <p:nvPr/>
        </p:nvSpPr>
        <p:spPr bwMode="auto">
          <a:xfrm>
            <a:off x="3341688" y="3282950"/>
            <a:ext cx="1214437" cy="352425"/>
          </a:xfrm>
          <a:prstGeom prst="rect">
            <a:avLst/>
          </a:prstGeom>
          <a:noFill/>
          <a:ln w="9525">
            <a:noFill/>
            <a:miter lim="800000"/>
            <a:headEnd/>
            <a:tailEnd/>
          </a:ln>
          <a:effectLst/>
        </p:spPr>
        <p:txBody>
          <a:bodyPr wrap="none">
            <a:spAutoFit/>
          </a:bodyPr>
          <a:lstStyle/>
          <a:p>
            <a:pPr algn="ctr" eaLnBrk="0" hangingPunct="0">
              <a:lnSpc>
                <a:spcPct val="85000"/>
              </a:lnSpc>
            </a:pPr>
            <a:r>
              <a:rPr lang="en-AU" sz="1000" b="1"/>
              <a:t>Access Gateway </a:t>
            </a:r>
          </a:p>
          <a:p>
            <a:pPr algn="ctr" eaLnBrk="0" hangingPunct="0">
              <a:lnSpc>
                <a:spcPct val="85000"/>
              </a:lnSpc>
            </a:pPr>
            <a:r>
              <a:rPr lang="en-AU" sz="1000" b="1"/>
              <a:t>appliance</a:t>
            </a:r>
          </a:p>
        </p:txBody>
      </p:sp>
      <p:grpSp>
        <p:nvGrpSpPr>
          <p:cNvPr id="271433" name="Group 73"/>
          <p:cNvGrpSpPr>
            <a:grpSpLocks/>
          </p:cNvGrpSpPr>
          <p:nvPr/>
        </p:nvGrpSpPr>
        <p:grpSpPr bwMode="auto">
          <a:xfrm>
            <a:off x="3444875" y="3727450"/>
            <a:ext cx="955675" cy="377825"/>
            <a:chOff x="3687" y="3053"/>
            <a:chExt cx="1654" cy="595"/>
          </a:xfrm>
        </p:grpSpPr>
        <p:pic>
          <p:nvPicPr>
            <p:cNvPr id="271434" name="Picture 74" descr="AG-black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71435" name="Oval 75"/>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71436" name="Group 76"/>
          <p:cNvGrpSpPr>
            <a:grpSpLocks/>
          </p:cNvGrpSpPr>
          <p:nvPr/>
        </p:nvGrpSpPr>
        <p:grpSpPr bwMode="auto">
          <a:xfrm>
            <a:off x="-25400" y="3530600"/>
            <a:ext cx="1524000" cy="865188"/>
            <a:chOff x="-63" y="2236"/>
            <a:chExt cx="960" cy="545"/>
          </a:xfrm>
        </p:grpSpPr>
        <p:sp>
          <p:nvSpPr>
            <p:cNvPr id="271437" name="Oval 77"/>
            <p:cNvSpPr>
              <a:spLocks noChangeArrowheads="1"/>
            </p:cNvSpPr>
            <p:nvPr/>
          </p:nvSpPr>
          <p:spPr bwMode="gray">
            <a:xfrm>
              <a:off x="519" y="234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38" name="AutoShape 78"/>
            <p:cNvSpPr>
              <a:spLocks noChangeArrowheads="1"/>
            </p:cNvSpPr>
            <p:nvPr/>
          </p:nvSpPr>
          <p:spPr bwMode="gray">
            <a:xfrm>
              <a:off x="536" y="223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71439" name="AutoShape 79"/>
            <p:cNvSpPr>
              <a:spLocks noChangeArrowheads="1"/>
            </p:cNvSpPr>
            <p:nvPr/>
          </p:nvSpPr>
          <p:spPr bwMode="gray">
            <a:xfrm>
              <a:off x="554" y="225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40" name="AutoShape 80"/>
            <p:cNvSpPr>
              <a:spLocks noChangeArrowheads="1"/>
            </p:cNvSpPr>
            <p:nvPr/>
          </p:nvSpPr>
          <p:spPr bwMode="gray">
            <a:xfrm>
              <a:off x="557" y="225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1441" name="AutoShape 81"/>
            <p:cNvSpPr>
              <a:spLocks noChangeArrowheads="1"/>
            </p:cNvSpPr>
            <p:nvPr/>
          </p:nvSpPr>
          <p:spPr bwMode="gray">
            <a:xfrm>
              <a:off x="553" y="237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42" name="Line 82"/>
            <p:cNvSpPr>
              <a:spLocks noChangeShapeType="1"/>
            </p:cNvSpPr>
            <p:nvPr/>
          </p:nvSpPr>
          <p:spPr bwMode="gray">
            <a:xfrm>
              <a:off x="576" y="2367"/>
              <a:ext cx="1" cy="45"/>
            </a:xfrm>
            <a:prstGeom prst="line">
              <a:avLst/>
            </a:prstGeom>
            <a:noFill/>
            <a:ln w="9525">
              <a:solidFill>
                <a:schemeClr val="bg2"/>
              </a:solidFill>
              <a:round/>
              <a:headEnd/>
              <a:tailEnd/>
            </a:ln>
            <a:effectLst/>
          </p:spPr>
          <p:txBody>
            <a:bodyPr/>
            <a:lstStyle/>
            <a:p>
              <a:endParaRPr lang="en-US"/>
            </a:p>
          </p:txBody>
        </p:sp>
        <p:sp>
          <p:nvSpPr>
            <p:cNvPr id="271443" name="Line 83"/>
            <p:cNvSpPr>
              <a:spLocks noChangeShapeType="1"/>
            </p:cNvSpPr>
            <p:nvPr/>
          </p:nvSpPr>
          <p:spPr bwMode="gray">
            <a:xfrm>
              <a:off x="592" y="2370"/>
              <a:ext cx="0" cy="45"/>
            </a:xfrm>
            <a:prstGeom prst="line">
              <a:avLst/>
            </a:prstGeom>
            <a:noFill/>
            <a:ln w="9525">
              <a:solidFill>
                <a:schemeClr val="bg2"/>
              </a:solidFill>
              <a:round/>
              <a:headEnd/>
              <a:tailEnd/>
            </a:ln>
            <a:effectLst/>
          </p:spPr>
          <p:txBody>
            <a:bodyPr/>
            <a:lstStyle/>
            <a:p>
              <a:endParaRPr lang="en-US"/>
            </a:p>
          </p:txBody>
        </p:sp>
        <p:sp>
          <p:nvSpPr>
            <p:cNvPr id="271444" name="Line 84"/>
            <p:cNvSpPr>
              <a:spLocks noChangeShapeType="1"/>
            </p:cNvSpPr>
            <p:nvPr/>
          </p:nvSpPr>
          <p:spPr bwMode="gray">
            <a:xfrm>
              <a:off x="607" y="2374"/>
              <a:ext cx="1" cy="45"/>
            </a:xfrm>
            <a:prstGeom prst="line">
              <a:avLst/>
            </a:prstGeom>
            <a:noFill/>
            <a:ln w="9525">
              <a:solidFill>
                <a:schemeClr val="bg2"/>
              </a:solidFill>
              <a:round/>
              <a:headEnd/>
              <a:tailEnd/>
            </a:ln>
            <a:effectLst/>
          </p:spPr>
          <p:txBody>
            <a:bodyPr/>
            <a:lstStyle/>
            <a:p>
              <a:endParaRPr lang="en-US"/>
            </a:p>
          </p:txBody>
        </p:sp>
        <p:sp>
          <p:nvSpPr>
            <p:cNvPr id="271445" name="Line 85"/>
            <p:cNvSpPr>
              <a:spLocks noChangeShapeType="1"/>
            </p:cNvSpPr>
            <p:nvPr/>
          </p:nvSpPr>
          <p:spPr bwMode="gray">
            <a:xfrm>
              <a:off x="623" y="2377"/>
              <a:ext cx="0" cy="45"/>
            </a:xfrm>
            <a:prstGeom prst="line">
              <a:avLst/>
            </a:prstGeom>
            <a:noFill/>
            <a:ln w="9525">
              <a:solidFill>
                <a:schemeClr val="bg2"/>
              </a:solidFill>
              <a:round/>
              <a:headEnd/>
              <a:tailEnd/>
            </a:ln>
            <a:effectLst/>
          </p:spPr>
          <p:txBody>
            <a:bodyPr/>
            <a:lstStyle/>
            <a:p>
              <a:endParaRPr lang="en-US"/>
            </a:p>
          </p:txBody>
        </p:sp>
        <p:sp>
          <p:nvSpPr>
            <p:cNvPr id="271446" name="Line 86"/>
            <p:cNvSpPr>
              <a:spLocks noChangeShapeType="1"/>
            </p:cNvSpPr>
            <p:nvPr/>
          </p:nvSpPr>
          <p:spPr bwMode="gray">
            <a:xfrm>
              <a:off x="638" y="2379"/>
              <a:ext cx="1" cy="45"/>
            </a:xfrm>
            <a:prstGeom prst="line">
              <a:avLst/>
            </a:prstGeom>
            <a:noFill/>
            <a:ln w="9525">
              <a:solidFill>
                <a:schemeClr val="bg2"/>
              </a:solidFill>
              <a:round/>
              <a:headEnd/>
              <a:tailEnd/>
            </a:ln>
            <a:effectLst/>
          </p:spPr>
          <p:txBody>
            <a:bodyPr/>
            <a:lstStyle/>
            <a:p>
              <a:endParaRPr lang="en-US"/>
            </a:p>
          </p:txBody>
        </p:sp>
        <p:sp>
          <p:nvSpPr>
            <p:cNvPr id="271447" name="Line 87"/>
            <p:cNvSpPr>
              <a:spLocks noChangeShapeType="1"/>
            </p:cNvSpPr>
            <p:nvPr/>
          </p:nvSpPr>
          <p:spPr bwMode="gray">
            <a:xfrm>
              <a:off x="654" y="2382"/>
              <a:ext cx="0" cy="45"/>
            </a:xfrm>
            <a:prstGeom prst="line">
              <a:avLst/>
            </a:prstGeom>
            <a:noFill/>
            <a:ln w="9525">
              <a:solidFill>
                <a:schemeClr val="bg2"/>
              </a:solidFill>
              <a:round/>
              <a:headEnd/>
              <a:tailEnd/>
            </a:ln>
            <a:effectLst/>
          </p:spPr>
          <p:txBody>
            <a:bodyPr/>
            <a:lstStyle/>
            <a:p>
              <a:endParaRPr lang="en-US"/>
            </a:p>
          </p:txBody>
        </p:sp>
        <p:sp>
          <p:nvSpPr>
            <p:cNvPr id="271448" name="Line 88"/>
            <p:cNvSpPr>
              <a:spLocks noChangeShapeType="1"/>
            </p:cNvSpPr>
            <p:nvPr/>
          </p:nvSpPr>
          <p:spPr bwMode="gray">
            <a:xfrm>
              <a:off x="669" y="2386"/>
              <a:ext cx="0" cy="45"/>
            </a:xfrm>
            <a:prstGeom prst="line">
              <a:avLst/>
            </a:prstGeom>
            <a:noFill/>
            <a:ln w="9525">
              <a:solidFill>
                <a:schemeClr val="bg2"/>
              </a:solidFill>
              <a:round/>
              <a:headEnd/>
              <a:tailEnd/>
            </a:ln>
            <a:effectLst/>
          </p:spPr>
          <p:txBody>
            <a:bodyPr/>
            <a:lstStyle/>
            <a:p>
              <a:endParaRPr lang="en-US"/>
            </a:p>
          </p:txBody>
        </p:sp>
        <p:sp>
          <p:nvSpPr>
            <p:cNvPr id="271449" name="Line 89"/>
            <p:cNvSpPr>
              <a:spLocks noChangeShapeType="1"/>
            </p:cNvSpPr>
            <p:nvPr/>
          </p:nvSpPr>
          <p:spPr bwMode="gray">
            <a:xfrm>
              <a:off x="684" y="2389"/>
              <a:ext cx="1" cy="45"/>
            </a:xfrm>
            <a:prstGeom prst="line">
              <a:avLst/>
            </a:prstGeom>
            <a:noFill/>
            <a:ln w="9525">
              <a:solidFill>
                <a:schemeClr val="bg2"/>
              </a:solidFill>
              <a:round/>
              <a:headEnd/>
              <a:tailEnd/>
            </a:ln>
            <a:effectLst/>
          </p:spPr>
          <p:txBody>
            <a:bodyPr/>
            <a:lstStyle/>
            <a:p>
              <a:endParaRPr lang="en-US"/>
            </a:p>
          </p:txBody>
        </p:sp>
        <p:sp>
          <p:nvSpPr>
            <p:cNvPr id="271450" name="Line 90"/>
            <p:cNvSpPr>
              <a:spLocks noChangeShapeType="1"/>
            </p:cNvSpPr>
            <p:nvPr/>
          </p:nvSpPr>
          <p:spPr bwMode="gray">
            <a:xfrm>
              <a:off x="561" y="2377"/>
              <a:ext cx="142" cy="29"/>
            </a:xfrm>
            <a:prstGeom prst="line">
              <a:avLst/>
            </a:prstGeom>
            <a:noFill/>
            <a:ln w="9525">
              <a:solidFill>
                <a:schemeClr val="bg2"/>
              </a:solidFill>
              <a:round/>
              <a:headEnd/>
              <a:tailEnd/>
            </a:ln>
            <a:effectLst/>
          </p:spPr>
          <p:txBody>
            <a:bodyPr/>
            <a:lstStyle/>
            <a:p>
              <a:endParaRPr lang="en-US"/>
            </a:p>
          </p:txBody>
        </p:sp>
        <p:sp>
          <p:nvSpPr>
            <p:cNvPr id="271451" name="Line 91"/>
            <p:cNvSpPr>
              <a:spLocks noChangeShapeType="1"/>
            </p:cNvSpPr>
            <p:nvPr/>
          </p:nvSpPr>
          <p:spPr bwMode="gray">
            <a:xfrm>
              <a:off x="559" y="2392"/>
              <a:ext cx="142" cy="29"/>
            </a:xfrm>
            <a:prstGeom prst="line">
              <a:avLst/>
            </a:prstGeom>
            <a:noFill/>
            <a:ln w="9525">
              <a:solidFill>
                <a:schemeClr val="bg2"/>
              </a:solidFill>
              <a:round/>
              <a:headEnd/>
              <a:tailEnd/>
            </a:ln>
            <a:effectLst/>
          </p:spPr>
          <p:txBody>
            <a:bodyPr/>
            <a:lstStyle/>
            <a:p>
              <a:endParaRPr lang="en-US"/>
            </a:p>
          </p:txBody>
        </p:sp>
        <p:grpSp>
          <p:nvGrpSpPr>
            <p:cNvPr id="271452" name="Group 92"/>
            <p:cNvGrpSpPr>
              <a:grpSpLocks/>
            </p:cNvGrpSpPr>
            <p:nvPr/>
          </p:nvGrpSpPr>
          <p:grpSpPr bwMode="auto">
            <a:xfrm>
              <a:off x="293" y="2236"/>
              <a:ext cx="227" cy="409"/>
              <a:chOff x="492" y="1974"/>
              <a:chExt cx="626" cy="1154"/>
            </a:xfrm>
          </p:grpSpPr>
          <p:sp>
            <p:nvSpPr>
              <p:cNvPr id="271453" name="Oval 93"/>
              <p:cNvSpPr>
                <a:spLocks noChangeArrowheads="1"/>
              </p:cNvSpPr>
              <p:nvPr/>
            </p:nvSpPr>
            <p:spPr bwMode="gray">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54" name="Freeform 94"/>
              <p:cNvSpPr>
                <a:spLocks/>
              </p:cNvSpPr>
              <p:nvPr/>
            </p:nvSpPr>
            <p:spPr bwMode="gray">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71455" name="Oval 95"/>
              <p:cNvSpPr>
                <a:spLocks noChangeArrowheads="1"/>
              </p:cNvSpPr>
              <p:nvPr/>
            </p:nvSpPr>
            <p:spPr bwMode="gray">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71456" name="Oval 96"/>
              <p:cNvSpPr>
                <a:spLocks noChangeArrowheads="1"/>
              </p:cNvSpPr>
              <p:nvPr/>
            </p:nvSpPr>
            <p:spPr bwMode="gray">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57" name="Oval 97"/>
              <p:cNvSpPr>
                <a:spLocks noChangeArrowheads="1"/>
              </p:cNvSpPr>
              <p:nvPr/>
            </p:nvSpPr>
            <p:spPr bwMode="gray">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1458" name="Text Box 98"/>
            <p:cNvSpPr txBox="1">
              <a:spLocks noChangeArrowheads="1"/>
            </p:cNvSpPr>
            <p:nvPr/>
          </p:nvSpPr>
          <p:spPr bwMode="gray">
            <a:xfrm>
              <a:off x="-63" y="2641"/>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   AG Client</a:t>
              </a:r>
            </a:p>
          </p:txBody>
        </p:sp>
      </p:grpSp>
      <p:grpSp>
        <p:nvGrpSpPr>
          <p:cNvPr id="271459" name="Group 99"/>
          <p:cNvGrpSpPr>
            <a:grpSpLocks/>
          </p:cNvGrpSpPr>
          <p:nvPr/>
        </p:nvGrpSpPr>
        <p:grpSpPr bwMode="auto">
          <a:xfrm>
            <a:off x="-25400" y="2359025"/>
            <a:ext cx="1524000" cy="995363"/>
            <a:chOff x="-63" y="1498"/>
            <a:chExt cx="960" cy="627"/>
          </a:xfrm>
        </p:grpSpPr>
        <p:grpSp>
          <p:nvGrpSpPr>
            <p:cNvPr id="271460" name="Group 100"/>
            <p:cNvGrpSpPr>
              <a:grpSpLocks/>
            </p:cNvGrpSpPr>
            <p:nvPr/>
          </p:nvGrpSpPr>
          <p:grpSpPr bwMode="auto">
            <a:xfrm>
              <a:off x="293" y="1498"/>
              <a:ext cx="465" cy="409"/>
              <a:chOff x="293" y="1498"/>
              <a:chExt cx="465" cy="409"/>
            </a:xfrm>
          </p:grpSpPr>
          <p:sp>
            <p:nvSpPr>
              <p:cNvPr id="271461" name="Oval 101"/>
              <p:cNvSpPr>
                <a:spLocks noChangeArrowheads="1"/>
              </p:cNvSpPr>
              <p:nvPr/>
            </p:nvSpPr>
            <p:spPr bwMode="gray">
              <a:xfrm>
                <a:off x="519" y="1610"/>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62" name="AutoShape 102"/>
              <p:cNvSpPr>
                <a:spLocks noChangeArrowheads="1"/>
              </p:cNvSpPr>
              <p:nvPr/>
            </p:nvSpPr>
            <p:spPr bwMode="gray">
              <a:xfrm>
                <a:off x="536" y="1498"/>
                <a:ext cx="189" cy="209"/>
              </a:xfrm>
              <a:prstGeom prst="roundRect">
                <a:avLst>
                  <a:gd name="adj" fmla="val 11889"/>
                </a:avLst>
              </a:prstGeom>
              <a:solidFill>
                <a:schemeClr val="fo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folHlink"/>
                </a:extrusionClr>
              </a:sp3d>
            </p:spPr>
            <p:txBody>
              <a:bodyPr wrap="none" anchor="ctr">
                <a:flatTx/>
              </a:bodyPr>
              <a:lstStyle/>
              <a:p>
                <a:endParaRPr lang="en-US"/>
              </a:p>
            </p:txBody>
          </p:sp>
          <p:sp>
            <p:nvSpPr>
              <p:cNvPr id="271463" name="AutoShape 103"/>
              <p:cNvSpPr>
                <a:spLocks noChangeArrowheads="1"/>
              </p:cNvSpPr>
              <p:nvPr/>
            </p:nvSpPr>
            <p:spPr bwMode="gray">
              <a:xfrm>
                <a:off x="554" y="1512"/>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64" name="AutoShape 104"/>
              <p:cNvSpPr>
                <a:spLocks noChangeArrowheads="1"/>
              </p:cNvSpPr>
              <p:nvPr/>
            </p:nvSpPr>
            <p:spPr bwMode="gray">
              <a:xfrm>
                <a:off x="557" y="1514"/>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1465" name="AutoShape 105"/>
              <p:cNvSpPr>
                <a:spLocks noChangeArrowheads="1"/>
              </p:cNvSpPr>
              <p:nvPr/>
            </p:nvSpPr>
            <p:spPr bwMode="gray">
              <a:xfrm>
                <a:off x="553" y="1639"/>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66" name="Line 106"/>
              <p:cNvSpPr>
                <a:spLocks noChangeShapeType="1"/>
              </p:cNvSpPr>
              <p:nvPr/>
            </p:nvSpPr>
            <p:spPr bwMode="gray">
              <a:xfrm>
                <a:off x="576" y="1629"/>
                <a:ext cx="1" cy="45"/>
              </a:xfrm>
              <a:prstGeom prst="line">
                <a:avLst/>
              </a:prstGeom>
              <a:noFill/>
              <a:ln w="9525">
                <a:solidFill>
                  <a:schemeClr val="bg2"/>
                </a:solidFill>
                <a:round/>
                <a:headEnd/>
                <a:tailEnd/>
              </a:ln>
              <a:effectLst/>
            </p:spPr>
            <p:txBody>
              <a:bodyPr/>
              <a:lstStyle/>
              <a:p>
                <a:endParaRPr lang="en-US"/>
              </a:p>
            </p:txBody>
          </p:sp>
          <p:sp>
            <p:nvSpPr>
              <p:cNvPr id="271467" name="Line 107"/>
              <p:cNvSpPr>
                <a:spLocks noChangeShapeType="1"/>
              </p:cNvSpPr>
              <p:nvPr/>
            </p:nvSpPr>
            <p:spPr bwMode="gray">
              <a:xfrm>
                <a:off x="592" y="1632"/>
                <a:ext cx="0" cy="45"/>
              </a:xfrm>
              <a:prstGeom prst="line">
                <a:avLst/>
              </a:prstGeom>
              <a:noFill/>
              <a:ln w="9525">
                <a:solidFill>
                  <a:schemeClr val="bg2"/>
                </a:solidFill>
                <a:round/>
                <a:headEnd/>
                <a:tailEnd/>
              </a:ln>
              <a:effectLst/>
            </p:spPr>
            <p:txBody>
              <a:bodyPr/>
              <a:lstStyle/>
              <a:p>
                <a:endParaRPr lang="en-US"/>
              </a:p>
            </p:txBody>
          </p:sp>
          <p:sp>
            <p:nvSpPr>
              <p:cNvPr id="271468" name="Line 108"/>
              <p:cNvSpPr>
                <a:spLocks noChangeShapeType="1"/>
              </p:cNvSpPr>
              <p:nvPr/>
            </p:nvSpPr>
            <p:spPr bwMode="gray">
              <a:xfrm>
                <a:off x="607" y="1636"/>
                <a:ext cx="1" cy="45"/>
              </a:xfrm>
              <a:prstGeom prst="line">
                <a:avLst/>
              </a:prstGeom>
              <a:noFill/>
              <a:ln w="9525">
                <a:solidFill>
                  <a:schemeClr val="bg2"/>
                </a:solidFill>
                <a:round/>
                <a:headEnd/>
                <a:tailEnd/>
              </a:ln>
              <a:effectLst/>
            </p:spPr>
            <p:txBody>
              <a:bodyPr/>
              <a:lstStyle/>
              <a:p>
                <a:endParaRPr lang="en-US"/>
              </a:p>
            </p:txBody>
          </p:sp>
          <p:sp>
            <p:nvSpPr>
              <p:cNvPr id="271469" name="Line 109"/>
              <p:cNvSpPr>
                <a:spLocks noChangeShapeType="1"/>
              </p:cNvSpPr>
              <p:nvPr/>
            </p:nvSpPr>
            <p:spPr bwMode="gray">
              <a:xfrm>
                <a:off x="623" y="1639"/>
                <a:ext cx="0" cy="45"/>
              </a:xfrm>
              <a:prstGeom prst="line">
                <a:avLst/>
              </a:prstGeom>
              <a:noFill/>
              <a:ln w="9525">
                <a:solidFill>
                  <a:schemeClr val="bg2"/>
                </a:solidFill>
                <a:round/>
                <a:headEnd/>
                <a:tailEnd/>
              </a:ln>
              <a:effectLst/>
            </p:spPr>
            <p:txBody>
              <a:bodyPr/>
              <a:lstStyle/>
              <a:p>
                <a:endParaRPr lang="en-US"/>
              </a:p>
            </p:txBody>
          </p:sp>
          <p:sp>
            <p:nvSpPr>
              <p:cNvPr id="271470" name="Line 110"/>
              <p:cNvSpPr>
                <a:spLocks noChangeShapeType="1"/>
              </p:cNvSpPr>
              <p:nvPr/>
            </p:nvSpPr>
            <p:spPr bwMode="gray">
              <a:xfrm>
                <a:off x="638" y="1641"/>
                <a:ext cx="1" cy="45"/>
              </a:xfrm>
              <a:prstGeom prst="line">
                <a:avLst/>
              </a:prstGeom>
              <a:noFill/>
              <a:ln w="9525">
                <a:solidFill>
                  <a:schemeClr val="bg2"/>
                </a:solidFill>
                <a:round/>
                <a:headEnd/>
                <a:tailEnd/>
              </a:ln>
              <a:effectLst/>
            </p:spPr>
            <p:txBody>
              <a:bodyPr/>
              <a:lstStyle/>
              <a:p>
                <a:endParaRPr lang="en-US"/>
              </a:p>
            </p:txBody>
          </p:sp>
          <p:sp>
            <p:nvSpPr>
              <p:cNvPr id="271471" name="Line 111"/>
              <p:cNvSpPr>
                <a:spLocks noChangeShapeType="1"/>
              </p:cNvSpPr>
              <p:nvPr/>
            </p:nvSpPr>
            <p:spPr bwMode="gray">
              <a:xfrm>
                <a:off x="654" y="1644"/>
                <a:ext cx="0" cy="45"/>
              </a:xfrm>
              <a:prstGeom prst="line">
                <a:avLst/>
              </a:prstGeom>
              <a:noFill/>
              <a:ln w="9525">
                <a:solidFill>
                  <a:schemeClr val="bg2"/>
                </a:solidFill>
                <a:round/>
                <a:headEnd/>
                <a:tailEnd/>
              </a:ln>
              <a:effectLst/>
            </p:spPr>
            <p:txBody>
              <a:bodyPr/>
              <a:lstStyle/>
              <a:p>
                <a:endParaRPr lang="en-US"/>
              </a:p>
            </p:txBody>
          </p:sp>
          <p:sp>
            <p:nvSpPr>
              <p:cNvPr id="271472" name="Line 112"/>
              <p:cNvSpPr>
                <a:spLocks noChangeShapeType="1"/>
              </p:cNvSpPr>
              <p:nvPr/>
            </p:nvSpPr>
            <p:spPr bwMode="gray">
              <a:xfrm>
                <a:off x="669" y="1648"/>
                <a:ext cx="0" cy="45"/>
              </a:xfrm>
              <a:prstGeom prst="line">
                <a:avLst/>
              </a:prstGeom>
              <a:noFill/>
              <a:ln w="9525">
                <a:solidFill>
                  <a:schemeClr val="bg2"/>
                </a:solidFill>
                <a:round/>
                <a:headEnd/>
                <a:tailEnd/>
              </a:ln>
              <a:effectLst/>
            </p:spPr>
            <p:txBody>
              <a:bodyPr/>
              <a:lstStyle/>
              <a:p>
                <a:endParaRPr lang="en-US"/>
              </a:p>
            </p:txBody>
          </p:sp>
          <p:sp>
            <p:nvSpPr>
              <p:cNvPr id="271473" name="Line 113"/>
              <p:cNvSpPr>
                <a:spLocks noChangeShapeType="1"/>
              </p:cNvSpPr>
              <p:nvPr/>
            </p:nvSpPr>
            <p:spPr bwMode="gray">
              <a:xfrm>
                <a:off x="684" y="1651"/>
                <a:ext cx="1" cy="45"/>
              </a:xfrm>
              <a:prstGeom prst="line">
                <a:avLst/>
              </a:prstGeom>
              <a:noFill/>
              <a:ln w="9525">
                <a:solidFill>
                  <a:schemeClr val="bg2"/>
                </a:solidFill>
                <a:round/>
                <a:headEnd/>
                <a:tailEnd/>
              </a:ln>
              <a:effectLst/>
            </p:spPr>
            <p:txBody>
              <a:bodyPr/>
              <a:lstStyle/>
              <a:p>
                <a:endParaRPr lang="en-US"/>
              </a:p>
            </p:txBody>
          </p:sp>
          <p:sp>
            <p:nvSpPr>
              <p:cNvPr id="271474" name="Line 114"/>
              <p:cNvSpPr>
                <a:spLocks noChangeShapeType="1"/>
              </p:cNvSpPr>
              <p:nvPr/>
            </p:nvSpPr>
            <p:spPr bwMode="gray">
              <a:xfrm>
                <a:off x="561" y="1639"/>
                <a:ext cx="142" cy="29"/>
              </a:xfrm>
              <a:prstGeom prst="line">
                <a:avLst/>
              </a:prstGeom>
              <a:noFill/>
              <a:ln w="9525">
                <a:solidFill>
                  <a:schemeClr val="bg2"/>
                </a:solidFill>
                <a:round/>
                <a:headEnd/>
                <a:tailEnd/>
              </a:ln>
              <a:effectLst/>
            </p:spPr>
            <p:txBody>
              <a:bodyPr/>
              <a:lstStyle/>
              <a:p>
                <a:endParaRPr lang="en-US"/>
              </a:p>
            </p:txBody>
          </p:sp>
          <p:sp>
            <p:nvSpPr>
              <p:cNvPr id="271475" name="Line 115"/>
              <p:cNvSpPr>
                <a:spLocks noChangeShapeType="1"/>
              </p:cNvSpPr>
              <p:nvPr/>
            </p:nvSpPr>
            <p:spPr bwMode="gray">
              <a:xfrm>
                <a:off x="559" y="1654"/>
                <a:ext cx="142" cy="29"/>
              </a:xfrm>
              <a:prstGeom prst="line">
                <a:avLst/>
              </a:prstGeom>
              <a:noFill/>
              <a:ln w="9525">
                <a:solidFill>
                  <a:schemeClr val="bg2"/>
                </a:solidFill>
                <a:round/>
                <a:headEnd/>
                <a:tailEnd/>
              </a:ln>
              <a:effectLst/>
            </p:spPr>
            <p:txBody>
              <a:bodyPr/>
              <a:lstStyle/>
              <a:p>
                <a:endParaRPr lang="en-US"/>
              </a:p>
            </p:txBody>
          </p:sp>
          <p:sp>
            <p:nvSpPr>
              <p:cNvPr id="271476" name="Oval 116"/>
              <p:cNvSpPr>
                <a:spLocks noChangeArrowheads="1"/>
              </p:cNvSpPr>
              <p:nvPr/>
            </p:nvSpPr>
            <p:spPr bwMode="gray">
              <a:xfrm>
                <a:off x="293" y="1834"/>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77" name="Freeform 117"/>
              <p:cNvSpPr>
                <a:spLocks/>
              </p:cNvSpPr>
              <p:nvPr/>
            </p:nvSpPr>
            <p:spPr bwMode="gray">
              <a:xfrm>
                <a:off x="323" y="1634"/>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82B000"/>
                  </a:gs>
                  <a:gs pos="50000">
                    <a:srgbClr val="82B000">
                      <a:gamma/>
                      <a:tint val="72157"/>
                      <a:invGamma/>
                    </a:srgbClr>
                  </a:gs>
                  <a:gs pos="100000">
                    <a:srgbClr val="82B000"/>
                  </a:gs>
                </a:gsLst>
                <a:lin ang="0" scaled="1"/>
              </a:gradFill>
              <a:ln w="9525" cap="flat" cmpd="sng">
                <a:noFill/>
                <a:prstDash val="solid"/>
                <a:round/>
                <a:headEnd/>
                <a:tailEnd/>
              </a:ln>
              <a:effectLst/>
            </p:spPr>
            <p:txBody>
              <a:bodyPr/>
              <a:lstStyle/>
              <a:p>
                <a:endParaRPr lang="en-US"/>
              </a:p>
            </p:txBody>
          </p:sp>
          <p:sp>
            <p:nvSpPr>
              <p:cNvPr id="271478" name="Oval 118"/>
              <p:cNvSpPr>
                <a:spLocks noChangeArrowheads="1"/>
              </p:cNvSpPr>
              <p:nvPr/>
            </p:nvSpPr>
            <p:spPr bwMode="gray">
              <a:xfrm>
                <a:off x="323" y="1602"/>
                <a:ext cx="183" cy="66"/>
              </a:xfrm>
              <a:prstGeom prst="ellipse">
                <a:avLst/>
              </a:prstGeom>
              <a:solidFill>
                <a:srgbClr val="82B000"/>
              </a:solidFill>
              <a:ln w="9525">
                <a:noFill/>
                <a:round/>
                <a:headEnd/>
                <a:tailEnd/>
              </a:ln>
              <a:effectLst/>
            </p:spPr>
            <p:txBody>
              <a:bodyPr wrap="none" anchor="ctr"/>
              <a:lstStyle/>
              <a:p>
                <a:endParaRPr lang="en-US"/>
              </a:p>
            </p:txBody>
          </p:sp>
          <p:sp>
            <p:nvSpPr>
              <p:cNvPr id="271479" name="Oval 119"/>
              <p:cNvSpPr>
                <a:spLocks noChangeArrowheads="1"/>
              </p:cNvSpPr>
              <p:nvPr/>
            </p:nvSpPr>
            <p:spPr bwMode="gray">
              <a:xfrm>
                <a:off x="318" y="1603"/>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80" name="Oval 120"/>
              <p:cNvSpPr>
                <a:spLocks noChangeArrowheads="1"/>
              </p:cNvSpPr>
              <p:nvPr/>
            </p:nvSpPr>
            <p:spPr bwMode="gray">
              <a:xfrm>
                <a:off x="345" y="1498"/>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1481" name="Text Box 121"/>
            <p:cNvSpPr txBox="1">
              <a:spLocks noChangeArrowheads="1"/>
            </p:cNvSpPr>
            <p:nvPr/>
          </p:nvSpPr>
          <p:spPr bwMode="gray">
            <a:xfrm>
              <a:off x="-63" y="1903"/>
              <a:ext cx="960" cy="222"/>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a:t>
              </a:r>
              <a:br>
                <a:rPr lang="en-US" sz="1000" b="1"/>
              </a:br>
              <a:r>
                <a:rPr lang="en-US" sz="1000" b="1"/>
                <a:t>Server Client</a:t>
              </a:r>
            </a:p>
          </p:txBody>
        </p:sp>
      </p:grpSp>
      <p:sp>
        <p:nvSpPr>
          <p:cNvPr id="271482" name="Rectangle 122"/>
          <p:cNvSpPr>
            <a:spLocks noChangeArrowheads="1"/>
          </p:cNvSpPr>
          <p:nvPr/>
        </p:nvSpPr>
        <p:spPr bwMode="auto">
          <a:xfrm>
            <a:off x="136525" y="3392488"/>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sp>
        <p:nvSpPr>
          <p:cNvPr id="271483" name="Oval 123"/>
          <p:cNvSpPr>
            <a:spLocks noChangeArrowheads="1"/>
          </p:cNvSpPr>
          <p:nvPr/>
        </p:nvSpPr>
        <p:spPr bwMode="gray">
          <a:xfrm>
            <a:off x="4776788" y="4305300"/>
            <a:ext cx="2346325" cy="1422400"/>
          </a:xfrm>
          <a:prstGeom prst="ellipse">
            <a:avLst/>
          </a:prstGeom>
          <a:gradFill rotWithShape="1">
            <a:gsLst>
              <a:gs pos="0">
                <a:schemeClr val="accent1">
                  <a:alpha val="98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84" name="Rectangle 124"/>
          <p:cNvSpPr>
            <a:spLocks noChangeArrowheads="1"/>
          </p:cNvSpPr>
          <p:nvPr/>
        </p:nvSpPr>
        <p:spPr bwMode="gray">
          <a:xfrm>
            <a:off x="5411788" y="5499100"/>
            <a:ext cx="1265237" cy="352425"/>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000" b="1"/>
              <a:t>Advanced Access</a:t>
            </a:r>
            <a:br>
              <a:rPr lang="en-AU" sz="1000" b="1"/>
            </a:br>
            <a:r>
              <a:rPr lang="en-AU" sz="1000" b="1"/>
              <a:t>Control server</a:t>
            </a:r>
          </a:p>
        </p:txBody>
      </p:sp>
      <p:grpSp>
        <p:nvGrpSpPr>
          <p:cNvPr id="271485" name="Group 125"/>
          <p:cNvGrpSpPr>
            <a:grpSpLocks/>
          </p:cNvGrpSpPr>
          <p:nvPr/>
        </p:nvGrpSpPr>
        <p:grpSpPr bwMode="auto">
          <a:xfrm>
            <a:off x="4640263" y="1846263"/>
            <a:ext cx="3225800" cy="2081212"/>
            <a:chOff x="2923" y="1163"/>
            <a:chExt cx="2032" cy="1311"/>
          </a:xfrm>
        </p:grpSpPr>
        <p:sp>
          <p:nvSpPr>
            <p:cNvPr id="271486" name="Line 126"/>
            <p:cNvSpPr>
              <a:spLocks noChangeShapeType="1"/>
            </p:cNvSpPr>
            <p:nvPr/>
          </p:nvSpPr>
          <p:spPr bwMode="auto">
            <a:xfrm>
              <a:off x="2923" y="2455"/>
              <a:ext cx="1716" cy="0"/>
            </a:xfrm>
            <a:prstGeom prst="line">
              <a:avLst/>
            </a:prstGeom>
            <a:noFill/>
            <a:ln w="76200">
              <a:solidFill>
                <a:srgbClr val="567400"/>
              </a:solidFill>
              <a:round/>
              <a:headEnd/>
              <a:tailEnd/>
            </a:ln>
            <a:effectLst/>
          </p:spPr>
          <p:txBody>
            <a:bodyPr wrap="none" anchor="ctr"/>
            <a:lstStyle/>
            <a:p>
              <a:endParaRPr lang="en-US"/>
            </a:p>
          </p:txBody>
        </p:sp>
        <p:sp>
          <p:nvSpPr>
            <p:cNvPr id="271487" name="Line 127"/>
            <p:cNvSpPr>
              <a:spLocks noChangeShapeType="1"/>
            </p:cNvSpPr>
            <p:nvPr/>
          </p:nvSpPr>
          <p:spPr bwMode="auto">
            <a:xfrm>
              <a:off x="4632" y="1163"/>
              <a:ext cx="11" cy="1311"/>
            </a:xfrm>
            <a:prstGeom prst="line">
              <a:avLst/>
            </a:prstGeom>
            <a:noFill/>
            <a:ln w="76200">
              <a:solidFill>
                <a:srgbClr val="567400"/>
              </a:solidFill>
              <a:round/>
              <a:headEnd/>
              <a:tailEnd/>
            </a:ln>
            <a:effectLst/>
          </p:spPr>
          <p:txBody>
            <a:bodyPr wrap="none" anchor="ctr"/>
            <a:lstStyle/>
            <a:p>
              <a:endParaRPr lang="en-US"/>
            </a:p>
          </p:txBody>
        </p:sp>
        <p:sp>
          <p:nvSpPr>
            <p:cNvPr id="271488" name="Line 128"/>
            <p:cNvSpPr>
              <a:spLocks noChangeShapeType="1"/>
            </p:cNvSpPr>
            <p:nvPr/>
          </p:nvSpPr>
          <p:spPr bwMode="auto">
            <a:xfrm>
              <a:off x="4619" y="1178"/>
              <a:ext cx="336" cy="0"/>
            </a:xfrm>
            <a:prstGeom prst="line">
              <a:avLst/>
            </a:prstGeom>
            <a:noFill/>
            <a:ln w="76200">
              <a:solidFill>
                <a:srgbClr val="567400"/>
              </a:solidFill>
              <a:round/>
              <a:headEnd/>
              <a:tailEnd/>
            </a:ln>
            <a:effectLst/>
          </p:spPr>
          <p:txBody>
            <a:bodyPr wrap="none" anchor="ctr"/>
            <a:lstStyle/>
            <a:p>
              <a:endParaRPr lang="en-US"/>
            </a:p>
          </p:txBody>
        </p:sp>
      </p:grpSp>
      <p:grpSp>
        <p:nvGrpSpPr>
          <p:cNvPr id="271489" name="Group 129"/>
          <p:cNvGrpSpPr>
            <a:grpSpLocks/>
          </p:cNvGrpSpPr>
          <p:nvPr/>
        </p:nvGrpSpPr>
        <p:grpSpPr bwMode="auto">
          <a:xfrm>
            <a:off x="6350" y="4706938"/>
            <a:ext cx="1524000" cy="865187"/>
            <a:chOff x="-35" y="2975"/>
            <a:chExt cx="960" cy="545"/>
          </a:xfrm>
        </p:grpSpPr>
        <p:grpSp>
          <p:nvGrpSpPr>
            <p:cNvPr id="271490" name="Group 130"/>
            <p:cNvGrpSpPr>
              <a:grpSpLocks/>
            </p:cNvGrpSpPr>
            <p:nvPr/>
          </p:nvGrpSpPr>
          <p:grpSpPr bwMode="auto">
            <a:xfrm>
              <a:off x="293" y="2975"/>
              <a:ext cx="465" cy="409"/>
              <a:chOff x="293" y="2975"/>
              <a:chExt cx="465" cy="409"/>
            </a:xfrm>
          </p:grpSpPr>
          <p:sp>
            <p:nvSpPr>
              <p:cNvPr id="271491" name="Oval 131"/>
              <p:cNvSpPr>
                <a:spLocks noChangeArrowheads="1"/>
              </p:cNvSpPr>
              <p:nvPr/>
            </p:nvSpPr>
            <p:spPr bwMode="gray">
              <a:xfrm>
                <a:off x="519" y="3087"/>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492" name="AutoShape 132"/>
              <p:cNvSpPr>
                <a:spLocks noChangeArrowheads="1"/>
              </p:cNvSpPr>
              <p:nvPr/>
            </p:nvSpPr>
            <p:spPr bwMode="gray">
              <a:xfrm>
                <a:off x="536" y="2975"/>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71493" name="AutoShape 133"/>
              <p:cNvSpPr>
                <a:spLocks noChangeArrowheads="1"/>
              </p:cNvSpPr>
              <p:nvPr/>
            </p:nvSpPr>
            <p:spPr bwMode="gray">
              <a:xfrm>
                <a:off x="554" y="2989"/>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94" name="AutoShape 134"/>
              <p:cNvSpPr>
                <a:spLocks noChangeArrowheads="1"/>
              </p:cNvSpPr>
              <p:nvPr/>
            </p:nvSpPr>
            <p:spPr bwMode="gray">
              <a:xfrm>
                <a:off x="557" y="2991"/>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1495" name="AutoShape 135"/>
              <p:cNvSpPr>
                <a:spLocks noChangeArrowheads="1"/>
              </p:cNvSpPr>
              <p:nvPr/>
            </p:nvSpPr>
            <p:spPr bwMode="gray">
              <a:xfrm>
                <a:off x="553" y="3116"/>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1496" name="Line 136"/>
              <p:cNvSpPr>
                <a:spLocks noChangeShapeType="1"/>
              </p:cNvSpPr>
              <p:nvPr/>
            </p:nvSpPr>
            <p:spPr bwMode="gray">
              <a:xfrm>
                <a:off x="576" y="3106"/>
                <a:ext cx="1" cy="45"/>
              </a:xfrm>
              <a:prstGeom prst="line">
                <a:avLst/>
              </a:prstGeom>
              <a:noFill/>
              <a:ln w="9525">
                <a:solidFill>
                  <a:schemeClr val="bg2"/>
                </a:solidFill>
                <a:round/>
                <a:headEnd/>
                <a:tailEnd/>
              </a:ln>
              <a:effectLst/>
            </p:spPr>
            <p:txBody>
              <a:bodyPr/>
              <a:lstStyle/>
              <a:p>
                <a:endParaRPr lang="en-US"/>
              </a:p>
            </p:txBody>
          </p:sp>
          <p:sp>
            <p:nvSpPr>
              <p:cNvPr id="271497" name="Line 137"/>
              <p:cNvSpPr>
                <a:spLocks noChangeShapeType="1"/>
              </p:cNvSpPr>
              <p:nvPr/>
            </p:nvSpPr>
            <p:spPr bwMode="gray">
              <a:xfrm>
                <a:off x="592" y="3109"/>
                <a:ext cx="0" cy="45"/>
              </a:xfrm>
              <a:prstGeom prst="line">
                <a:avLst/>
              </a:prstGeom>
              <a:noFill/>
              <a:ln w="9525">
                <a:solidFill>
                  <a:schemeClr val="bg2"/>
                </a:solidFill>
                <a:round/>
                <a:headEnd/>
                <a:tailEnd/>
              </a:ln>
              <a:effectLst/>
            </p:spPr>
            <p:txBody>
              <a:bodyPr/>
              <a:lstStyle/>
              <a:p>
                <a:endParaRPr lang="en-US"/>
              </a:p>
            </p:txBody>
          </p:sp>
          <p:sp>
            <p:nvSpPr>
              <p:cNvPr id="271498" name="Line 138"/>
              <p:cNvSpPr>
                <a:spLocks noChangeShapeType="1"/>
              </p:cNvSpPr>
              <p:nvPr/>
            </p:nvSpPr>
            <p:spPr bwMode="gray">
              <a:xfrm>
                <a:off x="607" y="3113"/>
                <a:ext cx="1" cy="45"/>
              </a:xfrm>
              <a:prstGeom prst="line">
                <a:avLst/>
              </a:prstGeom>
              <a:noFill/>
              <a:ln w="9525">
                <a:solidFill>
                  <a:schemeClr val="bg2"/>
                </a:solidFill>
                <a:round/>
                <a:headEnd/>
                <a:tailEnd/>
              </a:ln>
              <a:effectLst/>
            </p:spPr>
            <p:txBody>
              <a:bodyPr/>
              <a:lstStyle/>
              <a:p>
                <a:endParaRPr lang="en-US"/>
              </a:p>
            </p:txBody>
          </p:sp>
          <p:sp>
            <p:nvSpPr>
              <p:cNvPr id="271499" name="Line 139"/>
              <p:cNvSpPr>
                <a:spLocks noChangeShapeType="1"/>
              </p:cNvSpPr>
              <p:nvPr/>
            </p:nvSpPr>
            <p:spPr bwMode="gray">
              <a:xfrm>
                <a:off x="623" y="3116"/>
                <a:ext cx="0" cy="45"/>
              </a:xfrm>
              <a:prstGeom prst="line">
                <a:avLst/>
              </a:prstGeom>
              <a:noFill/>
              <a:ln w="9525">
                <a:solidFill>
                  <a:schemeClr val="bg2"/>
                </a:solidFill>
                <a:round/>
                <a:headEnd/>
                <a:tailEnd/>
              </a:ln>
              <a:effectLst/>
            </p:spPr>
            <p:txBody>
              <a:bodyPr/>
              <a:lstStyle/>
              <a:p>
                <a:endParaRPr lang="en-US"/>
              </a:p>
            </p:txBody>
          </p:sp>
          <p:sp>
            <p:nvSpPr>
              <p:cNvPr id="271500" name="Line 140"/>
              <p:cNvSpPr>
                <a:spLocks noChangeShapeType="1"/>
              </p:cNvSpPr>
              <p:nvPr/>
            </p:nvSpPr>
            <p:spPr bwMode="gray">
              <a:xfrm>
                <a:off x="638" y="3118"/>
                <a:ext cx="1" cy="45"/>
              </a:xfrm>
              <a:prstGeom prst="line">
                <a:avLst/>
              </a:prstGeom>
              <a:noFill/>
              <a:ln w="9525">
                <a:solidFill>
                  <a:schemeClr val="bg2"/>
                </a:solidFill>
                <a:round/>
                <a:headEnd/>
                <a:tailEnd/>
              </a:ln>
              <a:effectLst/>
            </p:spPr>
            <p:txBody>
              <a:bodyPr/>
              <a:lstStyle/>
              <a:p>
                <a:endParaRPr lang="en-US"/>
              </a:p>
            </p:txBody>
          </p:sp>
          <p:sp>
            <p:nvSpPr>
              <p:cNvPr id="271501" name="Line 141"/>
              <p:cNvSpPr>
                <a:spLocks noChangeShapeType="1"/>
              </p:cNvSpPr>
              <p:nvPr/>
            </p:nvSpPr>
            <p:spPr bwMode="gray">
              <a:xfrm>
                <a:off x="654" y="3121"/>
                <a:ext cx="0" cy="45"/>
              </a:xfrm>
              <a:prstGeom prst="line">
                <a:avLst/>
              </a:prstGeom>
              <a:noFill/>
              <a:ln w="9525">
                <a:solidFill>
                  <a:schemeClr val="bg2"/>
                </a:solidFill>
                <a:round/>
                <a:headEnd/>
                <a:tailEnd/>
              </a:ln>
              <a:effectLst/>
            </p:spPr>
            <p:txBody>
              <a:bodyPr/>
              <a:lstStyle/>
              <a:p>
                <a:endParaRPr lang="en-US"/>
              </a:p>
            </p:txBody>
          </p:sp>
          <p:sp>
            <p:nvSpPr>
              <p:cNvPr id="271502" name="Line 142"/>
              <p:cNvSpPr>
                <a:spLocks noChangeShapeType="1"/>
              </p:cNvSpPr>
              <p:nvPr/>
            </p:nvSpPr>
            <p:spPr bwMode="gray">
              <a:xfrm>
                <a:off x="669" y="3125"/>
                <a:ext cx="0" cy="45"/>
              </a:xfrm>
              <a:prstGeom prst="line">
                <a:avLst/>
              </a:prstGeom>
              <a:noFill/>
              <a:ln w="9525">
                <a:solidFill>
                  <a:schemeClr val="bg2"/>
                </a:solidFill>
                <a:round/>
                <a:headEnd/>
                <a:tailEnd/>
              </a:ln>
              <a:effectLst/>
            </p:spPr>
            <p:txBody>
              <a:bodyPr/>
              <a:lstStyle/>
              <a:p>
                <a:endParaRPr lang="en-US"/>
              </a:p>
            </p:txBody>
          </p:sp>
          <p:sp>
            <p:nvSpPr>
              <p:cNvPr id="271503" name="Line 143"/>
              <p:cNvSpPr>
                <a:spLocks noChangeShapeType="1"/>
              </p:cNvSpPr>
              <p:nvPr/>
            </p:nvSpPr>
            <p:spPr bwMode="gray">
              <a:xfrm>
                <a:off x="684" y="3128"/>
                <a:ext cx="1" cy="45"/>
              </a:xfrm>
              <a:prstGeom prst="line">
                <a:avLst/>
              </a:prstGeom>
              <a:noFill/>
              <a:ln w="9525">
                <a:solidFill>
                  <a:schemeClr val="bg2"/>
                </a:solidFill>
                <a:round/>
                <a:headEnd/>
                <a:tailEnd/>
              </a:ln>
              <a:effectLst/>
            </p:spPr>
            <p:txBody>
              <a:bodyPr/>
              <a:lstStyle/>
              <a:p>
                <a:endParaRPr lang="en-US"/>
              </a:p>
            </p:txBody>
          </p:sp>
          <p:sp>
            <p:nvSpPr>
              <p:cNvPr id="271504" name="Line 144"/>
              <p:cNvSpPr>
                <a:spLocks noChangeShapeType="1"/>
              </p:cNvSpPr>
              <p:nvPr/>
            </p:nvSpPr>
            <p:spPr bwMode="gray">
              <a:xfrm>
                <a:off x="561" y="3116"/>
                <a:ext cx="142" cy="29"/>
              </a:xfrm>
              <a:prstGeom prst="line">
                <a:avLst/>
              </a:prstGeom>
              <a:noFill/>
              <a:ln w="9525">
                <a:solidFill>
                  <a:schemeClr val="bg2"/>
                </a:solidFill>
                <a:round/>
                <a:headEnd/>
                <a:tailEnd/>
              </a:ln>
              <a:effectLst/>
            </p:spPr>
            <p:txBody>
              <a:bodyPr/>
              <a:lstStyle/>
              <a:p>
                <a:endParaRPr lang="en-US"/>
              </a:p>
            </p:txBody>
          </p:sp>
          <p:sp>
            <p:nvSpPr>
              <p:cNvPr id="271505" name="Line 145"/>
              <p:cNvSpPr>
                <a:spLocks noChangeShapeType="1"/>
              </p:cNvSpPr>
              <p:nvPr/>
            </p:nvSpPr>
            <p:spPr bwMode="gray">
              <a:xfrm>
                <a:off x="559" y="3131"/>
                <a:ext cx="142" cy="29"/>
              </a:xfrm>
              <a:prstGeom prst="line">
                <a:avLst/>
              </a:prstGeom>
              <a:noFill/>
              <a:ln w="9525">
                <a:solidFill>
                  <a:schemeClr val="bg2"/>
                </a:solidFill>
                <a:round/>
                <a:headEnd/>
                <a:tailEnd/>
              </a:ln>
              <a:effectLst/>
            </p:spPr>
            <p:txBody>
              <a:bodyPr/>
              <a:lstStyle/>
              <a:p>
                <a:endParaRPr lang="en-US"/>
              </a:p>
            </p:txBody>
          </p:sp>
          <p:sp>
            <p:nvSpPr>
              <p:cNvPr id="271506" name="Oval 146"/>
              <p:cNvSpPr>
                <a:spLocks noChangeArrowheads="1"/>
              </p:cNvSpPr>
              <p:nvPr/>
            </p:nvSpPr>
            <p:spPr bwMode="gray">
              <a:xfrm>
                <a:off x="293" y="3311"/>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507" name="Freeform 147"/>
              <p:cNvSpPr>
                <a:spLocks/>
              </p:cNvSpPr>
              <p:nvPr/>
            </p:nvSpPr>
            <p:spPr bwMode="gray">
              <a:xfrm>
                <a:off x="323" y="3111"/>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chemeClr val="accent1"/>
                  </a:gs>
                  <a:gs pos="50000">
                    <a:schemeClr val="accent1">
                      <a:gamma/>
                      <a:tint val="72157"/>
                      <a:invGamma/>
                    </a:schemeClr>
                  </a:gs>
                  <a:gs pos="100000">
                    <a:schemeClr val="accent1"/>
                  </a:gs>
                </a:gsLst>
                <a:lin ang="0" scaled="1"/>
              </a:gradFill>
              <a:ln w="9525" cap="flat" cmpd="sng">
                <a:noFill/>
                <a:prstDash val="solid"/>
                <a:round/>
                <a:headEnd/>
                <a:tailEnd/>
              </a:ln>
              <a:effectLst/>
            </p:spPr>
            <p:txBody>
              <a:bodyPr/>
              <a:lstStyle/>
              <a:p>
                <a:endParaRPr lang="en-US"/>
              </a:p>
            </p:txBody>
          </p:sp>
          <p:sp>
            <p:nvSpPr>
              <p:cNvPr id="271508" name="Oval 148"/>
              <p:cNvSpPr>
                <a:spLocks noChangeArrowheads="1"/>
              </p:cNvSpPr>
              <p:nvPr/>
            </p:nvSpPr>
            <p:spPr bwMode="gray">
              <a:xfrm>
                <a:off x="323" y="3079"/>
                <a:ext cx="183" cy="66"/>
              </a:xfrm>
              <a:prstGeom prst="ellipse">
                <a:avLst/>
              </a:prstGeom>
              <a:solidFill>
                <a:schemeClr val="accent1"/>
              </a:solidFill>
              <a:ln w="9525">
                <a:noFill/>
                <a:round/>
                <a:headEnd/>
                <a:tailEnd/>
              </a:ln>
              <a:effectLst/>
            </p:spPr>
            <p:txBody>
              <a:bodyPr wrap="none" anchor="ctr"/>
              <a:lstStyle/>
              <a:p>
                <a:endParaRPr lang="en-US"/>
              </a:p>
            </p:txBody>
          </p:sp>
          <p:sp>
            <p:nvSpPr>
              <p:cNvPr id="271509" name="Oval 149"/>
              <p:cNvSpPr>
                <a:spLocks noChangeArrowheads="1"/>
              </p:cNvSpPr>
              <p:nvPr/>
            </p:nvSpPr>
            <p:spPr bwMode="gray">
              <a:xfrm>
                <a:off x="314" y="3074"/>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1510" name="Oval 150"/>
              <p:cNvSpPr>
                <a:spLocks noChangeArrowheads="1"/>
              </p:cNvSpPr>
              <p:nvPr/>
            </p:nvSpPr>
            <p:spPr bwMode="gray">
              <a:xfrm>
                <a:off x="345" y="2975"/>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1511" name="Text Box 151"/>
            <p:cNvSpPr txBox="1">
              <a:spLocks noChangeArrowheads="1"/>
            </p:cNvSpPr>
            <p:nvPr/>
          </p:nvSpPr>
          <p:spPr bwMode="gray">
            <a:xfrm>
              <a:off x="-35" y="3380"/>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Web Browser</a:t>
              </a:r>
            </a:p>
          </p:txBody>
        </p:sp>
      </p:grpSp>
      <p:sp>
        <p:nvSpPr>
          <p:cNvPr id="271512" name="Rectangle 152"/>
          <p:cNvSpPr>
            <a:spLocks noChangeArrowheads="1"/>
          </p:cNvSpPr>
          <p:nvPr/>
        </p:nvSpPr>
        <p:spPr bwMode="auto">
          <a:xfrm>
            <a:off x="209550" y="4543425"/>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grpSp>
        <p:nvGrpSpPr>
          <p:cNvPr id="271513" name="Group 153"/>
          <p:cNvGrpSpPr>
            <a:grpSpLocks/>
          </p:cNvGrpSpPr>
          <p:nvPr/>
        </p:nvGrpSpPr>
        <p:grpSpPr bwMode="auto">
          <a:xfrm>
            <a:off x="1258888" y="2503488"/>
            <a:ext cx="2036762" cy="1393825"/>
            <a:chOff x="793" y="1577"/>
            <a:chExt cx="1283" cy="878"/>
          </a:xfrm>
        </p:grpSpPr>
        <p:sp>
          <p:nvSpPr>
            <p:cNvPr id="271514" name="Freeform 154"/>
            <p:cNvSpPr>
              <a:spLocks/>
            </p:cNvSpPr>
            <p:nvPr/>
          </p:nvSpPr>
          <p:spPr bwMode="auto">
            <a:xfrm>
              <a:off x="793" y="1577"/>
              <a:ext cx="1206" cy="878"/>
            </a:xfrm>
            <a:custGeom>
              <a:avLst/>
              <a:gdLst/>
              <a:ahLst/>
              <a:cxnLst>
                <a:cxn ang="0">
                  <a:pos x="0" y="0"/>
                </a:cxn>
                <a:cxn ang="0">
                  <a:pos x="472" y="0"/>
                </a:cxn>
                <a:cxn ang="0">
                  <a:pos x="472" y="878"/>
                </a:cxn>
                <a:cxn ang="0">
                  <a:pos x="1190" y="878"/>
                </a:cxn>
              </a:cxnLst>
              <a:rect l="0" t="0" r="r" b="b"/>
              <a:pathLst>
                <a:path w="1190" h="878">
                  <a:moveTo>
                    <a:pt x="0" y="0"/>
                  </a:moveTo>
                  <a:lnTo>
                    <a:pt x="472" y="0"/>
                  </a:lnTo>
                  <a:lnTo>
                    <a:pt x="472" y="878"/>
                  </a:lnTo>
                  <a:lnTo>
                    <a:pt x="1190" y="878"/>
                  </a:lnTo>
                </a:path>
              </a:pathLst>
            </a:custGeom>
            <a:noFill/>
            <a:ln w="76200" cap="flat" cmpd="sng">
              <a:solidFill>
                <a:srgbClr val="567400"/>
              </a:solidFill>
              <a:prstDash val="solid"/>
              <a:round/>
              <a:headEnd type="none" w="med" len="med"/>
              <a:tailEnd type="none" w="med" len="med"/>
            </a:ln>
            <a:effectLst/>
          </p:spPr>
          <p:txBody>
            <a:bodyPr wrap="none" anchor="ctr"/>
            <a:lstStyle/>
            <a:p>
              <a:endParaRPr lang="en-US"/>
            </a:p>
          </p:txBody>
        </p:sp>
        <p:sp>
          <p:nvSpPr>
            <p:cNvPr id="271515" name="Text Box 155"/>
            <p:cNvSpPr txBox="1">
              <a:spLocks noChangeArrowheads="1"/>
            </p:cNvSpPr>
            <p:nvPr/>
          </p:nvSpPr>
          <p:spPr bwMode="auto">
            <a:xfrm>
              <a:off x="1212" y="2295"/>
              <a:ext cx="864" cy="154"/>
            </a:xfrm>
            <a:prstGeom prst="rect">
              <a:avLst/>
            </a:prstGeom>
            <a:noFill/>
            <a:ln w="9525" algn="ctr">
              <a:noFill/>
              <a:miter lim="800000"/>
              <a:headEnd/>
              <a:tailEnd/>
            </a:ln>
            <a:effectLst/>
          </p:spPr>
          <p:txBody>
            <a:bodyPr>
              <a:spAutoFit/>
            </a:bodyPr>
            <a:lstStyle/>
            <a:p>
              <a:pPr algn="ctr">
                <a:spcBef>
                  <a:spcPct val="50000"/>
                </a:spcBef>
              </a:pPr>
              <a:r>
                <a:rPr lang="en-US" sz="1000"/>
                <a:t>ICA/CGP Traffic</a:t>
              </a:r>
            </a:p>
          </p:txBody>
        </p:sp>
      </p:grpSp>
      <p:grpSp>
        <p:nvGrpSpPr>
          <p:cNvPr id="271516" name="Group 156"/>
          <p:cNvGrpSpPr>
            <a:grpSpLocks/>
          </p:cNvGrpSpPr>
          <p:nvPr/>
        </p:nvGrpSpPr>
        <p:grpSpPr bwMode="auto">
          <a:xfrm>
            <a:off x="3924300" y="4044950"/>
            <a:ext cx="1855788" cy="1501775"/>
            <a:chOff x="2472" y="2548"/>
            <a:chExt cx="1169" cy="946"/>
          </a:xfrm>
        </p:grpSpPr>
        <p:sp>
          <p:nvSpPr>
            <p:cNvPr id="271517" name="Line 157"/>
            <p:cNvSpPr>
              <a:spLocks noChangeShapeType="1"/>
            </p:cNvSpPr>
            <p:nvPr/>
          </p:nvSpPr>
          <p:spPr bwMode="auto">
            <a:xfrm flipH="1">
              <a:off x="2472" y="3182"/>
              <a:ext cx="1169" cy="0"/>
            </a:xfrm>
            <a:prstGeom prst="line">
              <a:avLst/>
            </a:prstGeom>
            <a:noFill/>
            <a:ln w="76200">
              <a:solidFill>
                <a:schemeClr val="accent2"/>
              </a:solidFill>
              <a:round/>
              <a:headEnd/>
              <a:tailEnd/>
            </a:ln>
            <a:effectLst/>
          </p:spPr>
          <p:txBody>
            <a:bodyPr wrap="none" anchor="ctr"/>
            <a:lstStyle/>
            <a:p>
              <a:endParaRPr lang="en-US"/>
            </a:p>
          </p:txBody>
        </p:sp>
        <p:sp>
          <p:nvSpPr>
            <p:cNvPr id="271518" name="Line 158"/>
            <p:cNvSpPr>
              <a:spLocks noChangeShapeType="1"/>
            </p:cNvSpPr>
            <p:nvPr/>
          </p:nvSpPr>
          <p:spPr bwMode="auto">
            <a:xfrm>
              <a:off x="2491" y="2548"/>
              <a:ext cx="1" cy="648"/>
            </a:xfrm>
            <a:prstGeom prst="line">
              <a:avLst/>
            </a:prstGeom>
            <a:noFill/>
            <a:ln w="76200">
              <a:solidFill>
                <a:schemeClr val="accent2"/>
              </a:solidFill>
              <a:round/>
              <a:headEnd type="triangle" w="med" len="med"/>
              <a:tailEnd/>
            </a:ln>
            <a:effectLst/>
          </p:spPr>
          <p:txBody>
            <a:bodyPr wrap="none" anchor="ctr"/>
            <a:lstStyle/>
            <a:p>
              <a:endParaRPr lang="en-US"/>
            </a:p>
          </p:txBody>
        </p:sp>
        <p:sp>
          <p:nvSpPr>
            <p:cNvPr id="271519" name="Text Box 159"/>
            <p:cNvSpPr txBox="1">
              <a:spLocks noChangeArrowheads="1"/>
            </p:cNvSpPr>
            <p:nvPr/>
          </p:nvSpPr>
          <p:spPr bwMode="auto">
            <a:xfrm>
              <a:off x="2482" y="3244"/>
              <a:ext cx="864" cy="250"/>
            </a:xfrm>
            <a:prstGeom prst="rect">
              <a:avLst/>
            </a:prstGeom>
            <a:noFill/>
            <a:ln w="9525" algn="ctr">
              <a:noFill/>
              <a:miter lim="800000"/>
              <a:headEnd/>
              <a:tailEnd/>
            </a:ln>
            <a:effectLst/>
          </p:spPr>
          <p:txBody>
            <a:bodyPr>
              <a:spAutoFit/>
            </a:bodyPr>
            <a:lstStyle/>
            <a:p>
              <a:pPr algn="ctr">
                <a:spcBef>
                  <a:spcPct val="50000"/>
                </a:spcBef>
              </a:pPr>
              <a:r>
                <a:rPr lang="en-US" sz="1000"/>
                <a:t>Secure Control Channel </a:t>
              </a:r>
            </a:p>
          </p:txBody>
        </p:sp>
      </p:grpSp>
      <p:grpSp>
        <p:nvGrpSpPr>
          <p:cNvPr id="271520" name="Group 160"/>
          <p:cNvGrpSpPr>
            <a:grpSpLocks/>
          </p:cNvGrpSpPr>
          <p:nvPr/>
        </p:nvGrpSpPr>
        <p:grpSpPr bwMode="auto">
          <a:xfrm>
            <a:off x="5508625" y="4733925"/>
            <a:ext cx="809625" cy="682625"/>
            <a:chOff x="3806" y="2247"/>
            <a:chExt cx="510" cy="430"/>
          </a:xfrm>
        </p:grpSpPr>
        <p:sp>
          <p:nvSpPr>
            <p:cNvPr id="271521" name="Oval 161"/>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1522" name="Group 162"/>
            <p:cNvGrpSpPr>
              <a:grpSpLocks/>
            </p:cNvGrpSpPr>
            <p:nvPr/>
          </p:nvGrpSpPr>
          <p:grpSpPr bwMode="auto">
            <a:xfrm>
              <a:off x="3948" y="2247"/>
              <a:ext cx="190" cy="348"/>
              <a:chOff x="2102" y="1044"/>
              <a:chExt cx="100" cy="348"/>
            </a:xfrm>
          </p:grpSpPr>
          <p:sp>
            <p:nvSpPr>
              <p:cNvPr id="271523" name="AutoShape 163"/>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524" name="Line 164"/>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1525" name="Line 165"/>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1526" name="Line 166"/>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1527" name="Freeform 167"/>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nvGrpSpPr>
          <p:cNvPr id="271528" name="Group 168"/>
          <p:cNvGrpSpPr>
            <a:grpSpLocks/>
          </p:cNvGrpSpPr>
          <p:nvPr/>
        </p:nvGrpSpPr>
        <p:grpSpPr bwMode="auto">
          <a:xfrm>
            <a:off x="7940675" y="2657475"/>
            <a:ext cx="809625" cy="682625"/>
            <a:chOff x="5103" y="1661"/>
            <a:chExt cx="510" cy="430"/>
          </a:xfrm>
        </p:grpSpPr>
        <p:sp>
          <p:nvSpPr>
            <p:cNvPr id="271529" name="Oval 169"/>
            <p:cNvSpPr>
              <a:spLocks noChangeArrowheads="1"/>
            </p:cNvSpPr>
            <p:nvPr/>
          </p:nvSpPr>
          <p:spPr bwMode="gray">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1530" name="Group 170"/>
            <p:cNvGrpSpPr>
              <a:grpSpLocks/>
            </p:cNvGrpSpPr>
            <p:nvPr/>
          </p:nvGrpSpPr>
          <p:grpSpPr bwMode="auto">
            <a:xfrm>
              <a:off x="5193" y="1661"/>
              <a:ext cx="100" cy="348"/>
              <a:chOff x="2102" y="1044"/>
              <a:chExt cx="100" cy="348"/>
            </a:xfrm>
          </p:grpSpPr>
          <p:sp>
            <p:nvSpPr>
              <p:cNvPr id="271531" name="AutoShape 171"/>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532" name="Line 172"/>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1533" name="Line 173"/>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1534" name="Line 174"/>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1535" name="Freeform 175"/>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71536" name="Group 176"/>
            <p:cNvGrpSpPr>
              <a:grpSpLocks/>
            </p:cNvGrpSpPr>
            <p:nvPr/>
          </p:nvGrpSpPr>
          <p:grpSpPr bwMode="auto">
            <a:xfrm>
              <a:off x="5311" y="1682"/>
              <a:ext cx="100" cy="348"/>
              <a:chOff x="2102" y="1044"/>
              <a:chExt cx="100" cy="348"/>
            </a:xfrm>
          </p:grpSpPr>
          <p:sp>
            <p:nvSpPr>
              <p:cNvPr id="271537" name="AutoShape 177"/>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1538" name="Line 178"/>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1539" name="Line 179"/>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1540" name="Line 180"/>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1541" name="Freeform 181"/>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1513"/>
                                        </p:tgtEl>
                                        <p:attrNameLst>
                                          <p:attrName>style.visibility</p:attrName>
                                        </p:attrNameLst>
                                      </p:cBhvr>
                                      <p:to>
                                        <p:strVal val="visible"/>
                                      </p:to>
                                    </p:set>
                                    <p:animEffect transition="in" filter="strips(downRight)">
                                      <p:cBhvr>
                                        <p:cTn id="7" dur="500"/>
                                        <p:tgtEl>
                                          <p:spTgt spid="271513"/>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271485"/>
                                        </p:tgtEl>
                                        <p:attrNameLst>
                                          <p:attrName>style.visibility</p:attrName>
                                        </p:attrNameLst>
                                      </p:cBhvr>
                                      <p:to>
                                        <p:strVal val="visible"/>
                                      </p:to>
                                    </p:set>
                                    <p:animEffect transition="in" filter="strips(upRight)">
                                      <p:cBhvr>
                                        <p:cTn id="11" dur="500"/>
                                        <p:tgtEl>
                                          <p:spTgt spid="271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ide Number Placeholder 3"/>
          <p:cNvSpPr>
            <a:spLocks noGrp="1"/>
          </p:cNvSpPr>
          <p:nvPr>
            <p:ph type="sldNum" sz="quarter" idx="10"/>
          </p:nvPr>
        </p:nvSpPr>
        <p:spPr/>
        <p:txBody>
          <a:bodyPr/>
          <a:lstStyle/>
          <a:p>
            <a:fld id="{0A570F4D-F0E7-4575-8EFA-C1D9FE77CDBF}" type="slidenum">
              <a:rPr lang="en-US"/>
              <a:pPr/>
              <a:t>51</a:t>
            </a:fld>
            <a:endParaRPr lang="en-US"/>
          </a:p>
        </p:txBody>
      </p:sp>
      <p:sp>
        <p:nvSpPr>
          <p:cNvPr id="201" name="Footer Placeholder 4"/>
          <p:cNvSpPr>
            <a:spLocks noGrp="1"/>
          </p:cNvSpPr>
          <p:nvPr>
            <p:ph type="ftr" sz="quarter" idx="11"/>
          </p:nvPr>
        </p:nvSpPr>
        <p:spPr/>
        <p:txBody>
          <a:bodyPr/>
          <a:lstStyle/>
          <a:p>
            <a:r>
              <a:rPr lang="en-US"/>
              <a:t>Internal and Partner Use Only</a:t>
            </a:r>
          </a:p>
          <a:p>
            <a:endParaRPr lang="en-US"/>
          </a:p>
        </p:txBody>
      </p:sp>
      <p:sp>
        <p:nvSpPr>
          <p:cNvPr id="202" name="Date Placeholder 5"/>
          <p:cNvSpPr>
            <a:spLocks noGrp="1"/>
          </p:cNvSpPr>
          <p:nvPr>
            <p:ph type="dt" sz="half" idx="12"/>
          </p:nvPr>
        </p:nvSpPr>
        <p:spPr/>
        <p:txBody>
          <a:bodyPr/>
          <a:lstStyle/>
          <a:p>
            <a:r>
              <a:rPr lang="en-US"/>
              <a:t>© 2005 Citrix Systems, Inc.—All rights reserved.</a:t>
            </a:r>
          </a:p>
        </p:txBody>
      </p:sp>
      <p:sp>
        <p:nvSpPr>
          <p:cNvPr id="273410" name="Line 2"/>
          <p:cNvSpPr>
            <a:spLocks noChangeShapeType="1"/>
          </p:cNvSpPr>
          <p:nvPr/>
        </p:nvSpPr>
        <p:spPr bwMode="gray">
          <a:xfrm>
            <a:off x="7369175" y="1885950"/>
            <a:ext cx="0" cy="4032250"/>
          </a:xfrm>
          <a:prstGeom prst="line">
            <a:avLst/>
          </a:prstGeom>
          <a:noFill/>
          <a:ln w="28575">
            <a:solidFill>
              <a:schemeClr val="tx1"/>
            </a:solidFill>
            <a:round/>
            <a:headEnd/>
            <a:tailEnd/>
          </a:ln>
          <a:effectLst/>
        </p:spPr>
        <p:txBody>
          <a:bodyPr wrap="none" anchor="ctr"/>
          <a:lstStyle/>
          <a:p>
            <a:endParaRPr lang="en-US"/>
          </a:p>
        </p:txBody>
      </p:sp>
      <p:sp>
        <p:nvSpPr>
          <p:cNvPr id="273411" name="Line 3"/>
          <p:cNvSpPr>
            <a:spLocks noChangeShapeType="1"/>
          </p:cNvSpPr>
          <p:nvPr/>
        </p:nvSpPr>
        <p:spPr bwMode="gray">
          <a:xfrm>
            <a:off x="4613275" y="3905250"/>
            <a:ext cx="2760663" cy="0"/>
          </a:xfrm>
          <a:prstGeom prst="line">
            <a:avLst/>
          </a:prstGeom>
          <a:noFill/>
          <a:ln w="57150">
            <a:solidFill>
              <a:schemeClr val="tx1"/>
            </a:solidFill>
            <a:round/>
            <a:headEnd/>
            <a:tailEnd/>
          </a:ln>
          <a:effectLst/>
        </p:spPr>
        <p:txBody>
          <a:bodyPr/>
          <a:lstStyle/>
          <a:p>
            <a:endParaRPr lang="en-US"/>
          </a:p>
        </p:txBody>
      </p:sp>
      <p:sp>
        <p:nvSpPr>
          <p:cNvPr id="273412" name="Line 4"/>
          <p:cNvSpPr>
            <a:spLocks noChangeShapeType="1"/>
          </p:cNvSpPr>
          <p:nvPr/>
        </p:nvSpPr>
        <p:spPr bwMode="gray">
          <a:xfrm flipH="1">
            <a:off x="7350125" y="2965450"/>
            <a:ext cx="504825" cy="0"/>
          </a:xfrm>
          <a:prstGeom prst="line">
            <a:avLst/>
          </a:prstGeom>
          <a:noFill/>
          <a:ln w="28575">
            <a:solidFill>
              <a:schemeClr val="tx1"/>
            </a:solidFill>
            <a:round/>
            <a:headEnd/>
            <a:tailEnd/>
          </a:ln>
          <a:effectLst/>
        </p:spPr>
        <p:txBody>
          <a:bodyPr wrap="none" anchor="ctr"/>
          <a:lstStyle/>
          <a:p>
            <a:endParaRPr lang="en-US"/>
          </a:p>
        </p:txBody>
      </p:sp>
      <p:sp>
        <p:nvSpPr>
          <p:cNvPr id="273413" name="Line 5"/>
          <p:cNvSpPr>
            <a:spLocks noChangeShapeType="1"/>
          </p:cNvSpPr>
          <p:nvPr/>
        </p:nvSpPr>
        <p:spPr bwMode="gray">
          <a:xfrm>
            <a:off x="2251075" y="3903663"/>
            <a:ext cx="0" cy="1325562"/>
          </a:xfrm>
          <a:prstGeom prst="line">
            <a:avLst/>
          </a:prstGeom>
          <a:noFill/>
          <a:ln w="57150">
            <a:solidFill>
              <a:schemeClr val="tx1"/>
            </a:solidFill>
            <a:round/>
            <a:headEnd/>
            <a:tailEnd/>
          </a:ln>
          <a:effectLst/>
        </p:spPr>
        <p:txBody>
          <a:bodyPr wrap="none" anchor="ctr"/>
          <a:lstStyle/>
          <a:p>
            <a:endParaRPr lang="en-US"/>
          </a:p>
        </p:txBody>
      </p:sp>
      <p:sp>
        <p:nvSpPr>
          <p:cNvPr id="273414" name="Line 6"/>
          <p:cNvSpPr>
            <a:spLocks noChangeShapeType="1"/>
          </p:cNvSpPr>
          <p:nvPr/>
        </p:nvSpPr>
        <p:spPr bwMode="gray">
          <a:xfrm>
            <a:off x="1336675" y="5199063"/>
            <a:ext cx="923925" cy="0"/>
          </a:xfrm>
          <a:prstGeom prst="line">
            <a:avLst/>
          </a:prstGeom>
          <a:noFill/>
          <a:ln w="57150">
            <a:solidFill>
              <a:schemeClr val="tx1"/>
            </a:solidFill>
            <a:round/>
            <a:headEnd/>
            <a:tailEnd/>
          </a:ln>
          <a:effectLst/>
        </p:spPr>
        <p:txBody>
          <a:bodyPr wrap="none" anchor="ctr"/>
          <a:lstStyle/>
          <a:p>
            <a:endParaRPr lang="en-US"/>
          </a:p>
        </p:txBody>
      </p:sp>
      <p:sp>
        <p:nvSpPr>
          <p:cNvPr id="273415" name="Line 7"/>
          <p:cNvSpPr>
            <a:spLocks noChangeShapeType="1"/>
          </p:cNvSpPr>
          <p:nvPr/>
        </p:nvSpPr>
        <p:spPr bwMode="gray">
          <a:xfrm>
            <a:off x="2238375" y="3929063"/>
            <a:ext cx="933450" cy="0"/>
          </a:xfrm>
          <a:prstGeom prst="line">
            <a:avLst/>
          </a:prstGeom>
          <a:noFill/>
          <a:ln w="57150">
            <a:solidFill>
              <a:schemeClr val="tx1"/>
            </a:solidFill>
            <a:round/>
            <a:headEnd/>
            <a:tailEnd/>
          </a:ln>
          <a:effectLst/>
        </p:spPr>
        <p:txBody>
          <a:bodyPr wrap="none" anchor="ctr"/>
          <a:lstStyle/>
          <a:p>
            <a:endParaRPr lang="en-US"/>
          </a:p>
        </p:txBody>
      </p:sp>
      <p:grpSp>
        <p:nvGrpSpPr>
          <p:cNvPr id="273416" name="Group 8"/>
          <p:cNvGrpSpPr>
            <a:grpSpLocks/>
          </p:cNvGrpSpPr>
          <p:nvPr/>
        </p:nvGrpSpPr>
        <p:grpSpPr bwMode="auto">
          <a:xfrm>
            <a:off x="1338263" y="2916238"/>
            <a:ext cx="6551612" cy="2295525"/>
            <a:chOff x="837" y="1837"/>
            <a:chExt cx="4127" cy="1446"/>
          </a:xfrm>
        </p:grpSpPr>
        <p:grpSp>
          <p:nvGrpSpPr>
            <p:cNvPr id="273417" name="Group 9"/>
            <p:cNvGrpSpPr>
              <a:grpSpLocks/>
            </p:cNvGrpSpPr>
            <p:nvPr/>
          </p:nvGrpSpPr>
          <p:grpSpPr bwMode="auto">
            <a:xfrm>
              <a:off x="2923" y="1837"/>
              <a:ext cx="2041" cy="626"/>
              <a:chOff x="2923" y="1837"/>
              <a:chExt cx="2041" cy="626"/>
            </a:xfrm>
          </p:grpSpPr>
          <p:sp>
            <p:nvSpPr>
              <p:cNvPr id="273418" name="Line 10"/>
              <p:cNvSpPr>
                <a:spLocks noChangeShapeType="1"/>
              </p:cNvSpPr>
              <p:nvPr/>
            </p:nvSpPr>
            <p:spPr bwMode="auto">
              <a:xfrm>
                <a:off x="2923" y="2463"/>
                <a:ext cx="730" cy="0"/>
              </a:xfrm>
              <a:prstGeom prst="line">
                <a:avLst/>
              </a:prstGeom>
              <a:noFill/>
              <a:ln w="76200">
                <a:solidFill>
                  <a:schemeClr val="accent1"/>
                </a:solidFill>
                <a:round/>
                <a:headEnd/>
                <a:tailEnd/>
              </a:ln>
              <a:effectLst/>
            </p:spPr>
            <p:txBody>
              <a:bodyPr wrap="none" anchor="ctr"/>
              <a:lstStyle/>
              <a:p>
                <a:endParaRPr lang="en-US"/>
              </a:p>
            </p:txBody>
          </p:sp>
          <p:sp>
            <p:nvSpPr>
              <p:cNvPr id="273419" name="Line 11"/>
              <p:cNvSpPr>
                <a:spLocks noChangeShapeType="1"/>
              </p:cNvSpPr>
              <p:nvPr/>
            </p:nvSpPr>
            <p:spPr bwMode="auto">
              <a:xfrm>
                <a:off x="3943" y="2461"/>
                <a:ext cx="714" cy="0"/>
              </a:xfrm>
              <a:prstGeom prst="line">
                <a:avLst/>
              </a:prstGeom>
              <a:noFill/>
              <a:ln w="76200">
                <a:solidFill>
                  <a:schemeClr val="accent1"/>
                </a:solidFill>
                <a:round/>
                <a:headEnd/>
                <a:tailEnd/>
              </a:ln>
              <a:effectLst/>
            </p:spPr>
            <p:txBody>
              <a:bodyPr wrap="none" anchor="ctr"/>
              <a:lstStyle/>
              <a:p>
                <a:endParaRPr lang="en-US"/>
              </a:p>
            </p:txBody>
          </p:sp>
          <p:sp>
            <p:nvSpPr>
              <p:cNvPr id="273420" name="Line 12"/>
              <p:cNvSpPr>
                <a:spLocks noChangeShapeType="1"/>
              </p:cNvSpPr>
              <p:nvPr/>
            </p:nvSpPr>
            <p:spPr bwMode="auto">
              <a:xfrm flipH="1">
                <a:off x="4634" y="1837"/>
                <a:ext cx="3" cy="619"/>
              </a:xfrm>
              <a:prstGeom prst="line">
                <a:avLst/>
              </a:prstGeom>
              <a:noFill/>
              <a:ln w="76200">
                <a:solidFill>
                  <a:schemeClr val="accent1"/>
                </a:solidFill>
                <a:round/>
                <a:headEnd/>
                <a:tailEnd/>
              </a:ln>
              <a:effectLst/>
            </p:spPr>
            <p:txBody>
              <a:bodyPr wrap="none" anchor="ctr"/>
              <a:lstStyle/>
              <a:p>
                <a:endParaRPr lang="en-US"/>
              </a:p>
            </p:txBody>
          </p:sp>
          <p:sp>
            <p:nvSpPr>
              <p:cNvPr id="273421" name="Line 13"/>
              <p:cNvSpPr>
                <a:spLocks noChangeShapeType="1"/>
              </p:cNvSpPr>
              <p:nvPr/>
            </p:nvSpPr>
            <p:spPr bwMode="auto">
              <a:xfrm>
                <a:off x="4637" y="1862"/>
                <a:ext cx="327" cy="0"/>
              </a:xfrm>
              <a:prstGeom prst="line">
                <a:avLst/>
              </a:prstGeom>
              <a:noFill/>
              <a:ln w="76200">
                <a:solidFill>
                  <a:schemeClr val="accent1"/>
                </a:solidFill>
                <a:round/>
                <a:headEnd/>
                <a:tailEnd/>
              </a:ln>
              <a:effectLst/>
            </p:spPr>
            <p:txBody>
              <a:bodyPr wrap="none" anchor="ctr"/>
              <a:lstStyle/>
              <a:p>
                <a:endParaRPr lang="en-US"/>
              </a:p>
            </p:txBody>
          </p:sp>
        </p:grpSp>
        <p:sp>
          <p:nvSpPr>
            <p:cNvPr id="273422" name="Line 14"/>
            <p:cNvSpPr>
              <a:spLocks noChangeShapeType="1"/>
            </p:cNvSpPr>
            <p:nvPr/>
          </p:nvSpPr>
          <p:spPr bwMode="auto">
            <a:xfrm>
              <a:off x="837" y="3271"/>
              <a:ext cx="600" cy="0"/>
            </a:xfrm>
            <a:prstGeom prst="line">
              <a:avLst/>
            </a:prstGeom>
            <a:noFill/>
            <a:ln w="76200">
              <a:solidFill>
                <a:schemeClr val="accent1"/>
              </a:solidFill>
              <a:round/>
              <a:headEnd/>
              <a:tailEnd/>
            </a:ln>
            <a:effectLst/>
          </p:spPr>
          <p:txBody>
            <a:bodyPr wrap="none" anchor="ctr"/>
            <a:lstStyle/>
            <a:p>
              <a:endParaRPr lang="en-US"/>
            </a:p>
          </p:txBody>
        </p:sp>
        <p:sp>
          <p:nvSpPr>
            <p:cNvPr id="273423" name="Line 15"/>
            <p:cNvSpPr>
              <a:spLocks noChangeShapeType="1"/>
            </p:cNvSpPr>
            <p:nvPr/>
          </p:nvSpPr>
          <p:spPr bwMode="auto">
            <a:xfrm>
              <a:off x="1407" y="2449"/>
              <a:ext cx="6" cy="834"/>
            </a:xfrm>
            <a:prstGeom prst="line">
              <a:avLst/>
            </a:prstGeom>
            <a:noFill/>
            <a:ln w="76200">
              <a:solidFill>
                <a:schemeClr val="accent1"/>
              </a:solidFill>
              <a:round/>
              <a:headEnd/>
              <a:tailEnd/>
            </a:ln>
            <a:effectLst/>
          </p:spPr>
          <p:txBody>
            <a:bodyPr wrap="none" anchor="ctr"/>
            <a:lstStyle/>
            <a:p>
              <a:endParaRPr lang="en-US"/>
            </a:p>
          </p:txBody>
        </p:sp>
        <p:sp>
          <p:nvSpPr>
            <p:cNvPr id="273424" name="Line 16"/>
            <p:cNvSpPr>
              <a:spLocks noChangeShapeType="1"/>
            </p:cNvSpPr>
            <p:nvPr/>
          </p:nvSpPr>
          <p:spPr bwMode="auto">
            <a:xfrm flipV="1">
              <a:off x="1393" y="2469"/>
              <a:ext cx="600" cy="5"/>
            </a:xfrm>
            <a:prstGeom prst="line">
              <a:avLst/>
            </a:prstGeom>
            <a:noFill/>
            <a:ln w="76200">
              <a:solidFill>
                <a:schemeClr val="accent1"/>
              </a:solidFill>
              <a:round/>
              <a:headEnd/>
              <a:tailEnd/>
            </a:ln>
            <a:effectLst/>
          </p:spPr>
          <p:txBody>
            <a:bodyPr wrap="none" anchor="ctr"/>
            <a:lstStyle/>
            <a:p>
              <a:endParaRPr lang="en-US"/>
            </a:p>
          </p:txBody>
        </p:sp>
      </p:grpSp>
      <p:sp>
        <p:nvSpPr>
          <p:cNvPr id="273425" name="Line 17"/>
          <p:cNvSpPr>
            <a:spLocks noChangeShapeType="1"/>
          </p:cNvSpPr>
          <p:nvPr/>
        </p:nvSpPr>
        <p:spPr bwMode="gray">
          <a:xfrm>
            <a:off x="7369175" y="3902075"/>
            <a:ext cx="504825" cy="0"/>
          </a:xfrm>
          <a:prstGeom prst="line">
            <a:avLst/>
          </a:prstGeom>
          <a:noFill/>
          <a:ln w="28575">
            <a:solidFill>
              <a:schemeClr val="tx1"/>
            </a:solidFill>
            <a:round/>
            <a:headEnd/>
            <a:tailEnd/>
          </a:ln>
          <a:effectLst/>
        </p:spPr>
        <p:txBody>
          <a:bodyPr wrap="none" anchor="ctr"/>
          <a:lstStyle/>
          <a:p>
            <a:endParaRPr lang="en-US"/>
          </a:p>
        </p:txBody>
      </p:sp>
      <p:sp>
        <p:nvSpPr>
          <p:cNvPr id="273426" name="Rectangle 18"/>
          <p:cNvSpPr>
            <a:spLocks noGrp="1" noChangeArrowheads="1"/>
          </p:cNvSpPr>
          <p:nvPr>
            <p:ph type="title"/>
          </p:nvPr>
        </p:nvSpPr>
        <p:spPr/>
        <p:txBody>
          <a:bodyPr/>
          <a:lstStyle/>
          <a:p>
            <a:r>
              <a:rPr lang="en-US"/>
              <a:t>AG+AAC Traffic – Browser-based</a:t>
            </a:r>
          </a:p>
        </p:txBody>
      </p:sp>
      <p:grpSp>
        <p:nvGrpSpPr>
          <p:cNvPr id="273427" name="Group 19"/>
          <p:cNvGrpSpPr>
            <a:grpSpLocks/>
          </p:cNvGrpSpPr>
          <p:nvPr/>
        </p:nvGrpSpPr>
        <p:grpSpPr bwMode="auto">
          <a:xfrm>
            <a:off x="7940675" y="3851275"/>
            <a:ext cx="809625" cy="485775"/>
            <a:chOff x="940" y="2750"/>
            <a:chExt cx="510" cy="306"/>
          </a:xfrm>
        </p:grpSpPr>
        <p:sp>
          <p:nvSpPr>
            <p:cNvPr id="273428" name="Oval 20"/>
            <p:cNvSpPr>
              <a:spLocks noChangeArrowheads="1"/>
            </p:cNvSpPr>
            <p:nvPr/>
          </p:nvSpPr>
          <p:spPr bwMode="gray">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3429" name="Group 21"/>
            <p:cNvGrpSpPr>
              <a:grpSpLocks/>
            </p:cNvGrpSpPr>
            <p:nvPr/>
          </p:nvGrpSpPr>
          <p:grpSpPr bwMode="auto">
            <a:xfrm>
              <a:off x="945" y="2864"/>
              <a:ext cx="348" cy="100"/>
              <a:chOff x="2379" y="2738"/>
              <a:chExt cx="348" cy="100"/>
            </a:xfrm>
          </p:grpSpPr>
          <p:sp>
            <p:nvSpPr>
              <p:cNvPr id="273430" name="AutoShape 22"/>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431" name="Line 23"/>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3432" name="Line 24"/>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3433" name="Line 25"/>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3434" name="Freeform 26"/>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73435" name="Group 27"/>
            <p:cNvGrpSpPr>
              <a:grpSpLocks/>
            </p:cNvGrpSpPr>
            <p:nvPr/>
          </p:nvGrpSpPr>
          <p:grpSpPr bwMode="auto">
            <a:xfrm>
              <a:off x="945" y="2756"/>
              <a:ext cx="348" cy="100"/>
              <a:chOff x="2379" y="2738"/>
              <a:chExt cx="348" cy="100"/>
            </a:xfrm>
          </p:grpSpPr>
          <p:sp>
            <p:nvSpPr>
              <p:cNvPr id="273436" name="AutoShape 28"/>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437" name="Line 29"/>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3438" name="Line 30"/>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3439" name="Line 31"/>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3440" name="Freeform 32"/>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nvGrpSpPr>
          <p:cNvPr id="273441" name="Group 33"/>
          <p:cNvGrpSpPr>
            <a:grpSpLocks/>
          </p:cNvGrpSpPr>
          <p:nvPr/>
        </p:nvGrpSpPr>
        <p:grpSpPr bwMode="auto">
          <a:xfrm>
            <a:off x="7870825" y="1422400"/>
            <a:ext cx="847725" cy="777875"/>
            <a:chOff x="5103" y="899"/>
            <a:chExt cx="534" cy="490"/>
          </a:xfrm>
        </p:grpSpPr>
        <p:sp>
          <p:nvSpPr>
            <p:cNvPr id="273442" name="Oval 34"/>
            <p:cNvSpPr>
              <a:spLocks noChangeArrowheads="1"/>
            </p:cNvSpPr>
            <p:nvPr/>
          </p:nvSpPr>
          <p:spPr bwMode="gray">
            <a:xfrm>
              <a:off x="5103" y="1083"/>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443" name="Oval 35"/>
            <p:cNvSpPr>
              <a:spLocks noChangeArrowheads="1"/>
            </p:cNvSpPr>
            <p:nvPr/>
          </p:nvSpPr>
          <p:spPr bwMode="gray">
            <a:xfrm>
              <a:off x="5127" y="899"/>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3444" name="Group 36"/>
            <p:cNvGrpSpPr>
              <a:grpSpLocks/>
            </p:cNvGrpSpPr>
            <p:nvPr/>
          </p:nvGrpSpPr>
          <p:grpSpPr bwMode="auto">
            <a:xfrm>
              <a:off x="5132" y="1193"/>
              <a:ext cx="348" cy="100"/>
              <a:chOff x="2379" y="2738"/>
              <a:chExt cx="348" cy="100"/>
            </a:xfrm>
          </p:grpSpPr>
          <p:sp>
            <p:nvSpPr>
              <p:cNvPr id="273445" name="AutoShape 37"/>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446" name="Line 38"/>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3447" name="Line 39"/>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3448" name="Line 40"/>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3449" name="Freeform 41"/>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73450" name="Group 42"/>
            <p:cNvGrpSpPr>
              <a:grpSpLocks/>
            </p:cNvGrpSpPr>
            <p:nvPr/>
          </p:nvGrpSpPr>
          <p:grpSpPr bwMode="auto">
            <a:xfrm>
              <a:off x="5132" y="1085"/>
              <a:ext cx="348" cy="100"/>
              <a:chOff x="2379" y="2738"/>
              <a:chExt cx="348" cy="100"/>
            </a:xfrm>
          </p:grpSpPr>
          <p:sp>
            <p:nvSpPr>
              <p:cNvPr id="273451" name="AutoShape 43"/>
              <p:cNvSpPr>
                <a:spLocks noChangeArrowheads="1"/>
              </p:cNvSpPr>
              <p:nvPr/>
            </p:nvSpPr>
            <p:spPr bwMode="gray">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452" name="Line 44"/>
              <p:cNvSpPr>
                <a:spLocks noChangeShapeType="1"/>
              </p:cNvSpPr>
              <p:nvPr/>
            </p:nvSpPr>
            <p:spPr bwMode="gray">
              <a:xfrm>
                <a:off x="2436" y="2740"/>
                <a:ext cx="0" cy="42"/>
              </a:xfrm>
              <a:prstGeom prst="line">
                <a:avLst/>
              </a:prstGeom>
              <a:noFill/>
              <a:ln w="19050">
                <a:solidFill>
                  <a:srgbClr val="0C549C"/>
                </a:solidFill>
                <a:round/>
                <a:headEnd/>
                <a:tailEnd/>
              </a:ln>
              <a:effectLst/>
            </p:spPr>
            <p:txBody>
              <a:bodyPr/>
              <a:lstStyle/>
              <a:p>
                <a:endParaRPr lang="en-US"/>
              </a:p>
            </p:txBody>
          </p:sp>
          <p:sp>
            <p:nvSpPr>
              <p:cNvPr id="273453" name="Line 45"/>
              <p:cNvSpPr>
                <a:spLocks noChangeShapeType="1"/>
              </p:cNvSpPr>
              <p:nvPr/>
            </p:nvSpPr>
            <p:spPr bwMode="gray">
              <a:xfrm>
                <a:off x="2460" y="2746"/>
                <a:ext cx="0" cy="42"/>
              </a:xfrm>
              <a:prstGeom prst="line">
                <a:avLst/>
              </a:prstGeom>
              <a:noFill/>
              <a:ln w="19050">
                <a:solidFill>
                  <a:srgbClr val="0C549C"/>
                </a:solidFill>
                <a:round/>
                <a:headEnd/>
                <a:tailEnd/>
              </a:ln>
              <a:effectLst/>
            </p:spPr>
            <p:txBody>
              <a:bodyPr/>
              <a:lstStyle/>
              <a:p>
                <a:endParaRPr lang="en-US"/>
              </a:p>
            </p:txBody>
          </p:sp>
          <p:sp>
            <p:nvSpPr>
              <p:cNvPr id="273454" name="Line 46"/>
              <p:cNvSpPr>
                <a:spLocks noChangeShapeType="1"/>
              </p:cNvSpPr>
              <p:nvPr/>
            </p:nvSpPr>
            <p:spPr bwMode="gray">
              <a:xfrm>
                <a:off x="2484" y="2752"/>
                <a:ext cx="0" cy="42"/>
              </a:xfrm>
              <a:prstGeom prst="line">
                <a:avLst/>
              </a:prstGeom>
              <a:noFill/>
              <a:ln w="19050">
                <a:solidFill>
                  <a:srgbClr val="0C549C"/>
                </a:solidFill>
                <a:round/>
                <a:headEnd/>
                <a:tailEnd/>
              </a:ln>
              <a:effectLst/>
            </p:spPr>
            <p:txBody>
              <a:bodyPr/>
              <a:lstStyle/>
              <a:p>
                <a:endParaRPr lang="en-US"/>
              </a:p>
            </p:txBody>
          </p:sp>
          <p:sp>
            <p:nvSpPr>
              <p:cNvPr id="273455" name="Freeform 47"/>
              <p:cNvSpPr>
                <a:spLocks/>
              </p:cNvSpPr>
              <p:nvPr/>
            </p:nvSpPr>
            <p:spPr bwMode="gray">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sp>
        <p:nvSpPr>
          <p:cNvPr id="273456" name="Line 48"/>
          <p:cNvSpPr>
            <a:spLocks noChangeShapeType="1"/>
          </p:cNvSpPr>
          <p:nvPr/>
        </p:nvSpPr>
        <p:spPr bwMode="gray">
          <a:xfrm>
            <a:off x="7369175" y="4983163"/>
            <a:ext cx="504825" cy="0"/>
          </a:xfrm>
          <a:prstGeom prst="line">
            <a:avLst/>
          </a:prstGeom>
          <a:noFill/>
          <a:ln w="28575">
            <a:solidFill>
              <a:schemeClr val="tx1"/>
            </a:solidFill>
            <a:round/>
            <a:headEnd/>
            <a:tailEnd/>
          </a:ln>
          <a:effectLst/>
        </p:spPr>
        <p:txBody>
          <a:bodyPr wrap="none" anchor="ctr"/>
          <a:lstStyle/>
          <a:p>
            <a:endParaRPr lang="en-US"/>
          </a:p>
        </p:txBody>
      </p:sp>
      <p:sp>
        <p:nvSpPr>
          <p:cNvPr id="273457" name="Oval 49"/>
          <p:cNvSpPr>
            <a:spLocks noChangeArrowheads="1"/>
          </p:cNvSpPr>
          <p:nvPr/>
        </p:nvSpPr>
        <p:spPr bwMode="gray">
          <a:xfrm>
            <a:off x="7696200" y="4445000"/>
            <a:ext cx="1241425" cy="746125"/>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en-AU"/>
          </a:p>
        </p:txBody>
      </p:sp>
      <p:sp>
        <p:nvSpPr>
          <p:cNvPr id="273458" name="Oval 50"/>
          <p:cNvSpPr>
            <a:spLocks noChangeArrowheads="1"/>
          </p:cNvSpPr>
          <p:nvPr/>
        </p:nvSpPr>
        <p:spPr bwMode="gray">
          <a:xfrm>
            <a:off x="8315325" y="4575175"/>
            <a:ext cx="431800" cy="26828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3459" name="Oval 51"/>
          <p:cNvSpPr>
            <a:spLocks noChangeArrowheads="1"/>
          </p:cNvSpPr>
          <p:nvPr/>
        </p:nvSpPr>
        <p:spPr bwMode="gray">
          <a:xfrm>
            <a:off x="7886700" y="457517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3460" name="Arc 52"/>
          <p:cNvSpPr>
            <a:spLocks/>
          </p:cNvSpPr>
          <p:nvPr/>
        </p:nvSpPr>
        <p:spPr bwMode="gray">
          <a:xfrm>
            <a:off x="799306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1" name="Arc 53"/>
          <p:cNvSpPr>
            <a:spLocks/>
          </p:cNvSpPr>
          <p:nvPr/>
        </p:nvSpPr>
        <p:spPr bwMode="gray">
          <a:xfrm>
            <a:off x="799306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2" name="Arc 54"/>
          <p:cNvSpPr>
            <a:spLocks/>
          </p:cNvSpPr>
          <p:nvPr/>
        </p:nvSpPr>
        <p:spPr bwMode="gray">
          <a:xfrm>
            <a:off x="799306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3" name="Arc 55"/>
          <p:cNvSpPr>
            <a:spLocks/>
          </p:cNvSpPr>
          <p:nvPr/>
        </p:nvSpPr>
        <p:spPr bwMode="gray">
          <a:xfrm>
            <a:off x="806608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3464" name="Arc 56"/>
          <p:cNvSpPr>
            <a:spLocks/>
          </p:cNvSpPr>
          <p:nvPr/>
        </p:nvSpPr>
        <p:spPr bwMode="gray">
          <a:xfrm>
            <a:off x="806767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3465" name="Arc 57"/>
          <p:cNvSpPr>
            <a:spLocks/>
          </p:cNvSpPr>
          <p:nvPr/>
        </p:nvSpPr>
        <p:spPr bwMode="gray">
          <a:xfrm>
            <a:off x="8482013" y="4829175"/>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6" name="Arc 58"/>
          <p:cNvSpPr>
            <a:spLocks/>
          </p:cNvSpPr>
          <p:nvPr/>
        </p:nvSpPr>
        <p:spPr bwMode="gray">
          <a:xfrm>
            <a:off x="8482013" y="4875213"/>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7" name="Arc 59"/>
          <p:cNvSpPr>
            <a:spLocks/>
          </p:cNvSpPr>
          <p:nvPr/>
        </p:nvSpPr>
        <p:spPr bwMode="gray">
          <a:xfrm>
            <a:off x="8482013" y="4852988"/>
            <a:ext cx="106362"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68" name="Arc 60"/>
          <p:cNvSpPr>
            <a:spLocks/>
          </p:cNvSpPr>
          <p:nvPr/>
        </p:nvSpPr>
        <p:spPr bwMode="gray">
          <a:xfrm>
            <a:off x="8555038" y="4783138"/>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3469" name="Arc 61"/>
          <p:cNvSpPr>
            <a:spLocks/>
          </p:cNvSpPr>
          <p:nvPr/>
        </p:nvSpPr>
        <p:spPr bwMode="gray">
          <a:xfrm>
            <a:off x="8556625" y="4805363"/>
            <a:ext cx="30163"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3470" name="Oval 62"/>
          <p:cNvSpPr>
            <a:spLocks noChangeArrowheads="1"/>
          </p:cNvSpPr>
          <p:nvPr/>
        </p:nvSpPr>
        <p:spPr bwMode="gray">
          <a:xfrm>
            <a:off x="8120063" y="4810125"/>
            <a:ext cx="431800" cy="287338"/>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3471" name="Arc 63"/>
          <p:cNvSpPr>
            <a:spLocks/>
          </p:cNvSpPr>
          <p:nvPr/>
        </p:nvSpPr>
        <p:spPr bwMode="gray">
          <a:xfrm>
            <a:off x="8229600" y="5029200"/>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72" name="Arc 64"/>
          <p:cNvSpPr>
            <a:spLocks/>
          </p:cNvSpPr>
          <p:nvPr/>
        </p:nvSpPr>
        <p:spPr bwMode="gray">
          <a:xfrm>
            <a:off x="8229600" y="5075238"/>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73" name="Arc 65"/>
          <p:cNvSpPr>
            <a:spLocks/>
          </p:cNvSpPr>
          <p:nvPr/>
        </p:nvSpPr>
        <p:spPr bwMode="gray">
          <a:xfrm>
            <a:off x="8229600" y="5053013"/>
            <a:ext cx="106363" cy="107950"/>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3474" name="Arc 66"/>
          <p:cNvSpPr>
            <a:spLocks/>
          </p:cNvSpPr>
          <p:nvPr/>
        </p:nvSpPr>
        <p:spPr bwMode="gray">
          <a:xfrm>
            <a:off x="8302625" y="4983163"/>
            <a:ext cx="31750" cy="10795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3475" name="Arc 67"/>
          <p:cNvSpPr>
            <a:spLocks/>
          </p:cNvSpPr>
          <p:nvPr/>
        </p:nvSpPr>
        <p:spPr bwMode="gray">
          <a:xfrm>
            <a:off x="8304213" y="5005388"/>
            <a:ext cx="30162" cy="10795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3476" name="Line 68"/>
          <p:cNvSpPr>
            <a:spLocks noChangeShapeType="1"/>
          </p:cNvSpPr>
          <p:nvPr/>
        </p:nvSpPr>
        <p:spPr bwMode="gray">
          <a:xfrm flipH="1">
            <a:off x="7369175" y="1885950"/>
            <a:ext cx="504825" cy="0"/>
          </a:xfrm>
          <a:prstGeom prst="line">
            <a:avLst/>
          </a:prstGeom>
          <a:noFill/>
          <a:ln w="28575">
            <a:solidFill>
              <a:schemeClr val="tx1"/>
            </a:solidFill>
            <a:round/>
            <a:headEnd/>
            <a:tailEnd/>
          </a:ln>
          <a:effectLst/>
        </p:spPr>
        <p:txBody>
          <a:bodyPr wrap="none" anchor="ctr"/>
          <a:lstStyle/>
          <a:p>
            <a:endParaRPr lang="en-US"/>
          </a:p>
        </p:txBody>
      </p:sp>
      <p:sp>
        <p:nvSpPr>
          <p:cNvPr id="273477" name="Line 69"/>
          <p:cNvSpPr>
            <a:spLocks noChangeShapeType="1"/>
          </p:cNvSpPr>
          <p:nvPr/>
        </p:nvSpPr>
        <p:spPr bwMode="gray">
          <a:xfrm>
            <a:off x="7369175" y="5918200"/>
            <a:ext cx="504825" cy="0"/>
          </a:xfrm>
          <a:prstGeom prst="line">
            <a:avLst/>
          </a:prstGeom>
          <a:noFill/>
          <a:ln w="28575">
            <a:solidFill>
              <a:schemeClr val="tx1"/>
            </a:solidFill>
            <a:round/>
            <a:headEnd/>
            <a:tailEnd/>
          </a:ln>
          <a:effectLst/>
        </p:spPr>
        <p:txBody>
          <a:bodyPr wrap="none" anchor="ctr"/>
          <a:lstStyle/>
          <a:p>
            <a:endParaRPr lang="en-US"/>
          </a:p>
        </p:txBody>
      </p:sp>
      <p:pic>
        <p:nvPicPr>
          <p:cNvPr id="273478" name="Picture 70" descr="MCj02824640000[1]"/>
          <p:cNvPicPr>
            <a:picLocks noChangeAspect="1" noChangeArrowheads="1"/>
          </p:cNvPicPr>
          <p:nvPr/>
        </p:nvPicPr>
        <p:blipFill>
          <a:blip r:embed="rId3" cstate="print"/>
          <a:srcRect/>
          <a:stretch>
            <a:fillRect/>
          </a:stretch>
        </p:blipFill>
        <p:spPr bwMode="gray">
          <a:xfrm flipH="1">
            <a:off x="7885113" y="5627688"/>
            <a:ext cx="808037" cy="747712"/>
          </a:xfrm>
          <a:prstGeom prst="rect">
            <a:avLst/>
          </a:prstGeom>
          <a:noFill/>
        </p:spPr>
      </p:pic>
      <p:sp>
        <p:nvSpPr>
          <p:cNvPr id="273479" name="Oval 71"/>
          <p:cNvSpPr>
            <a:spLocks noChangeArrowheads="1"/>
          </p:cNvSpPr>
          <p:nvPr/>
        </p:nvSpPr>
        <p:spPr bwMode="gray">
          <a:xfrm>
            <a:off x="3211513" y="3911600"/>
            <a:ext cx="1330325" cy="238125"/>
          </a:xfrm>
          <a:prstGeom prst="ellipse">
            <a:avLst/>
          </a:prstGeom>
          <a:gradFill rotWithShape="1">
            <a:gsLst>
              <a:gs pos="0">
                <a:schemeClr val="tx2">
                  <a:alpha val="75999"/>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480" name="Line 72"/>
          <p:cNvSpPr>
            <a:spLocks noChangeShapeType="1"/>
          </p:cNvSpPr>
          <p:nvPr/>
        </p:nvSpPr>
        <p:spPr bwMode="gray">
          <a:xfrm>
            <a:off x="3363913" y="3708400"/>
            <a:ext cx="0" cy="390525"/>
          </a:xfrm>
          <a:prstGeom prst="line">
            <a:avLst/>
          </a:prstGeom>
          <a:noFill/>
          <a:ln w="28575">
            <a:solidFill>
              <a:schemeClr val="tx1"/>
            </a:solidFill>
            <a:round/>
            <a:headEnd/>
            <a:tailEnd/>
          </a:ln>
          <a:effectLst/>
        </p:spPr>
        <p:txBody>
          <a:bodyPr/>
          <a:lstStyle/>
          <a:p>
            <a:endParaRPr lang="en-US"/>
          </a:p>
        </p:txBody>
      </p:sp>
      <p:sp>
        <p:nvSpPr>
          <p:cNvPr id="273481" name="Line 73"/>
          <p:cNvSpPr>
            <a:spLocks noChangeShapeType="1"/>
          </p:cNvSpPr>
          <p:nvPr/>
        </p:nvSpPr>
        <p:spPr bwMode="gray">
          <a:xfrm>
            <a:off x="4618038" y="3692525"/>
            <a:ext cx="0" cy="390525"/>
          </a:xfrm>
          <a:prstGeom prst="line">
            <a:avLst/>
          </a:prstGeom>
          <a:noFill/>
          <a:ln w="28575">
            <a:solidFill>
              <a:schemeClr val="tx1"/>
            </a:solidFill>
            <a:round/>
            <a:headEnd/>
            <a:tailEnd/>
          </a:ln>
          <a:effectLst/>
        </p:spPr>
        <p:txBody>
          <a:bodyPr/>
          <a:lstStyle/>
          <a:p>
            <a:endParaRPr lang="en-US"/>
          </a:p>
        </p:txBody>
      </p:sp>
      <p:sp>
        <p:nvSpPr>
          <p:cNvPr id="273482" name="Line 74"/>
          <p:cNvSpPr>
            <a:spLocks noChangeShapeType="1"/>
          </p:cNvSpPr>
          <p:nvPr/>
        </p:nvSpPr>
        <p:spPr bwMode="gray">
          <a:xfrm>
            <a:off x="4430713" y="3714750"/>
            <a:ext cx="0" cy="390525"/>
          </a:xfrm>
          <a:prstGeom prst="line">
            <a:avLst/>
          </a:prstGeom>
          <a:noFill/>
          <a:ln w="28575">
            <a:solidFill>
              <a:schemeClr val="tx1"/>
            </a:solidFill>
            <a:round/>
            <a:headEnd/>
            <a:tailEnd/>
          </a:ln>
          <a:effectLst/>
        </p:spPr>
        <p:txBody>
          <a:bodyPr/>
          <a:lstStyle/>
          <a:p>
            <a:endParaRPr lang="en-US"/>
          </a:p>
        </p:txBody>
      </p:sp>
      <p:sp>
        <p:nvSpPr>
          <p:cNvPr id="273483" name="Text Box 75"/>
          <p:cNvSpPr txBox="1">
            <a:spLocks noChangeArrowheads="1"/>
          </p:cNvSpPr>
          <p:nvPr/>
        </p:nvSpPr>
        <p:spPr bwMode="gray">
          <a:xfrm rot="-5400000">
            <a:off x="4180682" y="3764756"/>
            <a:ext cx="674688" cy="244475"/>
          </a:xfrm>
          <a:prstGeom prst="rect">
            <a:avLst/>
          </a:prstGeom>
          <a:noFill/>
          <a:ln w="9525">
            <a:noFill/>
            <a:miter lim="800000"/>
            <a:headEnd/>
            <a:tailEnd/>
          </a:ln>
          <a:effectLst/>
        </p:spPr>
        <p:txBody>
          <a:bodyPr>
            <a:spAutoFit/>
          </a:bodyPr>
          <a:lstStyle/>
          <a:p>
            <a:pPr algn="ctr" eaLnBrk="0" hangingPunct="0"/>
            <a:r>
              <a:rPr lang="en-US" sz="1000" b="1"/>
              <a:t>Firewall</a:t>
            </a:r>
          </a:p>
        </p:txBody>
      </p:sp>
      <p:pic>
        <p:nvPicPr>
          <p:cNvPr id="273484" name="Picture 76" descr="Citrix_top_20degree_Access_100dpi"/>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gray">
          <a:xfrm>
            <a:off x="3443288" y="3756025"/>
            <a:ext cx="925512" cy="269875"/>
          </a:xfrm>
          <a:prstGeom prst="rect">
            <a:avLst/>
          </a:prstGeom>
          <a:noFill/>
        </p:spPr>
      </p:pic>
      <p:sp>
        <p:nvSpPr>
          <p:cNvPr id="273485" name="Text Box 77"/>
          <p:cNvSpPr txBox="1">
            <a:spLocks noChangeArrowheads="1"/>
          </p:cNvSpPr>
          <p:nvPr/>
        </p:nvSpPr>
        <p:spPr bwMode="gray">
          <a:xfrm>
            <a:off x="7512050" y="5343525"/>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File Servers</a:t>
            </a:r>
          </a:p>
        </p:txBody>
      </p:sp>
      <p:sp>
        <p:nvSpPr>
          <p:cNvPr id="273486" name="Text Box 78"/>
          <p:cNvSpPr txBox="1">
            <a:spLocks noChangeArrowheads="1"/>
          </p:cNvSpPr>
          <p:nvPr/>
        </p:nvSpPr>
        <p:spPr bwMode="gray">
          <a:xfrm>
            <a:off x="7315200" y="4230688"/>
            <a:ext cx="182880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Web/App Servers</a:t>
            </a:r>
          </a:p>
        </p:txBody>
      </p:sp>
      <p:sp>
        <p:nvSpPr>
          <p:cNvPr id="273487" name="Text Box 79"/>
          <p:cNvSpPr txBox="1">
            <a:spLocks noChangeArrowheads="1"/>
          </p:cNvSpPr>
          <p:nvPr/>
        </p:nvSpPr>
        <p:spPr bwMode="gray">
          <a:xfrm>
            <a:off x="7383463" y="2141538"/>
            <a:ext cx="1760537"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 Server</a:t>
            </a:r>
          </a:p>
        </p:txBody>
      </p:sp>
      <p:sp>
        <p:nvSpPr>
          <p:cNvPr id="273488" name="Text Box 80"/>
          <p:cNvSpPr txBox="1">
            <a:spLocks noChangeArrowheads="1"/>
          </p:cNvSpPr>
          <p:nvPr/>
        </p:nvSpPr>
        <p:spPr bwMode="gray">
          <a:xfrm>
            <a:off x="7472363" y="3267075"/>
            <a:ext cx="1671637" cy="222250"/>
          </a:xfrm>
          <a:prstGeom prst="rect">
            <a:avLst/>
          </a:prstGeom>
          <a:noFill/>
          <a:ln w="9525">
            <a:noFill/>
            <a:miter lim="800000"/>
            <a:headEnd/>
            <a:tailEnd/>
          </a:ln>
          <a:effectLst/>
        </p:spPr>
        <p:txBody>
          <a:bodyPr>
            <a:spAutoFit/>
          </a:bodyPr>
          <a:lstStyle/>
          <a:p>
            <a:pPr algn="ctr">
              <a:lnSpc>
                <a:spcPct val="85000"/>
              </a:lnSpc>
            </a:pPr>
            <a:r>
              <a:rPr lang="en-US" sz="1000" b="1"/>
              <a:t>E-mail Servers</a:t>
            </a:r>
          </a:p>
        </p:txBody>
      </p:sp>
      <p:sp>
        <p:nvSpPr>
          <p:cNvPr id="273489" name="Text Box 81"/>
          <p:cNvSpPr txBox="1">
            <a:spLocks noChangeArrowheads="1"/>
          </p:cNvSpPr>
          <p:nvPr/>
        </p:nvSpPr>
        <p:spPr bwMode="gray">
          <a:xfrm>
            <a:off x="7493000" y="6272213"/>
            <a:ext cx="1403350" cy="222250"/>
          </a:xfrm>
          <a:prstGeom prst="rect">
            <a:avLst/>
          </a:prstGeom>
          <a:noFill/>
          <a:ln w="9525">
            <a:noFill/>
            <a:miter lim="800000"/>
            <a:headEnd/>
            <a:tailEnd/>
          </a:ln>
          <a:effectLst/>
        </p:spPr>
        <p:txBody>
          <a:bodyPr>
            <a:spAutoFit/>
          </a:bodyPr>
          <a:lstStyle/>
          <a:p>
            <a:pPr algn="ctr" eaLnBrk="0" hangingPunct="0">
              <a:lnSpc>
                <a:spcPct val="85000"/>
              </a:lnSpc>
            </a:pPr>
            <a:r>
              <a:rPr lang="en-US" sz="1000" b="1"/>
              <a:t>IP PBX</a:t>
            </a:r>
          </a:p>
        </p:txBody>
      </p:sp>
      <p:grpSp>
        <p:nvGrpSpPr>
          <p:cNvPr id="273490" name="Group 82"/>
          <p:cNvGrpSpPr>
            <a:grpSpLocks/>
          </p:cNvGrpSpPr>
          <p:nvPr/>
        </p:nvGrpSpPr>
        <p:grpSpPr bwMode="auto">
          <a:xfrm>
            <a:off x="3332163" y="3235325"/>
            <a:ext cx="1179512" cy="869950"/>
            <a:chOff x="2157" y="1988"/>
            <a:chExt cx="743" cy="548"/>
          </a:xfrm>
        </p:grpSpPr>
        <p:sp>
          <p:nvSpPr>
            <p:cNvPr id="273491" name="Rectangle 83"/>
            <p:cNvSpPr>
              <a:spLocks noChangeArrowheads="1"/>
            </p:cNvSpPr>
            <p:nvPr/>
          </p:nvSpPr>
          <p:spPr bwMode="auto">
            <a:xfrm>
              <a:off x="2157" y="1988"/>
              <a:ext cx="743" cy="222"/>
            </a:xfrm>
            <a:prstGeom prst="rect">
              <a:avLst/>
            </a:prstGeom>
            <a:noFill/>
            <a:ln w="9525">
              <a:noFill/>
              <a:miter lim="800000"/>
              <a:headEnd/>
              <a:tailEnd/>
            </a:ln>
            <a:effectLst/>
          </p:spPr>
          <p:txBody>
            <a:bodyPr wrap="none">
              <a:spAutoFit/>
            </a:bodyPr>
            <a:lstStyle/>
            <a:p>
              <a:pPr algn="ctr" eaLnBrk="0" hangingPunct="0">
                <a:lnSpc>
                  <a:spcPct val="85000"/>
                </a:lnSpc>
              </a:pPr>
              <a:r>
                <a:rPr lang="en-AU" sz="1000" b="1"/>
                <a:t>Access Gateway</a:t>
              </a:r>
            </a:p>
            <a:p>
              <a:pPr algn="ctr" eaLnBrk="0" hangingPunct="0">
                <a:lnSpc>
                  <a:spcPct val="85000"/>
                </a:lnSpc>
              </a:pPr>
              <a:r>
                <a:rPr lang="en-AU" sz="1000" b="1"/>
                <a:t>appliance</a:t>
              </a:r>
            </a:p>
          </p:txBody>
        </p:sp>
        <p:grpSp>
          <p:nvGrpSpPr>
            <p:cNvPr id="273492" name="Group 84"/>
            <p:cNvGrpSpPr>
              <a:grpSpLocks/>
            </p:cNvGrpSpPr>
            <p:nvPr/>
          </p:nvGrpSpPr>
          <p:grpSpPr bwMode="auto">
            <a:xfrm>
              <a:off x="2228" y="2298"/>
              <a:ext cx="602" cy="238"/>
              <a:chOff x="3687" y="3053"/>
              <a:chExt cx="1654" cy="595"/>
            </a:xfrm>
          </p:grpSpPr>
          <p:pic>
            <p:nvPicPr>
              <p:cNvPr id="273493" name="Picture 85" descr="AG-black copy"/>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73494" name="Oval 86"/>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grpSp>
        <p:nvGrpSpPr>
          <p:cNvPr id="273495" name="Group 87"/>
          <p:cNvGrpSpPr>
            <a:grpSpLocks/>
          </p:cNvGrpSpPr>
          <p:nvPr/>
        </p:nvGrpSpPr>
        <p:grpSpPr bwMode="auto">
          <a:xfrm>
            <a:off x="2527300" y="4479925"/>
            <a:ext cx="3217863" cy="1304925"/>
            <a:chOff x="1473" y="3081"/>
            <a:chExt cx="2027" cy="1090"/>
          </a:xfrm>
        </p:grpSpPr>
        <p:sp>
          <p:nvSpPr>
            <p:cNvPr id="273496" name="Line 88"/>
            <p:cNvSpPr>
              <a:spLocks noChangeShapeType="1"/>
            </p:cNvSpPr>
            <p:nvPr/>
          </p:nvSpPr>
          <p:spPr bwMode="auto">
            <a:xfrm flipV="1">
              <a:off x="2643" y="3234"/>
              <a:ext cx="857" cy="1"/>
            </a:xfrm>
            <a:prstGeom prst="line">
              <a:avLst/>
            </a:prstGeom>
            <a:noFill/>
            <a:ln w="9525">
              <a:solidFill>
                <a:schemeClr val="bg2"/>
              </a:solidFill>
              <a:round/>
              <a:headEnd/>
              <a:tailEnd/>
            </a:ln>
            <a:effectLst/>
          </p:spPr>
          <p:txBody>
            <a:bodyPr wrap="none" anchor="ctr"/>
            <a:lstStyle/>
            <a:p>
              <a:endParaRPr lang="en-US"/>
            </a:p>
          </p:txBody>
        </p:sp>
        <p:grpSp>
          <p:nvGrpSpPr>
            <p:cNvPr id="273497" name="Group 89"/>
            <p:cNvGrpSpPr>
              <a:grpSpLocks/>
            </p:cNvGrpSpPr>
            <p:nvPr/>
          </p:nvGrpSpPr>
          <p:grpSpPr bwMode="auto">
            <a:xfrm>
              <a:off x="1473" y="3081"/>
              <a:ext cx="1510" cy="1090"/>
              <a:chOff x="1466" y="3123"/>
              <a:chExt cx="1510" cy="1090"/>
            </a:xfrm>
          </p:grpSpPr>
          <p:grpSp>
            <p:nvGrpSpPr>
              <p:cNvPr id="273498" name="Group 90"/>
              <p:cNvGrpSpPr>
                <a:grpSpLocks/>
              </p:cNvGrpSpPr>
              <p:nvPr/>
            </p:nvGrpSpPr>
            <p:grpSpPr bwMode="auto">
              <a:xfrm>
                <a:off x="1466" y="3123"/>
                <a:ext cx="1505" cy="1090"/>
                <a:chOff x="158" y="850"/>
                <a:chExt cx="2190" cy="1021"/>
              </a:xfrm>
            </p:grpSpPr>
            <p:sp>
              <p:nvSpPr>
                <p:cNvPr id="273499" name="Oval 91"/>
                <p:cNvSpPr>
                  <a:spLocks noChangeArrowheads="1"/>
                </p:cNvSpPr>
                <p:nvPr/>
              </p:nvSpPr>
              <p:spPr bwMode="auto">
                <a:xfrm>
                  <a:off x="198" y="1661"/>
                  <a:ext cx="2108" cy="210"/>
                </a:xfrm>
                <a:prstGeom prst="ellipse">
                  <a:avLst/>
                </a:prstGeom>
                <a:gradFill rotWithShape="1">
                  <a:gsLst>
                    <a:gs pos="0">
                      <a:schemeClr val="tx1">
                        <a:alpha val="46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00" name="AutoShape 92"/>
                <p:cNvSpPr>
                  <a:spLocks noChangeArrowheads="1"/>
                </p:cNvSpPr>
                <p:nvPr/>
              </p:nvSpPr>
              <p:spPr bwMode="auto">
                <a:xfrm>
                  <a:off x="158" y="850"/>
                  <a:ext cx="2190" cy="879"/>
                </a:xfrm>
                <a:prstGeom prst="roundRect">
                  <a:avLst>
                    <a:gd name="adj" fmla="val 731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sp>
            <p:nvSpPr>
              <p:cNvPr id="273501" name="Rectangle 93"/>
              <p:cNvSpPr>
                <a:spLocks noChangeArrowheads="1"/>
              </p:cNvSpPr>
              <p:nvPr/>
            </p:nvSpPr>
            <p:spPr bwMode="gray">
              <a:xfrm>
                <a:off x="1515" y="3140"/>
                <a:ext cx="1461" cy="865"/>
              </a:xfrm>
              <a:prstGeom prst="rect">
                <a:avLst/>
              </a:prstGeom>
              <a:noFill/>
              <a:ln w="9525" algn="ctr">
                <a:noFill/>
                <a:miter lim="800000"/>
                <a:headEnd/>
                <a:tailEnd/>
              </a:ln>
              <a:effectLst/>
            </p:spPr>
            <p:txBody>
              <a:bodyPr>
                <a:spAutoFit/>
              </a:bodyPr>
              <a:lstStyle/>
              <a:p>
                <a:pPr marL="174625" indent="-174625"/>
                <a:r>
                  <a:rPr lang="en-US" sz="1400" b="1">
                    <a:solidFill>
                      <a:schemeClr val="hlink"/>
                    </a:solidFill>
                  </a:rPr>
                  <a:t>AAC responsibilities are:</a:t>
                </a:r>
                <a:endParaRPr lang="en-US" sz="1400">
                  <a:solidFill>
                    <a:schemeClr val="hlink"/>
                  </a:solidFill>
                </a:endParaRPr>
              </a:p>
              <a:p>
                <a:pPr marL="174625" indent="-174625">
                  <a:buClr>
                    <a:schemeClr val="accent2"/>
                  </a:buClr>
                  <a:buFontTx/>
                  <a:buChar char="•"/>
                </a:pPr>
                <a:r>
                  <a:rPr lang="fr-FR" sz="1200"/>
                  <a:t>Policy Decisions</a:t>
                </a:r>
              </a:p>
              <a:p>
                <a:pPr marL="174625" indent="-174625">
                  <a:buClr>
                    <a:schemeClr val="accent2"/>
                  </a:buClr>
                  <a:buFontTx/>
                  <a:buChar char="•"/>
                </a:pPr>
                <a:r>
                  <a:rPr lang="fr-FR" sz="1200"/>
                  <a:t>Render Navigation Pages</a:t>
                </a:r>
              </a:p>
              <a:p>
                <a:pPr marL="174625" indent="-174625">
                  <a:buClr>
                    <a:schemeClr val="accent2"/>
                  </a:buClr>
                  <a:buFontTx/>
                  <a:buChar char="•"/>
                </a:pPr>
                <a:r>
                  <a:rPr lang="fr-FR" sz="1200"/>
                  <a:t>Enforce Granular Access</a:t>
                </a:r>
              </a:p>
              <a:p>
                <a:pPr marL="174625" indent="-174625">
                  <a:buClr>
                    <a:schemeClr val="accent2"/>
                  </a:buClr>
                  <a:buFontTx/>
                  <a:buChar char="•"/>
                </a:pPr>
                <a:r>
                  <a:rPr lang="fr-FR" sz="1200"/>
                  <a:t>Action Rights</a:t>
                </a:r>
              </a:p>
            </p:txBody>
          </p:sp>
        </p:grpSp>
      </p:grpSp>
      <p:grpSp>
        <p:nvGrpSpPr>
          <p:cNvPr id="273502" name="Group 94"/>
          <p:cNvGrpSpPr>
            <a:grpSpLocks/>
          </p:cNvGrpSpPr>
          <p:nvPr/>
        </p:nvGrpSpPr>
        <p:grpSpPr bwMode="auto">
          <a:xfrm>
            <a:off x="19050" y="4703763"/>
            <a:ext cx="1524000" cy="865187"/>
            <a:chOff x="-35" y="2975"/>
            <a:chExt cx="960" cy="545"/>
          </a:xfrm>
        </p:grpSpPr>
        <p:grpSp>
          <p:nvGrpSpPr>
            <p:cNvPr id="273503" name="Group 95"/>
            <p:cNvGrpSpPr>
              <a:grpSpLocks/>
            </p:cNvGrpSpPr>
            <p:nvPr/>
          </p:nvGrpSpPr>
          <p:grpSpPr bwMode="auto">
            <a:xfrm>
              <a:off x="293" y="2975"/>
              <a:ext cx="465" cy="409"/>
              <a:chOff x="293" y="2975"/>
              <a:chExt cx="465" cy="409"/>
            </a:xfrm>
          </p:grpSpPr>
          <p:sp>
            <p:nvSpPr>
              <p:cNvPr id="273504" name="Oval 96"/>
              <p:cNvSpPr>
                <a:spLocks noChangeArrowheads="1"/>
              </p:cNvSpPr>
              <p:nvPr/>
            </p:nvSpPr>
            <p:spPr bwMode="gray">
              <a:xfrm>
                <a:off x="519" y="3087"/>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05" name="AutoShape 97"/>
              <p:cNvSpPr>
                <a:spLocks noChangeArrowheads="1"/>
              </p:cNvSpPr>
              <p:nvPr/>
            </p:nvSpPr>
            <p:spPr bwMode="gray">
              <a:xfrm>
                <a:off x="536" y="2975"/>
                <a:ext cx="189" cy="209"/>
              </a:xfrm>
              <a:prstGeom prst="roundRect">
                <a:avLst>
                  <a:gd name="adj" fmla="val 11889"/>
                </a:avLst>
              </a:prstGeom>
              <a:solidFill>
                <a:schemeClr val="accent1"/>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273506" name="AutoShape 98"/>
              <p:cNvSpPr>
                <a:spLocks noChangeArrowheads="1"/>
              </p:cNvSpPr>
              <p:nvPr/>
            </p:nvSpPr>
            <p:spPr bwMode="gray">
              <a:xfrm>
                <a:off x="554" y="2989"/>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07" name="AutoShape 99"/>
              <p:cNvSpPr>
                <a:spLocks noChangeArrowheads="1"/>
              </p:cNvSpPr>
              <p:nvPr/>
            </p:nvSpPr>
            <p:spPr bwMode="gray">
              <a:xfrm>
                <a:off x="557" y="2991"/>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3508" name="AutoShape 100"/>
              <p:cNvSpPr>
                <a:spLocks noChangeArrowheads="1"/>
              </p:cNvSpPr>
              <p:nvPr/>
            </p:nvSpPr>
            <p:spPr bwMode="gray">
              <a:xfrm>
                <a:off x="553" y="3116"/>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09" name="Line 101"/>
              <p:cNvSpPr>
                <a:spLocks noChangeShapeType="1"/>
              </p:cNvSpPr>
              <p:nvPr/>
            </p:nvSpPr>
            <p:spPr bwMode="gray">
              <a:xfrm>
                <a:off x="576" y="3106"/>
                <a:ext cx="1" cy="45"/>
              </a:xfrm>
              <a:prstGeom prst="line">
                <a:avLst/>
              </a:prstGeom>
              <a:noFill/>
              <a:ln w="9525">
                <a:solidFill>
                  <a:schemeClr val="bg2"/>
                </a:solidFill>
                <a:round/>
                <a:headEnd/>
                <a:tailEnd/>
              </a:ln>
              <a:effectLst/>
            </p:spPr>
            <p:txBody>
              <a:bodyPr/>
              <a:lstStyle/>
              <a:p>
                <a:endParaRPr lang="en-US"/>
              </a:p>
            </p:txBody>
          </p:sp>
          <p:sp>
            <p:nvSpPr>
              <p:cNvPr id="273510" name="Line 102"/>
              <p:cNvSpPr>
                <a:spLocks noChangeShapeType="1"/>
              </p:cNvSpPr>
              <p:nvPr/>
            </p:nvSpPr>
            <p:spPr bwMode="gray">
              <a:xfrm>
                <a:off x="592" y="3109"/>
                <a:ext cx="0" cy="45"/>
              </a:xfrm>
              <a:prstGeom prst="line">
                <a:avLst/>
              </a:prstGeom>
              <a:noFill/>
              <a:ln w="9525">
                <a:solidFill>
                  <a:schemeClr val="bg2"/>
                </a:solidFill>
                <a:round/>
                <a:headEnd/>
                <a:tailEnd/>
              </a:ln>
              <a:effectLst/>
            </p:spPr>
            <p:txBody>
              <a:bodyPr/>
              <a:lstStyle/>
              <a:p>
                <a:endParaRPr lang="en-US"/>
              </a:p>
            </p:txBody>
          </p:sp>
          <p:sp>
            <p:nvSpPr>
              <p:cNvPr id="273511" name="Line 103"/>
              <p:cNvSpPr>
                <a:spLocks noChangeShapeType="1"/>
              </p:cNvSpPr>
              <p:nvPr/>
            </p:nvSpPr>
            <p:spPr bwMode="gray">
              <a:xfrm>
                <a:off x="607" y="3113"/>
                <a:ext cx="1" cy="45"/>
              </a:xfrm>
              <a:prstGeom prst="line">
                <a:avLst/>
              </a:prstGeom>
              <a:noFill/>
              <a:ln w="9525">
                <a:solidFill>
                  <a:schemeClr val="bg2"/>
                </a:solidFill>
                <a:round/>
                <a:headEnd/>
                <a:tailEnd/>
              </a:ln>
              <a:effectLst/>
            </p:spPr>
            <p:txBody>
              <a:bodyPr/>
              <a:lstStyle/>
              <a:p>
                <a:endParaRPr lang="en-US"/>
              </a:p>
            </p:txBody>
          </p:sp>
          <p:sp>
            <p:nvSpPr>
              <p:cNvPr id="273512" name="Line 104"/>
              <p:cNvSpPr>
                <a:spLocks noChangeShapeType="1"/>
              </p:cNvSpPr>
              <p:nvPr/>
            </p:nvSpPr>
            <p:spPr bwMode="gray">
              <a:xfrm>
                <a:off x="623" y="3116"/>
                <a:ext cx="0" cy="45"/>
              </a:xfrm>
              <a:prstGeom prst="line">
                <a:avLst/>
              </a:prstGeom>
              <a:noFill/>
              <a:ln w="9525">
                <a:solidFill>
                  <a:schemeClr val="bg2"/>
                </a:solidFill>
                <a:round/>
                <a:headEnd/>
                <a:tailEnd/>
              </a:ln>
              <a:effectLst/>
            </p:spPr>
            <p:txBody>
              <a:bodyPr/>
              <a:lstStyle/>
              <a:p>
                <a:endParaRPr lang="en-US"/>
              </a:p>
            </p:txBody>
          </p:sp>
          <p:sp>
            <p:nvSpPr>
              <p:cNvPr id="273513" name="Line 105"/>
              <p:cNvSpPr>
                <a:spLocks noChangeShapeType="1"/>
              </p:cNvSpPr>
              <p:nvPr/>
            </p:nvSpPr>
            <p:spPr bwMode="gray">
              <a:xfrm>
                <a:off x="638" y="3118"/>
                <a:ext cx="1" cy="45"/>
              </a:xfrm>
              <a:prstGeom prst="line">
                <a:avLst/>
              </a:prstGeom>
              <a:noFill/>
              <a:ln w="9525">
                <a:solidFill>
                  <a:schemeClr val="bg2"/>
                </a:solidFill>
                <a:round/>
                <a:headEnd/>
                <a:tailEnd/>
              </a:ln>
              <a:effectLst/>
            </p:spPr>
            <p:txBody>
              <a:bodyPr/>
              <a:lstStyle/>
              <a:p>
                <a:endParaRPr lang="en-US"/>
              </a:p>
            </p:txBody>
          </p:sp>
          <p:sp>
            <p:nvSpPr>
              <p:cNvPr id="273514" name="Line 106"/>
              <p:cNvSpPr>
                <a:spLocks noChangeShapeType="1"/>
              </p:cNvSpPr>
              <p:nvPr/>
            </p:nvSpPr>
            <p:spPr bwMode="gray">
              <a:xfrm>
                <a:off x="654" y="3121"/>
                <a:ext cx="0" cy="45"/>
              </a:xfrm>
              <a:prstGeom prst="line">
                <a:avLst/>
              </a:prstGeom>
              <a:noFill/>
              <a:ln w="9525">
                <a:solidFill>
                  <a:schemeClr val="bg2"/>
                </a:solidFill>
                <a:round/>
                <a:headEnd/>
                <a:tailEnd/>
              </a:ln>
              <a:effectLst/>
            </p:spPr>
            <p:txBody>
              <a:bodyPr/>
              <a:lstStyle/>
              <a:p>
                <a:endParaRPr lang="en-US"/>
              </a:p>
            </p:txBody>
          </p:sp>
          <p:sp>
            <p:nvSpPr>
              <p:cNvPr id="273515" name="Line 107"/>
              <p:cNvSpPr>
                <a:spLocks noChangeShapeType="1"/>
              </p:cNvSpPr>
              <p:nvPr/>
            </p:nvSpPr>
            <p:spPr bwMode="gray">
              <a:xfrm>
                <a:off x="669" y="3125"/>
                <a:ext cx="0" cy="45"/>
              </a:xfrm>
              <a:prstGeom prst="line">
                <a:avLst/>
              </a:prstGeom>
              <a:noFill/>
              <a:ln w="9525">
                <a:solidFill>
                  <a:schemeClr val="bg2"/>
                </a:solidFill>
                <a:round/>
                <a:headEnd/>
                <a:tailEnd/>
              </a:ln>
              <a:effectLst/>
            </p:spPr>
            <p:txBody>
              <a:bodyPr/>
              <a:lstStyle/>
              <a:p>
                <a:endParaRPr lang="en-US"/>
              </a:p>
            </p:txBody>
          </p:sp>
          <p:sp>
            <p:nvSpPr>
              <p:cNvPr id="273516" name="Line 108"/>
              <p:cNvSpPr>
                <a:spLocks noChangeShapeType="1"/>
              </p:cNvSpPr>
              <p:nvPr/>
            </p:nvSpPr>
            <p:spPr bwMode="gray">
              <a:xfrm>
                <a:off x="684" y="3128"/>
                <a:ext cx="1" cy="45"/>
              </a:xfrm>
              <a:prstGeom prst="line">
                <a:avLst/>
              </a:prstGeom>
              <a:noFill/>
              <a:ln w="9525">
                <a:solidFill>
                  <a:schemeClr val="bg2"/>
                </a:solidFill>
                <a:round/>
                <a:headEnd/>
                <a:tailEnd/>
              </a:ln>
              <a:effectLst/>
            </p:spPr>
            <p:txBody>
              <a:bodyPr/>
              <a:lstStyle/>
              <a:p>
                <a:endParaRPr lang="en-US"/>
              </a:p>
            </p:txBody>
          </p:sp>
          <p:sp>
            <p:nvSpPr>
              <p:cNvPr id="273517" name="Line 109"/>
              <p:cNvSpPr>
                <a:spLocks noChangeShapeType="1"/>
              </p:cNvSpPr>
              <p:nvPr/>
            </p:nvSpPr>
            <p:spPr bwMode="gray">
              <a:xfrm>
                <a:off x="561" y="3116"/>
                <a:ext cx="142" cy="29"/>
              </a:xfrm>
              <a:prstGeom prst="line">
                <a:avLst/>
              </a:prstGeom>
              <a:noFill/>
              <a:ln w="9525">
                <a:solidFill>
                  <a:schemeClr val="bg2"/>
                </a:solidFill>
                <a:round/>
                <a:headEnd/>
                <a:tailEnd/>
              </a:ln>
              <a:effectLst/>
            </p:spPr>
            <p:txBody>
              <a:bodyPr/>
              <a:lstStyle/>
              <a:p>
                <a:endParaRPr lang="en-US"/>
              </a:p>
            </p:txBody>
          </p:sp>
          <p:sp>
            <p:nvSpPr>
              <p:cNvPr id="273518" name="Line 110"/>
              <p:cNvSpPr>
                <a:spLocks noChangeShapeType="1"/>
              </p:cNvSpPr>
              <p:nvPr/>
            </p:nvSpPr>
            <p:spPr bwMode="gray">
              <a:xfrm>
                <a:off x="559" y="3131"/>
                <a:ext cx="142" cy="29"/>
              </a:xfrm>
              <a:prstGeom prst="line">
                <a:avLst/>
              </a:prstGeom>
              <a:noFill/>
              <a:ln w="9525">
                <a:solidFill>
                  <a:schemeClr val="bg2"/>
                </a:solidFill>
                <a:round/>
                <a:headEnd/>
                <a:tailEnd/>
              </a:ln>
              <a:effectLst/>
            </p:spPr>
            <p:txBody>
              <a:bodyPr/>
              <a:lstStyle/>
              <a:p>
                <a:endParaRPr lang="en-US"/>
              </a:p>
            </p:txBody>
          </p:sp>
          <p:sp>
            <p:nvSpPr>
              <p:cNvPr id="273519" name="Oval 111"/>
              <p:cNvSpPr>
                <a:spLocks noChangeArrowheads="1"/>
              </p:cNvSpPr>
              <p:nvPr/>
            </p:nvSpPr>
            <p:spPr bwMode="gray">
              <a:xfrm>
                <a:off x="293" y="3311"/>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20" name="Freeform 112"/>
              <p:cNvSpPr>
                <a:spLocks/>
              </p:cNvSpPr>
              <p:nvPr/>
            </p:nvSpPr>
            <p:spPr bwMode="gray">
              <a:xfrm>
                <a:off x="323" y="3111"/>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chemeClr val="accent1"/>
                  </a:gs>
                  <a:gs pos="50000">
                    <a:schemeClr val="accent1">
                      <a:gamma/>
                      <a:tint val="72157"/>
                      <a:invGamma/>
                    </a:schemeClr>
                  </a:gs>
                  <a:gs pos="100000">
                    <a:schemeClr val="accent1"/>
                  </a:gs>
                </a:gsLst>
                <a:lin ang="0" scaled="1"/>
              </a:gradFill>
              <a:ln w="9525" cap="flat" cmpd="sng">
                <a:noFill/>
                <a:prstDash val="solid"/>
                <a:round/>
                <a:headEnd/>
                <a:tailEnd/>
              </a:ln>
              <a:effectLst/>
            </p:spPr>
            <p:txBody>
              <a:bodyPr/>
              <a:lstStyle/>
              <a:p>
                <a:endParaRPr lang="en-US"/>
              </a:p>
            </p:txBody>
          </p:sp>
          <p:sp>
            <p:nvSpPr>
              <p:cNvPr id="273521" name="Oval 113"/>
              <p:cNvSpPr>
                <a:spLocks noChangeArrowheads="1"/>
              </p:cNvSpPr>
              <p:nvPr/>
            </p:nvSpPr>
            <p:spPr bwMode="gray">
              <a:xfrm>
                <a:off x="323" y="3079"/>
                <a:ext cx="183" cy="66"/>
              </a:xfrm>
              <a:prstGeom prst="ellipse">
                <a:avLst/>
              </a:prstGeom>
              <a:solidFill>
                <a:schemeClr val="accent1"/>
              </a:solidFill>
              <a:ln w="9525">
                <a:noFill/>
                <a:round/>
                <a:headEnd/>
                <a:tailEnd/>
              </a:ln>
              <a:effectLst/>
            </p:spPr>
            <p:txBody>
              <a:bodyPr wrap="none" anchor="ctr"/>
              <a:lstStyle/>
              <a:p>
                <a:endParaRPr lang="en-US"/>
              </a:p>
            </p:txBody>
          </p:sp>
          <p:sp>
            <p:nvSpPr>
              <p:cNvPr id="273522" name="Oval 114"/>
              <p:cNvSpPr>
                <a:spLocks noChangeArrowheads="1"/>
              </p:cNvSpPr>
              <p:nvPr/>
            </p:nvSpPr>
            <p:spPr bwMode="gray">
              <a:xfrm>
                <a:off x="314" y="3074"/>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23" name="Oval 115"/>
              <p:cNvSpPr>
                <a:spLocks noChangeArrowheads="1"/>
              </p:cNvSpPr>
              <p:nvPr/>
            </p:nvSpPr>
            <p:spPr bwMode="gray">
              <a:xfrm>
                <a:off x="345" y="2975"/>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3524" name="Text Box 116"/>
            <p:cNvSpPr txBox="1">
              <a:spLocks noChangeArrowheads="1"/>
            </p:cNvSpPr>
            <p:nvPr/>
          </p:nvSpPr>
          <p:spPr bwMode="gray">
            <a:xfrm>
              <a:off x="-35" y="3380"/>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Web Browser</a:t>
              </a:r>
            </a:p>
          </p:txBody>
        </p:sp>
      </p:grpSp>
      <p:grpSp>
        <p:nvGrpSpPr>
          <p:cNvPr id="273525" name="Group 117"/>
          <p:cNvGrpSpPr>
            <a:grpSpLocks/>
          </p:cNvGrpSpPr>
          <p:nvPr/>
        </p:nvGrpSpPr>
        <p:grpSpPr bwMode="auto">
          <a:xfrm>
            <a:off x="-25400" y="3530600"/>
            <a:ext cx="1524000" cy="865188"/>
            <a:chOff x="-63" y="2236"/>
            <a:chExt cx="960" cy="545"/>
          </a:xfrm>
        </p:grpSpPr>
        <p:sp>
          <p:nvSpPr>
            <p:cNvPr id="273526" name="Oval 118"/>
            <p:cNvSpPr>
              <a:spLocks noChangeArrowheads="1"/>
            </p:cNvSpPr>
            <p:nvPr/>
          </p:nvSpPr>
          <p:spPr bwMode="gray">
            <a:xfrm>
              <a:off x="519" y="234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27" name="AutoShape 119"/>
            <p:cNvSpPr>
              <a:spLocks noChangeArrowheads="1"/>
            </p:cNvSpPr>
            <p:nvPr/>
          </p:nvSpPr>
          <p:spPr bwMode="gray">
            <a:xfrm>
              <a:off x="536" y="223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73528" name="AutoShape 120"/>
            <p:cNvSpPr>
              <a:spLocks noChangeArrowheads="1"/>
            </p:cNvSpPr>
            <p:nvPr/>
          </p:nvSpPr>
          <p:spPr bwMode="gray">
            <a:xfrm>
              <a:off x="554" y="225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29" name="AutoShape 121"/>
            <p:cNvSpPr>
              <a:spLocks noChangeArrowheads="1"/>
            </p:cNvSpPr>
            <p:nvPr/>
          </p:nvSpPr>
          <p:spPr bwMode="gray">
            <a:xfrm>
              <a:off x="557" y="225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3530" name="AutoShape 122"/>
            <p:cNvSpPr>
              <a:spLocks noChangeArrowheads="1"/>
            </p:cNvSpPr>
            <p:nvPr/>
          </p:nvSpPr>
          <p:spPr bwMode="gray">
            <a:xfrm>
              <a:off x="553" y="237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31" name="Line 123"/>
            <p:cNvSpPr>
              <a:spLocks noChangeShapeType="1"/>
            </p:cNvSpPr>
            <p:nvPr/>
          </p:nvSpPr>
          <p:spPr bwMode="gray">
            <a:xfrm>
              <a:off x="576" y="2367"/>
              <a:ext cx="1" cy="45"/>
            </a:xfrm>
            <a:prstGeom prst="line">
              <a:avLst/>
            </a:prstGeom>
            <a:noFill/>
            <a:ln w="9525">
              <a:solidFill>
                <a:schemeClr val="bg2"/>
              </a:solidFill>
              <a:round/>
              <a:headEnd/>
              <a:tailEnd/>
            </a:ln>
            <a:effectLst/>
          </p:spPr>
          <p:txBody>
            <a:bodyPr/>
            <a:lstStyle/>
            <a:p>
              <a:endParaRPr lang="en-US"/>
            </a:p>
          </p:txBody>
        </p:sp>
        <p:sp>
          <p:nvSpPr>
            <p:cNvPr id="273532" name="Line 124"/>
            <p:cNvSpPr>
              <a:spLocks noChangeShapeType="1"/>
            </p:cNvSpPr>
            <p:nvPr/>
          </p:nvSpPr>
          <p:spPr bwMode="gray">
            <a:xfrm>
              <a:off x="592" y="2370"/>
              <a:ext cx="0" cy="45"/>
            </a:xfrm>
            <a:prstGeom prst="line">
              <a:avLst/>
            </a:prstGeom>
            <a:noFill/>
            <a:ln w="9525">
              <a:solidFill>
                <a:schemeClr val="bg2"/>
              </a:solidFill>
              <a:round/>
              <a:headEnd/>
              <a:tailEnd/>
            </a:ln>
            <a:effectLst/>
          </p:spPr>
          <p:txBody>
            <a:bodyPr/>
            <a:lstStyle/>
            <a:p>
              <a:endParaRPr lang="en-US"/>
            </a:p>
          </p:txBody>
        </p:sp>
        <p:sp>
          <p:nvSpPr>
            <p:cNvPr id="273533" name="Line 125"/>
            <p:cNvSpPr>
              <a:spLocks noChangeShapeType="1"/>
            </p:cNvSpPr>
            <p:nvPr/>
          </p:nvSpPr>
          <p:spPr bwMode="gray">
            <a:xfrm>
              <a:off x="607" y="2374"/>
              <a:ext cx="1" cy="45"/>
            </a:xfrm>
            <a:prstGeom prst="line">
              <a:avLst/>
            </a:prstGeom>
            <a:noFill/>
            <a:ln w="9525">
              <a:solidFill>
                <a:schemeClr val="bg2"/>
              </a:solidFill>
              <a:round/>
              <a:headEnd/>
              <a:tailEnd/>
            </a:ln>
            <a:effectLst/>
          </p:spPr>
          <p:txBody>
            <a:bodyPr/>
            <a:lstStyle/>
            <a:p>
              <a:endParaRPr lang="en-US"/>
            </a:p>
          </p:txBody>
        </p:sp>
        <p:sp>
          <p:nvSpPr>
            <p:cNvPr id="273534" name="Line 126"/>
            <p:cNvSpPr>
              <a:spLocks noChangeShapeType="1"/>
            </p:cNvSpPr>
            <p:nvPr/>
          </p:nvSpPr>
          <p:spPr bwMode="gray">
            <a:xfrm>
              <a:off x="623" y="2377"/>
              <a:ext cx="0" cy="45"/>
            </a:xfrm>
            <a:prstGeom prst="line">
              <a:avLst/>
            </a:prstGeom>
            <a:noFill/>
            <a:ln w="9525">
              <a:solidFill>
                <a:schemeClr val="bg2"/>
              </a:solidFill>
              <a:round/>
              <a:headEnd/>
              <a:tailEnd/>
            </a:ln>
            <a:effectLst/>
          </p:spPr>
          <p:txBody>
            <a:bodyPr/>
            <a:lstStyle/>
            <a:p>
              <a:endParaRPr lang="en-US"/>
            </a:p>
          </p:txBody>
        </p:sp>
        <p:sp>
          <p:nvSpPr>
            <p:cNvPr id="273535" name="Line 127"/>
            <p:cNvSpPr>
              <a:spLocks noChangeShapeType="1"/>
            </p:cNvSpPr>
            <p:nvPr/>
          </p:nvSpPr>
          <p:spPr bwMode="gray">
            <a:xfrm>
              <a:off x="638" y="2379"/>
              <a:ext cx="1" cy="45"/>
            </a:xfrm>
            <a:prstGeom prst="line">
              <a:avLst/>
            </a:prstGeom>
            <a:noFill/>
            <a:ln w="9525">
              <a:solidFill>
                <a:schemeClr val="bg2"/>
              </a:solidFill>
              <a:round/>
              <a:headEnd/>
              <a:tailEnd/>
            </a:ln>
            <a:effectLst/>
          </p:spPr>
          <p:txBody>
            <a:bodyPr/>
            <a:lstStyle/>
            <a:p>
              <a:endParaRPr lang="en-US"/>
            </a:p>
          </p:txBody>
        </p:sp>
        <p:sp>
          <p:nvSpPr>
            <p:cNvPr id="273536" name="Line 128"/>
            <p:cNvSpPr>
              <a:spLocks noChangeShapeType="1"/>
            </p:cNvSpPr>
            <p:nvPr/>
          </p:nvSpPr>
          <p:spPr bwMode="gray">
            <a:xfrm>
              <a:off x="654" y="2382"/>
              <a:ext cx="0" cy="45"/>
            </a:xfrm>
            <a:prstGeom prst="line">
              <a:avLst/>
            </a:prstGeom>
            <a:noFill/>
            <a:ln w="9525">
              <a:solidFill>
                <a:schemeClr val="bg2"/>
              </a:solidFill>
              <a:round/>
              <a:headEnd/>
              <a:tailEnd/>
            </a:ln>
            <a:effectLst/>
          </p:spPr>
          <p:txBody>
            <a:bodyPr/>
            <a:lstStyle/>
            <a:p>
              <a:endParaRPr lang="en-US"/>
            </a:p>
          </p:txBody>
        </p:sp>
        <p:sp>
          <p:nvSpPr>
            <p:cNvPr id="273537" name="Line 129"/>
            <p:cNvSpPr>
              <a:spLocks noChangeShapeType="1"/>
            </p:cNvSpPr>
            <p:nvPr/>
          </p:nvSpPr>
          <p:spPr bwMode="gray">
            <a:xfrm>
              <a:off x="669" y="2386"/>
              <a:ext cx="0" cy="45"/>
            </a:xfrm>
            <a:prstGeom prst="line">
              <a:avLst/>
            </a:prstGeom>
            <a:noFill/>
            <a:ln w="9525">
              <a:solidFill>
                <a:schemeClr val="bg2"/>
              </a:solidFill>
              <a:round/>
              <a:headEnd/>
              <a:tailEnd/>
            </a:ln>
            <a:effectLst/>
          </p:spPr>
          <p:txBody>
            <a:bodyPr/>
            <a:lstStyle/>
            <a:p>
              <a:endParaRPr lang="en-US"/>
            </a:p>
          </p:txBody>
        </p:sp>
        <p:sp>
          <p:nvSpPr>
            <p:cNvPr id="273538" name="Line 130"/>
            <p:cNvSpPr>
              <a:spLocks noChangeShapeType="1"/>
            </p:cNvSpPr>
            <p:nvPr/>
          </p:nvSpPr>
          <p:spPr bwMode="gray">
            <a:xfrm>
              <a:off x="684" y="2389"/>
              <a:ext cx="1" cy="45"/>
            </a:xfrm>
            <a:prstGeom prst="line">
              <a:avLst/>
            </a:prstGeom>
            <a:noFill/>
            <a:ln w="9525">
              <a:solidFill>
                <a:schemeClr val="bg2"/>
              </a:solidFill>
              <a:round/>
              <a:headEnd/>
              <a:tailEnd/>
            </a:ln>
            <a:effectLst/>
          </p:spPr>
          <p:txBody>
            <a:bodyPr/>
            <a:lstStyle/>
            <a:p>
              <a:endParaRPr lang="en-US"/>
            </a:p>
          </p:txBody>
        </p:sp>
        <p:sp>
          <p:nvSpPr>
            <p:cNvPr id="273539" name="Line 131"/>
            <p:cNvSpPr>
              <a:spLocks noChangeShapeType="1"/>
            </p:cNvSpPr>
            <p:nvPr/>
          </p:nvSpPr>
          <p:spPr bwMode="gray">
            <a:xfrm>
              <a:off x="561" y="2377"/>
              <a:ext cx="142" cy="29"/>
            </a:xfrm>
            <a:prstGeom prst="line">
              <a:avLst/>
            </a:prstGeom>
            <a:noFill/>
            <a:ln w="9525">
              <a:solidFill>
                <a:schemeClr val="bg2"/>
              </a:solidFill>
              <a:round/>
              <a:headEnd/>
              <a:tailEnd/>
            </a:ln>
            <a:effectLst/>
          </p:spPr>
          <p:txBody>
            <a:bodyPr/>
            <a:lstStyle/>
            <a:p>
              <a:endParaRPr lang="en-US"/>
            </a:p>
          </p:txBody>
        </p:sp>
        <p:sp>
          <p:nvSpPr>
            <p:cNvPr id="273540" name="Line 132"/>
            <p:cNvSpPr>
              <a:spLocks noChangeShapeType="1"/>
            </p:cNvSpPr>
            <p:nvPr/>
          </p:nvSpPr>
          <p:spPr bwMode="gray">
            <a:xfrm>
              <a:off x="559" y="2392"/>
              <a:ext cx="142" cy="29"/>
            </a:xfrm>
            <a:prstGeom prst="line">
              <a:avLst/>
            </a:prstGeom>
            <a:noFill/>
            <a:ln w="9525">
              <a:solidFill>
                <a:schemeClr val="bg2"/>
              </a:solidFill>
              <a:round/>
              <a:headEnd/>
              <a:tailEnd/>
            </a:ln>
            <a:effectLst/>
          </p:spPr>
          <p:txBody>
            <a:bodyPr/>
            <a:lstStyle/>
            <a:p>
              <a:endParaRPr lang="en-US"/>
            </a:p>
          </p:txBody>
        </p:sp>
        <p:grpSp>
          <p:nvGrpSpPr>
            <p:cNvPr id="273541" name="Group 133"/>
            <p:cNvGrpSpPr>
              <a:grpSpLocks/>
            </p:cNvGrpSpPr>
            <p:nvPr/>
          </p:nvGrpSpPr>
          <p:grpSpPr bwMode="auto">
            <a:xfrm>
              <a:off x="293" y="2236"/>
              <a:ext cx="227" cy="409"/>
              <a:chOff x="492" y="1974"/>
              <a:chExt cx="626" cy="1154"/>
            </a:xfrm>
          </p:grpSpPr>
          <p:sp>
            <p:nvSpPr>
              <p:cNvPr id="273542" name="Oval 134"/>
              <p:cNvSpPr>
                <a:spLocks noChangeArrowheads="1"/>
              </p:cNvSpPr>
              <p:nvPr/>
            </p:nvSpPr>
            <p:spPr bwMode="gray">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43" name="Freeform 135"/>
              <p:cNvSpPr>
                <a:spLocks/>
              </p:cNvSpPr>
              <p:nvPr/>
            </p:nvSpPr>
            <p:spPr bwMode="gray">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73544" name="Oval 136"/>
              <p:cNvSpPr>
                <a:spLocks noChangeArrowheads="1"/>
              </p:cNvSpPr>
              <p:nvPr/>
            </p:nvSpPr>
            <p:spPr bwMode="gray">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73545" name="Oval 137"/>
              <p:cNvSpPr>
                <a:spLocks noChangeArrowheads="1"/>
              </p:cNvSpPr>
              <p:nvPr/>
            </p:nvSpPr>
            <p:spPr bwMode="gray">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46" name="Oval 138"/>
              <p:cNvSpPr>
                <a:spLocks noChangeArrowheads="1"/>
              </p:cNvSpPr>
              <p:nvPr/>
            </p:nvSpPr>
            <p:spPr bwMode="gray">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3547" name="Text Box 139"/>
            <p:cNvSpPr txBox="1">
              <a:spLocks noChangeArrowheads="1"/>
            </p:cNvSpPr>
            <p:nvPr/>
          </p:nvSpPr>
          <p:spPr bwMode="gray">
            <a:xfrm>
              <a:off x="-63" y="2641"/>
              <a:ext cx="960" cy="140"/>
            </a:xfrm>
            <a:prstGeom prst="rect">
              <a:avLst/>
            </a:prstGeom>
            <a:noFill/>
            <a:ln w="9525">
              <a:noFill/>
              <a:miter lim="800000"/>
              <a:headEnd/>
              <a:tailEnd/>
            </a:ln>
            <a:effectLst/>
          </p:spPr>
          <p:txBody>
            <a:bodyPr>
              <a:spAutoFit/>
            </a:bodyPr>
            <a:lstStyle/>
            <a:p>
              <a:pPr algn="ctr" eaLnBrk="0" hangingPunct="0">
                <a:lnSpc>
                  <a:spcPct val="85000"/>
                </a:lnSpc>
              </a:pPr>
              <a:r>
                <a:rPr lang="en-US" sz="1000" b="1"/>
                <a:t>   AG Client</a:t>
              </a:r>
            </a:p>
          </p:txBody>
        </p:sp>
      </p:grpSp>
      <p:grpSp>
        <p:nvGrpSpPr>
          <p:cNvPr id="273548" name="Group 140"/>
          <p:cNvGrpSpPr>
            <a:grpSpLocks/>
          </p:cNvGrpSpPr>
          <p:nvPr/>
        </p:nvGrpSpPr>
        <p:grpSpPr bwMode="auto">
          <a:xfrm>
            <a:off x="-25400" y="2359025"/>
            <a:ext cx="1524000" cy="995363"/>
            <a:chOff x="-63" y="1498"/>
            <a:chExt cx="960" cy="627"/>
          </a:xfrm>
        </p:grpSpPr>
        <p:grpSp>
          <p:nvGrpSpPr>
            <p:cNvPr id="273549" name="Group 141"/>
            <p:cNvGrpSpPr>
              <a:grpSpLocks/>
            </p:cNvGrpSpPr>
            <p:nvPr/>
          </p:nvGrpSpPr>
          <p:grpSpPr bwMode="auto">
            <a:xfrm>
              <a:off x="293" y="1498"/>
              <a:ext cx="465" cy="409"/>
              <a:chOff x="293" y="1498"/>
              <a:chExt cx="465" cy="409"/>
            </a:xfrm>
          </p:grpSpPr>
          <p:sp>
            <p:nvSpPr>
              <p:cNvPr id="273550" name="Oval 142"/>
              <p:cNvSpPr>
                <a:spLocks noChangeArrowheads="1"/>
              </p:cNvSpPr>
              <p:nvPr/>
            </p:nvSpPr>
            <p:spPr bwMode="gray">
              <a:xfrm>
                <a:off x="519" y="1610"/>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51" name="AutoShape 143"/>
              <p:cNvSpPr>
                <a:spLocks noChangeArrowheads="1"/>
              </p:cNvSpPr>
              <p:nvPr/>
            </p:nvSpPr>
            <p:spPr bwMode="gray">
              <a:xfrm>
                <a:off x="536" y="1498"/>
                <a:ext cx="189" cy="209"/>
              </a:xfrm>
              <a:prstGeom prst="roundRect">
                <a:avLst>
                  <a:gd name="adj" fmla="val 11889"/>
                </a:avLst>
              </a:prstGeom>
              <a:solidFill>
                <a:schemeClr val="fo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folHlink"/>
                </a:extrusionClr>
              </a:sp3d>
            </p:spPr>
            <p:txBody>
              <a:bodyPr wrap="none" anchor="ctr">
                <a:flatTx/>
              </a:bodyPr>
              <a:lstStyle/>
              <a:p>
                <a:endParaRPr lang="en-US"/>
              </a:p>
            </p:txBody>
          </p:sp>
          <p:sp>
            <p:nvSpPr>
              <p:cNvPr id="273552" name="AutoShape 144"/>
              <p:cNvSpPr>
                <a:spLocks noChangeArrowheads="1"/>
              </p:cNvSpPr>
              <p:nvPr/>
            </p:nvSpPr>
            <p:spPr bwMode="gray">
              <a:xfrm>
                <a:off x="554" y="1512"/>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53" name="AutoShape 145"/>
              <p:cNvSpPr>
                <a:spLocks noChangeArrowheads="1"/>
              </p:cNvSpPr>
              <p:nvPr/>
            </p:nvSpPr>
            <p:spPr bwMode="gray">
              <a:xfrm>
                <a:off x="557" y="1514"/>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3554" name="AutoShape 146"/>
              <p:cNvSpPr>
                <a:spLocks noChangeArrowheads="1"/>
              </p:cNvSpPr>
              <p:nvPr/>
            </p:nvSpPr>
            <p:spPr bwMode="gray">
              <a:xfrm>
                <a:off x="553" y="1639"/>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3555" name="Line 147"/>
              <p:cNvSpPr>
                <a:spLocks noChangeShapeType="1"/>
              </p:cNvSpPr>
              <p:nvPr/>
            </p:nvSpPr>
            <p:spPr bwMode="gray">
              <a:xfrm>
                <a:off x="576" y="1629"/>
                <a:ext cx="1" cy="45"/>
              </a:xfrm>
              <a:prstGeom prst="line">
                <a:avLst/>
              </a:prstGeom>
              <a:noFill/>
              <a:ln w="9525">
                <a:solidFill>
                  <a:schemeClr val="bg2"/>
                </a:solidFill>
                <a:round/>
                <a:headEnd/>
                <a:tailEnd/>
              </a:ln>
              <a:effectLst/>
            </p:spPr>
            <p:txBody>
              <a:bodyPr/>
              <a:lstStyle/>
              <a:p>
                <a:endParaRPr lang="en-US"/>
              </a:p>
            </p:txBody>
          </p:sp>
          <p:sp>
            <p:nvSpPr>
              <p:cNvPr id="273556" name="Line 148"/>
              <p:cNvSpPr>
                <a:spLocks noChangeShapeType="1"/>
              </p:cNvSpPr>
              <p:nvPr/>
            </p:nvSpPr>
            <p:spPr bwMode="gray">
              <a:xfrm>
                <a:off x="592" y="1632"/>
                <a:ext cx="0" cy="45"/>
              </a:xfrm>
              <a:prstGeom prst="line">
                <a:avLst/>
              </a:prstGeom>
              <a:noFill/>
              <a:ln w="9525">
                <a:solidFill>
                  <a:schemeClr val="bg2"/>
                </a:solidFill>
                <a:round/>
                <a:headEnd/>
                <a:tailEnd/>
              </a:ln>
              <a:effectLst/>
            </p:spPr>
            <p:txBody>
              <a:bodyPr/>
              <a:lstStyle/>
              <a:p>
                <a:endParaRPr lang="en-US"/>
              </a:p>
            </p:txBody>
          </p:sp>
          <p:sp>
            <p:nvSpPr>
              <p:cNvPr id="273557" name="Line 149"/>
              <p:cNvSpPr>
                <a:spLocks noChangeShapeType="1"/>
              </p:cNvSpPr>
              <p:nvPr/>
            </p:nvSpPr>
            <p:spPr bwMode="gray">
              <a:xfrm>
                <a:off x="607" y="1636"/>
                <a:ext cx="1" cy="45"/>
              </a:xfrm>
              <a:prstGeom prst="line">
                <a:avLst/>
              </a:prstGeom>
              <a:noFill/>
              <a:ln w="9525">
                <a:solidFill>
                  <a:schemeClr val="bg2"/>
                </a:solidFill>
                <a:round/>
                <a:headEnd/>
                <a:tailEnd/>
              </a:ln>
              <a:effectLst/>
            </p:spPr>
            <p:txBody>
              <a:bodyPr/>
              <a:lstStyle/>
              <a:p>
                <a:endParaRPr lang="en-US"/>
              </a:p>
            </p:txBody>
          </p:sp>
          <p:sp>
            <p:nvSpPr>
              <p:cNvPr id="273558" name="Line 150"/>
              <p:cNvSpPr>
                <a:spLocks noChangeShapeType="1"/>
              </p:cNvSpPr>
              <p:nvPr/>
            </p:nvSpPr>
            <p:spPr bwMode="gray">
              <a:xfrm>
                <a:off x="623" y="1639"/>
                <a:ext cx="0" cy="45"/>
              </a:xfrm>
              <a:prstGeom prst="line">
                <a:avLst/>
              </a:prstGeom>
              <a:noFill/>
              <a:ln w="9525">
                <a:solidFill>
                  <a:schemeClr val="bg2"/>
                </a:solidFill>
                <a:round/>
                <a:headEnd/>
                <a:tailEnd/>
              </a:ln>
              <a:effectLst/>
            </p:spPr>
            <p:txBody>
              <a:bodyPr/>
              <a:lstStyle/>
              <a:p>
                <a:endParaRPr lang="en-US"/>
              </a:p>
            </p:txBody>
          </p:sp>
          <p:sp>
            <p:nvSpPr>
              <p:cNvPr id="273559" name="Line 151"/>
              <p:cNvSpPr>
                <a:spLocks noChangeShapeType="1"/>
              </p:cNvSpPr>
              <p:nvPr/>
            </p:nvSpPr>
            <p:spPr bwMode="gray">
              <a:xfrm>
                <a:off x="638" y="1641"/>
                <a:ext cx="1" cy="45"/>
              </a:xfrm>
              <a:prstGeom prst="line">
                <a:avLst/>
              </a:prstGeom>
              <a:noFill/>
              <a:ln w="9525">
                <a:solidFill>
                  <a:schemeClr val="bg2"/>
                </a:solidFill>
                <a:round/>
                <a:headEnd/>
                <a:tailEnd/>
              </a:ln>
              <a:effectLst/>
            </p:spPr>
            <p:txBody>
              <a:bodyPr/>
              <a:lstStyle/>
              <a:p>
                <a:endParaRPr lang="en-US"/>
              </a:p>
            </p:txBody>
          </p:sp>
          <p:sp>
            <p:nvSpPr>
              <p:cNvPr id="273560" name="Line 152"/>
              <p:cNvSpPr>
                <a:spLocks noChangeShapeType="1"/>
              </p:cNvSpPr>
              <p:nvPr/>
            </p:nvSpPr>
            <p:spPr bwMode="gray">
              <a:xfrm>
                <a:off x="654" y="1644"/>
                <a:ext cx="0" cy="45"/>
              </a:xfrm>
              <a:prstGeom prst="line">
                <a:avLst/>
              </a:prstGeom>
              <a:noFill/>
              <a:ln w="9525">
                <a:solidFill>
                  <a:schemeClr val="bg2"/>
                </a:solidFill>
                <a:round/>
                <a:headEnd/>
                <a:tailEnd/>
              </a:ln>
              <a:effectLst/>
            </p:spPr>
            <p:txBody>
              <a:bodyPr/>
              <a:lstStyle/>
              <a:p>
                <a:endParaRPr lang="en-US"/>
              </a:p>
            </p:txBody>
          </p:sp>
          <p:sp>
            <p:nvSpPr>
              <p:cNvPr id="273561" name="Line 153"/>
              <p:cNvSpPr>
                <a:spLocks noChangeShapeType="1"/>
              </p:cNvSpPr>
              <p:nvPr/>
            </p:nvSpPr>
            <p:spPr bwMode="gray">
              <a:xfrm>
                <a:off x="669" y="1648"/>
                <a:ext cx="0" cy="45"/>
              </a:xfrm>
              <a:prstGeom prst="line">
                <a:avLst/>
              </a:prstGeom>
              <a:noFill/>
              <a:ln w="9525">
                <a:solidFill>
                  <a:schemeClr val="bg2"/>
                </a:solidFill>
                <a:round/>
                <a:headEnd/>
                <a:tailEnd/>
              </a:ln>
              <a:effectLst/>
            </p:spPr>
            <p:txBody>
              <a:bodyPr/>
              <a:lstStyle/>
              <a:p>
                <a:endParaRPr lang="en-US"/>
              </a:p>
            </p:txBody>
          </p:sp>
          <p:sp>
            <p:nvSpPr>
              <p:cNvPr id="273562" name="Line 154"/>
              <p:cNvSpPr>
                <a:spLocks noChangeShapeType="1"/>
              </p:cNvSpPr>
              <p:nvPr/>
            </p:nvSpPr>
            <p:spPr bwMode="gray">
              <a:xfrm>
                <a:off x="684" y="1651"/>
                <a:ext cx="1" cy="45"/>
              </a:xfrm>
              <a:prstGeom prst="line">
                <a:avLst/>
              </a:prstGeom>
              <a:noFill/>
              <a:ln w="9525">
                <a:solidFill>
                  <a:schemeClr val="bg2"/>
                </a:solidFill>
                <a:round/>
                <a:headEnd/>
                <a:tailEnd/>
              </a:ln>
              <a:effectLst/>
            </p:spPr>
            <p:txBody>
              <a:bodyPr/>
              <a:lstStyle/>
              <a:p>
                <a:endParaRPr lang="en-US"/>
              </a:p>
            </p:txBody>
          </p:sp>
          <p:sp>
            <p:nvSpPr>
              <p:cNvPr id="273563" name="Line 155"/>
              <p:cNvSpPr>
                <a:spLocks noChangeShapeType="1"/>
              </p:cNvSpPr>
              <p:nvPr/>
            </p:nvSpPr>
            <p:spPr bwMode="gray">
              <a:xfrm>
                <a:off x="561" y="1639"/>
                <a:ext cx="142" cy="29"/>
              </a:xfrm>
              <a:prstGeom prst="line">
                <a:avLst/>
              </a:prstGeom>
              <a:noFill/>
              <a:ln w="9525">
                <a:solidFill>
                  <a:schemeClr val="bg2"/>
                </a:solidFill>
                <a:round/>
                <a:headEnd/>
                <a:tailEnd/>
              </a:ln>
              <a:effectLst/>
            </p:spPr>
            <p:txBody>
              <a:bodyPr/>
              <a:lstStyle/>
              <a:p>
                <a:endParaRPr lang="en-US"/>
              </a:p>
            </p:txBody>
          </p:sp>
          <p:sp>
            <p:nvSpPr>
              <p:cNvPr id="273564" name="Line 156"/>
              <p:cNvSpPr>
                <a:spLocks noChangeShapeType="1"/>
              </p:cNvSpPr>
              <p:nvPr/>
            </p:nvSpPr>
            <p:spPr bwMode="gray">
              <a:xfrm>
                <a:off x="559" y="1654"/>
                <a:ext cx="142" cy="29"/>
              </a:xfrm>
              <a:prstGeom prst="line">
                <a:avLst/>
              </a:prstGeom>
              <a:noFill/>
              <a:ln w="9525">
                <a:solidFill>
                  <a:schemeClr val="bg2"/>
                </a:solidFill>
                <a:round/>
                <a:headEnd/>
                <a:tailEnd/>
              </a:ln>
              <a:effectLst/>
            </p:spPr>
            <p:txBody>
              <a:bodyPr/>
              <a:lstStyle/>
              <a:p>
                <a:endParaRPr lang="en-US"/>
              </a:p>
            </p:txBody>
          </p:sp>
          <p:sp>
            <p:nvSpPr>
              <p:cNvPr id="273565" name="Oval 157"/>
              <p:cNvSpPr>
                <a:spLocks noChangeArrowheads="1"/>
              </p:cNvSpPr>
              <p:nvPr/>
            </p:nvSpPr>
            <p:spPr bwMode="gray">
              <a:xfrm>
                <a:off x="293" y="1834"/>
                <a:ext cx="227" cy="7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66" name="Freeform 158"/>
              <p:cNvSpPr>
                <a:spLocks/>
              </p:cNvSpPr>
              <p:nvPr/>
            </p:nvSpPr>
            <p:spPr bwMode="gray">
              <a:xfrm>
                <a:off x="323" y="1634"/>
                <a:ext cx="183" cy="262"/>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82B000"/>
                  </a:gs>
                  <a:gs pos="50000">
                    <a:srgbClr val="82B000">
                      <a:gamma/>
                      <a:tint val="72157"/>
                      <a:invGamma/>
                    </a:srgbClr>
                  </a:gs>
                  <a:gs pos="100000">
                    <a:srgbClr val="82B000"/>
                  </a:gs>
                </a:gsLst>
                <a:lin ang="0" scaled="1"/>
              </a:gradFill>
              <a:ln w="9525" cap="flat" cmpd="sng">
                <a:noFill/>
                <a:prstDash val="solid"/>
                <a:round/>
                <a:headEnd/>
                <a:tailEnd/>
              </a:ln>
              <a:effectLst/>
            </p:spPr>
            <p:txBody>
              <a:bodyPr/>
              <a:lstStyle/>
              <a:p>
                <a:endParaRPr lang="en-US"/>
              </a:p>
            </p:txBody>
          </p:sp>
          <p:sp>
            <p:nvSpPr>
              <p:cNvPr id="273567" name="Oval 159"/>
              <p:cNvSpPr>
                <a:spLocks noChangeArrowheads="1"/>
              </p:cNvSpPr>
              <p:nvPr/>
            </p:nvSpPr>
            <p:spPr bwMode="gray">
              <a:xfrm>
                <a:off x="323" y="1602"/>
                <a:ext cx="183" cy="66"/>
              </a:xfrm>
              <a:prstGeom prst="ellipse">
                <a:avLst/>
              </a:prstGeom>
              <a:solidFill>
                <a:srgbClr val="82B000"/>
              </a:solidFill>
              <a:ln w="9525">
                <a:noFill/>
                <a:round/>
                <a:headEnd/>
                <a:tailEnd/>
              </a:ln>
              <a:effectLst/>
            </p:spPr>
            <p:txBody>
              <a:bodyPr wrap="none" anchor="ctr"/>
              <a:lstStyle/>
              <a:p>
                <a:endParaRPr lang="en-US"/>
              </a:p>
            </p:txBody>
          </p:sp>
          <p:sp>
            <p:nvSpPr>
              <p:cNvPr id="273568" name="Oval 160"/>
              <p:cNvSpPr>
                <a:spLocks noChangeArrowheads="1"/>
              </p:cNvSpPr>
              <p:nvPr/>
            </p:nvSpPr>
            <p:spPr bwMode="gray">
              <a:xfrm>
                <a:off x="318" y="1603"/>
                <a:ext cx="197" cy="63"/>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69" name="Oval 161"/>
              <p:cNvSpPr>
                <a:spLocks noChangeArrowheads="1"/>
              </p:cNvSpPr>
              <p:nvPr/>
            </p:nvSpPr>
            <p:spPr bwMode="gray">
              <a:xfrm>
                <a:off x="345" y="1498"/>
                <a:ext cx="137" cy="134"/>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sp>
          <p:nvSpPr>
            <p:cNvPr id="273570" name="Text Box 162"/>
            <p:cNvSpPr txBox="1">
              <a:spLocks noChangeArrowheads="1"/>
            </p:cNvSpPr>
            <p:nvPr/>
          </p:nvSpPr>
          <p:spPr bwMode="gray">
            <a:xfrm>
              <a:off x="-63" y="1903"/>
              <a:ext cx="960" cy="222"/>
            </a:xfrm>
            <a:prstGeom prst="rect">
              <a:avLst/>
            </a:prstGeom>
            <a:noFill/>
            <a:ln w="9525">
              <a:noFill/>
              <a:miter lim="800000"/>
              <a:headEnd/>
              <a:tailEnd/>
            </a:ln>
            <a:effectLst/>
          </p:spPr>
          <p:txBody>
            <a:bodyPr>
              <a:spAutoFit/>
            </a:bodyPr>
            <a:lstStyle/>
            <a:p>
              <a:pPr algn="ctr" eaLnBrk="0" hangingPunct="0">
                <a:lnSpc>
                  <a:spcPct val="85000"/>
                </a:lnSpc>
              </a:pPr>
              <a:r>
                <a:rPr lang="en-US" sz="1000" b="1"/>
                <a:t>Presentation</a:t>
              </a:r>
              <a:br>
                <a:rPr lang="en-US" sz="1000" b="1"/>
              </a:br>
              <a:r>
                <a:rPr lang="en-US" sz="1000" b="1"/>
                <a:t>Server Client</a:t>
              </a:r>
            </a:p>
          </p:txBody>
        </p:sp>
      </p:grpSp>
      <p:sp>
        <p:nvSpPr>
          <p:cNvPr id="273571" name="Rectangle 163"/>
          <p:cNvSpPr>
            <a:spLocks noChangeArrowheads="1"/>
          </p:cNvSpPr>
          <p:nvPr/>
        </p:nvSpPr>
        <p:spPr bwMode="auto">
          <a:xfrm>
            <a:off x="168275" y="3392488"/>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sp>
        <p:nvSpPr>
          <p:cNvPr id="273572" name="Rectangle 164"/>
          <p:cNvSpPr>
            <a:spLocks noChangeArrowheads="1"/>
          </p:cNvSpPr>
          <p:nvPr/>
        </p:nvSpPr>
        <p:spPr bwMode="auto">
          <a:xfrm>
            <a:off x="168275" y="2265363"/>
            <a:ext cx="1209675" cy="1060450"/>
          </a:xfrm>
          <a:prstGeom prst="rect">
            <a:avLst/>
          </a:prstGeom>
          <a:solidFill>
            <a:schemeClr val="bg1">
              <a:alpha val="62000"/>
            </a:schemeClr>
          </a:solidFill>
          <a:ln w="9525" algn="ctr">
            <a:noFill/>
            <a:miter lim="800000"/>
            <a:headEnd/>
            <a:tailEnd/>
          </a:ln>
          <a:effectLst/>
        </p:spPr>
        <p:txBody>
          <a:bodyPr wrap="none" anchor="ctr"/>
          <a:lstStyle/>
          <a:p>
            <a:endParaRPr lang="en-US"/>
          </a:p>
        </p:txBody>
      </p:sp>
      <p:grpSp>
        <p:nvGrpSpPr>
          <p:cNvPr id="273573" name="Group 165"/>
          <p:cNvGrpSpPr>
            <a:grpSpLocks/>
          </p:cNvGrpSpPr>
          <p:nvPr/>
        </p:nvGrpSpPr>
        <p:grpSpPr bwMode="auto">
          <a:xfrm>
            <a:off x="2527300" y="1746250"/>
            <a:ext cx="2541588" cy="1522413"/>
            <a:chOff x="1592" y="1100"/>
            <a:chExt cx="1601" cy="959"/>
          </a:xfrm>
        </p:grpSpPr>
        <p:sp>
          <p:nvSpPr>
            <p:cNvPr id="273574" name="Line 166"/>
            <p:cNvSpPr>
              <a:spLocks noChangeShapeType="1"/>
            </p:cNvSpPr>
            <p:nvPr/>
          </p:nvSpPr>
          <p:spPr bwMode="auto">
            <a:xfrm>
              <a:off x="2470" y="1633"/>
              <a:ext cx="0" cy="426"/>
            </a:xfrm>
            <a:prstGeom prst="line">
              <a:avLst/>
            </a:prstGeom>
            <a:noFill/>
            <a:ln w="9525">
              <a:solidFill>
                <a:schemeClr val="bg2"/>
              </a:solidFill>
              <a:round/>
              <a:headEnd/>
              <a:tailEnd/>
            </a:ln>
            <a:effectLst/>
          </p:spPr>
          <p:txBody>
            <a:bodyPr wrap="none" anchor="ctr"/>
            <a:lstStyle/>
            <a:p>
              <a:endParaRPr lang="en-US"/>
            </a:p>
          </p:txBody>
        </p:sp>
        <p:grpSp>
          <p:nvGrpSpPr>
            <p:cNvPr id="273575" name="Group 167"/>
            <p:cNvGrpSpPr>
              <a:grpSpLocks/>
            </p:cNvGrpSpPr>
            <p:nvPr/>
          </p:nvGrpSpPr>
          <p:grpSpPr bwMode="auto">
            <a:xfrm>
              <a:off x="1592" y="1100"/>
              <a:ext cx="1601" cy="730"/>
              <a:chOff x="158" y="850"/>
              <a:chExt cx="2190" cy="1021"/>
            </a:xfrm>
          </p:grpSpPr>
          <p:grpSp>
            <p:nvGrpSpPr>
              <p:cNvPr id="273576" name="Group 168"/>
              <p:cNvGrpSpPr>
                <a:grpSpLocks/>
              </p:cNvGrpSpPr>
              <p:nvPr/>
            </p:nvGrpSpPr>
            <p:grpSpPr bwMode="auto">
              <a:xfrm>
                <a:off x="158" y="850"/>
                <a:ext cx="2190" cy="1021"/>
                <a:chOff x="158" y="850"/>
                <a:chExt cx="2190" cy="1021"/>
              </a:xfrm>
            </p:grpSpPr>
            <p:sp>
              <p:nvSpPr>
                <p:cNvPr id="273577" name="Oval 169"/>
                <p:cNvSpPr>
                  <a:spLocks noChangeArrowheads="1"/>
                </p:cNvSpPr>
                <p:nvPr/>
              </p:nvSpPr>
              <p:spPr bwMode="auto">
                <a:xfrm>
                  <a:off x="198" y="1661"/>
                  <a:ext cx="2108" cy="210"/>
                </a:xfrm>
                <a:prstGeom prst="ellipse">
                  <a:avLst/>
                </a:prstGeom>
                <a:gradFill rotWithShape="1">
                  <a:gsLst>
                    <a:gs pos="0">
                      <a:schemeClr val="tx1">
                        <a:alpha val="46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3578" name="AutoShape 170"/>
                <p:cNvSpPr>
                  <a:spLocks noChangeArrowheads="1"/>
                </p:cNvSpPr>
                <p:nvPr/>
              </p:nvSpPr>
              <p:spPr bwMode="auto">
                <a:xfrm>
                  <a:off x="158" y="850"/>
                  <a:ext cx="2190" cy="879"/>
                </a:xfrm>
                <a:prstGeom prst="roundRect">
                  <a:avLst>
                    <a:gd name="adj" fmla="val 731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grpSp>
          <p:sp>
            <p:nvSpPr>
              <p:cNvPr id="273579" name="Rectangle 171"/>
              <p:cNvSpPr>
                <a:spLocks noChangeArrowheads="1"/>
              </p:cNvSpPr>
              <p:nvPr/>
            </p:nvSpPr>
            <p:spPr bwMode="gray">
              <a:xfrm>
                <a:off x="224" y="872"/>
                <a:ext cx="2030" cy="751"/>
              </a:xfrm>
              <a:prstGeom prst="rect">
                <a:avLst/>
              </a:prstGeom>
              <a:noFill/>
              <a:ln w="9525" algn="ctr">
                <a:noFill/>
                <a:miter lim="800000"/>
                <a:headEnd/>
                <a:tailEnd/>
              </a:ln>
              <a:effectLst/>
            </p:spPr>
            <p:txBody>
              <a:bodyPr>
                <a:spAutoFit/>
              </a:bodyPr>
              <a:lstStyle/>
              <a:p>
                <a:pPr marL="117475" indent="-117475"/>
                <a:r>
                  <a:rPr lang="en-US" sz="1400" b="1">
                    <a:solidFill>
                      <a:schemeClr val="hlink"/>
                    </a:solidFill>
                  </a:rPr>
                  <a:t>AG responsibilities are:</a:t>
                </a:r>
                <a:endParaRPr lang="en-US" sz="1400">
                  <a:solidFill>
                    <a:schemeClr val="hlink"/>
                  </a:solidFill>
                </a:endParaRPr>
              </a:p>
              <a:p>
                <a:pPr marL="117475" indent="-117475">
                  <a:buClr>
                    <a:schemeClr val="accent2"/>
                  </a:buClr>
                  <a:buFontTx/>
                  <a:buChar char="•"/>
                </a:pPr>
                <a:r>
                  <a:rPr lang="en-US" sz="1200"/>
                  <a:t>Validate Session with AAC</a:t>
                </a:r>
              </a:p>
              <a:p>
                <a:pPr marL="117475" indent="-117475">
                  <a:buClr>
                    <a:schemeClr val="accent2"/>
                  </a:buClr>
                  <a:buFontTx/>
                  <a:buChar char="•"/>
                </a:pPr>
                <a:r>
                  <a:rPr lang="en-US" sz="1200"/>
                  <a:t>Enforce Level 3-4 policies</a:t>
                </a:r>
              </a:p>
              <a:p>
                <a:pPr marL="117475" indent="-117475">
                  <a:buClr>
                    <a:schemeClr val="accent2"/>
                  </a:buClr>
                  <a:buFontTx/>
                  <a:buChar char="•"/>
                </a:pPr>
                <a:r>
                  <a:rPr lang="en-US" sz="1200"/>
                  <a:t>Proxy HTTP traffic to AAC</a:t>
                </a:r>
              </a:p>
            </p:txBody>
          </p:sp>
        </p:grpSp>
      </p:grpSp>
      <p:sp>
        <p:nvSpPr>
          <p:cNvPr id="273580" name="Rectangle 172"/>
          <p:cNvSpPr>
            <a:spLocks noChangeArrowheads="1"/>
          </p:cNvSpPr>
          <p:nvPr/>
        </p:nvSpPr>
        <p:spPr bwMode="gray">
          <a:xfrm>
            <a:off x="5475288" y="4422775"/>
            <a:ext cx="1265237" cy="482600"/>
          </a:xfrm>
          <a:prstGeom prst="rect">
            <a:avLst/>
          </a:prstGeom>
          <a:noFill/>
          <a:ln w="9525" algn="ctr">
            <a:noFill/>
            <a:miter lim="800000"/>
            <a:headEnd/>
            <a:tailEnd/>
          </a:ln>
          <a:effectLst/>
        </p:spPr>
        <p:txBody>
          <a:bodyPr wrap="none">
            <a:spAutoFit/>
          </a:bodyPr>
          <a:lstStyle/>
          <a:p>
            <a:pPr algn="ctr" eaLnBrk="0" hangingPunct="0">
              <a:lnSpc>
                <a:spcPct val="85000"/>
              </a:lnSpc>
            </a:pPr>
            <a:r>
              <a:rPr lang="en-AU" sz="1000" b="1"/>
              <a:t/>
            </a:r>
            <a:br>
              <a:rPr lang="en-AU" sz="1000" b="1"/>
            </a:br>
            <a:r>
              <a:rPr lang="en-AU" sz="1000" b="1"/>
              <a:t>Advanced Access</a:t>
            </a:r>
            <a:br>
              <a:rPr lang="en-AU" sz="1000" b="1"/>
            </a:br>
            <a:r>
              <a:rPr lang="en-AU" sz="1000" b="1"/>
              <a:t>Control server</a:t>
            </a:r>
          </a:p>
        </p:txBody>
      </p:sp>
      <p:sp>
        <p:nvSpPr>
          <p:cNvPr id="273581" name="Line 173"/>
          <p:cNvSpPr>
            <a:spLocks noChangeShapeType="1"/>
          </p:cNvSpPr>
          <p:nvPr/>
        </p:nvSpPr>
        <p:spPr bwMode="gray">
          <a:xfrm>
            <a:off x="3189288" y="3717925"/>
            <a:ext cx="0" cy="390525"/>
          </a:xfrm>
          <a:prstGeom prst="line">
            <a:avLst/>
          </a:prstGeom>
          <a:noFill/>
          <a:ln w="28575">
            <a:solidFill>
              <a:schemeClr val="tx1"/>
            </a:solidFill>
            <a:round/>
            <a:headEnd/>
            <a:tailEnd/>
          </a:ln>
          <a:effectLst/>
        </p:spPr>
        <p:txBody>
          <a:bodyPr/>
          <a:lstStyle/>
          <a:p>
            <a:endParaRPr lang="en-US"/>
          </a:p>
        </p:txBody>
      </p:sp>
      <p:sp>
        <p:nvSpPr>
          <p:cNvPr id="273582" name="Text Box 174"/>
          <p:cNvSpPr txBox="1">
            <a:spLocks noChangeArrowheads="1"/>
          </p:cNvSpPr>
          <p:nvPr/>
        </p:nvSpPr>
        <p:spPr bwMode="auto">
          <a:xfrm>
            <a:off x="1768475" y="3605213"/>
            <a:ext cx="1333500" cy="244475"/>
          </a:xfrm>
          <a:prstGeom prst="rect">
            <a:avLst/>
          </a:prstGeom>
          <a:solidFill>
            <a:schemeClr val="bg1"/>
          </a:solidFill>
          <a:ln w="9525" algn="ctr">
            <a:noFill/>
            <a:miter lim="800000"/>
            <a:headEnd/>
            <a:tailEnd/>
          </a:ln>
          <a:effectLst/>
        </p:spPr>
        <p:txBody>
          <a:bodyPr>
            <a:spAutoFit/>
          </a:bodyPr>
          <a:lstStyle/>
          <a:p>
            <a:pPr algn="ctr">
              <a:spcBef>
                <a:spcPct val="50000"/>
              </a:spcBef>
            </a:pPr>
            <a:r>
              <a:rPr lang="en-US" sz="1000"/>
              <a:t>HTML/HTTP Traffic</a:t>
            </a:r>
          </a:p>
        </p:txBody>
      </p:sp>
      <p:sp>
        <p:nvSpPr>
          <p:cNvPr id="273583" name="Text Box 175"/>
          <p:cNvSpPr txBox="1">
            <a:spLocks noChangeArrowheads="1"/>
          </p:cNvSpPr>
          <p:nvPr/>
        </p:nvSpPr>
        <p:spPr bwMode="gray">
          <a:xfrm rot="-5400000">
            <a:off x="2871788" y="3781425"/>
            <a:ext cx="806450" cy="244475"/>
          </a:xfrm>
          <a:prstGeom prst="rect">
            <a:avLst/>
          </a:prstGeom>
          <a:noFill/>
          <a:ln w="9525">
            <a:noFill/>
            <a:miter lim="800000"/>
            <a:headEnd/>
            <a:tailEnd/>
          </a:ln>
          <a:effectLst/>
        </p:spPr>
        <p:txBody>
          <a:bodyPr>
            <a:spAutoFit/>
          </a:bodyPr>
          <a:lstStyle/>
          <a:p>
            <a:pPr algn="ctr" eaLnBrk="0" hangingPunct="0"/>
            <a:r>
              <a:rPr lang="en-US" sz="1000" b="1"/>
              <a:t>Firewall</a:t>
            </a:r>
          </a:p>
        </p:txBody>
      </p:sp>
      <p:grpSp>
        <p:nvGrpSpPr>
          <p:cNvPr id="273584" name="Group 176"/>
          <p:cNvGrpSpPr>
            <a:grpSpLocks/>
          </p:cNvGrpSpPr>
          <p:nvPr/>
        </p:nvGrpSpPr>
        <p:grpSpPr bwMode="auto">
          <a:xfrm>
            <a:off x="4840288" y="3273425"/>
            <a:ext cx="2346325" cy="1422400"/>
            <a:chOff x="3009" y="2097"/>
            <a:chExt cx="1478" cy="896"/>
          </a:xfrm>
        </p:grpSpPr>
        <p:sp>
          <p:nvSpPr>
            <p:cNvPr id="273585" name="Oval 177"/>
            <p:cNvSpPr>
              <a:spLocks noChangeArrowheads="1"/>
            </p:cNvSpPr>
            <p:nvPr/>
          </p:nvSpPr>
          <p:spPr bwMode="gray">
            <a:xfrm>
              <a:off x="3009" y="2097"/>
              <a:ext cx="1478" cy="896"/>
            </a:xfrm>
            <a:prstGeom prst="ellipse">
              <a:avLst/>
            </a:prstGeom>
            <a:gradFill rotWithShape="1">
              <a:gsLst>
                <a:gs pos="0">
                  <a:schemeClr val="accent1">
                    <a:alpha val="98000"/>
                  </a:schemeClr>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3586" name="Group 178"/>
            <p:cNvGrpSpPr>
              <a:grpSpLocks/>
            </p:cNvGrpSpPr>
            <p:nvPr/>
          </p:nvGrpSpPr>
          <p:grpSpPr bwMode="auto">
            <a:xfrm>
              <a:off x="3470" y="2367"/>
              <a:ext cx="510" cy="430"/>
              <a:chOff x="3806" y="2247"/>
              <a:chExt cx="510" cy="430"/>
            </a:xfrm>
          </p:grpSpPr>
          <p:sp>
            <p:nvSpPr>
              <p:cNvPr id="273587" name="Oval 179"/>
              <p:cNvSpPr>
                <a:spLocks noChangeArrowheads="1"/>
              </p:cNvSpPr>
              <p:nvPr/>
            </p:nvSpPr>
            <p:spPr bwMode="gray">
              <a:xfrm>
                <a:off x="3806" y="2371"/>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3588" name="Group 180"/>
              <p:cNvGrpSpPr>
                <a:grpSpLocks/>
              </p:cNvGrpSpPr>
              <p:nvPr/>
            </p:nvGrpSpPr>
            <p:grpSpPr bwMode="auto">
              <a:xfrm>
                <a:off x="3948" y="2247"/>
                <a:ext cx="190" cy="348"/>
                <a:chOff x="2102" y="1044"/>
                <a:chExt cx="100" cy="348"/>
              </a:xfrm>
            </p:grpSpPr>
            <p:sp>
              <p:nvSpPr>
                <p:cNvPr id="273589" name="AutoShape 181"/>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590" name="Line 182"/>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3591" name="Line 183"/>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3592" name="Line 184"/>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3593" name="Freeform 185"/>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grpSp>
      <p:grpSp>
        <p:nvGrpSpPr>
          <p:cNvPr id="273594" name="Group 186"/>
          <p:cNvGrpSpPr>
            <a:grpSpLocks/>
          </p:cNvGrpSpPr>
          <p:nvPr/>
        </p:nvGrpSpPr>
        <p:grpSpPr bwMode="auto">
          <a:xfrm>
            <a:off x="7940675" y="2657475"/>
            <a:ext cx="809625" cy="682625"/>
            <a:chOff x="5103" y="1661"/>
            <a:chExt cx="510" cy="430"/>
          </a:xfrm>
        </p:grpSpPr>
        <p:sp>
          <p:nvSpPr>
            <p:cNvPr id="273595" name="Oval 187"/>
            <p:cNvSpPr>
              <a:spLocks noChangeArrowheads="1"/>
            </p:cNvSpPr>
            <p:nvPr/>
          </p:nvSpPr>
          <p:spPr bwMode="gray">
            <a:xfrm>
              <a:off x="5103" y="1785"/>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3596" name="Group 188"/>
            <p:cNvGrpSpPr>
              <a:grpSpLocks/>
            </p:cNvGrpSpPr>
            <p:nvPr/>
          </p:nvGrpSpPr>
          <p:grpSpPr bwMode="auto">
            <a:xfrm>
              <a:off x="5193" y="1661"/>
              <a:ext cx="100" cy="348"/>
              <a:chOff x="2102" y="1044"/>
              <a:chExt cx="100" cy="348"/>
            </a:xfrm>
          </p:grpSpPr>
          <p:sp>
            <p:nvSpPr>
              <p:cNvPr id="273597" name="AutoShape 189"/>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598" name="Line 190"/>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3599" name="Line 191"/>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3600" name="Line 192"/>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3601" name="Freeform 193"/>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nvGrpSpPr>
            <p:cNvPr id="273602" name="Group 194"/>
            <p:cNvGrpSpPr>
              <a:grpSpLocks/>
            </p:cNvGrpSpPr>
            <p:nvPr/>
          </p:nvGrpSpPr>
          <p:grpSpPr bwMode="auto">
            <a:xfrm>
              <a:off x="5311" y="1682"/>
              <a:ext cx="100" cy="348"/>
              <a:chOff x="2102" y="1044"/>
              <a:chExt cx="100" cy="348"/>
            </a:xfrm>
          </p:grpSpPr>
          <p:sp>
            <p:nvSpPr>
              <p:cNvPr id="273603" name="AutoShape 195"/>
              <p:cNvSpPr>
                <a:spLocks noChangeArrowheads="1"/>
              </p:cNvSpPr>
              <p:nvPr/>
            </p:nvSpPr>
            <p:spPr bwMode="gray">
              <a:xfrm rot="-5400000">
                <a:off x="1978" y="116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3604" name="Line 196"/>
              <p:cNvSpPr>
                <a:spLocks noChangeShapeType="1"/>
              </p:cNvSpPr>
              <p:nvPr/>
            </p:nvSpPr>
            <p:spPr bwMode="gray">
              <a:xfrm rot="5400000" flipV="1">
                <a:off x="2148" y="1278"/>
                <a:ext cx="6" cy="32"/>
              </a:xfrm>
              <a:prstGeom prst="line">
                <a:avLst/>
              </a:prstGeom>
              <a:noFill/>
              <a:ln w="19050">
                <a:solidFill>
                  <a:srgbClr val="0C549C"/>
                </a:solidFill>
                <a:round/>
                <a:headEnd/>
                <a:tailEnd/>
              </a:ln>
              <a:effectLst/>
            </p:spPr>
            <p:txBody>
              <a:bodyPr/>
              <a:lstStyle/>
              <a:p>
                <a:endParaRPr lang="en-US"/>
              </a:p>
            </p:txBody>
          </p:sp>
          <p:sp>
            <p:nvSpPr>
              <p:cNvPr id="273605" name="Line 197"/>
              <p:cNvSpPr>
                <a:spLocks noChangeShapeType="1"/>
              </p:cNvSpPr>
              <p:nvPr/>
            </p:nvSpPr>
            <p:spPr bwMode="gray">
              <a:xfrm rot="5400000" flipV="1">
                <a:off x="2148" y="1304"/>
                <a:ext cx="6" cy="32"/>
              </a:xfrm>
              <a:prstGeom prst="line">
                <a:avLst/>
              </a:prstGeom>
              <a:noFill/>
              <a:ln w="19050">
                <a:solidFill>
                  <a:srgbClr val="0C549C"/>
                </a:solidFill>
                <a:round/>
                <a:headEnd/>
                <a:tailEnd/>
              </a:ln>
              <a:effectLst/>
            </p:spPr>
            <p:txBody>
              <a:bodyPr/>
              <a:lstStyle/>
              <a:p>
                <a:endParaRPr lang="en-US"/>
              </a:p>
            </p:txBody>
          </p:sp>
          <p:sp>
            <p:nvSpPr>
              <p:cNvPr id="273606" name="Line 198"/>
              <p:cNvSpPr>
                <a:spLocks noChangeShapeType="1"/>
              </p:cNvSpPr>
              <p:nvPr/>
            </p:nvSpPr>
            <p:spPr bwMode="gray">
              <a:xfrm rot="5400000" flipV="1">
                <a:off x="2148" y="1331"/>
                <a:ext cx="6" cy="32"/>
              </a:xfrm>
              <a:prstGeom prst="line">
                <a:avLst/>
              </a:prstGeom>
              <a:noFill/>
              <a:ln w="19050">
                <a:solidFill>
                  <a:srgbClr val="0C549C"/>
                </a:solidFill>
                <a:round/>
                <a:headEnd/>
                <a:tailEnd/>
              </a:ln>
              <a:effectLst/>
            </p:spPr>
            <p:txBody>
              <a:bodyPr/>
              <a:lstStyle/>
              <a:p>
                <a:endParaRPr lang="en-US"/>
              </a:p>
            </p:txBody>
          </p:sp>
          <p:sp>
            <p:nvSpPr>
              <p:cNvPr id="273607" name="Freeform 199"/>
              <p:cNvSpPr>
                <a:spLocks/>
              </p:cNvSpPr>
              <p:nvPr/>
            </p:nvSpPr>
            <p:spPr bwMode="gray">
              <a:xfrm>
                <a:off x="2119" y="1071"/>
                <a:ext cx="64" cy="126"/>
              </a:xfrm>
              <a:custGeom>
                <a:avLst/>
                <a:gdLst/>
                <a:ahLst/>
                <a:cxnLst>
                  <a:cxn ang="0">
                    <a:pos x="0" y="0"/>
                  </a:cxn>
                  <a:cxn ang="0">
                    <a:pos x="78" y="16"/>
                  </a:cxn>
                  <a:cxn ang="0">
                    <a:pos x="78" y="156"/>
                  </a:cxn>
                  <a:cxn ang="0">
                    <a:pos x="0" y="142"/>
                  </a:cxn>
                  <a:cxn ang="0">
                    <a:pos x="0" y="0"/>
                  </a:cxn>
                </a:cxnLst>
                <a:rect l="0" t="0" r="r" b="b"/>
                <a:pathLst>
                  <a:path w="78" h="156">
                    <a:moveTo>
                      <a:pt x="0" y="0"/>
                    </a:moveTo>
                    <a:lnTo>
                      <a:pt x="78" y="16"/>
                    </a:lnTo>
                    <a:lnTo>
                      <a:pt x="78" y="156"/>
                    </a:lnTo>
                    <a:lnTo>
                      <a:pt x="0" y="142"/>
                    </a:lnTo>
                    <a:lnTo>
                      <a:pt x="0" y="0"/>
                    </a:lnTo>
                    <a:close/>
                  </a:path>
                </a:pathLst>
              </a:custGeom>
              <a:noFill/>
              <a:ln w="19050" cap="flat" cmpd="sng">
                <a:solidFill>
                  <a:srgbClr val="336699"/>
                </a:solidFill>
                <a:prstDash val="solid"/>
                <a:round/>
                <a:headEnd/>
                <a:tailEnd/>
              </a:ln>
              <a:effectLst/>
            </p:spPr>
            <p:txBody>
              <a:bodyPr wrap="none" anchor="ctr"/>
              <a:lstStyle/>
              <a:p>
                <a:endParaRPr lang="en-US"/>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73416"/>
                                        </p:tgtEl>
                                        <p:attrNameLst>
                                          <p:attrName>style.visibility</p:attrName>
                                        </p:attrNameLst>
                                      </p:cBhvr>
                                      <p:to>
                                        <p:strVal val="visible"/>
                                      </p:to>
                                    </p:set>
                                    <p:animEffect transition="in" filter="strips(upRight)">
                                      <p:cBhvr>
                                        <p:cTn id="7" dur="500"/>
                                        <p:tgtEl>
                                          <p:spTgt spid="273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573"/>
                                        </p:tgtEl>
                                        <p:attrNameLst>
                                          <p:attrName>style.visibility</p:attrName>
                                        </p:attrNameLst>
                                      </p:cBhvr>
                                      <p:to>
                                        <p:strVal val="visible"/>
                                      </p:to>
                                    </p:set>
                                    <p:animEffect transition="in" filter="fade">
                                      <p:cBhvr>
                                        <p:cTn id="12" dur="500"/>
                                        <p:tgtEl>
                                          <p:spTgt spid="27357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3495"/>
                                        </p:tgtEl>
                                        <p:attrNameLst>
                                          <p:attrName>style.visibility</p:attrName>
                                        </p:attrNameLst>
                                      </p:cBhvr>
                                      <p:to>
                                        <p:strVal val="visible"/>
                                      </p:to>
                                    </p:set>
                                    <p:animEffect transition="in" filter="fade">
                                      <p:cBhvr>
                                        <p:cTn id="16" dur="500"/>
                                        <p:tgtEl>
                                          <p:spTgt spid="27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laceholder 3"/>
          <p:cNvSpPr>
            <a:spLocks noGrp="1"/>
          </p:cNvSpPr>
          <p:nvPr>
            <p:ph type="sldNum" sz="quarter" idx="10"/>
          </p:nvPr>
        </p:nvSpPr>
        <p:spPr/>
        <p:txBody>
          <a:bodyPr/>
          <a:lstStyle/>
          <a:p>
            <a:fld id="{AAC4B884-86BF-492B-B6D2-85768F13DA53}" type="slidenum">
              <a:rPr lang="en-US"/>
              <a:pPr/>
              <a:t>52</a:t>
            </a:fld>
            <a:endParaRPr lang="en-US"/>
          </a:p>
        </p:txBody>
      </p:sp>
      <p:sp>
        <p:nvSpPr>
          <p:cNvPr id="175" name="Footer Placeholder 4"/>
          <p:cNvSpPr>
            <a:spLocks noGrp="1"/>
          </p:cNvSpPr>
          <p:nvPr>
            <p:ph type="ftr" sz="quarter" idx="11"/>
          </p:nvPr>
        </p:nvSpPr>
        <p:spPr/>
        <p:txBody>
          <a:bodyPr/>
          <a:lstStyle/>
          <a:p>
            <a:r>
              <a:rPr lang="en-US"/>
              <a:t>Internal and Partner Use Only</a:t>
            </a:r>
          </a:p>
          <a:p>
            <a:endParaRPr lang="en-US"/>
          </a:p>
        </p:txBody>
      </p:sp>
      <p:sp>
        <p:nvSpPr>
          <p:cNvPr id="176" name="Date Placeholder 5"/>
          <p:cNvSpPr>
            <a:spLocks noGrp="1"/>
          </p:cNvSpPr>
          <p:nvPr>
            <p:ph type="dt" sz="half" idx="12"/>
          </p:nvPr>
        </p:nvSpPr>
        <p:spPr/>
        <p:txBody>
          <a:bodyPr/>
          <a:lstStyle/>
          <a:p>
            <a:r>
              <a:rPr lang="en-US"/>
              <a:t>© 2005 Citrix Systems, Inc.—All rights reserved.</a:t>
            </a:r>
          </a:p>
        </p:txBody>
      </p:sp>
      <p:sp>
        <p:nvSpPr>
          <p:cNvPr id="275458" name="AutoShape 2"/>
          <p:cNvSpPr>
            <a:spLocks noChangeArrowheads="1"/>
          </p:cNvSpPr>
          <p:nvPr/>
        </p:nvSpPr>
        <p:spPr bwMode="gray">
          <a:xfrm>
            <a:off x="1592263" y="1816100"/>
            <a:ext cx="1844675" cy="4635500"/>
          </a:xfrm>
          <a:prstGeom prst="roundRect">
            <a:avLst>
              <a:gd name="adj" fmla="val 6972"/>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75459" name="AutoShape 3"/>
          <p:cNvSpPr>
            <a:spLocks noChangeArrowheads="1"/>
          </p:cNvSpPr>
          <p:nvPr/>
        </p:nvSpPr>
        <p:spPr bwMode="gray">
          <a:xfrm>
            <a:off x="1684338" y="3249613"/>
            <a:ext cx="1638300" cy="1503362"/>
          </a:xfrm>
          <a:prstGeom prst="roundRect">
            <a:avLst>
              <a:gd name="adj" fmla="val 6440"/>
            </a:avLst>
          </a:prstGeom>
          <a:solidFill>
            <a:schemeClr val="bg1"/>
          </a:solidFill>
          <a:ln w="9525" algn="ctr">
            <a:solidFill>
              <a:srgbClr val="C6CAD6"/>
            </a:solidFill>
            <a:round/>
            <a:headEnd/>
            <a:tailEnd/>
          </a:ln>
          <a:effectLst/>
        </p:spPr>
        <p:txBody>
          <a:bodyPr wrap="none" anchor="ctr"/>
          <a:lstStyle/>
          <a:p>
            <a:endParaRPr lang="en-US"/>
          </a:p>
        </p:txBody>
      </p:sp>
      <p:sp>
        <p:nvSpPr>
          <p:cNvPr id="275460" name="Rectangle 4"/>
          <p:cNvSpPr>
            <a:spLocks noChangeArrowheads="1"/>
          </p:cNvSpPr>
          <p:nvPr/>
        </p:nvSpPr>
        <p:spPr bwMode="auto">
          <a:xfrm>
            <a:off x="1619250" y="4052888"/>
            <a:ext cx="1030288" cy="323850"/>
          </a:xfrm>
          <a:prstGeom prst="rect">
            <a:avLst/>
          </a:prstGeom>
          <a:noFill/>
          <a:ln w="9525" algn="ctr">
            <a:noFill/>
            <a:miter lim="800000"/>
            <a:headEnd/>
            <a:tailEnd/>
          </a:ln>
          <a:effectLst/>
        </p:spPr>
        <p:txBody>
          <a:bodyPr>
            <a:spAutoFit/>
          </a:bodyPr>
          <a:lstStyle/>
          <a:p>
            <a:pPr algn="ctr" eaLnBrk="0" hangingPunct="0">
              <a:lnSpc>
                <a:spcPct val="85000"/>
              </a:lnSpc>
            </a:pPr>
            <a:r>
              <a:rPr lang="en-US" sz="900"/>
              <a:t>NetScaler</a:t>
            </a:r>
          </a:p>
          <a:p>
            <a:pPr algn="ctr" eaLnBrk="0" hangingPunct="0">
              <a:lnSpc>
                <a:spcPct val="85000"/>
              </a:lnSpc>
            </a:pPr>
            <a:r>
              <a:rPr lang="en-US" sz="900"/>
              <a:t>Load-Balancer</a:t>
            </a:r>
          </a:p>
        </p:txBody>
      </p:sp>
      <p:sp>
        <p:nvSpPr>
          <p:cNvPr id="275461" name="Rectangle 5"/>
          <p:cNvSpPr>
            <a:spLocks noGrp="1" noChangeArrowheads="1"/>
          </p:cNvSpPr>
          <p:nvPr>
            <p:ph type="title"/>
          </p:nvPr>
        </p:nvSpPr>
        <p:spPr/>
        <p:txBody>
          <a:bodyPr/>
          <a:lstStyle/>
          <a:p>
            <a:r>
              <a:rPr lang="en-US"/>
              <a:t>Fully Redundant Deployment</a:t>
            </a:r>
          </a:p>
        </p:txBody>
      </p:sp>
      <p:sp>
        <p:nvSpPr>
          <p:cNvPr id="275462" name="Rectangle 6"/>
          <p:cNvSpPr>
            <a:spLocks noChangeArrowheads="1"/>
          </p:cNvSpPr>
          <p:nvPr/>
        </p:nvSpPr>
        <p:spPr bwMode="auto">
          <a:xfrm>
            <a:off x="355600" y="1466850"/>
            <a:ext cx="930275"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Internet</a:t>
            </a:r>
          </a:p>
        </p:txBody>
      </p:sp>
      <p:sp>
        <p:nvSpPr>
          <p:cNvPr id="275463" name="Rectangle 7"/>
          <p:cNvSpPr>
            <a:spLocks noChangeArrowheads="1"/>
          </p:cNvSpPr>
          <p:nvPr/>
        </p:nvSpPr>
        <p:spPr bwMode="auto">
          <a:xfrm>
            <a:off x="1989138" y="1466850"/>
            <a:ext cx="623887"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DMZ</a:t>
            </a:r>
          </a:p>
        </p:txBody>
      </p:sp>
      <p:sp>
        <p:nvSpPr>
          <p:cNvPr id="275464" name="Rectangle 8"/>
          <p:cNvSpPr>
            <a:spLocks noChangeArrowheads="1"/>
          </p:cNvSpPr>
          <p:nvPr/>
        </p:nvSpPr>
        <p:spPr bwMode="auto">
          <a:xfrm>
            <a:off x="4384675" y="1466850"/>
            <a:ext cx="1979613" cy="336550"/>
          </a:xfrm>
          <a:prstGeom prst="rect">
            <a:avLst/>
          </a:prstGeom>
          <a:noFill/>
          <a:ln w="9525" algn="ctr">
            <a:noFill/>
            <a:miter lim="800000"/>
            <a:headEnd/>
            <a:tailEnd/>
          </a:ln>
          <a:effectLst/>
        </p:spPr>
        <p:txBody>
          <a:bodyPr wrap="none">
            <a:spAutoFit/>
          </a:bodyPr>
          <a:lstStyle/>
          <a:p>
            <a:pPr algn="ctr"/>
            <a:r>
              <a:rPr lang="en-US" sz="1600" b="1">
                <a:solidFill>
                  <a:srgbClr val="000000"/>
                </a:solidFill>
              </a:rPr>
              <a:t>Protected Network</a:t>
            </a:r>
          </a:p>
        </p:txBody>
      </p:sp>
      <p:sp>
        <p:nvSpPr>
          <p:cNvPr id="275465" name="AutoShape 9"/>
          <p:cNvSpPr>
            <a:spLocks noChangeArrowheads="1"/>
          </p:cNvSpPr>
          <p:nvPr/>
        </p:nvSpPr>
        <p:spPr bwMode="gray">
          <a:xfrm>
            <a:off x="3660775" y="1816100"/>
            <a:ext cx="5343525" cy="4635500"/>
          </a:xfrm>
          <a:prstGeom prst="roundRect">
            <a:avLst>
              <a:gd name="adj" fmla="val 2468"/>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75466" name="Oval 10"/>
          <p:cNvSpPr>
            <a:spLocks noChangeArrowheads="1"/>
          </p:cNvSpPr>
          <p:nvPr/>
        </p:nvSpPr>
        <p:spPr bwMode="gray">
          <a:xfrm>
            <a:off x="1676400"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75467" name="Oval 11"/>
          <p:cNvSpPr>
            <a:spLocks noChangeArrowheads="1"/>
          </p:cNvSpPr>
          <p:nvPr/>
        </p:nvSpPr>
        <p:spPr bwMode="gray">
          <a:xfrm>
            <a:off x="3905250" y="6437313"/>
            <a:ext cx="32543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75468" name="Oval 12"/>
          <p:cNvSpPr>
            <a:spLocks noChangeArrowheads="1"/>
          </p:cNvSpPr>
          <p:nvPr/>
        </p:nvSpPr>
        <p:spPr bwMode="gray">
          <a:xfrm>
            <a:off x="225425" y="6437313"/>
            <a:ext cx="1184275" cy="206375"/>
          </a:xfrm>
          <a:prstGeom prst="ellipse">
            <a:avLst/>
          </a:prstGeom>
          <a:gradFill rotWithShape="1">
            <a:gsLst>
              <a:gs pos="0">
                <a:schemeClr val="tx1">
                  <a:alpha val="37000"/>
                </a:schemeClr>
              </a:gs>
              <a:gs pos="100000">
                <a:schemeClr val="tx1">
                  <a:gamma/>
                  <a:tint val="0"/>
                  <a:invGamma/>
                  <a:alpha val="0"/>
                </a:schemeClr>
              </a:gs>
            </a:gsLst>
            <a:path path="shape">
              <a:fillToRect l="50000" t="50000" r="50000" b="50000"/>
            </a:path>
          </a:gradFill>
          <a:ln w="9525">
            <a:noFill/>
            <a:round/>
            <a:headEnd/>
            <a:tailEnd/>
          </a:ln>
          <a:effectLst/>
        </p:spPr>
        <p:txBody>
          <a:bodyPr wrap="none" anchor="ctr"/>
          <a:lstStyle/>
          <a:p>
            <a:endParaRPr lang="en-US"/>
          </a:p>
        </p:txBody>
      </p:sp>
      <p:sp>
        <p:nvSpPr>
          <p:cNvPr id="275469" name="AutoShape 13"/>
          <p:cNvSpPr>
            <a:spLocks noChangeArrowheads="1"/>
          </p:cNvSpPr>
          <p:nvPr/>
        </p:nvSpPr>
        <p:spPr bwMode="gray">
          <a:xfrm>
            <a:off x="277813" y="1816100"/>
            <a:ext cx="1101725" cy="4635500"/>
          </a:xfrm>
          <a:prstGeom prst="roundRect">
            <a:avLst>
              <a:gd name="adj" fmla="val 10375"/>
            </a:avLst>
          </a:prstGeom>
          <a:gradFill rotWithShape="1">
            <a:gsLst>
              <a:gs pos="0">
                <a:srgbClr val="EDEEF1">
                  <a:gamma/>
                  <a:tint val="53725"/>
                  <a:invGamma/>
                </a:srgbClr>
              </a:gs>
              <a:gs pos="100000">
                <a:srgbClr val="EDEEF1"/>
              </a:gs>
            </a:gsLst>
            <a:lin ang="2700000" scaled="1"/>
          </a:gradFill>
          <a:ln w="9525" algn="ctr">
            <a:solidFill>
              <a:srgbClr val="C6CAD6"/>
            </a:solidFill>
            <a:round/>
            <a:headEnd/>
            <a:tailEnd/>
          </a:ln>
          <a:effectLst/>
        </p:spPr>
        <p:txBody>
          <a:bodyPr wrap="none" anchor="ctr"/>
          <a:lstStyle/>
          <a:p>
            <a:endParaRPr lang="en-US"/>
          </a:p>
        </p:txBody>
      </p:sp>
      <p:sp>
        <p:nvSpPr>
          <p:cNvPr id="275470" name="AutoShape 14"/>
          <p:cNvSpPr>
            <a:spLocks noChangeArrowheads="1"/>
          </p:cNvSpPr>
          <p:nvPr/>
        </p:nvSpPr>
        <p:spPr bwMode="gray">
          <a:xfrm>
            <a:off x="377825" y="3268663"/>
            <a:ext cx="955675" cy="1273175"/>
          </a:xfrm>
          <a:prstGeom prst="roundRect">
            <a:avLst>
              <a:gd name="adj" fmla="val 9486"/>
            </a:avLst>
          </a:prstGeom>
          <a:solidFill>
            <a:schemeClr val="bg1"/>
          </a:solidFill>
          <a:ln w="9525" algn="ctr">
            <a:solidFill>
              <a:srgbClr val="C6CAD6"/>
            </a:solidFill>
            <a:round/>
            <a:headEnd/>
            <a:tailEnd/>
          </a:ln>
          <a:effectLst/>
        </p:spPr>
        <p:txBody>
          <a:bodyPr wrap="none" anchor="ctr"/>
          <a:lstStyle/>
          <a:p>
            <a:endParaRPr lang="en-US"/>
          </a:p>
        </p:txBody>
      </p:sp>
      <p:sp>
        <p:nvSpPr>
          <p:cNvPr id="275471" name="AutoShape 15"/>
          <p:cNvSpPr>
            <a:spLocks noChangeArrowheads="1"/>
          </p:cNvSpPr>
          <p:nvPr/>
        </p:nvSpPr>
        <p:spPr bwMode="gray">
          <a:xfrm>
            <a:off x="7145338" y="2239963"/>
            <a:ext cx="1706562" cy="4087812"/>
          </a:xfrm>
          <a:prstGeom prst="roundRect">
            <a:avLst>
              <a:gd name="adj" fmla="val 6500"/>
            </a:avLst>
          </a:prstGeom>
          <a:solidFill>
            <a:schemeClr val="bg1"/>
          </a:solidFill>
          <a:ln w="9525" algn="ctr">
            <a:solidFill>
              <a:srgbClr val="C6CAD6"/>
            </a:solidFill>
            <a:round/>
            <a:headEnd/>
            <a:tailEnd/>
          </a:ln>
          <a:effectLst/>
        </p:spPr>
        <p:txBody>
          <a:bodyPr wrap="none" anchor="ctr"/>
          <a:lstStyle/>
          <a:p>
            <a:endParaRPr lang="en-US"/>
          </a:p>
        </p:txBody>
      </p:sp>
      <p:sp>
        <p:nvSpPr>
          <p:cNvPr id="275472" name="AutoShape 16"/>
          <p:cNvSpPr>
            <a:spLocks noChangeArrowheads="1"/>
          </p:cNvSpPr>
          <p:nvPr/>
        </p:nvSpPr>
        <p:spPr bwMode="gray">
          <a:xfrm>
            <a:off x="3763963" y="2794000"/>
            <a:ext cx="1639887" cy="2374900"/>
          </a:xfrm>
          <a:prstGeom prst="roundRect">
            <a:avLst>
              <a:gd name="adj" fmla="val 7324"/>
            </a:avLst>
          </a:prstGeom>
          <a:solidFill>
            <a:schemeClr val="bg1"/>
          </a:solidFill>
          <a:ln w="9525" algn="ctr">
            <a:solidFill>
              <a:srgbClr val="C6CAD6"/>
            </a:solidFill>
            <a:round/>
            <a:headEnd/>
            <a:tailEnd/>
          </a:ln>
          <a:effectLst/>
        </p:spPr>
        <p:txBody>
          <a:bodyPr wrap="none" anchor="ctr"/>
          <a:lstStyle/>
          <a:p>
            <a:endParaRPr lang="en-US"/>
          </a:p>
        </p:txBody>
      </p:sp>
      <p:grpSp>
        <p:nvGrpSpPr>
          <p:cNvPr id="275473" name="Group 17"/>
          <p:cNvGrpSpPr>
            <a:grpSpLocks/>
          </p:cNvGrpSpPr>
          <p:nvPr/>
        </p:nvGrpSpPr>
        <p:grpSpPr bwMode="auto">
          <a:xfrm>
            <a:off x="7324725" y="4625975"/>
            <a:ext cx="723900" cy="434975"/>
            <a:chOff x="940" y="2750"/>
            <a:chExt cx="510" cy="306"/>
          </a:xfrm>
        </p:grpSpPr>
        <p:sp>
          <p:nvSpPr>
            <p:cNvPr id="275474" name="Oval 18"/>
            <p:cNvSpPr>
              <a:spLocks noChangeArrowheads="1"/>
            </p:cNvSpPr>
            <p:nvPr/>
          </p:nvSpPr>
          <p:spPr bwMode="auto">
            <a:xfrm>
              <a:off x="940" y="2750"/>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5475" name="Group 19"/>
            <p:cNvGrpSpPr>
              <a:grpSpLocks/>
            </p:cNvGrpSpPr>
            <p:nvPr/>
          </p:nvGrpSpPr>
          <p:grpSpPr bwMode="auto">
            <a:xfrm>
              <a:off x="945" y="2864"/>
              <a:ext cx="348" cy="100"/>
              <a:chOff x="2379" y="2738"/>
              <a:chExt cx="348" cy="100"/>
            </a:xfrm>
          </p:grpSpPr>
          <p:sp>
            <p:nvSpPr>
              <p:cNvPr id="275476" name="AutoShape 20"/>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477" name="Line 21"/>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75478" name="Line 22"/>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75479" name="Line 23"/>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75480" name="Freeform 24"/>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nvGrpSpPr>
            <p:cNvPr id="275481" name="Group 25"/>
            <p:cNvGrpSpPr>
              <a:grpSpLocks/>
            </p:cNvGrpSpPr>
            <p:nvPr/>
          </p:nvGrpSpPr>
          <p:grpSpPr bwMode="auto">
            <a:xfrm>
              <a:off x="945" y="2756"/>
              <a:ext cx="348" cy="100"/>
              <a:chOff x="2379" y="2738"/>
              <a:chExt cx="348" cy="100"/>
            </a:xfrm>
          </p:grpSpPr>
          <p:sp>
            <p:nvSpPr>
              <p:cNvPr id="275482" name="AutoShape 26"/>
              <p:cNvSpPr>
                <a:spLocks noChangeArrowheads="1"/>
              </p:cNvSpPr>
              <p:nvPr/>
            </p:nvSpPr>
            <p:spPr bwMode="auto">
              <a:xfrm>
                <a:off x="2379" y="2738"/>
                <a:ext cx="348" cy="100"/>
              </a:xfrm>
              <a:prstGeom prst="roundRect">
                <a:avLst>
                  <a:gd name="adj" fmla="val 16667"/>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483" name="Line 27"/>
              <p:cNvSpPr>
                <a:spLocks noChangeShapeType="1"/>
              </p:cNvSpPr>
              <p:nvPr/>
            </p:nvSpPr>
            <p:spPr bwMode="auto">
              <a:xfrm>
                <a:off x="2436" y="2740"/>
                <a:ext cx="0" cy="42"/>
              </a:xfrm>
              <a:prstGeom prst="line">
                <a:avLst/>
              </a:prstGeom>
              <a:noFill/>
              <a:ln w="19050">
                <a:solidFill>
                  <a:srgbClr val="0C549C"/>
                </a:solidFill>
                <a:round/>
                <a:headEnd/>
                <a:tailEnd/>
              </a:ln>
              <a:effectLst/>
            </p:spPr>
            <p:txBody>
              <a:bodyPr/>
              <a:lstStyle/>
              <a:p>
                <a:endParaRPr lang="en-US"/>
              </a:p>
            </p:txBody>
          </p:sp>
          <p:sp>
            <p:nvSpPr>
              <p:cNvPr id="275484" name="Line 28"/>
              <p:cNvSpPr>
                <a:spLocks noChangeShapeType="1"/>
              </p:cNvSpPr>
              <p:nvPr/>
            </p:nvSpPr>
            <p:spPr bwMode="auto">
              <a:xfrm>
                <a:off x="2460" y="2746"/>
                <a:ext cx="0" cy="42"/>
              </a:xfrm>
              <a:prstGeom prst="line">
                <a:avLst/>
              </a:prstGeom>
              <a:noFill/>
              <a:ln w="19050">
                <a:solidFill>
                  <a:srgbClr val="0C549C"/>
                </a:solidFill>
                <a:round/>
                <a:headEnd/>
                <a:tailEnd/>
              </a:ln>
              <a:effectLst/>
            </p:spPr>
            <p:txBody>
              <a:bodyPr/>
              <a:lstStyle/>
              <a:p>
                <a:endParaRPr lang="en-US"/>
              </a:p>
            </p:txBody>
          </p:sp>
          <p:sp>
            <p:nvSpPr>
              <p:cNvPr id="275485" name="Line 29"/>
              <p:cNvSpPr>
                <a:spLocks noChangeShapeType="1"/>
              </p:cNvSpPr>
              <p:nvPr/>
            </p:nvSpPr>
            <p:spPr bwMode="auto">
              <a:xfrm>
                <a:off x="2484" y="2752"/>
                <a:ext cx="0" cy="42"/>
              </a:xfrm>
              <a:prstGeom prst="line">
                <a:avLst/>
              </a:prstGeom>
              <a:noFill/>
              <a:ln w="19050">
                <a:solidFill>
                  <a:srgbClr val="0C549C"/>
                </a:solidFill>
                <a:round/>
                <a:headEnd/>
                <a:tailEnd/>
              </a:ln>
              <a:effectLst/>
            </p:spPr>
            <p:txBody>
              <a:bodyPr/>
              <a:lstStyle/>
              <a:p>
                <a:endParaRPr lang="en-US"/>
              </a:p>
            </p:txBody>
          </p:sp>
          <p:sp>
            <p:nvSpPr>
              <p:cNvPr id="275486" name="Freeform 30"/>
              <p:cNvSpPr>
                <a:spLocks/>
              </p:cNvSpPr>
              <p:nvPr/>
            </p:nvSpPr>
            <p:spPr bwMode="auto">
              <a:xfrm>
                <a:off x="2568" y="2776"/>
                <a:ext cx="110" cy="54"/>
              </a:xfrm>
              <a:custGeom>
                <a:avLst/>
                <a:gdLst/>
                <a:ahLst/>
                <a:cxnLst>
                  <a:cxn ang="0">
                    <a:pos x="0" y="0"/>
                  </a:cxn>
                  <a:cxn ang="0">
                    <a:pos x="110" y="22"/>
                  </a:cxn>
                  <a:cxn ang="0">
                    <a:pos x="110" y="60"/>
                  </a:cxn>
                  <a:cxn ang="0">
                    <a:pos x="2" y="38"/>
                  </a:cxn>
                  <a:cxn ang="0">
                    <a:pos x="0" y="0"/>
                  </a:cxn>
                </a:cxnLst>
                <a:rect l="0" t="0" r="r" b="b"/>
                <a:pathLst>
                  <a:path w="110" h="60">
                    <a:moveTo>
                      <a:pt x="0" y="0"/>
                    </a:moveTo>
                    <a:lnTo>
                      <a:pt x="110" y="22"/>
                    </a:lnTo>
                    <a:lnTo>
                      <a:pt x="110" y="60"/>
                    </a:lnTo>
                    <a:lnTo>
                      <a:pt x="2" y="38"/>
                    </a:lnTo>
                    <a:lnTo>
                      <a:pt x="0" y="0"/>
                    </a:lnTo>
                    <a:close/>
                  </a:path>
                </a:pathLst>
              </a:custGeom>
              <a:noFill/>
              <a:ln w="19050" cap="flat" cmpd="sng">
                <a:solidFill>
                  <a:srgbClr val="0C549C"/>
                </a:solidFill>
                <a:prstDash val="solid"/>
                <a:round/>
                <a:headEnd/>
                <a:tailEnd/>
              </a:ln>
              <a:effectLst/>
            </p:spPr>
            <p:txBody>
              <a:bodyPr/>
              <a:lstStyle/>
              <a:p>
                <a:endParaRPr lang="en-US"/>
              </a:p>
            </p:txBody>
          </p:sp>
        </p:grpSp>
      </p:grpSp>
      <p:grpSp>
        <p:nvGrpSpPr>
          <p:cNvPr id="275487" name="Group 31"/>
          <p:cNvGrpSpPr>
            <a:grpSpLocks/>
          </p:cNvGrpSpPr>
          <p:nvPr/>
        </p:nvGrpSpPr>
        <p:grpSpPr bwMode="auto">
          <a:xfrm>
            <a:off x="7156450" y="3541713"/>
            <a:ext cx="1111250" cy="835025"/>
            <a:chOff x="4978" y="2796"/>
            <a:chExt cx="782" cy="589"/>
          </a:xfrm>
        </p:grpSpPr>
        <p:sp>
          <p:nvSpPr>
            <p:cNvPr id="275488" name="Oval 32"/>
            <p:cNvSpPr>
              <a:spLocks noChangeArrowheads="1"/>
            </p:cNvSpPr>
            <p:nvPr/>
          </p:nvSpPr>
          <p:spPr bwMode="auto">
            <a:xfrm>
              <a:off x="4978" y="2915"/>
              <a:ext cx="782" cy="47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275489" name="Oval 33"/>
            <p:cNvSpPr>
              <a:spLocks noChangeArrowheads="1"/>
            </p:cNvSpPr>
            <p:nvPr/>
          </p:nvSpPr>
          <p:spPr bwMode="auto">
            <a:xfrm>
              <a:off x="5398"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5490" name="Oval 34"/>
            <p:cNvSpPr>
              <a:spLocks noChangeArrowheads="1"/>
            </p:cNvSpPr>
            <p:nvPr/>
          </p:nvSpPr>
          <p:spPr bwMode="auto">
            <a:xfrm>
              <a:off x="5080" y="2796"/>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5491" name="Arc 35"/>
            <p:cNvSpPr>
              <a:spLocks/>
            </p:cNvSpPr>
            <p:nvPr/>
          </p:nvSpPr>
          <p:spPr bwMode="auto">
            <a:xfrm>
              <a:off x="5159"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2" name="Arc 36"/>
            <p:cNvSpPr>
              <a:spLocks/>
            </p:cNvSpPr>
            <p:nvPr/>
          </p:nvSpPr>
          <p:spPr bwMode="auto">
            <a:xfrm>
              <a:off x="5159"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3" name="Arc 37"/>
            <p:cNvSpPr>
              <a:spLocks/>
            </p:cNvSpPr>
            <p:nvPr/>
          </p:nvSpPr>
          <p:spPr bwMode="auto">
            <a:xfrm>
              <a:off x="5159"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4" name="Arc 38"/>
            <p:cNvSpPr>
              <a:spLocks/>
            </p:cNvSpPr>
            <p:nvPr/>
          </p:nvSpPr>
          <p:spPr bwMode="auto">
            <a:xfrm>
              <a:off x="5205"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5495" name="Arc 39"/>
            <p:cNvSpPr>
              <a:spLocks/>
            </p:cNvSpPr>
            <p:nvPr/>
          </p:nvSpPr>
          <p:spPr bwMode="auto">
            <a:xfrm>
              <a:off x="5206"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5496" name="Arc 40"/>
            <p:cNvSpPr>
              <a:spLocks/>
            </p:cNvSpPr>
            <p:nvPr/>
          </p:nvSpPr>
          <p:spPr bwMode="auto">
            <a:xfrm>
              <a:off x="5467" y="3016"/>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7" name="Arc 41"/>
            <p:cNvSpPr>
              <a:spLocks/>
            </p:cNvSpPr>
            <p:nvPr/>
          </p:nvSpPr>
          <p:spPr bwMode="auto">
            <a:xfrm>
              <a:off x="5467" y="3045"/>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8" name="Arc 42"/>
            <p:cNvSpPr>
              <a:spLocks/>
            </p:cNvSpPr>
            <p:nvPr/>
          </p:nvSpPr>
          <p:spPr bwMode="auto">
            <a:xfrm>
              <a:off x="5467" y="303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499" name="Arc 43"/>
            <p:cNvSpPr>
              <a:spLocks/>
            </p:cNvSpPr>
            <p:nvPr/>
          </p:nvSpPr>
          <p:spPr bwMode="auto">
            <a:xfrm>
              <a:off x="5513" y="2987"/>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5500" name="Arc 44"/>
            <p:cNvSpPr>
              <a:spLocks/>
            </p:cNvSpPr>
            <p:nvPr/>
          </p:nvSpPr>
          <p:spPr bwMode="auto">
            <a:xfrm>
              <a:off x="5514" y="3001"/>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5501" name="Oval 45"/>
            <p:cNvSpPr>
              <a:spLocks noChangeArrowheads="1"/>
            </p:cNvSpPr>
            <p:nvPr/>
          </p:nvSpPr>
          <p:spPr bwMode="auto">
            <a:xfrm>
              <a:off x="5239" y="2932"/>
              <a:ext cx="272" cy="181"/>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5502" name="Arc 46"/>
            <p:cNvSpPr>
              <a:spLocks/>
            </p:cNvSpPr>
            <p:nvPr/>
          </p:nvSpPr>
          <p:spPr bwMode="auto">
            <a:xfrm>
              <a:off x="5308" y="3142"/>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03" name="Arc 47"/>
            <p:cNvSpPr>
              <a:spLocks/>
            </p:cNvSpPr>
            <p:nvPr/>
          </p:nvSpPr>
          <p:spPr bwMode="auto">
            <a:xfrm>
              <a:off x="5308" y="3171"/>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04" name="Arc 48"/>
            <p:cNvSpPr>
              <a:spLocks/>
            </p:cNvSpPr>
            <p:nvPr/>
          </p:nvSpPr>
          <p:spPr bwMode="auto">
            <a:xfrm>
              <a:off x="5308" y="3157"/>
              <a:ext cx="67" cy="68"/>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05" name="Arc 49"/>
            <p:cNvSpPr>
              <a:spLocks/>
            </p:cNvSpPr>
            <p:nvPr/>
          </p:nvSpPr>
          <p:spPr bwMode="auto">
            <a:xfrm>
              <a:off x="5354" y="3113"/>
              <a:ext cx="20" cy="68"/>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5506" name="Arc 50"/>
            <p:cNvSpPr>
              <a:spLocks/>
            </p:cNvSpPr>
            <p:nvPr/>
          </p:nvSpPr>
          <p:spPr bwMode="auto">
            <a:xfrm>
              <a:off x="5355" y="3127"/>
              <a:ext cx="19" cy="68"/>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grpSp>
        <p:nvGrpSpPr>
          <p:cNvPr id="275507" name="Group 51"/>
          <p:cNvGrpSpPr>
            <a:grpSpLocks/>
          </p:cNvGrpSpPr>
          <p:nvPr/>
        </p:nvGrpSpPr>
        <p:grpSpPr bwMode="auto">
          <a:xfrm>
            <a:off x="7407275" y="2841625"/>
            <a:ext cx="612775" cy="520700"/>
            <a:chOff x="4834" y="1643"/>
            <a:chExt cx="510" cy="435"/>
          </a:xfrm>
        </p:grpSpPr>
        <p:sp>
          <p:nvSpPr>
            <p:cNvPr id="275508" name="Oval 52"/>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09" name="AutoShape 53"/>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10" name="Line 54"/>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11" name="Freeform 55"/>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12" name="Line 56"/>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13" name="Line 57"/>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14" name="Line 58"/>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75515" name="Group 59"/>
          <p:cNvGrpSpPr>
            <a:grpSpLocks/>
          </p:cNvGrpSpPr>
          <p:nvPr/>
        </p:nvGrpSpPr>
        <p:grpSpPr bwMode="auto">
          <a:xfrm>
            <a:off x="7351713" y="5399088"/>
            <a:ext cx="612775" cy="520700"/>
            <a:chOff x="4834" y="1643"/>
            <a:chExt cx="510" cy="435"/>
          </a:xfrm>
        </p:grpSpPr>
        <p:sp>
          <p:nvSpPr>
            <p:cNvPr id="275516" name="Oval 60"/>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17" name="AutoShape 61"/>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18" name="Line 62"/>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19" name="Freeform 63"/>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20" name="Line 64"/>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21" name="Line 65"/>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22" name="Line 66"/>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75523" name="Text Box 67"/>
          <p:cNvSpPr txBox="1">
            <a:spLocks noChangeArrowheads="1"/>
          </p:cNvSpPr>
          <p:nvPr/>
        </p:nvSpPr>
        <p:spPr bwMode="auto">
          <a:xfrm>
            <a:off x="8101013" y="2773363"/>
            <a:ext cx="1020762" cy="396875"/>
          </a:xfrm>
          <a:prstGeom prst="rect">
            <a:avLst/>
          </a:prstGeom>
          <a:noFill/>
          <a:ln w="9525">
            <a:noFill/>
            <a:miter lim="800000"/>
            <a:headEnd/>
            <a:tailEnd/>
          </a:ln>
          <a:effectLst/>
        </p:spPr>
        <p:txBody>
          <a:bodyPr>
            <a:spAutoFit/>
          </a:bodyPr>
          <a:lstStyle/>
          <a:p>
            <a:pPr eaLnBrk="0" hangingPunct="0"/>
            <a:r>
              <a:rPr lang="en-US" sz="1000"/>
              <a:t>Exchange/ Notes</a:t>
            </a:r>
          </a:p>
        </p:txBody>
      </p:sp>
      <p:sp>
        <p:nvSpPr>
          <p:cNvPr id="275524" name="Text Box 68"/>
          <p:cNvSpPr txBox="1">
            <a:spLocks noChangeArrowheads="1"/>
          </p:cNvSpPr>
          <p:nvPr/>
        </p:nvSpPr>
        <p:spPr bwMode="auto">
          <a:xfrm>
            <a:off x="8123238" y="3714750"/>
            <a:ext cx="646112" cy="396875"/>
          </a:xfrm>
          <a:prstGeom prst="rect">
            <a:avLst/>
          </a:prstGeom>
          <a:noFill/>
          <a:ln w="9525">
            <a:noFill/>
            <a:miter lim="800000"/>
            <a:headEnd/>
            <a:tailEnd/>
          </a:ln>
          <a:effectLst/>
        </p:spPr>
        <p:txBody>
          <a:bodyPr>
            <a:spAutoFit/>
          </a:bodyPr>
          <a:lstStyle/>
          <a:p>
            <a:pPr eaLnBrk="0" hangingPunct="0"/>
            <a:r>
              <a:rPr lang="en-US" sz="1000"/>
              <a:t>File</a:t>
            </a:r>
            <a:br>
              <a:rPr lang="en-US" sz="1000"/>
            </a:br>
            <a:r>
              <a:rPr lang="en-US" sz="1000"/>
              <a:t>Shares</a:t>
            </a:r>
          </a:p>
        </p:txBody>
      </p:sp>
      <p:sp>
        <p:nvSpPr>
          <p:cNvPr id="275525" name="Text Box 69"/>
          <p:cNvSpPr txBox="1">
            <a:spLocks noChangeArrowheads="1"/>
          </p:cNvSpPr>
          <p:nvPr/>
        </p:nvSpPr>
        <p:spPr bwMode="auto">
          <a:xfrm>
            <a:off x="8123238" y="4502150"/>
            <a:ext cx="725487" cy="396875"/>
          </a:xfrm>
          <a:prstGeom prst="rect">
            <a:avLst/>
          </a:prstGeom>
          <a:noFill/>
          <a:ln w="9525">
            <a:noFill/>
            <a:miter lim="800000"/>
            <a:headEnd/>
            <a:tailEnd/>
          </a:ln>
          <a:effectLst/>
        </p:spPr>
        <p:txBody>
          <a:bodyPr>
            <a:spAutoFit/>
          </a:bodyPr>
          <a:lstStyle/>
          <a:p>
            <a:pPr eaLnBrk="0" hangingPunct="0"/>
            <a:r>
              <a:rPr lang="en-US" sz="1000"/>
              <a:t>Web </a:t>
            </a:r>
            <a:br>
              <a:rPr lang="en-US" sz="1000"/>
            </a:br>
            <a:r>
              <a:rPr lang="en-US" sz="1000"/>
              <a:t>Servers</a:t>
            </a:r>
          </a:p>
        </p:txBody>
      </p:sp>
      <p:sp>
        <p:nvSpPr>
          <p:cNvPr id="275526" name="Text Box 70"/>
          <p:cNvSpPr txBox="1">
            <a:spLocks noChangeArrowheads="1"/>
          </p:cNvSpPr>
          <p:nvPr/>
        </p:nvSpPr>
        <p:spPr bwMode="auto">
          <a:xfrm>
            <a:off x="8123238" y="5291138"/>
            <a:ext cx="1057275" cy="244475"/>
          </a:xfrm>
          <a:prstGeom prst="rect">
            <a:avLst/>
          </a:prstGeom>
          <a:noFill/>
          <a:ln w="9525">
            <a:noFill/>
            <a:miter lim="800000"/>
            <a:headEnd/>
            <a:tailEnd/>
          </a:ln>
          <a:effectLst/>
        </p:spPr>
        <p:txBody>
          <a:bodyPr>
            <a:spAutoFit/>
          </a:bodyPr>
          <a:lstStyle/>
          <a:p>
            <a:pPr eaLnBrk="0" hangingPunct="0"/>
            <a:r>
              <a:rPr lang="en-US" sz="1000"/>
              <a:t>MPS</a:t>
            </a:r>
          </a:p>
        </p:txBody>
      </p:sp>
      <p:sp>
        <p:nvSpPr>
          <p:cNvPr id="275527" name="Text Box 71"/>
          <p:cNvSpPr txBox="1">
            <a:spLocks noChangeArrowheads="1"/>
          </p:cNvSpPr>
          <p:nvPr/>
        </p:nvSpPr>
        <p:spPr bwMode="auto">
          <a:xfrm>
            <a:off x="7215188" y="1903413"/>
            <a:ext cx="1377950" cy="352425"/>
          </a:xfrm>
          <a:prstGeom prst="rect">
            <a:avLst/>
          </a:prstGeom>
          <a:noFill/>
          <a:ln w="9525">
            <a:noFill/>
            <a:miter lim="800000"/>
            <a:headEnd/>
            <a:tailEnd/>
          </a:ln>
          <a:effectLst/>
        </p:spPr>
        <p:txBody>
          <a:bodyPr>
            <a:spAutoFit/>
          </a:bodyPr>
          <a:lstStyle/>
          <a:p>
            <a:pPr algn="ctr" eaLnBrk="0" hangingPunct="0">
              <a:lnSpc>
                <a:spcPct val="85000"/>
              </a:lnSpc>
            </a:pPr>
            <a:r>
              <a:rPr lang="en-US" sz="1000" b="1"/>
              <a:t>Enterprise Resource Servers </a:t>
            </a:r>
          </a:p>
        </p:txBody>
      </p:sp>
      <p:sp>
        <p:nvSpPr>
          <p:cNvPr id="275528" name="Rectangle 72"/>
          <p:cNvSpPr>
            <a:spLocks noChangeArrowheads="1"/>
          </p:cNvSpPr>
          <p:nvPr/>
        </p:nvSpPr>
        <p:spPr bwMode="auto">
          <a:xfrm>
            <a:off x="3803650" y="4764088"/>
            <a:ext cx="14922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b="1"/>
              <a:t>Advanced Access Control Servers</a:t>
            </a:r>
          </a:p>
        </p:txBody>
      </p:sp>
      <p:sp>
        <p:nvSpPr>
          <p:cNvPr id="275529" name="Rectangle 73"/>
          <p:cNvSpPr>
            <a:spLocks noChangeArrowheads="1"/>
          </p:cNvSpPr>
          <p:nvPr/>
        </p:nvSpPr>
        <p:spPr bwMode="auto">
          <a:xfrm>
            <a:off x="1751013" y="4398963"/>
            <a:ext cx="1555750"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b="1"/>
              <a:t>Access Gateway appliances</a:t>
            </a:r>
          </a:p>
        </p:txBody>
      </p:sp>
      <p:sp>
        <p:nvSpPr>
          <p:cNvPr id="275530" name="Rectangle 74"/>
          <p:cNvSpPr>
            <a:spLocks noChangeArrowheads="1"/>
          </p:cNvSpPr>
          <p:nvPr/>
        </p:nvSpPr>
        <p:spPr bwMode="auto">
          <a:xfrm>
            <a:off x="360363" y="4168775"/>
            <a:ext cx="1001712" cy="352425"/>
          </a:xfrm>
          <a:prstGeom prst="rect">
            <a:avLst/>
          </a:prstGeom>
          <a:noFill/>
          <a:ln w="9525" algn="ctr">
            <a:noFill/>
            <a:miter lim="800000"/>
            <a:headEnd/>
            <a:tailEnd/>
          </a:ln>
          <a:effectLst/>
        </p:spPr>
        <p:txBody>
          <a:bodyPr>
            <a:spAutoFit/>
          </a:bodyPr>
          <a:lstStyle/>
          <a:p>
            <a:pPr algn="ctr" eaLnBrk="0" hangingPunct="0">
              <a:lnSpc>
                <a:spcPct val="85000"/>
              </a:lnSpc>
            </a:pPr>
            <a:r>
              <a:rPr lang="en-US" sz="1000"/>
              <a:t>Endpoint Device</a:t>
            </a:r>
          </a:p>
        </p:txBody>
      </p:sp>
      <p:sp>
        <p:nvSpPr>
          <p:cNvPr id="275531" name="Rectangle 75"/>
          <p:cNvSpPr>
            <a:spLocks noChangeArrowheads="1"/>
          </p:cNvSpPr>
          <p:nvPr/>
        </p:nvSpPr>
        <p:spPr bwMode="auto">
          <a:xfrm>
            <a:off x="1452563" y="1895475"/>
            <a:ext cx="65087"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sp>
        <p:nvSpPr>
          <p:cNvPr id="275532" name="Rectangle 76"/>
          <p:cNvSpPr>
            <a:spLocks noChangeArrowheads="1"/>
          </p:cNvSpPr>
          <p:nvPr/>
        </p:nvSpPr>
        <p:spPr bwMode="auto">
          <a:xfrm>
            <a:off x="3525838" y="1895475"/>
            <a:ext cx="65087" cy="4549775"/>
          </a:xfrm>
          <a:prstGeom prst="rect">
            <a:avLst/>
          </a:prstGeom>
          <a:solidFill>
            <a:schemeClr val="accent2"/>
          </a:solidFill>
          <a:ln w="3175" algn="ctr">
            <a:solidFill>
              <a:schemeClr val="tx1"/>
            </a:solidFill>
            <a:miter lim="800000"/>
            <a:headEnd/>
            <a:tailEnd/>
          </a:ln>
          <a:effectLst/>
        </p:spPr>
        <p:txBody>
          <a:bodyPr wrap="none" anchor="ctr"/>
          <a:lstStyle/>
          <a:p>
            <a:endParaRPr lang="en-US"/>
          </a:p>
        </p:txBody>
      </p:sp>
      <p:grpSp>
        <p:nvGrpSpPr>
          <p:cNvPr id="275533" name="Group 77"/>
          <p:cNvGrpSpPr>
            <a:grpSpLocks/>
          </p:cNvGrpSpPr>
          <p:nvPr/>
        </p:nvGrpSpPr>
        <p:grpSpPr bwMode="auto">
          <a:xfrm>
            <a:off x="4270375" y="4208463"/>
            <a:ext cx="615950" cy="523875"/>
            <a:chOff x="4834" y="1643"/>
            <a:chExt cx="510" cy="435"/>
          </a:xfrm>
        </p:grpSpPr>
        <p:sp>
          <p:nvSpPr>
            <p:cNvPr id="275534" name="Oval 78"/>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35" name="AutoShape 79"/>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36" name="Line 80"/>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37" name="Freeform 81"/>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38" name="Line 82"/>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39" name="Line 83"/>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40" name="Line 84"/>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75541" name="Group 85"/>
          <p:cNvGrpSpPr>
            <a:grpSpLocks/>
          </p:cNvGrpSpPr>
          <p:nvPr/>
        </p:nvGrpSpPr>
        <p:grpSpPr bwMode="auto">
          <a:xfrm>
            <a:off x="4279900" y="3694113"/>
            <a:ext cx="615950" cy="523875"/>
            <a:chOff x="4834" y="1643"/>
            <a:chExt cx="510" cy="435"/>
          </a:xfrm>
        </p:grpSpPr>
        <p:sp>
          <p:nvSpPr>
            <p:cNvPr id="275542" name="Oval 86"/>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43" name="AutoShape 87"/>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44" name="Line 88"/>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45" name="Freeform 89"/>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46" name="Line 90"/>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47" name="Line 91"/>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48" name="Line 92"/>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75549" name="Group 93"/>
          <p:cNvGrpSpPr>
            <a:grpSpLocks/>
          </p:cNvGrpSpPr>
          <p:nvPr/>
        </p:nvGrpSpPr>
        <p:grpSpPr bwMode="auto">
          <a:xfrm>
            <a:off x="4279900" y="3197225"/>
            <a:ext cx="615950" cy="523875"/>
            <a:chOff x="4834" y="1643"/>
            <a:chExt cx="510" cy="435"/>
          </a:xfrm>
        </p:grpSpPr>
        <p:sp>
          <p:nvSpPr>
            <p:cNvPr id="275550" name="Oval 94"/>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51" name="AutoShape 95"/>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52" name="Line 96"/>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53" name="Freeform 97"/>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54" name="Line 98"/>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55" name="Line 99"/>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56" name="Line 100"/>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75557" name="AutoShape 101"/>
          <p:cNvSpPr>
            <a:spLocks noChangeArrowheads="1"/>
          </p:cNvSpPr>
          <p:nvPr/>
        </p:nvSpPr>
        <p:spPr bwMode="gray">
          <a:xfrm>
            <a:off x="5456238" y="2239963"/>
            <a:ext cx="1639887" cy="1058862"/>
          </a:xfrm>
          <a:prstGeom prst="roundRect">
            <a:avLst>
              <a:gd name="adj" fmla="val 7324"/>
            </a:avLst>
          </a:prstGeom>
          <a:solidFill>
            <a:schemeClr val="bg1"/>
          </a:solidFill>
          <a:ln w="9525" algn="ctr">
            <a:solidFill>
              <a:srgbClr val="C6CAD6"/>
            </a:solidFill>
            <a:round/>
            <a:headEnd/>
            <a:tailEnd/>
          </a:ln>
          <a:effectLst/>
        </p:spPr>
        <p:txBody>
          <a:bodyPr wrap="none" anchor="ctr"/>
          <a:lstStyle/>
          <a:p>
            <a:endParaRPr lang="en-US"/>
          </a:p>
        </p:txBody>
      </p:sp>
      <p:grpSp>
        <p:nvGrpSpPr>
          <p:cNvPr id="275558" name="Group 102"/>
          <p:cNvGrpSpPr>
            <a:grpSpLocks/>
          </p:cNvGrpSpPr>
          <p:nvPr/>
        </p:nvGrpSpPr>
        <p:grpSpPr bwMode="auto">
          <a:xfrm>
            <a:off x="5864225" y="2352675"/>
            <a:ext cx="950913" cy="835025"/>
            <a:chOff x="3666" y="2231"/>
            <a:chExt cx="599" cy="526"/>
          </a:xfrm>
        </p:grpSpPr>
        <p:sp>
          <p:nvSpPr>
            <p:cNvPr id="275559" name="Oval 103"/>
            <p:cNvSpPr>
              <a:spLocks noChangeArrowheads="1"/>
            </p:cNvSpPr>
            <p:nvPr/>
          </p:nvSpPr>
          <p:spPr bwMode="auto">
            <a:xfrm>
              <a:off x="3666" y="2337"/>
              <a:ext cx="599" cy="420"/>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lgn="ctr"/>
              <a:endParaRPr lang="de-DE"/>
            </a:p>
          </p:txBody>
        </p:sp>
        <p:sp>
          <p:nvSpPr>
            <p:cNvPr id="275560" name="Oval 104"/>
            <p:cNvSpPr>
              <a:spLocks noChangeArrowheads="1"/>
            </p:cNvSpPr>
            <p:nvPr/>
          </p:nvSpPr>
          <p:spPr bwMode="auto">
            <a:xfrm>
              <a:off x="3757" y="2231"/>
              <a:ext cx="244" cy="162"/>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5561" name="Arc 105"/>
            <p:cNvSpPr>
              <a:spLocks/>
            </p:cNvSpPr>
            <p:nvPr/>
          </p:nvSpPr>
          <p:spPr bwMode="auto">
            <a:xfrm>
              <a:off x="3828" y="2427"/>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62" name="Arc 106"/>
            <p:cNvSpPr>
              <a:spLocks/>
            </p:cNvSpPr>
            <p:nvPr/>
          </p:nvSpPr>
          <p:spPr bwMode="auto">
            <a:xfrm>
              <a:off x="3828" y="2453"/>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63" name="Arc 107"/>
            <p:cNvSpPr>
              <a:spLocks/>
            </p:cNvSpPr>
            <p:nvPr/>
          </p:nvSpPr>
          <p:spPr bwMode="auto">
            <a:xfrm>
              <a:off x="3828" y="2441"/>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64" name="Arc 108"/>
            <p:cNvSpPr>
              <a:spLocks/>
            </p:cNvSpPr>
            <p:nvPr/>
          </p:nvSpPr>
          <p:spPr bwMode="auto">
            <a:xfrm>
              <a:off x="3869" y="2402"/>
              <a:ext cx="18" cy="60"/>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5565" name="Arc 109"/>
            <p:cNvSpPr>
              <a:spLocks/>
            </p:cNvSpPr>
            <p:nvPr/>
          </p:nvSpPr>
          <p:spPr bwMode="auto">
            <a:xfrm>
              <a:off x="3870" y="2414"/>
              <a:ext cx="17" cy="61"/>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sp>
          <p:nvSpPr>
            <p:cNvPr id="275566" name="Oval 110"/>
            <p:cNvSpPr>
              <a:spLocks noChangeArrowheads="1"/>
            </p:cNvSpPr>
            <p:nvPr/>
          </p:nvSpPr>
          <p:spPr bwMode="auto">
            <a:xfrm>
              <a:off x="3900" y="2352"/>
              <a:ext cx="243" cy="162"/>
            </a:xfrm>
            <a:prstGeom prst="ellipse">
              <a:avLst/>
            </a:prstGeom>
            <a:solidFill>
              <a:srgbClr val="509FE6"/>
            </a:solidFill>
            <a:ln w="9525" algn="ctr">
              <a:round/>
              <a:headEnd/>
              <a:tailEnd/>
            </a:ln>
            <a:effectLst/>
            <a:scene3d>
              <a:camera prst="legacyObliqueTopRight">
                <a:rot lat="18000000" lon="20999999" rev="0"/>
              </a:camera>
              <a:lightRig rig="legacyFlat3" dir="b"/>
            </a:scene3d>
            <a:sp3d extrusionH="354000" prstMaterial="legacyMatte">
              <a:bevelT w="13500" h="13500" prst="angle"/>
              <a:bevelB w="13500" h="13500" prst="angle"/>
              <a:extrusionClr>
                <a:srgbClr val="509FE6"/>
              </a:extrusionClr>
            </a:sp3d>
          </p:spPr>
          <p:txBody>
            <a:bodyPr wrap="none" anchor="ctr">
              <a:flatTx/>
            </a:bodyPr>
            <a:lstStyle/>
            <a:p>
              <a:endParaRPr lang="en-US"/>
            </a:p>
          </p:txBody>
        </p:sp>
        <p:sp>
          <p:nvSpPr>
            <p:cNvPr id="275567" name="Arc 111"/>
            <p:cNvSpPr>
              <a:spLocks/>
            </p:cNvSpPr>
            <p:nvPr/>
          </p:nvSpPr>
          <p:spPr bwMode="auto">
            <a:xfrm>
              <a:off x="3961" y="2540"/>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68" name="Arc 112"/>
            <p:cNvSpPr>
              <a:spLocks/>
            </p:cNvSpPr>
            <p:nvPr/>
          </p:nvSpPr>
          <p:spPr bwMode="auto">
            <a:xfrm>
              <a:off x="3961" y="2566"/>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69" name="Arc 113"/>
            <p:cNvSpPr>
              <a:spLocks/>
            </p:cNvSpPr>
            <p:nvPr/>
          </p:nvSpPr>
          <p:spPr bwMode="auto">
            <a:xfrm>
              <a:off x="3961" y="2553"/>
              <a:ext cx="60" cy="61"/>
            </a:xfrm>
            <a:custGeom>
              <a:avLst/>
              <a:gdLst>
                <a:gd name="G0" fmla="+- 10607 0 0"/>
                <a:gd name="G1" fmla="+- 0 0 0"/>
                <a:gd name="G2" fmla="+- 21600 0 0"/>
                <a:gd name="T0" fmla="*/ 10607 w 10607"/>
                <a:gd name="T1" fmla="*/ 21600 h 21600"/>
                <a:gd name="T2" fmla="*/ 0 w 10607"/>
                <a:gd name="T3" fmla="*/ 18817 h 21600"/>
                <a:gd name="T4" fmla="*/ 10607 w 10607"/>
                <a:gd name="T5" fmla="*/ 0 h 21600"/>
              </a:gdLst>
              <a:ahLst/>
              <a:cxnLst>
                <a:cxn ang="0">
                  <a:pos x="T0" y="T1"/>
                </a:cxn>
                <a:cxn ang="0">
                  <a:pos x="T2" y="T3"/>
                </a:cxn>
                <a:cxn ang="0">
                  <a:pos x="T4" y="T5"/>
                </a:cxn>
              </a:cxnLst>
              <a:rect l="0" t="0" r="r" b="b"/>
              <a:pathLst>
                <a:path w="10607" h="21600" fill="none" extrusionOk="0">
                  <a:moveTo>
                    <a:pt x="10607" y="21600"/>
                  </a:moveTo>
                  <a:cubicBezTo>
                    <a:pt x="6890" y="21600"/>
                    <a:pt x="3237" y="20641"/>
                    <a:pt x="0" y="18816"/>
                  </a:cubicBezTo>
                </a:path>
                <a:path w="10607" h="21600" stroke="0" extrusionOk="0">
                  <a:moveTo>
                    <a:pt x="10607" y="21600"/>
                  </a:moveTo>
                  <a:cubicBezTo>
                    <a:pt x="6890" y="21600"/>
                    <a:pt x="3237" y="20641"/>
                    <a:pt x="0" y="18816"/>
                  </a:cubicBezTo>
                  <a:lnTo>
                    <a:pt x="10607" y="0"/>
                  </a:lnTo>
                  <a:close/>
                </a:path>
              </a:pathLst>
            </a:custGeom>
            <a:noFill/>
            <a:ln w="9525">
              <a:solidFill>
                <a:schemeClr val="tx1"/>
              </a:solidFill>
              <a:round/>
              <a:headEnd/>
              <a:tailEnd/>
            </a:ln>
            <a:effectLst/>
          </p:spPr>
          <p:txBody>
            <a:bodyPr wrap="none" anchor="ctr"/>
            <a:lstStyle/>
            <a:p>
              <a:endParaRPr lang="en-US"/>
            </a:p>
          </p:txBody>
        </p:sp>
        <p:sp>
          <p:nvSpPr>
            <p:cNvPr id="275570" name="Arc 114"/>
            <p:cNvSpPr>
              <a:spLocks/>
            </p:cNvSpPr>
            <p:nvPr/>
          </p:nvSpPr>
          <p:spPr bwMode="auto">
            <a:xfrm>
              <a:off x="4003" y="2514"/>
              <a:ext cx="17" cy="61"/>
            </a:xfrm>
            <a:custGeom>
              <a:avLst/>
              <a:gdLst>
                <a:gd name="G0" fmla="+- 3162 0 0"/>
                <a:gd name="G1" fmla="+- 0 0 0"/>
                <a:gd name="G2" fmla="+- 21600 0 0"/>
                <a:gd name="T0" fmla="*/ 3162 w 3162"/>
                <a:gd name="T1" fmla="*/ 21600 h 21600"/>
                <a:gd name="T2" fmla="*/ 0 w 3162"/>
                <a:gd name="T3" fmla="*/ 21367 h 21600"/>
                <a:gd name="T4" fmla="*/ 3162 w 3162"/>
                <a:gd name="T5" fmla="*/ 0 h 21600"/>
              </a:gdLst>
              <a:ahLst/>
              <a:cxnLst>
                <a:cxn ang="0">
                  <a:pos x="T0" y="T1"/>
                </a:cxn>
                <a:cxn ang="0">
                  <a:pos x="T2" y="T3"/>
                </a:cxn>
                <a:cxn ang="0">
                  <a:pos x="T4" y="T5"/>
                </a:cxn>
              </a:cxnLst>
              <a:rect l="0" t="0" r="r" b="b"/>
              <a:pathLst>
                <a:path w="3162" h="21600" fill="none" extrusionOk="0">
                  <a:moveTo>
                    <a:pt x="3162" y="21600"/>
                  </a:moveTo>
                  <a:cubicBezTo>
                    <a:pt x="2103" y="21600"/>
                    <a:pt x="1046" y="21522"/>
                    <a:pt x="-1" y="21367"/>
                  </a:cubicBezTo>
                </a:path>
                <a:path w="3162" h="21600" stroke="0" extrusionOk="0">
                  <a:moveTo>
                    <a:pt x="3162" y="21600"/>
                  </a:moveTo>
                  <a:cubicBezTo>
                    <a:pt x="2103" y="21600"/>
                    <a:pt x="1046" y="21522"/>
                    <a:pt x="-1" y="21367"/>
                  </a:cubicBezTo>
                  <a:lnTo>
                    <a:pt x="3162" y="0"/>
                  </a:lnTo>
                  <a:close/>
                </a:path>
              </a:pathLst>
            </a:custGeom>
            <a:noFill/>
            <a:ln w="9525">
              <a:solidFill>
                <a:schemeClr val="tx1"/>
              </a:solidFill>
              <a:round/>
              <a:headEnd/>
              <a:tailEnd/>
            </a:ln>
            <a:effectLst/>
          </p:spPr>
          <p:txBody>
            <a:bodyPr wrap="none" anchor="ctr"/>
            <a:lstStyle/>
            <a:p>
              <a:endParaRPr lang="en-US"/>
            </a:p>
          </p:txBody>
        </p:sp>
        <p:sp>
          <p:nvSpPr>
            <p:cNvPr id="275571" name="Arc 115"/>
            <p:cNvSpPr>
              <a:spLocks/>
            </p:cNvSpPr>
            <p:nvPr/>
          </p:nvSpPr>
          <p:spPr bwMode="auto">
            <a:xfrm>
              <a:off x="4003" y="2527"/>
              <a:ext cx="17" cy="60"/>
            </a:xfrm>
            <a:custGeom>
              <a:avLst/>
              <a:gdLst>
                <a:gd name="G0" fmla="+- 3045 0 0"/>
                <a:gd name="G1" fmla="+- 0 0 0"/>
                <a:gd name="G2" fmla="+- 21600 0 0"/>
                <a:gd name="T0" fmla="*/ 3045 w 3045"/>
                <a:gd name="T1" fmla="*/ 21600 h 21600"/>
                <a:gd name="T2" fmla="*/ 0 w 3045"/>
                <a:gd name="T3" fmla="*/ 21384 h 21600"/>
                <a:gd name="T4" fmla="*/ 3045 w 3045"/>
                <a:gd name="T5" fmla="*/ 0 h 21600"/>
              </a:gdLst>
              <a:ahLst/>
              <a:cxnLst>
                <a:cxn ang="0">
                  <a:pos x="T0" y="T1"/>
                </a:cxn>
                <a:cxn ang="0">
                  <a:pos x="T2" y="T3"/>
                </a:cxn>
                <a:cxn ang="0">
                  <a:pos x="T4" y="T5"/>
                </a:cxn>
              </a:cxnLst>
              <a:rect l="0" t="0" r="r" b="b"/>
              <a:pathLst>
                <a:path w="3045" h="21600" fill="none" extrusionOk="0">
                  <a:moveTo>
                    <a:pt x="3045" y="21600"/>
                  </a:moveTo>
                  <a:cubicBezTo>
                    <a:pt x="2026" y="21600"/>
                    <a:pt x="1008" y="21527"/>
                    <a:pt x="-1" y="21384"/>
                  </a:cubicBezTo>
                </a:path>
                <a:path w="3045" h="21600" stroke="0" extrusionOk="0">
                  <a:moveTo>
                    <a:pt x="3045" y="21600"/>
                  </a:moveTo>
                  <a:cubicBezTo>
                    <a:pt x="2026" y="21600"/>
                    <a:pt x="1008" y="21527"/>
                    <a:pt x="-1" y="21384"/>
                  </a:cubicBezTo>
                  <a:lnTo>
                    <a:pt x="3045" y="0"/>
                  </a:lnTo>
                  <a:close/>
                </a:path>
              </a:pathLst>
            </a:custGeom>
            <a:noFill/>
            <a:ln w="9525">
              <a:solidFill>
                <a:schemeClr val="tx1"/>
              </a:solidFill>
              <a:round/>
              <a:headEnd/>
              <a:tailEnd/>
            </a:ln>
            <a:effectLst/>
          </p:spPr>
          <p:txBody>
            <a:bodyPr wrap="none" anchor="ctr"/>
            <a:lstStyle/>
            <a:p>
              <a:endParaRPr lang="en-US"/>
            </a:p>
          </p:txBody>
        </p:sp>
      </p:grpSp>
      <p:sp>
        <p:nvSpPr>
          <p:cNvPr id="275572" name="Text Box 116"/>
          <p:cNvSpPr txBox="1">
            <a:spLocks noChangeArrowheads="1"/>
          </p:cNvSpPr>
          <p:nvPr/>
        </p:nvSpPr>
        <p:spPr bwMode="auto">
          <a:xfrm>
            <a:off x="5654675" y="3032125"/>
            <a:ext cx="1271588" cy="244475"/>
          </a:xfrm>
          <a:prstGeom prst="rect">
            <a:avLst/>
          </a:prstGeom>
          <a:noFill/>
          <a:ln w="9525">
            <a:noFill/>
            <a:miter lim="800000"/>
            <a:headEnd/>
            <a:tailEnd/>
          </a:ln>
          <a:effectLst/>
        </p:spPr>
        <p:txBody>
          <a:bodyPr>
            <a:spAutoFit/>
          </a:bodyPr>
          <a:lstStyle/>
          <a:p>
            <a:pPr algn="ctr" eaLnBrk="0" hangingPunct="0"/>
            <a:r>
              <a:rPr lang="en-US" sz="1000"/>
              <a:t>Database Cluster</a:t>
            </a:r>
          </a:p>
        </p:txBody>
      </p:sp>
      <p:sp>
        <p:nvSpPr>
          <p:cNvPr id="275573" name="AutoShape 117"/>
          <p:cNvSpPr>
            <a:spLocks noChangeArrowheads="1"/>
          </p:cNvSpPr>
          <p:nvPr/>
        </p:nvSpPr>
        <p:spPr bwMode="gray">
          <a:xfrm>
            <a:off x="5456238" y="3349625"/>
            <a:ext cx="1639887" cy="1846263"/>
          </a:xfrm>
          <a:prstGeom prst="roundRect">
            <a:avLst>
              <a:gd name="adj" fmla="val 4745"/>
            </a:avLst>
          </a:prstGeom>
          <a:solidFill>
            <a:schemeClr val="bg1"/>
          </a:solidFill>
          <a:ln w="9525" algn="ctr">
            <a:solidFill>
              <a:srgbClr val="C6CAD6"/>
            </a:solidFill>
            <a:round/>
            <a:headEnd/>
            <a:tailEnd/>
          </a:ln>
          <a:effectLst/>
        </p:spPr>
        <p:txBody>
          <a:bodyPr wrap="none" anchor="ctr"/>
          <a:lstStyle/>
          <a:p>
            <a:endParaRPr lang="en-US"/>
          </a:p>
        </p:txBody>
      </p:sp>
      <p:sp>
        <p:nvSpPr>
          <p:cNvPr id="275574" name="Text Box 118"/>
          <p:cNvSpPr txBox="1">
            <a:spLocks noChangeArrowheads="1"/>
          </p:cNvSpPr>
          <p:nvPr/>
        </p:nvSpPr>
        <p:spPr bwMode="auto">
          <a:xfrm>
            <a:off x="5549900" y="4752975"/>
            <a:ext cx="1479550" cy="396875"/>
          </a:xfrm>
          <a:prstGeom prst="rect">
            <a:avLst/>
          </a:prstGeom>
          <a:noFill/>
          <a:ln w="9525">
            <a:noFill/>
            <a:miter lim="800000"/>
            <a:headEnd/>
            <a:tailEnd/>
          </a:ln>
          <a:effectLst/>
        </p:spPr>
        <p:txBody>
          <a:bodyPr>
            <a:spAutoFit/>
          </a:bodyPr>
          <a:lstStyle/>
          <a:p>
            <a:pPr algn="ctr" eaLnBrk="0" hangingPunct="0"/>
            <a:r>
              <a:rPr lang="en-US" sz="1000" b="1"/>
              <a:t>Optional </a:t>
            </a:r>
            <a:r>
              <a:rPr lang="en-US" sz="1000"/>
              <a:t>- Access Center Agent Services </a:t>
            </a:r>
          </a:p>
        </p:txBody>
      </p:sp>
      <p:grpSp>
        <p:nvGrpSpPr>
          <p:cNvPr id="275575" name="Group 119"/>
          <p:cNvGrpSpPr>
            <a:grpSpLocks/>
          </p:cNvGrpSpPr>
          <p:nvPr/>
        </p:nvGrpSpPr>
        <p:grpSpPr bwMode="auto">
          <a:xfrm>
            <a:off x="5935663" y="4173538"/>
            <a:ext cx="615950" cy="523875"/>
            <a:chOff x="4834" y="1643"/>
            <a:chExt cx="510" cy="435"/>
          </a:xfrm>
        </p:grpSpPr>
        <p:sp>
          <p:nvSpPr>
            <p:cNvPr id="275576" name="Oval 120"/>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77" name="AutoShape 121"/>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78" name="Line 122"/>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79" name="Freeform 123"/>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80" name="Line 124"/>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81" name="Line 125"/>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82" name="Line 126"/>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grpSp>
        <p:nvGrpSpPr>
          <p:cNvPr id="275583" name="Group 127"/>
          <p:cNvGrpSpPr>
            <a:grpSpLocks/>
          </p:cNvGrpSpPr>
          <p:nvPr/>
        </p:nvGrpSpPr>
        <p:grpSpPr bwMode="auto">
          <a:xfrm>
            <a:off x="5935663" y="3636963"/>
            <a:ext cx="615950" cy="523875"/>
            <a:chOff x="4834" y="1643"/>
            <a:chExt cx="510" cy="435"/>
          </a:xfrm>
        </p:grpSpPr>
        <p:sp>
          <p:nvSpPr>
            <p:cNvPr id="275584" name="Oval 128"/>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85" name="AutoShape 129"/>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86" name="Line 130"/>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87" name="Freeform 131"/>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88" name="Line 132"/>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89" name="Line 133"/>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90" name="Line 134"/>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75591" name="AutoShape 135"/>
          <p:cNvSpPr>
            <a:spLocks noChangeArrowheads="1"/>
          </p:cNvSpPr>
          <p:nvPr/>
        </p:nvSpPr>
        <p:spPr bwMode="gray">
          <a:xfrm>
            <a:off x="5456238" y="5268913"/>
            <a:ext cx="1639887" cy="1058862"/>
          </a:xfrm>
          <a:prstGeom prst="roundRect">
            <a:avLst>
              <a:gd name="adj" fmla="val 7324"/>
            </a:avLst>
          </a:prstGeom>
          <a:solidFill>
            <a:schemeClr val="bg1"/>
          </a:solidFill>
          <a:ln w="9525" algn="ctr">
            <a:solidFill>
              <a:srgbClr val="C6CAD6"/>
            </a:solidFill>
            <a:round/>
            <a:headEnd/>
            <a:tailEnd/>
          </a:ln>
          <a:effectLst/>
        </p:spPr>
        <p:txBody>
          <a:bodyPr wrap="none" anchor="ctr"/>
          <a:lstStyle/>
          <a:p>
            <a:endParaRPr lang="en-US"/>
          </a:p>
        </p:txBody>
      </p:sp>
      <p:grpSp>
        <p:nvGrpSpPr>
          <p:cNvPr id="275592" name="Group 136"/>
          <p:cNvGrpSpPr>
            <a:grpSpLocks/>
          </p:cNvGrpSpPr>
          <p:nvPr/>
        </p:nvGrpSpPr>
        <p:grpSpPr bwMode="auto">
          <a:xfrm>
            <a:off x="5935663" y="5502275"/>
            <a:ext cx="615950" cy="523875"/>
            <a:chOff x="4834" y="1643"/>
            <a:chExt cx="510" cy="435"/>
          </a:xfrm>
        </p:grpSpPr>
        <p:sp>
          <p:nvSpPr>
            <p:cNvPr id="275593" name="Oval 137"/>
            <p:cNvSpPr>
              <a:spLocks noChangeArrowheads="1"/>
            </p:cNvSpPr>
            <p:nvPr/>
          </p:nvSpPr>
          <p:spPr bwMode="auto">
            <a:xfrm>
              <a:off x="4834" y="1772"/>
              <a:ext cx="510" cy="3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594" name="AutoShape 138"/>
            <p:cNvSpPr>
              <a:spLocks noChangeArrowheads="1"/>
            </p:cNvSpPr>
            <p:nvPr/>
          </p:nvSpPr>
          <p:spPr bwMode="auto">
            <a:xfrm rot="-5400000">
              <a:off x="4843" y="1695"/>
              <a:ext cx="348" cy="244"/>
            </a:xfrm>
            <a:prstGeom prst="roundRect">
              <a:avLst>
                <a:gd name="adj" fmla="val 19014"/>
              </a:avLst>
            </a:prstGeom>
            <a:solidFill>
              <a:srgbClr val="67ADF3"/>
            </a:solidFill>
            <a:ln w="9525">
              <a:round/>
              <a:headEnd/>
              <a:tailEnd/>
            </a:ln>
            <a:effectLst/>
            <a:scene3d>
              <a:camera prst="legacyPerspectiveFront">
                <a:rot lat="1500000" lon="1500000" rev="0"/>
              </a:camera>
              <a:lightRig rig="legacyFlat2" dir="b"/>
            </a:scene3d>
            <a:sp3d extrusionH="608000" prstMaterial="legacyMatte">
              <a:bevelT w="13500" h="13500" prst="angle"/>
              <a:bevelB w="13500" h="13500" prst="angle"/>
              <a:extrusionClr>
                <a:srgbClr val="67ADF3"/>
              </a:extrusionClr>
            </a:sp3d>
          </p:spPr>
          <p:txBody>
            <a:bodyPr wrap="none" anchor="ctr">
              <a:flatTx/>
            </a:bodyPr>
            <a:lstStyle/>
            <a:p>
              <a:endParaRPr lang="en-US"/>
            </a:p>
          </p:txBody>
        </p:sp>
        <p:sp>
          <p:nvSpPr>
            <p:cNvPr id="275595" name="Line 139"/>
            <p:cNvSpPr>
              <a:spLocks noChangeShapeType="1"/>
            </p:cNvSpPr>
            <p:nvPr/>
          </p:nvSpPr>
          <p:spPr bwMode="auto">
            <a:xfrm rot="5400000" flipV="1">
              <a:off x="4995" y="1803"/>
              <a:ext cx="32" cy="156"/>
            </a:xfrm>
            <a:prstGeom prst="line">
              <a:avLst/>
            </a:prstGeom>
            <a:noFill/>
            <a:ln w="19050">
              <a:solidFill>
                <a:srgbClr val="336699"/>
              </a:solidFill>
              <a:round/>
              <a:headEnd/>
              <a:tailEnd/>
            </a:ln>
            <a:effectLst/>
          </p:spPr>
          <p:txBody>
            <a:bodyPr wrap="none" anchor="ctr"/>
            <a:lstStyle/>
            <a:p>
              <a:endParaRPr lang="en-US"/>
            </a:p>
          </p:txBody>
        </p:sp>
        <p:sp>
          <p:nvSpPr>
            <p:cNvPr id="275596" name="Freeform 140"/>
            <p:cNvSpPr>
              <a:spLocks/>
            </p:cNvSpPr>
            <p:nvPr/>
          </p:nvSpPr>
          <p:spPr bwMode="auto">
            <a:xfrm>
              <a:off x="4929" y="1682"/>
              <a:ext cx="157" cy="146"/>
            </a:xfrm>
            <a:custGeom>
              <a:avLst/>
              <a:gdLst/>
              <a:ahLst/>
              <a:cxnLst>
                <a:cxn ang="0">
                  <a:pos x="0" y="0"/>
                </a:cxn>
                <a:cxn ang="0">
                  <a:pos x="157" y="36"/>
                </a:cxn>
                <a:cxn ang="0">
                  <a:pos x="155" y="146"/>
                </a:cxn>
                <a:cxn ang="0">
                  <a:pos x="6" y="117"/>
                </a:cxn>
              </a:cxnLst>
              <a:rect l="0" t="0" r="r" b="b"/>
              <a:pathLst>
                <a:path w="157" h="146">
                  <a:moveTo>
                    <a:pt x="0" y="0"/>
                  </a:moveTo>
                  <a:lnTo>
                    <a:pt x="157" y="36"/>
                  </a:lnTo>
                  <a:lnTo>
                    <a:pt x="155" y="146"/>
                  </a:lnTo>
                  <a:lnTo>
                    <a:pt x="6" y="117"/>
                  </a:lnTo>
                </a:path>
              </a:pathLst>
            </a:custGeom>
            <a:noFill/>
            <a:ln w="19050" cap="flat" cmpd="sng">
              <a:solidFill>
                <a:srgbClr val="336699"/>
              </a:solidFill>
              <a:prstDash val="solid"/>
              <a:round/>
              <a:headEnd type="none" w="med" len="med"/>
              <a:tailEnd type="none" w="med" len="med"/>
            </a:ln>
            <a:effectLst/>
          </p:spPr>
          <p:txBody>
            <a:bodyPr wrap="none" anchor="ctr"/>
            <a:lstStyle/>
            <a:p>
              <a:endParaRPr lang="en-US"/>
            </a:p>
          </p:txBody>
        </p:sp>
        <p:sp>
          <p:nvSpPr>
            <p:cNvPr id="275597" name="Line 141"/>
            <p:cNvSpPr>
              <a:spLocks noChangeShapeType="1"/>
            </p:cNvSpPr>
            <p:nvPr/>
          </p:nvSpPr>
          <p:spPr bwMode="auto">
            <a:xfrm>
              <a:off x="4934" y="1679"/>
              <a:ext cx="0" cy="122"/>
            </a:xfrm>
            <a:prstGeom prst="line">
              <a:avLst/>
            </a:prstGeom>
            <a:noFill/>
            <a:ln w="19050">
              <a:solidFill>
                <a:srgbClr val="336699"/>
              </a:solidFill>
              <a:round/>
              <a:headEnd/>
              <a:tailEnd/>
            </a:ln>
            <a:effectLst/>
          </p:spPr>
          <p:txBody>
            <a:bodyPr wrap="none" anchor="ctr"/>
            <a:lstStyle/>
            <a:p>
              <a:endParaRPr lang="en-US"/>
            </a:p>
          </p:txBody>
        </p:sp>
        <p:sp>
          <p:nvSpPr>
            <p:cNvPr id="275598" name="Line 142"/>
            <p:cNvSpPr>
              <a:spLocks noChangeShapeType="1"/>
            </p:cNvSpPr>
            <p:nvPr/>
          </p:nvSpPr>
          <p:spPr bwMode="auto">
            <a:xfrm rot="5400000" flipV="1">
              <a:off x="4997" y="1820"/>
              <a:ext cx="32" cy="160"/>
            </a:xfrm>
            <a:prstGeom prst="line">
              <a:avLst/>
            </a:prstGeom>
            <a:noFill/>
            <a:ln w="19050">
              <a:solidFill>
                <a:srgbClr val="336699"/>
              </a:solidFill>
              <a:round/>
              <a:headEnd/>
              <a:tailEnd/>
            </a:ln>
            <a:effectLst/>
          </p:spPr>
          <p:txBody>
            <a:bodyPr wrap="none" anchor="ctr"/>
            <a:lstStyle/>
            <a:p>
              <a:endParaRPr lang="en-US"/>
            </a:p>
          </p:txBody>
        </p:sp>
        <p:sp>
          <p:nvSpPr>
            <p:cNvPr id="275599" name="Line 143"/>
            <p:cNvSpPr>
              <a:spLocks noChangeShapeType="1"/>
            </p:cNvSpPr>
            <p:nvPr/>
          </p:nvSpPr>
          <p:spPr bwMode="auto">
            <a:xfrm rot="5400000" flipV="1">
              <a:off x="4995" y="1840"/>
              <a:ext cx="34" cy="158"/>
            </a:xfrm>
            <a:prstGeom prst="line">
              <a:avLst/>
            </a:prstGeom>
            <a:noFill/>
            <a:ln w="19050">
              <a:solidFill>
                <a:srgbClr val="336699"/>
              </a:solidFill>
              <a:round/>
              <a:headEnd/>
              <a:tailEnd/>
            </a:ln>
            <a:effectLst/>
          </p:spPr>
          <p:txBody>
            <a:bodyPr wrap="none" anchor="ctr"/>
            <a:lstStyle/>
            <a:p>
              <a:endParaRPr lang="en-US"/>
            </a:p>
          </p:txBody>
        </p:sp>
      </p:grpSp>
      <p:sp>
        <p:nvSpPr>
          <p:cNvPr id="275600" name="Text Box 144"/>
          <p:cNvSpPr txBox="1">
            <a:spLocks noChangeArrowheads="1"/>
          </p:cNvSpPr>
          <p:nvPr/>
        </p:nvSpPr>
        <p:spPr bwMode="auto">
          <a:xfrm>
            <a:off x="5549900" y="5937250"/>
            <a:ext cx="1479550" cy="396875"/>
          </a:xfrm>
          <a:prstGeom prst="rect">
            <a:avLst/>
          </a:prstGeom>
          <a:noFill/>
          <a:ln w="9525">
            <a:noFill/>
            <a:miter lim="800000"/>
            <a:headEnd/>
            <a:tailEnd/>
          </a:ln>
          <a:effectLst/>
        </p:spPr>
        <p:txBody>
          <a:bodyPr>
            <a:spAutoFit/>
          </a:bodyPr>
          <a:lstStyle/>
          <a:p>
            <a:pPr algn="ctr" eaLnBrk="0" hangingPunct="0"/>
            <a:r>
              <a:rPr lang="en-US" sz="1000" b="1"/>
              <a:t>Optional </a:t>
            </a:r>
            <a:r>
              <a:rPr lang="en-US" sz="1000"/>
              <a:t>- Indexing Services</a:t>
            </a:r>
          </a:p>
        </p:txBody>
      </p:sp>
      <p:grpSp>
        <p:nvGrpSpPr>
          <p:cNvPr id="275601" name="Group 145"/>
          <p:cNvGrpSpPr>
            <a:grpSpLocks/>
          </p:cNvGrpSpPr>
          <p:nvPr/>
        </p:nvGrpSpPr>
        <p:grpSpPr bwMode="auto">
          <a:xfrm>
            <a:off x="2667000" y="3667125"/>
            <a:ext cx="577850" cy="228600"/>
            <a:chOff x="3687" y="3053"/>
            <a:chExt cx="1654" cy="595"/>
          </a:xfrm>
        </p:grpSpPr>
        <p:pic>
          <p:nvPicPr>
            <p:cNvPr id="275602" name="Picture 146" descr="AG-black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75603" name="Oval 147"/>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75604" name="Group 148"/>
          <p:cNvGrpSpPr>
            <a:grpSpLocks/>
          </p:cNvGrpSpPr>
          <p:nvPr/>
        </p:nvGrpSpPr>
        <p:grpSpPr bwMode="auto">
          <a:xfrm>
            <a:off x="2667000" y="4040188"/>
            <a:ext cx="577850" cy="228600"/>
            <a:chOff x="3687" y="3053"/>
            <a:chExt cx="1654" cy="595"/>
          </a:xfrm>
        </p:grpSpPr>
        <p:pic>
          <p:nvPicPr>
            <p:cNvPr id="275605" name="Picture 149" descr="AG-black cop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87" y="3053"/>
              <a:ext cx="1654" cy="486"/>
            </a:xfrm>
            <a:prstGeom prst="rect">
              <a:avLst/>
            </a:prstGeom>
            <a:noFill/>
          </p:spPr>
        </p:pic>
        <p:sp>
          <p:nvSpPr>
            <p:cNvPr id="275606" name="Oval 150"/>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75607" name="Group 151"/>
          <p:cNvGrpSpPr>
            <a:grpSpLocks/>
          </p:cNvGrpSpPr>
          <p:nvPr/>
        </p:nvGrpSpPr>
        <p:grpSpPr bwMode="auto">
          <a:xfrm>
            <a:off x="703263" y="3465513"/>
            <a:ext cx="379412" cy="406400"/>
            <a:chOff x="466" y="1246"/>
            <a:chExt cx="239" cy="256"/>
          </a:xfrm>
        </p:grpSpPr>
        <p:sp>
          <p:nvSpPr>
            <p:cNvPr id="275608" name="Oval 152"/>
            <p:cNvSpPr>
              <a:spLocks noChangeArrowheads="1"/>
            </p:cNvSpPr>
            <p:nvPr/>
          </p:nvSpPr>
          <p:spPr bwMode="auto">
            <a:xfrm>
              <a:off x="466" y="1358"/>
              <a:ext cx="239" cy="144"/>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609" name="AutoShape 153"/>
            <p:cNvSpPr>
              <a:spLocks noChangeArrowheads="1"/>
            </p:cNvSpPr>
            <p:nvPr/>
          </p:nvSpPr>
          <p:spPr bwMode="auto">
            <a:xfrm>
              <a:off x="483" y="1246"/>
              <a:ext cx="189" cy="209"/>
            </a:xfrm>
            <a:prstGeom prst="roundRect">
              <a:avLst>
                <a:gd name="adj" fmla="val 11889"/>
              </a:avLst>
            </a:prstGeom>
            <a:solidFill>
              <a:schemeClr val="hlink"/>
            </a:solidFill>
            <a:ln w="9525">
              <a:round/>
              <a:headEnd/>
              <a:tailEnd/>
            </a:ln>
            <a:effectLst/>
            <a:scene3d>
              <a:camera prst="legacyPerspectiveFront">
                <a:rot lat="1500000" lon="1500000" rev="0"/>
              </a:camera>
              <a:lightRig rig="legacyFlat2" dir="b"/>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275610" name="AutoShape 154"/>
            <p:cNvSpPr>
              <a:spLocks noChangeArrowheads="1"/>
            </p:cNvSpPr>
            <p:nvPr/>
          </p:nvSpPr>
          <p:spPr bwMode="auto">
            <a:xfrm>
              <a:off x="501" y="1260"/>
              <a:ext cx="151" cy="126"/>
            </a:xfrm>
            <a:prstGeom prst="roundRect">
              <a:avLst>
                <a:gd name="adj" fmla="val 16667"/>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5611" name="AutoShape 155"/>
            <p:cNvSpPr>
              <a:spLocks noChangeArrowheads="1"/>
            </p:cNvSpPr>
            <p:nvPr/>
          </p:nvSpPr>
          <p:spPr bwMode="auto">
            <a:xfrm>
              <a:off x="504" y="1262"/>
              <a:ext cx="151" cy="127"/>
            </a:xfrm>
            <a:prstGeom prst="roundRect">
              <a:avLst>
                <a:gd name="adj" fmla="val 16667"/>
              </a:avLst>
            </a:prstGeom>
            <a:gradFill rotWithShape="1">
              <a:gsLst>
                <a:gs pos="0">
                  <a:srgbClr val="B7B8C9"/>
                </a:gs>
                <a:gs pos="100000">
                  <a:srgbClr val="B7B8C9">
                    <a:gamma/>
                    <a:shade val="46275"/>
                    <a:invGamma/>
                  </a:srgbClr>
                </a:gs>
              </a:gsLst>
              <a:lin ang="2700000" scaled="1"/>
            </a:gra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B7B8C9"/>
              </a:extrusionClr>
            </a:sp3d>
          </p:spPr>
          <p:txBody>
            <a:bodyPr wrap="none" anchor="ctr">
              <a:flatTx/>
            </a:bodyPr>
            <a:lstStyle/>
            <a:p>
              <a:endParaRPr lang="en-US"/>
            </a:p>
          </p:txBody>
        </p:sp>
        <p:sp>
          <p:nvSpPr>
            <p:cNvPr id="275612" name="AutoShape 156"/>
            <p:cNvSpPr>
              <a:spLocks noChangeArrowheads="1"/>
            </p:cNvSpPr>
            <p:nvPr/>
          </p:nvSpPr>
          <p:spPr bwMode="auto">
            <a:xfrm>
              <a:off x="500" y="1387"/>
              <a:ext cx="155" cy="47"/>
            </a:xfrm>
            <a:prstGeom prst="roundRect">
              <a:avLst>
                <a:gd name="adj" fmla="val 32032"/>
              </a:avLst>
            </a:prstGeom>
            <a:solidFill>
              <a:srgbClr val="7F4103"/>
            </a:solidFill>
            <a:ln w="9525">
              <a:noFill/>
              <a:round/>
              <a:headEnd/>
              <a:tailEnd/>
            </a:ln>
            <a:effectLst/>
            <a:scene3d>
              <a:camera prst="legacyPerspectiveFront">
                <a:rot lat="1500000" lon="1500000" rev="0"/>
              </a:camera>
              <a:lightRig rig="legacyFlat2" dir="b"/>
            </a:scene3d>
            <a:sp3d prstMaterial="legacyMatte">
              <a:bevelT w="13500" h="13500" prst="angle"/>
              <a:bevelB w="13500" h="13500" prst="angle"/>
              <a:extrusionClr>
                <a:srgbClr val="7F4103"/>
              </a:extrusionClr>
            </a:sp3d>
          </p:spPr>
          <p:txBody>
            <a:bodyPr wrap="none" anchor="ctr">
              <a:flatTx/>
            </a:bodyPr>
            <a:lstStyle/>
            <a:p>
              <a:endParaRPr lang="en-US"/>
            </a:p>
          </p:txBody>
        </p:sp>
        <p:sp>
          <p:nvSpPr>
            <p:cNvPr id="275613" name="Line 157"/>
            <p:cNvSpPr>
              <a:spLocks noChangeShapeType="1"/>
            </p:cNvSpPr>
            <p:nvPr/>
          </p:nvSpPr>
          <p:spPr bwMode="auto">
            <a:xfrm>
              <a:off x="523" y="1377"/>
              <a:ext cx="1" cy="45"/>
            </a:xfrm>
            <a:prstGeom prst="line">
              <a:avLst/>
            </a:prstGeom>
            <a:noFill/>
            <a:ln w="9525">
              <a:solidFill>
                <a:schemeClr val="bg2"/>
              </a:solidFill>
              <a:round/>
              <a:headEnd/>
              <a:tailEnd/>
            </a:ln>
            <a:effectLst/>
          </p:spPr>
          <p:txBody>
            <a:bodyPr/>
            <a:lstStyle/>
            <a:p>
              <a:endParaRPr lang="en-US"/>
            </a:p>
          </p:txBody>
        </p:sp>
        <p:sp>
          <p:nvSpPr>
            <p:cNvPr id="275614" name="Line 158"/>
            <p:cNvSpPr>
              <a:spLocks noChangeShapeType="1"/>
            </p:cNvSpPr>
            <p:nvPr/>
          </p:nvSpPr>
          <p:spPr bwMode="auto">
            <a:xfrm>
              <a:off x="539" y="1380"/>
              <a:ext cx="0" cy="45"/>
            </a:xfrm>
            <a:prstGeom prst="line">
              <a:avLst/>
            </a:prstGeom>
            <a:noFill/>
            <a:ln w="9525">
              <a:solidFill>
                <a:schemeClr val="bg2"/>
              </a:solidFill>
              <a:round/>
              <a:headEnd/>
              <a:tailEnd/>
            </a:ln>
            <a:effectLst/>
          </p:spPr>
          <p:txBody>
            <a:bodyPr/>
            <a:lstStyle/>
            <a:p>
              <a:endParaRPr lang="en-US"/>
            </a:p>
          </p:txBody>
        </p:sp>
        <p:sp>
          <p:nvSpPr>
            <p:cNvPr id="275615" name="Line 159"/>
            <p:cNvSpPr>
              <a:spLocks noChangeShapeType="1"/>
            </p:cNvSpPr>
            <p:nvPr/>
          </p:nvSpPr>
          <p:spPr bwMode="auto">
            <a:xfrm>
              <a:off x="554" y="1384"/>
              <a:ext cx="1" cy="45"/>
            </a:xfrm>
            <a:prstGeom prst="line">
              <a:avLst/>
            </a:prstGeom>
            <a:noFill/>
            <a:ln w="9525">
              <a:solidFill>
                <a:schemeClr val="bg2"/>
              </a:solidFill>
              <a:round/>
              <a:headEnd/>
              <a:tailEnd/>
            </a:ln>
            <a:effectLst/>
          </p:spPr>
          <p:txBody>
            <a:bodyPr/>
            <a:lstStyle/>
            <a:p>
              <a:endParaRPr lang="en-US"/>
            </a:p>
          </p:txBody>
        </p:sp>
        <p:sp>
          <p:nvSpPr>
            <p:cNvPr id="275616" name="Line 160"/>
            <p:cNvSpPr>
              <a:spLocks noChangeShapeType="1"/>
            </p:cNvSpPr>
            <p:nvPr/>
          </p:nvSpPr>
          <p:spPr bwMode="auto">
            <a:xfrm>
              <a:off x="570" y="1387"/>
              <a:ext cx="0" cy="45"/>
            </a:xfrm>
            <a:prstGeom prst="line">
              <a:avLst/>
            </a:prstGeom>
            <a:noFill/>
            <a:ln w="9525">
              <a:solidFill>
                <a:schemeClr val="bg2"/>
              </a:solidFill>
              <a:round/>
              <a:headEnd/>
              <a:tailEnd/>
            </a:ln>
            <a:effectLst/>
          </p:spPr>
          <p:txBody>
            <a:bodyPr/>
            <a:lstStyle/>
            <a:p>
              <a:endParaRPr lang="en-US"/>
            </a:p>
          </p:txBody>
        </p:sp>
        <p:sp>
          <p:nvSpPr>
            <p:cNvPr id="275617" name="Line 161"/>
            <p:cNvSpPr>
              <a:spLocks noChangeShapeType="1"/>
            </p:cNvSpPr>
            <p:nvPr/>
          </p:nvSpPr>
          <p:spPr bwMode="auto">
            <a:xfrm>
              <a:off x="585" y="1389"/>
              <a:ext cx="1" cy="45"/>
            </a:xfrm>
            <a:prstGeom prst="line">
              <a:avLst/>
            </a:prstGeom>
            <a:noFill/>
            <a:ln w="9525">
              <a:solidFill>
                <a:schemeClr val="bg2"/>
              </a:solidFill>
              <a:round/>
              <a:headEnd/>
              <a:tailEnd/>
            </a:ln>
            <a:effectLst/>
          </p:spPr>
          <p:txBody>
            <a:bodyPr/>
            <a:lstStyle/>
            <a:p>
              <a:endParaRPr lang="en-US"/>
            </a:p>
          </p:txBody>
        </p:sp>
        <p:sp>
          <p:nvSpPr>
            <p:cNvPr id="275618" name="Line 162"/>
            <p:cNvSpPr>
              <a:spLocks noChangeShapeType="1"/>
            </p:cNvSpPr>
            <p:nvPr/>
          </p:nvSpPr>
          <p:spPr bwMode="auto">
            <a:xfrm>
              <a:off x="601" y="1392"/>
              <a:ext cx="0" cy="45"/>
            </a:xfrm>
            <a:prstGeom prst="line">
              <a:avLst/>
            </a:prstGeom>
            <a:noFill/>
            <a:ln w="9525">
              <a:solidFill>
                <a:schemeClr val="bg2"/>
              </a:solidFill>
              <a:round/>
              <a:headEnd/>
              <a:tailEnd/>
            </a:ln>
            <a:effectLst/>
          </p:spPr>
          <p:txBody>
            <a:bodyPr/>
            <a:lstStyle/>
            <a:p>
              <a:endParaRPr lang="en-US"/>
            </a:p>
          </p:txBody>
        </p:sp>
        <p:sp>
          <p:nvSpPr>
            <p:cNvPr id="275619" name="Line 163"/>
            <p:cNvSpPr>
              <a:spLocks noChangeShapeType="1"/>
            </p:cNvSpPr>
            <p:nvPr/>
          </p:nvSpPr>
          <p:spPr bwMode="auto">
            <a:xfrm>
              <a:off x="616" y="1396"/>
              <a:ext cx="0" cy="45"/>
            </a:xfrm>
            <a:prstGeom prst="line">
              <a:avLst/>
            </a:prstGeom>
            <a:noFill/>
            <a:ln w="9525">
              <a:solidFill>
                <a:schemeClr val="bg2"/>
              </a:solidFill>
              <a:round/>
              <a:headEnd/>
              <a:tailEnd/>
            </a:ln>
            <a:effectLst/>
          </p:spPr>
          <p:txBody>
            <a:bodyPr/>
            <a:lstStyle/>
            <a:p>
              <a:endParaRPr lang="en-US"/>
            </a:p>
          </p:txBody>
        </p:sp>
        <p:sp>
          <p:nvSpPr>
            <p:cNvPr id="275620" name="Line 164"/>
            <p:cNvSpPr>
              <a:spLocks noChangeShapeType="1"/>
            </p:cNvSpPr>
            <p:nvPr/>
          </p:nvSpPr>
          <p:spPr bwMode="auto">
            <a:xfrm>
              <a:off x="631" y="1399"/>
              <a:ext cx="1" cy="45"/>
            </a:xfrm>
            <a:prstGeom prst="line">
              <a:avLst/>
            </a:prstGeom>
            <a:noFill/>
            <a:ln w="9525">
              <a:solidFill>
                <a:schemeClr val="bg2"/>
              </a:solidFill>
              <a:round/>
              <a:headEnd/>
              <a:tailEnd/>
            </a:ln>
            <a:effectLst/>
          </p:spPr>
          <p:txBody>
            <a:bodyPr/>
            <a:lstStyle/>
            <a:p>
              <a:endParaRPr lang="en-US"/>
            </a:p>
          </p:txBody>
        </p:sp>
        <p:sp>
          <p:nvSpPr>
            <p:cNvPr id="275621" name="Line 165"/>
            <p:cNvSpPr>
              <a:spLocks noChangeShapeType="1"/>
            </p:cNvSpPr>
            <p:nvPr/>
          </p:nvSpPr>
          <p:spPr bwMode="auto">
            <a:xfrm>
              <a:off x="508" y="1387"/>
              <a:ext cx="142" cy="29"/>
            </a:xfrm>
            <a:prstGeom prst="line">
              <a:avLst/>
            </a:prstGeom>
            <a:noFill/>
            <a:ln w="9525">
              <a:solidFill>
                <a:schemeClr val="bg2"/>
              </a:solidFill>
              <a:round/>
              <a:headEnd/>
              <a:tailEnd/>
            </a:ln>
            <a:effectLst/>
          </p:spPr>
          <p:txBody>
            <a:bodyPr/>
            <a:lstStyle/>
            <a:p>
              <a:endParaRPr lang="en-US"/>
            </a:p>
          </p:txBody>
        </p:sp>
        <p:sp>
          <p:nvSpPr>
            <p:cNvPr id="275622" name="Line 166"/>
            <p:cNvSpPr>
              <a:spLocks noChangeShapeType="1"/>
            </p:cNvSpPr>
            <p:nvPr/>
          </p:nvSpPr>
          <p:spPr bwMode="auto">
            <a:xfrm>
              <a:off x="506" y="1402"/>
              <a:ext cx="142" cy="29"/>
            </a:xfrm>
            <a:prstGeom prst="line">
              <a:avLst/>
            </a:prstGeom>
            <a:noFill/>
            <a:ln w="9525">
              <a:solidFill>
                <a:schemeClr val="bg2"/>
              </a:solidFill>
              <a:round/>
              <a:headEnd/>
              <a:tailEnd/>
            </a:ln>
            <a:effectLst/>
          </p:spPr>
          <p:txBody>
            <a:bodyPr/>
            <a:lstStyle/>
            <a:p>
              <a:endParaRPr lang="en-US"/>
            </a:p>
          </p:txBody>
        </p:sp>
      </p:grpSp>
      <p:grpSp>
        <p:nvGrpSpPr>
          <p:cNvPr id="275623" name="Group 167"/>
          <p:cNvGrpSpPr>
            <a:grpSpLocks/>
          </p:cNvGrpSpPr>
          <p:nvPr/>
        </p:nvGrpSpPr>
        <p:grpSpPr bwMode="auto">
          <a:xfrm>
            <a:off x="384175" y="3508375"/>
            <a:ext cx="360363" cy="649288"/>
            <a:chOff x="492" y="1974"/>
            <a:chExt cx="626" cy="1154"/>
          </a:xfrm>
        </p:grpSpPr>
        <p:sp>
          <p:nvSpPr>
            <p:cNvPr id="275624" name="Oval 168"/>
            <p:cNvSpPr>
              <a:spLocks noChangeArrowheads="1"/>
            </p:cNvSpPr>
            <p:nvPr/>
          </p:nvSpPr>
          <p:spPr bwMode="auto">
            <a:xfrm>
              <a:off x="492" y="2922"/>
              <a:ext cx="626" cy="206"/>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625" name="Freeform 169"/>
            <p:cNvSpPr>
              <a:spLocks/>
            </p:cNvSpPr>
            <p:nvPr/>
          </p:nvSpPr>
          <p:spPr bwMode="auto">
            <a:xfrm>
              <a:off x="576" y="2358"/>
              <a:ext cx="504" cy="738"/>
            </a:xfrm>
            <a:custGeom>
              <a:avLst/>
              <a:gdLst/>
              <a:ahLst/>
              <a:cxnLst>
                <a:cxn ang="0">
                  <a:pos x="0" y="6"/>
                </a:cxn>
                <a:cxn ang="0">
                  <a:pos x="138" y="666"/>
                </a:cxn>
                <a:cxn ang="0">
                  <a:pos x="330" y="666"/>
                </a:cxn>
                <a:cxn ang="0">
                  <a:pos x="510" y="0"/>
                </a:cxn>
                <a:cxn ang="0">
                  <a:pos x="0" y="6"/>
                </a:cxn>
              </a:cxnLst>
              <a:rect l="0" t="0" r="r" b="b"/>
              <a:pathLst>
                <a:path w="510" h="738">
                  <a:moveTo>
                    <a:pt x="0" y="6"/>
                  </a:moveTo>
                  <a:cubicBezTo>
                    <a:pt x="0" y="6"/>
                    <a:pt x="69" y="336"/>
                    <a:pt x="138" y="666"/>
                  </a:cubicBezTo>
                  <a:cubicBezTo>
                    <a:pt x="240" y="738"/>
                    <a:pt x="330" y="666"/>
                    <a:pt x="330" y="666"/>
                  </a:cubicBezTo>
                  <a:lnTo>
                    <a:pt x="510" y="0"/>
                  </a:lnTo>
                  <a:lnTo>
                    <a:pt x="0" y="6"/>
                  </a:lnTo>
                  <a:close/>
                </a:path>
              </a:pathLst>
            </a:custGeom>
            <a:gradFill rotWithShape="1">
              <a:gsLst>
                <a:gs pos="0">
                  <a:srgbClr val="0C549C"/>
                </a:gs>
                <a:gs pos="50000">
                  <a:srgbClr val="0C549C">
                    <a:gamma/>
                    <a:tint val="72157"/>
                    <a:invGamma/>
                  </a:srgbClr>
                </a:gs>
                <a:gs pos="100000">
                  <a:srgbClr val="0C549C"/>
                </a:gs>
              </a:gsLst>
              <a:lin ang="0" scaled="1"/>
            </a:gradFill>
            <a:ln w="9525" cap="flat" cmpd="sng">
              <a:noFill/>
              <a:prstDash val="solid"/>
              <a:round/>
              <a:headEnd/>
              <a:tailEnd/>
            </a:ln>
            <a:effectLst/>
          </p:spPr>
          <p:txBody>
            <a:bodyPr/>
            <a:lstStyle/>
            <a:p>
              <a:endParaRPr lang="en-US"/>
            </a:p>
          </p:txBody>
        </p:sp>
        <p:sp>
          <p:nvSpPr>
            <p:cNvPr id="275626" name="Oval 170"/>
            <p:cNvSpPr>
              <a:spLocks noChangeArrowheads="1"/>
            </p:cNvSpPr>
            <p:nvPr/>
          </p:nvSpPr>
          <p:spPr bwMode="auto">
            <a:xfrm>
              <a:off x="576" y="2268"/>
              <a:ext cx="504" cy="186"/>
            </a:xfrm>
            <a:prstGeom prst="ellipse">
              <a:avLst/>
            </a:prstGeom>
            <a:solidFill>
              <a:srgbClr val="0C549C"/>
            </a:solidFill>
            <a:ln w="9525">
              <a:noFill/>
              <a:round/>
              <a:headEnd/>
              <a:tailEnd/>
            </a:ln>
            <a:effectLst/>
          </p:spPr>
          <p:txBody>
            <a:bodyPr wrap="none" anchor="ctr"/>
            <a:lstStyle/>
            <a:p>
              <a:endParaRPr lang="en-US"/>
            </a:p>
          </p:txBody>
        </p:sp>
        <p:sp>
          <p:nvSpPr>
            <p:cNvPr id="275627" name="Oval 171"/>
            <p:cNvSpPr>
              <a:spLocks noChangeArrowheads="1"/>
            </p:cNvSpPr>
            <p:nvPr/>
          </p:nvSpPr>
          <p:spPr bwMode="auto">
            <a:xfrm>
              <a:off x="550" y="2264"/>
              <a:ext cx="542" cy="178"/>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5628" name="Oval 172"/>
            <p:cNvSpPr>
              <a:spLocks noChangeArrowheads="1"/>
            </p:cNvSpPr>
            <p:nvPr/>
          </p:nvSpPr>
          <p:spPr bwMode="auto">
            <a:xfrm>
              <a:off x="636" y="1974"/>
              <a:ext cx="378" cy="378"/>
            </a:xfrm>
            <a:prstGeom prst="ellipse">
              <a:avLst/>
            </a:prstGeom>
            <a:gradFill rotWithShape="1">
              <a:gsLst>
                <a:gs pos="0">
                  <a:srgbClr val="FFD98D">
                    <a:gamma/>
                    <a:tint val="49412"/>
                    <a:invGamma/>
                  </a:srgbClr>
                </a:gs>
                <a:gs pos="100000">
                  <a:srgbClr val="FFD98D"/>
                </a:gs>
              </a:gsLst>
              <a:path path="shape">
                <a:fillToRect l="50000" t="50000" r="50000" b="50000"/>
              </a:path>
            </a:gradFill>
            <a:ln w="9525">
              <a:noFill/>
              <a:round/>
              <a:headEnd/>
              <a:tailEnd/>
            </a:ln>
            <a:effectLst/>
          </p:spPr>
          <p:txBody>
            <a:bodyPr wrap="none" anchor="ctr"/>
            <a:lstStyle/>
            <a:p>
              <a:endParaRPr lang="en-US"/>
            </a:p>
          </p:txBody>
        </p:sp>
      </p:grpSp>
      <p:pic>
        <p:nvPicPr>
          <p:cNvPr id="275629" name="Picture 173" descr="kdccorp_netscaler_p1_02"/>
          <p:cNvPicPr>
            <a:picLocks noChangeAspect="1" noChangeArrowheads="1"/>
          </p:cNvPicPr>
          <p:nvPr>
            <p:ph idx="1"/>
          </p:nvPr>
        </p:nvPicPr>
        <p:blipFill>
          <a:blip r:embed="rId4" cstate="print"/>
          <a:srcRect l="5594" t="30769" r="8392" b="28204"/>
          <a:stretch>
            <a:fillRect/>
          </a:stretch>
        </p:blipFill>
        <p:spPr>
          <a:xfrm>
            <a:off x="1792288" y="3695700"/>
            <a:ext cx="706437" cy="336550"/>
          </a:xfrm>
          <a:noFill/>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3"/>
          <p:cNvSpPr>
            <a:spLocks noGrp="1"/>
          </p:cNvSpPr>
          <p:nvPr>
            <p:ph type="sldNum" sz="quarter" idx="10"/>
          </p:nvPr>
        </p:nvSpPr>
        <p:spPr/>
        <p:txBody>
          <a:bodyPr/>
          <a:lstStyle/>
          <a:p>
            <a:fld id="{FB7FE2BE-B2E7-4585-960C-0B56D3C39367}" type="slidenum">
              <a:rPr lang="en-US"/>
              <a:pPr/>
              <a:t>53</a:t>
            </a:fld>
            <a:endParaRPr lang="en-US"/>
          </a:p>
        </p:txBody>
      </p:sp>
      <p:sp>
        <p:nvSpPr>
          <p:cNvPr id="97" name="Footer Placeholder 4"/>
          <p:cNvSpPr>
            <a:spLocks noGrp="1"/>
          </p:cNvSpPr>
          <p:nvPr>
            <p:ph type="ftr" sz="quarter" idx="11"/>
          </p:nvPr>
        </p:nvSpPr>
        <p:spPr/>
        <p:txBody>
          <a:bodyPr/>
          <a:lstStyle/>
          <a:p>
            <a:r>
              <a:rPr lang="en-US"/>
              <a:t>Internal and Partner Use Only</a:t>
            </a:r>
          </a:p>
          <a:p>
            <a:endParaRPr lang="en-US"/>
          </a:p>
        </p:txBody>
      </p:sp>
      <p:sp>
        <p:nvSpPr>
          <p:cNvPr id="98" name="Date Placeholder 5"/>
          <p:cNvSpPr>
            <a:spLocks noGrp="1"/>
          </p:cNvSpPr>
          <p:nvPr>
            <p:ph type="dt" sz="half" idx="12"/>
          </p:nvPr>
        </p:nvSpPr>
        <p:spPr/>
        <p:txBody>
          <a:bodyPr/>
          <a:lstStyle/>
          <a:p>
            <a:r>
              <a:rPr lang="en-US"/>
              <a:t>© 2005 Citrix Systems, Inc.—All rights reserved.</a:t>
            </a:r>
          </a:p>
        </p:txBody>
      </p:sp>
      <p:sp>
        <p:nvSpPr>
          <p:cNvPr id="277506" name="Line 2"/>
          <p:cNvSpPr>
            <a:spLocks noChangeShapeType="1"/>
          </p:cNvSpPr>
          <p:nvPr/>
        </p:nvSpPr>
        <p:spPr bwMode="auto">
          <a:xfrm>
            <a:off x="2317750" y="3444875"/>
            <a:ext cx="1520825"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07" name="Line 3"/>
          <p:cNvSpPr>
            <a:spLocks noChangeShapeType="1"/>
          </p:cNvSpPr>
          <p:nvPr/>
        </p:nvSpPr>
        <p:spPr bwMode="auto">
          <a:xfrm>
            <a:off x="2297113" y="4125913"/>
            <a:ext cx="1604962" cy="563562"/>
          </a:xfrm>
          <a:prstGeom prst="line">
            <a:avLst/>
          </a:prstGeom>
          <a:noFill/>
          <a:ln w="9525">
            <a:solidFill>
              <a:schemeClr val="accent1"/>
            </a:solidFill>
            <a:round/>
            <a:headEnd/>
            <a:tailEnd type="triangle" w="med" len="med"/>
          </a:ln>
          <a:effectLst/>
        </p:spPr>
        <p:txBody>
          <a:bodyPr wrap="none" anchor="ctr"/>
          <a:lstStyle/>
          <a:p>
            <a:endParaRPr lang="en-US"/>
          </a:p>
        </p:txBody>
      </p:sp>
      <p:grpSp>
        <p:nvGrpSpPr>
          <p:cNvPr id="277508" name="Group 4"/>
          <p:cNvGrpSpPr>
            <a:grpSpLocks/>
          </p:cNvGrpSpPr>
          <p:nvPr/>
        </p:nvGrpSpPr>
        <p:grpSpPr bwMode="auto">
          <a:xfrm>
            <a:off x="4160838" y="1474788"/>
            <a:ext cx="3760787" cy="4268787"/>
            <a:chOff x="2642" y="929"/>
            <a:chExt cx="1947" cy="2689"/>
          </a:xfrm>
        </p:grpSpPr>
        <p:sp>
          <p:nvSpPr>
            <p:cNvPr id="277509" name="AutoShape 5"/>
            <p:cNvSpPr>
              <a:spLocks noChangeArrowheads="1"/>
            </p:cNvSpPr>
            <p:nvPr/>
          </p:nvSpPr>
          <p:spPr bwMode="gray">
            <a:xfrm>
              <a:off x="2642" y="929"/>
              <a:ext cx="1947" cy="2689"/>
            </a:xfrm>
            <a:prstGeom prst="roundRect">
              <a:avLst>
                <a:gd name="adj" fmla="val 5546"/>
              </a:avLst>
            </a:prstGeom>
            <a:gradFill rotWithShape="1">
              <a:gsLst>
                <a:gs pos="0">
                  <a:srgbClr val="EDEEF1"/>
                </a:gs>
                <a:gs pos="100000">
                  <a:srgbClr val="EDEEF1">
                    <a:gamma/>
                    <a:shade val="89020"/>
                    <a:invGamma/>
                  </a:srgbClr>
                </a:gs>
              </a:gsLst>
              <a:lin ang="5400000" scaled="1"/>
            </a:gradFill>
            <a:ln w="9525" algn="ctr">
              <a:noFill/>
              <a:round/>
              <a:headEnd/>
              <a:tailEnd/>
            </a:ln>
            <a:effectLst/>
          </p:spPr>
          <p:txBody>
            <a:bodyPr wrap="none" anchor="ctr"/>
            <a:lstStyle/>
            <a:p>
              <a:endParaRPr lang="en-US"/>
            </a:p>
          </p:txBody>
        </p:sp>
        <p:sp>
          <p:nvSpPr>
            <p:cNvPr id="277510" name="Oval 6"/>
            <p:cNvSpPr>
              <a:spLocks noChangeArrowheads="1"/>
            </p:cNvSpPr>
            <p:nvPr/>
          </p:nvSpPr>
          <p:spPr bwMode="gray">
            <a:xfrm>
              <a:off x="2647" y="956"/>
              <a:ext cx="894" cy="394"/>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77511" name="Oval 7"/>
          <p:cNvSpPr>
            <a:spLocks noChangeArrowheads="1"/>
          </p:cNvSpPr>
          <p:nvPr/>
        </p:nvSpPr>
        <p:spPr bwMode="auto">
          <a:xfrm>
            <a:off x="4597400" y="5716588"/>
            <a:ext cx="2278063" cy="23018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nvGrpSpPr>
          <p:cNvPr id="277512" name="Group 8"/>
          <p:cNvGrpSpPr>
            <a:grpSpLocks/>
          </p:cNvGrpSpPr>
          <p:nvPr/>
        </p:nvGrpSpPr>
        <p:grpSpPr bwMode="auto">
          <a:xfrm>
            <a:off x="1450975" y="2006600"/>
            <a:ext cx="1165225" cy="2962275"/>
            <a:chOff x="401" y="2584"/>
            <a:chExt cx="888" cy="1437"/>
          </a:xfrm>
        </p:grpSpPr>
        <p:sp>
          <p:nvSpPr>
            <p:cNvPr id="277513" name="AutoShape 9"/>
            <p:cNvSpPr>
              <a:spLocks noChangeArrowheads="1"/>
            </p:cNvSpPr>
            <p:nvPr/>
          </p:nvSpPr>
          <p:spPr bwMode="gray">
            <a:xfrm>
              <a:off x="401" y="2584"/>
              <a:ext cx="888" cy="1333"/>
            </a:xfrm>
            <a:prstGeom prst="roundRect">
              <a:avLst>
                <a:gd name="adj" fmla="val 8333"/>
              </a:avLst>
            </a:prstGeom>
            <a:gradFill rotWithShape="1">
              <a:gsLst>
                <a:gs pos="0">
                  <a:srgbClr val="EDEEF1"/>
                </a:gs>
                <a:gs pos="100000">
                  <a:srgbClr val="EDEEF1">
                    <a:gamma/>
                    <a:shade val="89020"/>
                    <a:invGamma/>
                  </a:srgbClr>
                </a:gs>
              </a:gsLst>
              <a:lin ang="5400000" scaled="1"/>
            </a:gradFill>
            <a:ln w="9525" algn="ctr">
              <a:noFill/>
              <a:round/>
              <a:headEnd/>
              <a:tailEnd/>
            </a:ln>
            <a:effectLst/>
          </p:spPr>
          <p:txBody>
            <a:bodyPr wrap="none" anchor="ctr"/>
            <a:lstStyle/>
            <a:p>
              <a:endParaRPr lang="en-US"/>
            </a:p>
          </p:txBody>
        </p:sp>
        <p:sp>
          <p:nvSpPr>
            <p:cNvPr id="277514" name="Oval 10"/>
            <p:cNvSpPr>
              <a:spLocks noChangeArrowheads="1"/>
            </p:cNvSpPr>
            <p:nvPr/>
          </p:nvSpPr>
          <p:spPr bwMode="gray">
            <a:xfrm>
              <a:off x="407" y="2605"/>
              <a:ext cx="490" cy="205"/>
            </a:xfrm>
            <a:prstGeom prst="ellipse">
              <a:avLst/>
            </a:prstGeom>
            <a:gradFill rotWithShape="1">
              <a:gsLst>
                <a:gs pos="0">
                  <a:schemeClr val="bg1"/>
                </a:gs>
                <a:gs pos="100000">
                  <a:schemeClr val="bg1">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77515" name="Oval 11"/>
            <p:cNvSpPr>
              <a:spLocks noChangeArrowheads="1"/>
            </p:cNvSpPr>
            <p:nvPr/>
          </p:nvSpPr>
          <p:spPr bwMode="auto">
            <a:xfrm>
              <a:off x="438" y="3909"/>
              <a:ext cx="814" cy="112"/>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77516" name="AutoShape 12"/>
          <p:cNvSpPr>
            <a:spLocks noChangeArrowheads="1"/>
          </p:cNvSpPr>
          <p:nvPr/>
        </p:nvSpPr>
        <p:spPr bwMode="auto">
          <a:xfrm>
            <a:off x="1581150" y="3255963"/>
            <a:ext cx="938213"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17" name="AutoShape 13"/>
          <p:cNvSpPr>
            <a:spLocks noChangeArrowheads="1"/>
          </p:cNvSpPr>
          <p:nvPr/>
        </p:nvSpPr>
        <p:spPr bwMode="auto">
          <a:xfrm>
            <a:off x="1581150" y="3948113"/>
            <a:ext cx="938213"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18" name="Rectangle 14"/>
          <p:cNvSpPr>
            <a:spLocks noGrp="1" noChangeArrowheads="1"/>
          </p:cNvSpPr>
          <p:nvPr>
            <p:ph type="title"/>
          </p:nvPr>
        </p:nvSpPr>
        <p:spPr/>
        <p:txBody>
          <a:bodyPr/>
          <a:lstStyle/>
          <a:p>
            <a:r>
              <a:rPr lang="en-US"/>
              <a:t>Components and Traffic Flow</a:t>
            </a:r>
          </a:p>
        </p:txBody>
      </p:sp>
      <p:sp>
        <p:nvSpPr>
          <p:cNvPr id="277519" name="Rectangle 15"/>
          <p:cNvSpPr>
            <a:spLocks noChangeArrowheads="1"/>
          </p:cNvSpPr>
          <p:nvPr/>
        </p:nvSpPr>
        <p:spPr bwMode="auto">
          <a:xfrm>
            <a:off x="0" y="1157288"/>
            <a:ext cx="9144000" cy="0"/>
          </a:xfrm>
          <a:prstGeom prst="rect">
            <a:avLst/>
          </a:prstGeom>
          <a:noFill/>
          <a:ln w="9525" algn="ctr">
            <a:noFill/>
            <a:miter lim="800000"/>
            <a:headEnd/>
            <a:tailEnd/>
          </a:ln>
          <a:effectLst/>
        </p:spPr>
        <p:txBody>
          <a:bodyPr wrap="none" anchor="ctr">
            <a:spAutoFit/>
          </a:bodyPr>
          <a:lstStyle/>
          <a:p>
            <a:endParaRPr lang="en-US"/>
          </a:p>
        </p:txBody>
      </p:sp>
      <p:sp>
        <p:nvSpPr>
          <p:cNvPr id="277520" name="Line 16"/>
          <p:cNvSpPr>
            <a:spLocks noChangeShapeType="1"/>
          </p:cNvSpPr>
          <p:nvPr/>
        </p:nvSpPr>
        <p:spPr bwMode="auto">
          <a:xfrm flipH="1" flipV="1">
            <a:off x="3041650" y="6216650"/>
            <a:ext cx="1238250" cy="0"/>
          </a:xfrm>
          <a:prstGeom prst="line">
            <a:avLst/>
          </a:prstGeom>
          <a:noFill/>
          <a:ln w="19050">
            <a:solidFill>
              <a:schemeClr val="accent1"/>
            </a:solidFill>
            <a:round/>
            <a:headEnd/>
            <a:tailEnd type="triangle" w="med" len="med"/>
          </a:ln>
          <a:effectLst/>
        </p:spPr>
        <p:txBody>
          <a:bodyPr wrap="none" anchor="ctr"/>
          <a:lstStyle/>
          <a:p>
            <a:endParaRPr lang="en-US"/>
          </a:p>
        </p:txBody>
      </p:sp>
      <p:sp>
        <p:nvSpPr>
          <p:cNvPr id="277521" name="Line 17"/>
          <p:cNvSpPr>
            <a:spLocks noChangeShapeType="1"/>
          </p:cNvSpPr>
          <p:nvPr/>
        </p:nvSpPr>
        <p:spPr bwMode="auto">
          <a:xfrm flipH="1">
            <a:off x="3049588" y="6492875"/>
            <a:ext cx="1238250" cy="1588"/>
          </a:xfrm>
          <a:prstGeom prst="line">
            <a:avLst/>
          </a:prstGeom>
          <a:noFill/>
          <a:ln w="19050">
            <a:solidFill>
              <a:schemeClr val="accent1"/>
            </a:solidFill>
            <a:round/>
            <a:headEnd type="triangle" w="med" len="med"/>
            <a:tailEnd/>
          </a:ln>
          <a:effectLst/>
        </p:spPr>
        <p:txBody>
          <a:bodyPr wrap="none" anchor="ctr"/>
          <a:lstStyle/>
          <a:p>
            <a:endParaRPr lang="en-US"/>
          </a:p>
        </p:txBody>
      </p:sp>
      <p:sp>
        <p:nvSpPr>
          <p:cNvPr id="277522" name="Text Box 18"/>
          <p:cNvSpPr txBox="1">
            <a:spLocks noChangeArrowheads="1"/>
          </p:cNvSpPr>
          <p:nvPr/>
        </p:nvSpPr>
        <p:spPr bwMode="auto">
          <a:xfrm>
            <a:off x="4445000" y="6048375"/>
            <a:ext cx="3560763" cy="336550"/>
          </a:xfrm>
          <a:prstGeom prst="rect">
            <a:avLst/>
          </a:prstGeom>
          <a:noFill/>
          <a:ln w="9525" algn="ctr">
            <a:noFill/>
            <a:miter lim="800000"/>
            <a:headEnd/>
            <a:tailEnd/>
          </a:ln>
          <a:effectLst/>
        </p:spPr>
        <p:txBody>
          <a:bodyPr>
            <a:spAutoFit/>
          </a:bodyPr>
          <a:lstStyle/>
          <a:p>
            <a:pPr>
              <a:spcBef>
                <a:spcPct val="50000"/>
              </a:spcBef>
            </a:pPr>
            <a:r>
              <a:rPr lang="en-US" sz="1600"/>
              <a:t>Outbound traffic: port 9005</a:t>
            </a:r>
          </a:p>
        </p:txBody>
      </p:sp>
      <p:sp>
        <p:nvSpPr>
          <p:cNvPr id="277523" name="Text Box 19"/>
          <p:cNvSpPr txBox="1">
            <a:spLocks noChangeArrowheads="1"/>
          </p:cNvSpPr>
          <p:nvPr/>
        </p:nvSpPr>
        <p:spPr bwMode="auto">
          <a:xfrm>
            <a:off x="4445000" y="6324600"/>
            <a:ext cx="3560763" cy="336550"/>
          </a:xfrm>
          <a:prstGeom prst="rect">
            <a:avLst/>
          </a:prstGeom>
          <a:noFill/>
          <a:ln w="9525" algn="ctr">
            <a:noFill/>
            <a:miter lim="800000"/>
            <a:headEnd/>
            <a:tailEnd/>
          </a:ln>
          <a:effectLst/>
        </p:spPr>
        <p:txBody>
          <a:bodyPr>
            <a:spAutoFit/>
          </a:bodyPr>
          <a:lstStyle/>
          <a:p>
            <a:pPr>
              <a:spcBef>
                <a:spcPct val="50000"/>
              </a:spcBef>
            </a:pPr>
            <a:r>
              <a:rPr lang="en-US" sz="1600"/>
              <a:t>Inbound traffic: port 80 or 443</a:t>
            </a:r>
          </a:p>
        </p:txBody>
      </p:sp>
      <p:sp>
        <p:nvSpPr>
          <p:cNvPr id="277524" name="Rectangle 20"/>
          <p:cNvSpPr>
            <a:spLocks noChangeArrowheads="1"/>
          </p:cNvSpPr>
          <p:nvPr/>
        </p:nvSpPr>
        <p:spPr bwMode="auto">
          <a:xfrm>
            <a:off x="1595438" y="2144713"/>
            <a:ext cx="895350" cy="212725"/>
          </a:xfrm>
          <a:prstGeom prst="rect">
            <a:avLst/>
          </a:prstGeom>
          <a:noFill/>
          <a:ln w="9525">
            <a:noFill/>
            <a:miter lim="800000"/>
            <a:headEnd/>
            <a:tailEnd/>
          </a:ln>
        </p:spPr>
        <p:txBody>
          <a:bodyPr wrap="none" lIns="0" tIns="0" rIns="0" bIns="0">
            <a:spAutoFit/>
          </a:bodyPr>
          <a:lstStyle/>
          <a:p>
            <a:pPr algn="ctr"/>
            <a:r>
              <a:rPr lang="en-US" sz="1400" b="1">
                <a:solidFill>
                  <a:srgbClr val="000000"/>
                </a:solidFill>
              </a:rPr>
              <a:t>Appliance </a:t>
            </a:r>
            <a:endParaRPr lang="en-US" sz="1400" b="1"/>
          </a:p>
        </p:txBody>
      </p:sp>
      <p:sp>
        <p:nvSpPr>
          <p:cNvPr id="277526" name="Rectangle 22"/>
          <p:cNvSpPr>
            <a:spLocks noChangeArrowheads="1"/>
          </p:cNvSpPr>
          <p:nvPr/>
        </p:nvSpPr>
        <p:spPr bwMode="auto">
          <a:xfrm>
            <a:off x="4662488" y="1536700"/>
            <a:ext cx="2798762" cy="212725"/>
          </a:xfrm>
          <a:prstGeom prst="rect">
            <a:avLst/>
          </a:prstGeom>
          <a:noFill/>
          <a:ln w="9525">
            <a:noFill/>
            <a:miter lim="800000"/>
            <a:headEnd/>
            <a:tailEnd/>
          </a:ln>
        </p:spPr>
        <p:txBody>
          <a:bodyPr wrap="none" lIns="0" tIns="0" rIns="0" bIns="0">
            <a:spAutoFit/>
          </a:bodyPr>
          <a:lstStyle/>
          <a:p>
            <a:pPr algn="ctr"/>
            <a:r>
              <a:rPr lang="en-US" sz="1400" b="1">
                <a:solidFill>
                  <a:srgbClr val="000000"/>
                </a:solidFill>
              </a:rPr>
              <a:t>Advanced Access Control Server</a:t>
            </a:r>
            <a:endParaRPr lang="en-US" sz="1400" b="1"/>
          </a:p>
        </p:txBody>
      </p:sp>
      <p:sp>
        <p:nvSpPr>
          <p:cNvPr id="277527" name="Rectangle 23"/>
          <p:cNvSpPr>
            <a:spLocks noChangeArrowheads="1"/>
          </p:cNvSpPr>
          <p:nvPr/>
        </p:nvSpPr>
        <p:spPr bwMode="auto">
          <a:xfrm>
            <a:off x="1758950" y="3436938"/>
            <a:ext cx="646113"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EPA Proxy</a:t>
            </a:r>
            <a:endParaRPr lang="en-US" sz="1000" b="1"/>
          </a:p>
        </p:txBody>
      </p:sp>
      <p:sp>
        <p:nvSpPr>
          <p:cNvPr id="277528" name="Rectangle 24"/>
          <p:cNvSpPr>
            <a:spLocks noChangeArrowheads="1"/>
          </p:cNvSpPr>
          <p:nvPr/>
        </p:nvSpPr>
        <p:spPr bwMode="auto">
          <a:xfrm>
            <a:off x="2676525" y="3324225"/>
            <a:ext cx="493713" cy="122238"/>
          </a:xfrm>
          <a:prstGeom prst="rect">
            <a:avLst/>
          </a:prstGeom>
          <a:solidFill>
            <a:schemeClr val="bg1"/>
          </a:solidFill>
          <a:ln w="9525">
            <a:noFill/>
            <a:miter lim="800000"/>
            <a:headEnd/>
            <a:tailEnd/>
          </a:ln>
        </p:spPr>
        <p:txBody>
          <a:bodyPr wrap="none" lIns="0" tIns="0" rIns="0" bIns="0">
            <a:spAutoFit/>
          </a:bodyPr>
          <a:lstStyle/>
          <a:p>
            <a:pPr algn="ctr"/>
            <a:r>
              <a:rPr lang="en-US" sz="800">
                <a:solidFill>
                  <a:srgbClr val="000000"/>
                </a:solidFill>
              </a:rPr>
              <a:t>EPA Client</a:t>
            </a:r>
            <a:endParaRPr lang="en-US" b="1"/>
          </a:p>
        </p:txBody>
      </p:sp>
      <p:sp>
        <p:nvSpPr>
          <p:cNvPr id="277529" name="Rectangle 25"/>
          <p:cNvSpPr>
            <a:spLocks noChangeArrowheads="1"/>
          </p:cNvSpPr>
          <p:nvPr/>
        </p:nvSpPr>
        <p:spPr bwMode="auto">
          <a:xfrm>
            <a:off x="2692400" y="3441700"/>
            <a:ext cx="460375" cy="122238"/>
          </a:xfrm>
          <a:prstGeom prst="rect">
            <a:avLst/>
          </a:prstGeom>
          <a:solidFill>
            <a:schemeClr val="bg1"/>
          </a:solidFill>
          <a:ln w="9525">
            <a:noFill/>
            <a:miter lim="800000"/>
            <a:headEnd/>
            <a:tailEnd/>
          </a:ln>
        </p:spPr>
        <p:txBody>
          <a:bodyPr wrap="none" lIns="0" tIns="0" rIns="0" bIns="0">
            <a:spAutoFit/>
          </a:bodyPr>
          <a:lstStyle/>
          <a:p>
            <a:pPr algn="ctr"/>
            <a:r>
              <a:rPr lang="en-US" sz="800">
                <a:solidFill>
                  <a:srgbClr val="000000"/>
                </a:solidFill>
              </a:rPr>
              <a:t> Requests</a:t>
            </a:r>
            <a:endParaRPr lang="en-US" b="1"/>
          </a:p>
        </p:txBody>
      </p:sp>
      <p:sp>
        <p:nvSpPr>
          <p:cNvPr id="277530" name="Rectangle 26"/>
          <p:cNvSpPr>
            <a:spLocks noChangeArrowheads="1"/>
          </p:cNvSpPr>
          <p:nvPr/>
        </p:nvSpPr>
        <p:spPr bwMode="auto">
          <a:xfrm>
            <a:off x="1830388" y="4087813"/>
            <a:ext cx="43815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Config </a:t>
            </a:r>
            <a:endParaRPr lang="en-US" sz="1000" b="1"/>
          </a:p>
        </p:txBody>
      </p:sp>
      <p:sp>
        <p:nvSpPr>
          <p:cNvPr id="277531" name="Rectangle 27"/>
          <p:cNvSpPr>
            <a:spLocks noChangeArrowheads="1"/>
          </p:cNvSpPr>
          <p:nvPr/>
        </p:nvSpPr>
        <p:spPr bwMode="auto">
          <a:xfrm>
            <a:off x="1825625" y="4230688"/>
            <a:ext cx="4476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Service</a:t>
            </a:r>
            <a:endParaRPr lang="en-US" sz="1000" b="1"/>
          </a:p>
        </p:txBody>
      </p:sp>
      <p:sp>
        <p:nvSpPr>
          <p:cNvPr id="277532" name="Rectangle 28"/>
          <p:cNvSpPr>
            <a:spLocks noChangeArrowheads="1"/>
          </p:cNvSpPr>
          <p:nvPr/>
        </p:nvSpPr>
        <p:spPr bwMode="auto">
          <a:xfrm rot="1800000">
            <a:off x="6121400" y="5113338"/>
            <a:ext cx="28575" cy="122237"/>
          </a:xfrm>
          <a:prstGeom prst="rect">
            <a:avLst/>
          </a:prstGeom>
          <a:noFill/>
          <a:ln w="9525">
            <a:noFill/>
            <a:miter lim="800000"/>
            <a:headEnd/>
            <a:tailEnd/>
          </a:ln>
        </p:spPr>
        <p:txBody>
          <a:bodyPr wrap="none" lIns="0" tIns="0" rIns="0" bIns="0">
            <a:spAutoFit/>
          </a:bodyPr>
          <a:lstStyle/>
          <a:p>
            <a:pPr algn="r"/>
            <a:r>
              <a:rPr lang="en-US" sz="800">
                <a:solidFill>
                  <a:srgbClr val="000000"/>
                </a:solidFill>
              </a:rPr>
              <a:t> </a:t>
            </a:r>
            <a:endParaRPr lang="en-US" b="1"/>
          </a:p>
        </p:txBody>
      </p:sp>
      <p:sp>
        <p:nvSpPr>
          <p:cNvPr id="277533" name="Rectangle 29"/>
          <p:cNvSpPr>
            <a:spLocks noChangeArrowheads="1"/>
          </p:cNvSpPr>
          <p:nvPr/>
        </p:nvSpPr>
        <p:spPr bwMode="auto">
          <a:xfrm>
            <a:off x="2881313" y="4343400"/>
            <a:ext cx="801687" cy="206375"/>
          </a:xfrm>
          <a:prstGeom prst="rect">
            <a:avLst/>
          </a:prstGeom>
          <a:solidFill>
            <a:schemeClr val="bg1"/>
          </a:solidFill>
          <a:ln w="9525">
            <a:noFill/>
            <a:miter lim="800000"/>
            <a:headEnd/>
            <a:tailEnd/>
          </a:ln>
        </p:spPr>
        <p:txBody>
          <a:bodyPr wrap="none" lIns="0" tIns="0" rIns="0" bIns="0">
            <a:spAutoFit/>
          </a:bodyPr>
          <a:lstStyle/>
          <a:p>
            <a:pPr algn="ctr">
              <a:lnSpc>
                <a:spcPct val="85000"/>
              </a:lnSpc>
            </a:pPr>
            <a:r>
              <a:rPr lang="en-US" sz="800">
                <a:solidFill>
                  <a:srgbClr val="000000"/>
                </a:solidFill>
              </a:rPr>
              <a:t>Cluster + Session</a:t>
            </a:r>
            <a:br>
              <a:rPr lang="en-US" sz="800">
                <a:solidFill>
                  <a:srgbClr val="000000"/>
                </a:solidFill>
              </a:rPr>
            </a:br>
            <a:r>
              <a:rPr lang="en-US" sz="800">
                <a:solidFill>
                  <a:srgbClr val="000000"/>
                </a:solidFill>
              </a:rPr>
              <a:t>Config Request</a:t>
            </a:r>
            <a:endParaRPr lang="en-US" b="1"/>
          </a:p>
        </p:txBody>
      </p:sp>
      <p:sp>
        <p:nvSpPr>
          <p:cNvPr id="277534" name="Line 30"/>
          <p:cNvSpPr>
            <a:spLocks noChangeShapeType="1"/>
          </p:cNvSpPr>
          <p:nvPr/>
        </p:nvSpPr>
        <p:spPr bwMode="auto">
          <a:xfrm>
            <a:off x="2509838" y="3030538"/>
            <a:ext cx="296862" cy="0"/>
          </a:xfrm>
          <a:prstGeom prst="line">
            <a:avLst/>
          </a:prstGeom>
          <a:noFill/>
          <a:ln w="9525">
            <a:solidFill>
              <a:schemeClr val="accent1"/>
            </a:solidFill>
            <a:round/>
            <a:headEnd/>
            <a:tailEnd/>
          </a:ln>
          <a:effectLst/>
        </p:spPr>
        <p:txBody>
          <a:bodyPr wrap="none" anchor="ctr"/>
          <a:lstStyle/>
          <a:p>
            <a:endParaRPr lang="en-US"/>
          </a:p>
        </p:txBody>
      </p:sp>
      <p:sp>
        <p:nvSpPr>
          <p:cNvPr id="277535" name="Oval 31"/>
          <p:cNvSpPr>
            <a:spLocks noChangeArrowheads="1"/>
          </p:cNvSpPr>
          <p:nvPr/>
        </p:nvSpPr>
        <p:spPr bwMode="auto">
          <a:xfrm>
            <a:off x="2679700" y="2944813"/>
            <a:ext cx="147638" cy="147637"/>
          </a:xfrm>
          <a:prstGeom prst="ellipse">
            <a:avLst/>
          </a:prstGeom>
          <a:gradFill rotWithShape="1">
            <a:gsLst>
              <a:gs pos="0">
                <a:schemeClr val="accent1">
                  <a:gamma/>
                  <a:tint val="63529"/>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277536" name="Line 32"/>
          <p:cNvSpPr>
            <a:spLocks noChangeShapeType="1"/>
          </p:cNvSpPr>
          <p:nvPr/>
        </p:nvSpPr>
        <p:spPr bwMode="auto">
          <a:xfrm>
            <a:off x="2254250" y="2862263"/>
            <a:ext cx="1616075"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37" name="Line 33"/>
          <p:cNvSpPr>
            <a:spLocks noChangeShapeType="1"/>
          </p:cNvSpPr>
          <p:nvPr/>
        </p:nvSpPr>
        <p:spPr bwMode="auto">
          <a:xfrm flipV="1">
            <a:off x="2286000" y="2274888"/>
            <a:ext cx="1604963" cy="479425"/>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38" name="AutoShape 34"/>
          <p:cNvSpPr>
            <a:spLocks noChangeArrowheads="1"/>
          </p:cNvSpPr>
          <p:nvPr/>
        </p:nvSpPr>
        <p:spPr bwMode="auto">
          <a:xfrm>
            <a:off x="1581150" y="2565400"/>
            <a:ext cx="938213"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39" name="Rectangle 35"/>
          <p:cNvSpPr>
            <a:spLocks noChangeArrowheads="1"/>
          </p:cNvSpPr>
          <p:nvPr/>
        </p:nvSpPr>
        <p:spPr bwMode="auto">
          <a:xfrm>
            <a:off x="1682750" y="2722563"/>
            <a:ext cx="73342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Connection </a:t>
            </a:r>
            <a:endParaRPr lang="en-US" sz="1000" b="1"/>
          </a:p>
        </p:txBody>
      </p:sp>
      <p:sp>
        <p:nvSpPr>
          <p:cNvPr id="277540" name="Rectangle 36"/>
          <p:cNvSpPr>
            <a:spLocks noChangeArrowheads="1"/>
          </p:cNvSpPr>
          <p:nvPr/>
        </p:nvSpPr>
        <p:spPr bwMode="auto">
          <a:xfrm>
            <a:off x="1789113" y="2865438"/>
            <a:ext cx="52070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Manager</a:t>
            </a:r>
            <a:endParaRPr lang="en-US" sz="1000" b="1"/>
          </a:p>
        </p:txBody>
      </p:sp>
      <p:sp>
        <p:nvSpPr>
          <p:cNvPr id="277541" name="Rectangle 37"/>
          <p:cNvSpPr>
            <a:spLocks noChangeArrowheads="1"/>
          </p:cNvSpPr>
          <p:nvPr/>
        </p:nvSpPr>
        <p:spPr bwMode="auto">
          <a:xfrm>
            <a:off x="2763838" y="2803525"/>
            <a:ext cx="749300" cy="122238"/>
          </a:xfrm>
          <a:prstGeom prst="rect">
            <a:avLst/>
          </a:prstGeom>
          <a:solidFill>
            <a:schemeClr val="bg1"/>
          </a:solidFill>
          <a:ln w="9525">
            <a:noFill/>
            <a:miter lim="800000"/>
            <a:headEnd/>
            <a:tailEnd/>
          </a:ln>
        </p:spPr>
        <p:txBody>
          <a:bodyPr wrap="none" lIns="0" tIns="0" rIns="0" bIns="0">
            <a:spAutoFit/>
          </a:bodyPr>
          <a:lstStyle/>
          <a:p>
            <a:pPr algn="r"/>
            <a:r>
              <a:rPr lang="en-US" sz="800">
                <a:solidFill>
                  <a:srgbClr val="000000"/>
                </a:solidFill>
              </a:rPr>
              <a:t>Ticket Validation</a:t>
            </a:r>
            <a:endParaRPr lang="en-US" b="1"/>
          </a:p>
        </p:txBody>
      </p:sp>
      <p:grpSp>
        <p:nvGrpSpPr>
          <p:cNvPr id="277542" name="Group 38"/>
          <p:cNvGrpSpPr>
            <a:grpSpLocks/>
          </p:cNvGrpSpPr>
          <p:nvPr/>
        </p:nvGrpSpPr>
        <p:grpSpPr bwMode="auto">
          <a:xfrm>
            <a:off x="2859088" y="2341563"/>
            <a:ext cx="833437" cy="238125"/>
            <a:chOff x="1700" y="1293"/>
            <a:chExt cx="525" cy="150"/>
          </a:xfrm>
        </p:grpSpPr>
        <p:sp>
          <p:nvSpPr>
            <p:cNvPr id="277543" name="Rectangle 39"/>
            <p:cNvSpPr>
              <a:spLocks noChangeArrowheads="1"/>
            </p:cNvSpPr>
            <p:nvPr/>
          </p:nvSpPr>
          <p:spPr bwMode="auto">
            <a:xfrm>
              <a:off x="1700" y="1293"/>
              <a:ext cx="525" cy="77"/>
            </a:xfrm>
            <a:prstGeom prst="rect">
              <a:avLst/>
            </a:prstGeom>
            <a:solidFill>
              <a:schemeClr val="bg1"/>
            </a:solidFill>
            <a:ln w="9525">
              <a:noFill/>
              <a:miter lim="800000"/>
              <a:headEnd/>
              <a:tailEnd/>
            </a:ln>
          </p:spPr>
          <p:txBody>
            <a:bodyPr wrap="none" lIns="0" tIns="0" rIns="0" bIns="0">
              <a:spAutoFit/>
            </a:bodyPr>
            <a:lstStyle/>
            <a:p>
              <a:pPr algn="ctr"/>
              <a:r>
                <a:rPr lang="en-US" sz="800">
                  <a:solidFill>
                    <a:srgbClr val="000000"/>
                  </a:solidFill>
                </a:rPr>
                <a:t>HTML Rendering/ </a:t>
              </a:r>
              <a:endParaRPr lang="en-US" b="1"/>
            </a:p>
          </p:txBody>
        </p:sp>
        <p:sp>
          <p:nvSpPr>
            <p:cNvPr id="277544" name="Rectangle 40"/>
            <p:cNvSpPr>
              <a:spLocks noChangeArrowheads="1"/>
            </p:cNvSpPr>
            <p:nvPr/>
          </p:nvSpPr>
          <p:spPr bwMode="auto">
            <a:xfrm>
              <a:off x="1730" y="1366"/>
              <a:ext cx="465" cy="77"/>
            </a:xfrm>
            <a:prstGeom prst="rect">
              <a:avLst/>
            </a:prstGeom>
            <a:solidFill>
              <a:schemeClr val="bg1"/>
            </a:solidFill>
            <a:ln w="9525">
              <a:noFill/>
              <a:miter lim="800000"/>
              <a:headEnd/>
              <a:tailEnd/>
            </a:ln>
          </p:spPr>
          <p:txBody>
            <a:bodyPr wrap="none" lIns="0" tIns="0" rIns="0" bIns="0">
              <a:spAutoFit/>
            </a:bodyPr>
            <a:lstStyle/>
            <a:p>
              <a:pPr algn="ctr"/>
              <a:r>
                <a:rPr lang="en-US" sz="800">
                  <a:solidFill>
                    <a:srgbClr val="000000"/>
                  </a:solidFill>
                </a:rPr>
                <a:t>Validation Rules</a:t>
              </a:r>
              <a:endParaRPr lang="en-US" b="1"/>
            </a:p>
          </p:txBody>
        </p:sp>
      </p:grpSp>
      <p:sp>
        <p:nvSpPr>
          <p:cNvPr id="277545" name="Line 41"/>
          <p:cNvSpPr>
            <a:spLocks noChangeShapeType="1"/>
          </p:cNvSpPr>
          <p:nvPr/>
        </p:nvSpPr>
        <p:spPr bwMode="auto">
          <a:xfrm>
            <a:off x="4062413" y="2274888"/>
            <a:ext cx="371475" cy="0"/>
          </a:xfrm>
          <a:prstGeom prst="line">
            <a:avLst/>
          </a:prstGeom>
          <a:noFill/>
          <a:ln w="9525">
            <a:solidFill>
              <a:schemeClr val="accent1"/>
            </a:solidFill>
            <a:round/>
            <a:headEnd/>
            <a:tailEnd/>
          </a:ln>
          <a:effectLst/>
        </p:spPr>
        <p:txBody>
          <a:bodyPr wrap="none" anchor="ctr"/>
          <a:lstStyle/>
          <a:p>
            <a:endParaRPr lang="en-US"/>
          </a:p>
        </p:txBody>
      </p:sp>
      <p:sp>
        <p:nvSpPr>
          <p:cNvPr id="277546" name="Line 42"/>
          <p:cNvSpPr>
            <a:spLocks noChangeShapeType="1"/>
          </p:cNvSpPr>
          <p:nvPr/>
        </p:nvSpPr>
        <p:spPr bwMode="auto">
          <a:xfrm>
            <a:off x="4051300" y="2870200"/>
            <a:ext cx="414338" cy="0"/>
          </a:xfrm>
          <a:prstGeom prst="line">
            <a:avLst/>
          </a:prstGeom>
          <a:noFill/>
          <a:ln w="9525">
            <a:solidFill>
              <a:schemeClr val="accent1"/>
            </a:solidFill>
            <a:round/>
            <a:headEnd/>
            <a:tailEnd/>
          </a:ln>
          <a:effectLst/>
        </p:spPr>
        <p:txBody>
          <a:bodyPr wrap="none" anchor="ctr"/>
          <a:lstStyle/>
          <a:p>
            <a:endParaRPr lang="en-US"/>
          </a:p>
        </p:txBody>
      </p:sp>
      <p:sp>
        <p:nvSpPr>
          <p:cNvPr id="277547" name="Line 43"/>
          <p:cNvSpPr>
            <a:spLocks noChangeShapeType="1"/>
          </p:cNvSpPr>
          <p:nvPr/>
        </p:nvSpPr>
        <p:spPr bwMode="auto">
          <a:xfrm>
            <a:off x="4040188" y="3413125"/>
            <a:ext cx="457200" cy="0"/>
          </a:xfrm>
          <a:prstGeom prst="line">
            <a:avLst/>
          </a:prstGeom>
          <a:noFill/>
          <a:ln w="9525">
            <a:solidFill>
              <a:schemeClr val="accent1"/>
            </a:solidFill>
            <a:round/>
            <a:headEnd/>
            <a:tailEnd/>
          </a:ln>
          <a:effectLst/>
        </p:spPr>
        <p:txBody>
          <a:bodyPr wrap="none" anchor="ctr"/>
          <a:lstStyle/>
          <a:p>
            <a:endParaRPr lang="en-US"/>
          </a:p>
        </p:txBody>
      </p:sp>
      <p:sp>
        <p:nvSpPr>
          <p:cNvPr id="277548" name="Oval 44"/>
          <p:cNvSpPr>
            <a:spLocks noChangeArrowheads="1"/>
          </p:cNvSpPr>
          <p:nvPr/>
        </p:nvSpPr>
        <p:spPr bwMode="auto">
          <a:xfrm>
            <a:off x="3933825" y="2203450"/>
            <a:ext cx="147638" cy="147638"/>
          </a:xfrm>
          <a:prstGeom prst="ellipse">
            <a:avLst/>
          </a:prstGeom>
          <a:gradFill rotWithShape="1">
            <a:gsLst>
              <a:gs pos="0">
                <a:schemeClr val="accent1">
                  <a:gamma/>
                  <a:tint val="63529"/>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277549" name="Oval 45"/>
          <p:cNvSpPr>
            <a:spLocks noChangeArrowheads="1"/>
          </p:cNvSpPr>
          <p:nvPr/>
        </p:nvSpPr>
        <p:spPr bwMode="auto">
          <a:xfrm>
            <a:off x="3933825" y="2794000"/>
            <a:ext cx="147638" cy="147638"/>
          </a:xfrm>
          <a:prstGeom prst="ellipse">
            <a:avLst/>
          </a:prstGeom>
          <a:gradFill rotWithShape="1">
            <a:gsLst>
              <a:gs pos="0">
                <a:schemeClr val="accent1">
                  <a:gamma/>
                  <a:tint val="63529"/>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277550" name="Oval 46"/>
          <p:cNvSpPr>
            <a:spLocks noChangeArrowheads="1"/>
          </p:cNvSpPr>
          <p:nvPr/>
        </p:nvSpPr>
        <p:spPr bwMode="auto">
          <a:xfrm>
            <a:off x="3933825" y="3340100"/>
            <a:ext cx="147638" cy="147638"/>
          </a:xfrm>
          <a:prstGeom prst="ellipse">
            <a:avLst/>
          </a:prstGeom>
          <a:gradFill rotWithShape="1">
            <a:gsLst>
              <a:gs pos="0">
                <a:schemeClr val="accent1">
                  <a:gamma/>
                  <a:tint val="63529"/>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277551" name="Line 47"/>
          <p:cNvSpPr>
            <a:spLocks noChangeShapeType="1"/>
          </p:cNvSpPr>
          <p:nvPr/>
        </p:nvSpPr>
        <p:spPr bwMode="auto">
          <a:xfrm flipH="1" flipV="1">
            <a:off x="2863850" y="3054350"/>
            <a:ext cx="1573213" cy="1157288"/>
          </a:xfrm>
          <a:prstGeom prst="line">
            <a:avLst/>
          </a:prstGeom>
          <a:noFill/>
          <a:ln w="9525">
            <a:solidFill>
              <a:schemeClr val="accent1"/>
            </a:solidFill>
            <a:round/>
            <a:headEnd/>
            <a:tailEnd type="triangle" w="med" len="med"/>
          </a:ln>
          <a:effectLst/>
        </p:spPr>
        <p:txBody>
          <a:bodyPr wrap="none" anchor="ctr"/>
          <a:lstStyle/>
          <a:p>
            <a:endParaRPr lang="en-US"/>
          </a:p>
        </p:txBody>
      </p:sp>
      <p:grpSp>
        <p:nvGrpSpPr>
          <p:cNvPr id="277552" name="Group 48"/>
          <p:cNvGrpSpPr>
            <a:grpSpLocks/>
          </p:cNvGrpSpPr>
          <p:nvPr/>
        </p:nvGrpSpPr>
        <p:grpSpPr bwMode="auto">
          <a:xfrm>
            <a:off x="3417888" y="3608388"/>
            <a:ext cx="655637" cy="238125"/>
            <a:chOff x="1724" y="2362"/>
            <a:chExt cx="413" cy="150"/>
          </a:xfrm>
        </p:grpSpPr>
        <p:sp>
          <p:nvSpPr>
            <p:cNvPr id="277553" name="Rectangle 49"/>
            <p:cNvSpPr>
              <a:spLocks noChangeArrowheads="1"/>
            </p:cNvSpPr>
            <p:nvPr/>
          </p:nvSpPr>
          <p:spPr bwMode="auto">
            <a:xfrm>
              <a:off x="1724" y="2362"/>
              <a:ext cx="413" cy="77"/>
            </a:xfrm>
            <a:prstGeom prst="rect">
              <a:avLst/>
            </a:prstGeom>
            <a:solidFill>
              <a:schemeClr val="bg1"/>
            </a:solidFill>
            <a:ln w="9525">
              <a:noFill/>
              <a:miter lim="800000"/>
              <a:headEnd/>
              <a:tailEnd/>
            </a:ln>
          </p:spPr>
          <p:txBody>
            <a:bodyPr wrap="none" lIns="0" tIns="0" rIns="0" bIns="0">
              <a:spAutoFit/>
            </a:bodyPr>
            <a:lstStyle/>
            <a:p>
              <a:pPr algn="r"/>
              <a:r>
                <a:rPr lang="en-US" sz="800">
                  <a:solidFill>
                    <a:srgbClr val="000000"/>
                  </a:solidFill>
                </a:rPr>
                <a:t>State Change </a:t>
              </a:r>
              <a:endParaRPr lang="en-US" b="1"/>
            </a:p>
          </p:txBody>
        </p:sp>
        <p:sp>
          <p:nvSpPr>
            <p:cNvPr id="277554" name="Rectangle 50"/>
            <p:cNvSpPr>
              <a:spLocks noChangeArrowheads="1"/>
            </p:cNvSpPr>
            <p:nvPr/>
          </p:nvSpPr>
          <p:spPr bwMode="auto">
            <a:xfrm>
              <a:off x="1755" y="2435"/>
              <a:ext cx="350" cy="77"/>
            </a:xfrm>
            <a:prstGeom prst="rect">
              <a:avLst/>
            </a:prstGeom>
            <a:solidFill>
              <a:schemeClr val="bg1"/>
            </a:solidFill>
            <a:ln w="9525">
              <a:noFill/>
              <a:miter lim="800000"/>
              <a:headEnd/>
              <a:tailEnd/>
            </a:ln>
          </p:spPr>
          <p:txBody>
            <a:bodyPr wrap="none" lIns="0" tIns="0" rIns="0" bIns="0">
              <a:spAutoFit/>
            </a:bodyPr>
            <a:lstStyle/>
            <a:p>
              <a:pPr algn="r"/>
              <a:r>
                <a:rPr lang="en-US" sz="800">
                  <a:solidFill>
                    <a:srgbClr val="000000"/>
                  </a:solidFill>
                </a:rPr>
                <a:t>Notifications</a:t>
              </a:r>
              <a:endParaRPr lang="en-US" b="1"/>
            </a:p>
          </p:txBody>
        </p:sp>
      </p:grpSp>
      <p:sp>
        <p:nvSpPr>
          <p:cNvPr id="277555" name="AutoShape 51"/>
          <p:cNvSpPr>
            <a:spLocks noChangeArrowheads="1"/>
          </p:cNvSpPr>
          <p:nvPr/>
        </p:nvSpPr>
        <p:spPr bwMode="auto">
          <a:xfrm>
            <a:off x="4365625" y="1927225"/>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56" name="AutoShape 52"/>
          <p:cNvSpPr>
            <a:spLocks noChangeArrowheads="1"/>
          </p:cNvSpPr>
          <p:nvPr/>
        </p:nvSpPr>
        <p:spPr bwMode="auto">
          <a:xfrm>
            <a:off x="4365625" y="2559050"/>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57" name="AutoShape 53"/>
          <p:cNvSpPr>
            <a:spLocks noChangeArrowheads="1"/>
          </p:cNvSpPr>
          <p:nvPr/>
        </p:nvSpPr>
        <p:spPr bwMode="auto">
          <a:xfrm>
            <a:off x="4365625" y="3190875"/>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58" name="AutoShape 54"/>
          <p:cNvSpPr>
            <a:spLocks noChangeArrowheads="1"/>
          </p:cNvSpPr>
          <p:nvPr/>
        </p:nvSpPr>
        <p:spPr bwMode="auto">
          <a:xfrm>
            <a:off x="4365625" y="3822700"/>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59" name="Rectangle 55"/>
          <p:cNvSpPr>
            <a:spLocks noChangeArrowheads="1"/>
          </p:cNvSpPr>
          <p:nvPr/>
        </p:nvSpPr>
        <p:spPr bwMode="auto">
          <a:xfrm>
            <a:off x="4457700" y="2085975"/>
            <a:ext cx="81915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Logon Agent </a:t>
            </a:r>
            <a:endParaRPr lang="en-US" sz="1000" b="1"/>
          </a:p>
        </p:txBody>
      </p:sp>
      <p:sp>
        <p:nvSpPr>
          <p:cNvPr id="277560" name="Rectangle 56"/>
          <p:cNvSpPr>
            <a:spLocks noChangeArrowheads="1"/>
          </p:cNvSpPr>
          <p:nvPr/>
        </p:nvSpPr>
        <p:spPr bwMode="auto">
          <a:xfrm>
            <a:off x="4643438" y="2228850"/>
            <a:ext cx="4476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Service</a:t>
            </a:r>
            <a:endParaRPr lang="en-US" sz="1000" b="1"/>
          </a:p>
        </p:txBody>
      </p:sp>
      <p:sp>
        <p:nvSpPr>
          <p:cNvPr id="277561" name="Rectangle 57"/>
          <p:cNvSpPr>
            <a:spLocks noChangeArrowheads="1"/>
          </p:cNvSpPr>
          <p:nvPr/>
        </p:nvSpPr>
        <p:spPr bwMode="auto">
          <a:xfrm>
            <a:off x="4405313" y="2693988"/>
            <a:ext cx="92392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Authentication </a:t>
            </a:r>
            <a:endParaRPr lang="en-US" sz="1000" b="1"/>
          </a:p>
        </p:txBody>
      </p:sp>
      <p:sp>
        <p:nvSpPr>
          <p:cNvPr id="277562" name="Rectangle 58"/>
          <p:cNvSpPr>
            <a:spLocks noChangeArrowheads="1"/>
          </p:cNvSpPr>
          <p:nvPr/>
        </p:nvSpPr>
        <p:spPr bwMode="auto">
          <a:xfrm>
            <a:off x="4643438" y="2836863"/>
            <a:ext cx="4476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Service</a:t>
            </a:r>
            <a:endParaRPr lang="en-US" sz="1000" b="1"/>
          </a:p>
        </p:txBody>
      </p:sp>
      <p:sp>
        <p:nvSpPr>
          <p:cNvPr id="277563" name="Rectangle 59"/>
          <p:cNvSpPr>
            <a:spLocks noChangeArrowheads="1"/>
          </p:cNvSpPr>
          <p:nvPr/>
        </p:nvSpPr>
        <p:spPr bwMode="auto">
          <a:xfrm>
            <a:off x="4591050" y="3254375"/>
            <a:ext cx="554038" cy="260350"/>
          </a:xfrm>
          <a:prstGeom prst="rect">
            <a:avLst/>
          </a:prstGeom>
          <a:noFill/>
          <a:ln w="9525">
            <a:noFill/>
            <a:miter lim="800000"/>
            <a:headEnd/>
            <a:tailEnd/>
          </a:ln>
        </p:spPr>
        <p:txBody>
          <a:bodyPr wrap="none" lIns="0" tIns="0" rIns="0" bIns="0">
            <a:spAutoFit/>
          </a:bodyPr>
          <a:lstStyle/>
          <a:p>
            <a:pPr algn="ctr">
              <a:lnSpc>
                <a:spcPct val="85000"/>
              </a:lnSpc>
            </a:pPr>
            <a:r>
              <a:rPr lang="en-US" sz="1000" b="1">
                <a:solidFill>
                  <a:srgbClr val="000000"/>
                </a:solidFill>
              </a:rPr>
              <a:t>Endpoint</a:t>
            </a:r>
            <a:br>
              <a:rPr lang="en-US" sz="1000" b="1">
                <a:solidFill>
                  <a:srgbClr val="000000"/>
                </a:solidFill>
              </a:rPr>
            </a:br>
            <a:r>
              <a:rPr lang="en-US" sz="1000" b="1">
                <a:solidFill>
                  <a:srgbClr val="000000"/>
                </a:solidFill>
              </a:rPr>
              <a:t>Analysis </a:t>
            </a:r>
            <a:endParaRPr lang="en-US" sz="1000" b="1"/>
          </a:p>
        </p:txBody>
      </p:sp>
      <p:sp>
        <p:nvSpPr>
          <p:cNvPr id="277564" name="Rectangle 60"/>
          <p:cNvSpPr>
            <a:spLocks noChangeArrowheads="1"/>
          </p:cNvSpPr>
          <p:nvPr/>
        </p:nvSpPr>
        <p:spPr bwMode="auto">
          <a:xfrm>
            <a:off x="4643438" y="3541713"/>
            <a:ext cx="447675" cy="130175"/>
          </a:xfrm>
          <a:prstGeom prst="rect">
            <a:avLst/>
          </a:prstGeom>
          <a:noFill/>
          <a:ln w="9525">
            <a:noFill/>
            <a:miter lim="800000"/>
            <a:headEnd/>
            <a:tailEnd/>
          </a:ln>
        </p:spPr>
        <p:txBody>
          <a:bodyPr wrap="none" lIns="0" tIns="0" rIns="0" bIns="0">
            <a:spAutoFit/>
          </a:bodyPr>
          <a:lstStyle/>
          <a:p>
            <a:pPr algn="ctr">
              <a:lnSpc>
                <a:spcPct val="85000"/>
              </a:lnSpc>
            </a:pPr>
            <a:r>
              <a:rPr lang="en-US" sz="1000" b="1">
                <a:solidFill>
                  <a:srgbClr val="000000"/>
                </a:solidFill>
              </a:rPr>
              <a:t>Service</a:t>
            </a:r>
            <a:endParaRPr lang="en-US" sz="1000" b="1"/>
          </a:p>
        </p:txBody>
      </p:sp>
      <p:sp>
        <p:nvSpPr>
          <p:cNvPr id="277565" name="Rectangle 61"/>
          <p:cNvSpPr>
            <a:spLocks noChangeArrowheads="1"/>
          </p:cNvSpPr>
          <p:nvPr/>
        </p:nvSpPr>
        <p:spPr bwMode="auto">
          <a:xfrm>
            <a:off x="4591050" y="3887788"/>
            <a:ext cx="554038"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Gateway </a:t>
            </a:r>
            <a:endParaRPr lang="en-US" sz="1000" b="1"/>
          </a:p>
        </p:txBody>
      </p:sp>
      <p:sp>
        <p:nvSpPr>
          <p:cNvPr id="277566" name="Rectangle 62"/>
          <p:cNvSpPr>
            <a:spLocks noChangeArrowheads="1"/>
          </p:cNvSpPr>
          <p:nvPr/>
        </p:nvSpPr>
        <p:spPr bwMode="auto">
          <a:xfrm>
            <a:off x="4500563" y="4032250"/>
            <a:ext cx="73342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Notification </a:t>
            </a:r>
            <a:endParaRPr lang="en-US" sz="1000" b="1"/>
          </a:p>
        </p:txBody>
      </p:sp>
      <p:sp>
        <p:nvSpPr>
          <p:cNvPr id="277567" name="Rectangle 63"/>
          <p:cNvSpPr>
            <a:spLocks noChangeArrowheads="1"/>
          </p:cNvSpPr>
          <p:nvPr/>
        </p:nvSpPr>
        <p:spPr bwMode="auto">
          <a:xfrm>
            <a:off x="4643438" y="4175125"/>
            <a:ext cx="4476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Service</a:t>
            </a:r>
            <a:endParaRPr lang="en-US" sz="1000" b="1"/>
          </a:p>
        </p:txBody>
      </p:sp>
      <p:sp>
        <p:nvSpPr>
          <p:cNvPr id="277568" name="Line 64"/>
          <p:cNvSpPr>
            <a:spLocks noChangeShapeType="1"/>
          </p:cNvSpPr>
          <p:nvPr/>
        </p:nvSpPr>
        <p:spPr bwMode="auto">
          <a:xfrm>
            <a:off x="5359400" y="2065338"/>
            <a:ext cx="1158875"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69" name="Line 65"/>
          <p:cNvSpPr>
            <a:spLocks noChangeShapeType="1"/>
          </p:cNvSpPr>
          <p:nvPr/>
        </p:nvSpPr>
        <p:spPr bwMode="auto">
          <a:xfrm flipH="1">
            <a:off x="5411788" y="2265363"/>
            <a:ext cx="1211262"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0" name="Line 66"/>
          <p:cNvSpPr>
            <a:spLocks noChangeShapeType="1"/>
          </p:cNvSpPr>
          <p:nvPr/>
        </p:nvSpPr>
        <p:spPr bwMode="auto">
          <a:xfrm flipH="1">
            <a:off x="5411788" y="2498725"/>
            <a:ext cx="1711325" cy="339725"/>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1" name="Rectangle 67"/>
          <p:cNvSpPr>
            <a:spLocks noChangeArrowheads="1"/>
          </p:cNvSpPr>
          <p:nvPr/>
        </p:nvSpPr>
        <p:spPr bwMode="auto">
          <a:xfrm>
            <a:off x="5610225" y="2211388"/>
            <a:ext cx="790575" cy="122237"/>
          </a:xfrm>
          <a:prstGeom prst="rect">
            <a:avLst/>
          </a:prstGeom>
          <a:solidFill>
            <a:srgbClr val="F0F0F0"/>
          </a:solidFill>
          <a:ln w="9525">
            <a:noFill/>
            <a:miter lim="800000"/>
            <a:headEnd/>
            <a:tailEnd/>
          </a:ln>
        </p:spPr>
        <p:txBody>
          <a:bodyPr wrap="none" lIns="0" tIns="0" rIns="0" bIns="0">
            <a:spAutoFit/>
          </a:bodyPr>
          <a:lstStyle/>
          <a:p>
            <a:pPr algn="r"/>
            <a:r>
              <a:rPr lang="en-US" sz="800">
                <a:solidFill>
                  <a:srgbClr val="000000"/>
                </a:solidFill>
              </a:rPr>
              <a:t>Validate Rule Set</a:t>
            </a:r>
            <a:endParaRPr lang="en-US" b="1"/>
          </a:p>
        </p:txBody>
      </p:sp>
      <p:sp>
        <p:nvSpPr>
          <p:cNvPr id="277572" name="Line 68"/>
          <p:cNvSpPr>
            <a:spLocks noChangeShapeType="1"/>
          </p:cNvSpPr>
          <p:nvPr/>
        </p:nvSpPr>
        <p:spPr bwMode="auto">
          <a:xfrm flipH="1">
            <a:off x="5391150" y="4062413"/>
            <a:ext cx="1255713"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3" name="Line 69"/>
          <p:cNvSpPr>
            <a:spLocks noChangeShapeType="1"/>
          </p:cNvSpPr>
          <p:nvPr/>
        </p:nvSpPr>
        <p:spPr bwMode="auto">
          <a:xfrm flipH="1" flipV="1">
            <a:off x="5434013" y="4264025"/>
            <a:ext cx="1179512" cy="446088"/>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4" name="Line 70"/>
          <p:cNvSpPr>
            <a:spLocks noChangeShapeType="1"/>
          </p:cNvSpPr>
          <p:nvPr/>
        </p:nvSpPr>
        <p:spPr bwMode="auto">
          <a:xfrm>
            <a:off x="5346700" y="4773613"/>
            <a:ext cx="1179513" cy="0"/>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5" name="Line 71"/>
          <p:cNvSpPr>
            <a:spLocks noChangeShapeType="1"/>
          </p:cNvSpPr>
          <p:nvPr/>
        </p:nvSpPr>
        <p:spPr bwMode="auto">
          <a:xfrm>
            <a:off x="5346700" y="4773613"/>
            <a:ext cx="1138238" cy="585787"/>
          </a:xfrm>
          <a:prstGeom prst="line">
            <a:avLst/>
          </a:prstGeom>
          <a:noFill/>
          <a:ln w="9525">
            <a:solidFill>
              <a:schemeClr val="accent1"/>
            </a:solidFill>
            <a:round/>
            <a:headEnd/>
            <a:tailEnd type="triangle" w="med" len="med"/>
          </a:ln>
          <a:effectLst/>
        </p:spPr>
        <p:txBody>
          <a:bodyPr wrap="none" anchor="ctr"/>
          <a:lstStyle/>
          <a:p>
            <a:endParaRPr lang="en-US"/>
          </a:p>
        </p:txBody>
      </p:sp>
      <p:sp>
        <p:nvSpPr>
          <p:cNvPr id="277576" name="AutoShape 72"/>
          <p:cNvSpPr>
            <a:spLocks noChangeArrowheads="1"/>
          </p:cNvSpPr>
          <p:nvPr/>
        </p:nvSpPr>
        <p:spPr bwMode="auto">
          <a:xfrm>
            <a:off x="6565900" y="3822700"/>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77" name="AutoShape 73"/>
          <p:cNvSpPr>
            <a:spLocks noChangeArrowheads="1"/>
          </p:cNvSpPr>
          <p:nvPr/>
        </p:nvSpPr>
        <p:spPr bwMode="auto">
          <a:xfrm>
            <a:off x="6565900" y="4454525"/>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78" name="AutoShape 74"/>
          <p:cNvSpPr>
            <a:spLocks noChangeArrowheads="1"/>
          </p:cNvSpPr>
          <p:nvPr/>
        </p:nvSpPr>
        <p:spPr bwMode="auto">
          <a:xfrm>
            <a:off x="6565900" y="5103813"/>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79" name="Rectangle 75"/>
          <p:cNvSpPr>
            <a:spLocks noChangeArrowheads="1"/>
          </p:cNvSpPr>
          <p:nvPr/>
        </p:nvSpPr>
        <p:spPr bwMode="auto">
          <a:xfrm>
            <a:off x="6848475" y="4513263"/>
            <a:ext cx="43815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Config </a:t>
            </a:r>
            <a:endParaRPr lang="en-US" sz="1000" b="1"/>
          </a:p>
        </p:txBody>
      </p:sp>
      <p:sp>
        <p:nvSpPr>
          <p:cNvPr id="277580" name="Rectangle 76"/>
          <p:cNvSpPr>
            <a:spLocks noChangeArrowheads="1"/>
          </p:cNvSpPr>
          <p:nvPr/>
        </p:nvSpPr>
        <p:spPr bwMode="auto">
          <a:xfrm>
            <a:off x="6786563" y="4657725"/>
            <a:ext cx="5619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Business</a:t>
            </a:r>
            <a:endParaRPr lang="en-US" sz="1000" b="1"/>
          </a:p>
        </p:txBody>
      </p:sp>
      <p:sp>
        <p:nvSpPr>
          <p:cNvPr id="277581" name="Rectangle 77"/>
          <p:cNvSpPr>
            <a:spLocks noChangeArrowheads="1"/>
          </p:cNvSpPr>
          <p:nvPr/>
        </p:nvSpPr>
        <p:spPr bwMode="auto">
          <a:xfrm>
            <a:off x="6835775" y="4800600"/>
            <a:ext cx="46355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Objects</a:t>
            </a:r>
            <a:endParaRPr lang="en-US" sz="1000" b="1"/>
          </a:p>
        </p:txBody>
      </p:sp>
      <p:sp>
        <p:nvSpPr>
          <p:cNvPr id="277582" name="Rectangle 78"/>
          <p:cNvSpPr>
            <a:spLocks noChangeArrowheads="1"/>
          </p:cNvSpPr>
          <p:nvPr/>
        </p:nvSpPr>
        <p:spPr bwMode="auto">
          <a:xfrm>
            <a:off x="6807200" y="3956050"/>
            <a:ext cx="519113"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Session </a:t>
            </a:r>
            <a:endParaRPr lang="en-US" sz="1000" b="1"/>
          </a:p>
        </p:txBody>
      </p:sp>
      <p:sp>
        <p:nvSpPr>
          <p:cNvPr id="277583" name="Rectangle 79"/>
          <p:cNvSpPr>
            <a:spLocks noChangeArrowheads="1"/>
          </p:cNvSpPr>
          <p:nvPr/>
        </p:nvSpPr>
        <p:spPr bwMode="auto">
          <a:xfrm>
            <a:off x="6807200" y="4098925"/>
            <a:ext cx="52070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Manager</a:t>
            </a:r>
            <a:endParaRPr lang="en-US" sz="1000" b="1"/>
          </a:p>
        </p:txBody>
      </p:sp>
      <p:sp>
        <p:nvSpPr>
          <p:cNvPr id="277584" name="Rectangle 80"/>
          <p:cNvSpPr>
            <a:spLocks noChangeArrowheads="1"/>
          </p:cNvSpPr>
          <p:nvPr/>
        </p:nvSpPr>
        <p:spPr bwMode="auto">
          <a:xfrm>
            <a:off x="6864350" y="5240338"/>
            <a:ext cx="406400"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Policy </a:t>
            </a:r>
            <a:endParaRPr lang="en-US" sz="1000" b="1"/>
          </a:p>
        </p:txBody>
      </p:sp>
      <p:sp>
        <p:nvSpPr>
          <p:cNvPr id="277585" name="Rectangle 81"/>
          <p:cNvSpPr>
            <a:spLocks noChangeArrowheads="1"/>
          </p:cNvSpPr>
          <p:nvPr/>
        </p:nvSpPr>
        <p:spPr bwMode="auto">
          <a:xfrm>
            <a:off x="6856413" y="5383213"/>
            <a:ext cx="4222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Engine</a:t>
            </a:r>
            <a:endParaRPr lang="en-US" sz="1000" b="1"/>
          </a:p>
        </p:txBody>
      </p:sp>
      <p:sp>
        <p:nvSpPr>
          <p:cNvPr id="277586" name="Line 82"/>
          <p:cNvSpPr>
            <a:spLocks noChangeShapeType="1"/>
          </p:cNvSpPr>
          <p:nvPr/>
        </p:nvSpPr>
        <p:spPr bwMode="auto">
          <a:xfrm>
            <a:off x="4083050" y="4752975"/>
            <a:ext cx="436563" cy="0"/>
          </a:xfrm>
          <a:prstGeom prst="line">
            <a:avLst/>
          </a:prstGeom>
          <a:noFill/>
          <a:ln w="9525">
            <a:solidFill>
              <a:schemeClr val="accent1"/>
            </a:solidFill>
            <a:round/>
            <a:headEnd/>
            <a:tailEnd/>
          </a:ln>
          <a:effectLst/>
        </p:spPr>
        <p:txBody>
          <a:bodyPr wrap="none" anchor="ctr"/>
          <a:lstStyle/>
          <a:p>
            <a:endParaRPr lang="en-US"/>
          </a:p>
        </p:txBody>
      </p:sp>
      <p:sp>
        <p:nvSpPr>
          <p:cNvPr id="277587" name="Oval 83"/>
          <p:cNvSpPr>
            <a:spLocks noChangeArrowheads="1"/>
          </p:cNvSpPr>
          <p:nvPr/>
        </p:nvSpPr>
        <p:spPr bwMode="auto">
          <a:xfrm>
            <a:off x="3933825" y="4659313"/>
            <a:ext cx="147638" cy="147637"/>
          </a:xfrm>
          <a:prstGeom prst="ellipse">
            <a:avLst/>
          </a:prstGeom>
          <a:gradFill rotWithShape="1">
            <a:gsLst>
              <a:gs pos="0">
                <a:schemeClr val="accent1">
                  <a:gamma/>
                  <a:tint val="63529"/>
                  <a:invGamma/>
                </a:schemeClr>
              </a:gs>
              <a:gs pos="100000">
                <a:schemeClr val="accent1"/>
              </a:gs>
            </a:gsLst>
            <a:path path="shape">
              <a:fillToRect l="50000" t="50000" r="50000" b="50000"/>
            </a:path>
          </a:gradFill>
          <a:ln w="9525" algn="ctr">
            <a:noFill/>
            <a:round/>
            <a:headEnd/>
            <a:tailEnd/>
          </a:ln>
          <a:effectLst/>
        </p:spPr>
        <p:txBody>
          <a:bodyPr wrap="none" anchor="ctr"/>
          <a:lstStyle/>
          <a:p>
            <a:endParaRPr lang="en-US"/>
          </a:p>
        </p:txBody>
      </p:sp>
      <p:sp>
        <p:nvSpPr>
          <p:cNvPr id="277588" name="AutoShape 84"/>
          <p:cNvSpPr>
            <a:spLocks noChangeArrowheads="1"/>
          </p:cNvSpPr>
          <p:nvPr/>
        </p:nvSpPr>
        <p:spPr bwMode="auto">
          <a:xfrm>
            <a:off x="4365625" y="4454525"/>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89" name="Rectangle 85"/>
          <p:cNvSpPr>
            <a:spLocks noChangeArrowheads="1"/>
          </p:cNvSpPr>
          <p:nvPr/>
        </p:nvSpPr>
        <p:spPr bwMode="auto">
          <a:xfrm>
            <a:off x="4591050" y="4513263"/>
            <a:ext cx="554038"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Gateway </a:t>
            </a:r>
            <a:endParaRPr lang="en-US" sz="1000" b="1"/>
          </a:p>
        </p:txBody>
      </p:sp>
      <p:sp>
        <p:nvSpPr>
          <p:cNvPr id="277590" name="Rectangle 86"/>
          <p:cNvSpPr>
            <a:spLocks noChangeArrowheads="1"/>
          </p:cNvSpPr>
          <p:nvPr/>
        </p:nvSpPr>
        <p:spPr bwMode="auto">
          <a:xfrm>
            <a:off x="4433888" y="4657725"/>
            <a:ext cx="868362"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Configuration </a:t>
            </a:r>
            <a:endParaRPr lang="en-US" sz="1000" b="1"/>
          </a:p>
        </p:txBody>
      </p:sp>
      <p:sp>
        <p:nvSpPr>
          <p:cNvPr id="277591" name="Rectangle 87"/>
          <p:cNvSpPr>
            <a:spLocks noChangeArrowheads="1"/>
          </p:cNvSpPr>
          <p:nvPr/>
        </p:nvSpPr>
        <p:spPr bwMode="auto">
          <a:xfrm>
            <a:off x="4643438" y="4800600"/>
            <a:ext cx="4476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Service</a:t>
            </a:r>
            <a:endParaRPr lang="en-US" sz="1000" b="1"/>
          </a:p>
        </p:txBody>
      </p:sp>
      <p:sp>
        <p:nvSpPr>
          <p:cNvPr id="277592" name="Rectangle 88"/>
          <p:cNvSpPr>
            <a:spLocks noChangeArrowheads="1"/>
          </p:cNvSpPr>
          <p:nvPr/>
        </p:nvSpPr>
        <p:spPr bwMode="auto">
          <a:xfrm>
            <a:off x="5621338" y="5091113"/>
            <a:ext cx="715962" cy="122237"/>
          </a:xfrm>
          <a:prstGeom prst="rect">
            <a:avLst/>
          </a:prstGeom>
          <a:solidFill>
            <a:srgbClr val="D4D4D4"/>
          </a:solidFill>
          <a:ln w="9525" algn="ctr">
            <a:noFill/>
            <a:miter lim="800000"/>
            <a:headEnd/>
            <a:tailEnd/>
          </a:ln>
          <a:effectLst/>
        </p:spPr>
        <p:txBody>
          <a:bodyPr wrap="none" lIns="0" tIns="0" rIns="0" bIns="0">
            <a:spAutoFit/>
          </a:bodyPr>
          <a:lstStyle/>
          <a:p>
            <a:pPr algn="r"/>
            <a:r>
              <a:rPr lang="en-US" sz="800">
                <a:solidFill>
                  <a:srgbClr val="000000"/>
                </a:solidFill>
              </a:rPr>
              <a:t>Session Config </a:t>
            </a:r>
          </a:p>
        </p:txBody>
      </p:sp>
      <p:sp>
        <p:nvSpPr>
          <p:cNvPr id="277593" name="Rectangle 89"/>
          <p:cNvSpPr>
            <a:spLocks noChangeArrowheads="1"/>
          </p:cNvSpPr>
          <p:nvPr/>
        </p:nvSpPr>
        <p:spPr bwMode="auto">
          <a:xfrm>
            <a:off x="5594350" y="4719638"/>
            <a:ext cx="674688" cy="122237"/>
          </a:xfrm>
          <a:prstGeom prst="rect">
            <a:avLst/>
          </a:prstGeom>
          <a:solidFill>
            <a:srgbClr val="D4D4D4"/>
          </a:solidFill>
          <a:ln w="9525" algn="ctr">
            <a:noFill/>
            <a:miter lim="800000"/>
            <a:headEnd/>
            <a:tailEnd/>
          </a:ln>
          <a:effectLst/>
        </p:spPr>
        <p:txBody>
          <a:bodyPr wrap="none" lIns="0" tIns="0" rIns="0" bIns="0">
            <a:spAutoFit/>
          </a:bodyPr>
          <a:lstStyle/>
          <a:p>
            <a:pPr algn="r"/>
            <a:r>
              <a:rPr lang="en-US" sz="800">
                <a:solidFill>
                  <a:srgbClr val="000000"/>
                </a:solidFill>
              </a:rPr>
              <a:t>Cluster Config </a:t>
            </a:r>
          </a:p>
        </p:txBody>
      </p:sp>
      <p:sp>
        <p:nvSpPr>
          <p:cNvPr id="277594" name="Rectangle 90"/>
          <p:cNvSpPr>
            <a:spLocks noChangeArrowheads="1"/>
          </p:cNvSpPr>
          <p:nvPr/>
        </p:nvSpPr>
        <p:spPr bwMode="auto">
          <a:xfrm>
            <a:off x="5584825" y="4387850"/>
            <a:ext cx="669925" cy="122238"/>
          </a:xfrm>
          <a:prstGeom prst="rect">
            <a:avLst/>
          </a:prstGeom>
          <a:solidFill>
            <a:srgbClr val="DCDCDC"/>
          </a:solidFill>
          <a:ln w="9525" algn="ctr">
            <a:noFill/>
            <a:miter lim="800000"/>
            <a:headEnd/>
            <a:tailEnd/>
          </a:ln>
          <a:effectLst/>
        </p:spPr>
        <p:txBody>
          <a:bodyPr wrap="none" lIns="0" tIns="0" rIns="0" bIns="0">
            <a:spAutoFit/>
          </a:bodyPr>
          <a:lstStyle/>
          <a:p>
            <a:pPr algn="r"/>
            <a:r>
              <a:rPr lang="en-US" sz="800">
                <a:solidFill>
                  <a:srgbClr val="000000"/>
                </a:solidFill>
              </a:rPr>
              <a:t>Notify Request</a:t>
            </a:r>
          </a:p>
        </p:txBody>
      </p:sp>
      <p:sp>
        <p:nvSpPr>
          <p:cNvPr id="277595" name="Rectangle 91"/>
          <p:cNvSpPr>
            <a:spLocks noChangeArrowheads="1"/>
          </p:cNvSpPr>
          <p:nvPr/>
        </p:nvSpPr>
        <p:spPr bwMode="auto">
          <a:xfrm>
            <a:off x="5662613" y="3994150"/>
            <a:ext cx="669925" cy="122238"/>
          </a:xfrm>
          <a:prstGeom prst="rect">
            <a:avLst/>
          </a:prstGeom>
          <a:solidFill>
            <a:srgbClr val="DCDCDC"/>
          </a:solidFill>
          <a:ln w="9525" algn="ctr">
            <a:noFill/>
            <a:miter lim="800000"/>
            <a:headEnd/>
            <a:tailEnd/>
          </a:ln>
          <a:effectLst/>
        </p:spPr>
        <p:txBody>
          <a:bodyPr wrap="none" lIns="0" tIns="0" rIns="0" bIns="0">
            <a:spAutoFit/>
          </a:bodyPr>
          <a:lstStyle/>
          <a:p>
            <a:pPr algn="r"/>
            <a:r>
              <a:rPr lang="en-US" sz="800">
                <a:solidFill>
                  <a:srgbClr val="000000"/>
                </a:solidFill>
              </a:rPr>
              <a:t>Notify Request</a:t>
            </a:r>
          </a:p>
        </p:txBody>
      </p:sp>
      <p:sp>
        <p:nvSpPr>
          <p:cNvPr id="277596" name="AutoShape 92"/>
          <p:cNvSpPr>
            <a:spLocks noChangeArrowheads="1"/>
          </p:cNvSpPr>
          <p:nvPr/>
        </p:nvSpPr>
        <p:spPr bwMode="auto">
          <a:xfrm>
            <a:off x="6565900" y="1927225"/>
            <a:ext cx="1003300" cy="558800"/>
          </a:xfrm>
          <a:prstGeom prst="roundRect">
            <a:avLst>
              <a:gd name="adj" fmla="val 13634"/>
            </a:avLst>
          </a:prstGeom>
          <a:gradFill rotWithShape="1">
            <a:gsLst>
              <a:gs pos="0">
                <a:schemeClr val="hlink">
                  <a:gamma/>
                  <a:tint val="40000"/>
                  <a:invGamma/>
                </a:schemeClr>
              </a:gs>
              <a:gs pos="100000">
                <a:schemeClr val="hlink"/>
              </a:gs>
            </a:gsLst>
            <a:lin ang="5400000" scaled="1"/>
          </a:gradFill>
          <a:ln w="9525">
            <a:noFill/>
            <a:round/>
            <a:headEnd/>
            <a:tailEnd/>
          </a:ln>
          <a:effectLst/>
        </p:spPr>
        <p:txBody>
          <a:bodyPr wrap="none" anchor="ctr"/>
          <a:lstStyle/>
          <a:p>
            <a:endParaRPr lang="en-US"/>
          </a:p>
        </p:txBody>
      </p:sp>
      <p:sp>
        <p:nvSpPr>
          <p:cNvPr id="277597" name="Rectangle 93"/>
          <p:cNvSpPr>
            <a:spLocks noChangeArrowheads="1"/>
          </p:cNvSpPr>
          <p:nvPr/>
        </p:nvSpPr>
        <p:spPr bwMode="auto">
          <a:xfrm>
            <a:off x="6865938" y="1981200"/>
            <a:ext cx="423862"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Logon </a:t>
            </a:r>
            <a:endParaRPr lang="en-US" sz="1000" b="1"/>
          </a:p>
        </p:txBody>
      </p:sp>
      <p:sp>
        <p:nvSpPr>
          <p:cNvPr id="277598" name="Rectangle 94"/>
          <p:cNvSpPr>
            <a:spLocks noChangeArrowheads="1"/>
          </p:cNvSpPr>
          <p:nvPr/>
        </p:nvSpPr>
        <p:spPr bwMode="auto">
          <a:xfrm>
            <a:off x="6880225" y="2124075"/>
            <a:ext cx="395288"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Agent </a:t>
            </a:r>
            <a:endParaRPr lang="en-US" sz="1000" b="1"/>
          </a:p>
        </p:txBody>
      </p:sp>
      <p:sp>
        <p:nvSpPr>
          <p:cNvPr id="277599" name="Rectangle 95"/>
          <p:cNvSpPr>
            <a:spLocks noChangeArrowheads="1"/>
          </p:cNvSpPr>
          <p:nvPr/>
        </p:nvSpPr>
        <p:spPr bwMode="auto">
          <a:xfrm>
            <a:off x="6892925" y="2266950"/>
            <a:ext cx="371475" cy="152400"/>
          </a:xfrm>
          <a:prstGeom prst="rect">
            <a:avLst/>
          </a:prstGeom>
          <a:noFill/>
          <a:ln w="9525">
            <a:noFill/>
            <a:miter lim="800000"/>
            <a:headEnd/>
            <a:tailEnd/>
          </a:ln>
        </p:spPr>
        <p:txBody>
          <a:bodyPr wrap="none" lIns="0" tIns="0" rIns="0" bIns="0">
            <a:spAutoFit/>
          </a:bodyPr>
          <a:lstStyle/>
          <a:p>
            <a:pPr algn="ctr"/>
            <a:r>
              <a:rPr lang="en-US" sz="1000" b="1">
                <a:solidFill>
                  <a:srgbClr val="000000"/>
                </a:solidFill>
              </a:rPr>
              <a:t>Pages</a:t>
            </a:r>
            <a:endParaRPr lang="en-US" sz="1000" b="1"/>
          </a:p>
        </p:txBody>
      </p:sp>
      <p:sp>
        <p:nvSpPr>
          <p:cNvPr id="277600" name="Rectangle 96"/>
          <p:cNvSpPr>
            <a:spLocks noChangeArrowheads="1"/>
          </p:cNvSpPr>
          <p:nvPr/>
        </p:nvSpPr>
        <p:spPr bwMode="auto">
          <a:xfrm>
            <a:off x="5607050" y="2005013"/>
            <a:ext cx="717550" cy="122237"/>
          </a:xfrm>
          <a:prstGeom prst="rect">
            <a:avLst/>
          </a:prstGeom>
          <a:solidFill>
            <a:srgbClr val="F0F0F0"/>
          </a:solidFill>
          <a:ln w="9525" algn="ctr">
            <a:noFill/>
            <a:miter lim="800000"/>
            <a:headEnd/>
            <a:tailEnd/>
          </a:ln>
          <a:effectLst/>
        </p:spPr>
        <p:txBody>
          <a:bodyPr wrap="none" lIns="0" tIns="0" rIns="0" bIns="0">
            <a:spAutoFit/>
          </a:bodyPr>
          <a:lstStyle/>
          <a:p>
            <a:pPr algn="r"/>
            <a:r>
              <a:rPr lang="en-US" sz="800">
                <a:solidFill>
                  <a:srgbClr val="000000"/>
                </a:solidFill>
              </a:rPr>
              <a:t>Page Execution</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B578958A-5952-43AC-A613-17ED30E4DAA0}" type="slidenum">
              <a:rPr lang="en-US"/>
              <a:pPr/>
              <a:t>54</a:t>
            </a:fld>
            <a:endParaRPr lang="en-US"/>
          </a:p>
        </p:txBody>
      </p:sp>
      <p:sp>
        <p:nvSpPr>
          <p:cNvPr id="13" name="Footer Placeholder 4"/>
          <p:cNvSpPr>
            <a:spLocks noGrp="1"/>
          </p:cNvSpPr>
          <p:nvPr>
            <p:ph type="ftr" sz="quarter" idx="11"/>
          </p:nvPr>
        </p:nvSpPr>
        <p:spPr/>
        <p:txBody>
          <a:bodyPr/>
          <a:lstStyle/>
          <a:p>
            <a:r>
              <a:rPr lang="en-US"/>
              <a:t>Internal and Partner Use Only</a:t>
            </a:r>
          </a:p>
          <a:p>
            <a:endParaRPr lang="en-US"/>
          </a:p>
        </p:txBody>
      </p:sp>
      <p:sp>
        <p:nvSpPr>
          <p:cNvPr id="14" name="Date Placeholder 5"/>
          <p:cNvSpPr>
            <a:spLocks noGrp="1"/>
          </p:cNvSpPr>
          <p:nvPr>
            <p:ph type="dt" sz="half" idx="12"/>
          </p:nvPr>
        </p:nvSpPr>
        <p:spPr/>
        <p:txBody>
          <a:bodyPr/>
          <a:lstStyle/>
          <a:p>
            <a:r>
              <a:rPr lang="en-US"/>
              <a:t>© 2005 Citrix Systems, Inc.—All rights reserved.</a:t>
            </a:r>
          </a:p>
        </p:txBody>
      </p:sp>
      <p:pic>
        <p:nvPicPr>
          <p:cNvPr id="279554" name="Picture 2" descr="disk_AGE"/>
          <p:cNvPicPr>
            <a:picLocks noChangeAspect="1" noChangeArrowheads="1"/>
          </p:cNvPicPr>
          <p:nvPr/>
        </p:nvPicPr>
        <p:blipFill>
          <a:blip r:embed="rId3" cstate="print"/>
          <a:srcRect/>
          <a:stretch>
            <a:fillRect/>
          </a:stretch>
        </p:blipFill>
        <p:spPr bwMode="auto">
          <a:xfrm>
            <a:off x="5867400" y="1687513"/>
            <a:ext cx="1760538" cy="2043112"/>
          </a:xfrm>
          <a:prstGeom prst="rect">
            <a:avLst/>
          </a:prstGeom>
          <a:noFill/>
        </p:spPr>
      </p:pic>
      <p:sp>
        <p:nvSpPr>
          <p:cNvPr id="279555" name="Rectangle 3"/>
          <p:cNvSpPr>
            <a:spLocks noGrp="1" noChangeArrowheads="1"/>
          </p:cNvSpPr>
          <p:nvPr>
            <p:ph type="title"/>
          </p:nvPr>
        </p:nvSpPr>
        <p:spPr/>
        <p:txBody>
          <a:bodyPr/>
          <a:lstStyle/>
          <a:p>
            <a:r>
              <a:rPr lang="en-US"/>
              <a:t>Access Gateway Advanced Edition </a:t>
            </a:r>
            <a:endParaRPr lang="en-US" sz="3000"/>
          </a:p>
        </p:txBody>
      </p:sp>
      <p:sp>
        <p:nvSpPr>
          <p:cNvPr id="279556" name="Rectangle 4"/>
          <p:cNvSpPr>
            <a:spLocks noChangeArrowheads="1"/>
          </p:cNvSpPr>
          <p:nvPr/>
        </p:nvSpPr>
        <p:spPr bwMode="auto">
          <a:xfrm>
            <a:off x="698500" y="3759200"/>
            <a:ext cx="3032125" cy="581025"/>
          </a:xfrm>
          <a:prstGeom prst="rect">
            <a:avLst/>
          </a:prstGeom>
          <a:noFill/>
          <a:ln w="9525">
            <a:noFill/>
            <a:miter lim="800000"/>
            <a:headEnd/>
            <a:tailEnd/>
          </a:ln>
          <a:effectLst/>
        </p:spPr>
        <p:txBody>
          <a:bodyPr>
            <a:spAutoFit/>
          </a:bodyPr>
          <a:lstStyle/>
          <a:p>
            <a:pPr algn="ctr">
              <a:lnSpc>
                <a:spcPct val="80000"/>
              </a:lnSpc>
              <a:spcBef>
                <a:spcPct val="35000"/>
              </a:spcBef>
              <a:spcAft>
                <a:spcPct val="25000"/>
              </a:spcAft>
              <a:buClr>
                <a:srgbClr val="FF7800"/>
              </a:buClr>
            </a:pPr>
            <a:r>
              <a:rPr lang="en-AU" sz="2000" b="1">
                <a:solidFill>
                  <a:schemeClr val="accent2"/>
                </a:solidFill>
              </a:rPr>
              <a:t>Access Gateway appliance</a:t>
            </a:r>
          </a:p>
        </p:txBody>
      </p:sp>
      <p:sp>
        <p:nvSpPr>
          <p:cNvPr id="279557" name="Rectangle 5"/>
          <p:cNvSpPr>
            <a:spLocks noChangeArrowheads="1"/>
          </p:cNvSpPr>
          <p:nvPr/>
        </p:nvSpPr>
        <p:spPr bwMode="auto">
          <a:xfrm>
            <a:off x="4721225" y="3759200"/>
            <a:ext cx="3933825" cy="581025"/>
          </a:xfrm>
          <a:prstGeom prst="rect">
            <a:avLst/>
          </a:prstGeom>
          <a:noFill/>
          <a:ln w="9525">
            <a:noFill/>
            <a:miter lim="800000"/>
            <a:headEnd/>
            <a:tailEnd/>
          </a:ln>
          <a:effectLst/>
        </p:spPr>
        <p:txBody>
          <a:bodyPr>
            <a:spAutoFit/>
          </a:bodyPr>
          <a:lstStyle/>
          <a:p>
            <a:pPr algn="ctr">
              <a:lnSpc>
                <a:spcPct val="80000"/>
              </a:lnSpc>
              <a:spcBef>
                <a:spcPct val="35000"/>
              </a:spcBef>
              <a:spcAft>
                <a:spcPct val="25000"/>
              </a:spcAft>
              <a:buClr>
                <a:srgbClr val="FF7800"/>
              </a:buClr>
            </a:pPr>
            <a:r>
              <a:rPr lang="en-AU" sz="2000" b="1">
                <a:solidFill>
                  <a:schemeClr val="accent2"/>
                </a:solidFill>
              </a:rPr>
              <a:t>Advanced Access Control server</a:t>
            </a:r>
          </a:p>
        </p:txBody>
      </p:sp>
      <p:sp>
        <p:nvSpPr>
          <p:cNvPr id="279558" name="Text Box 6"/>
          <p:cNvSpPr txBox="1">
            <a:spLocks noChangeArrowheads="1"/>
          </p:cNvSpPr>
          <p:nvPr/>
        </p:nvSpPr>
        <p:spPr bwMode="auto">
          <a:xfrm>
            <a:off x="4249738" y="1855788"/>
            <a:ext cx="925512" cy="1616075"/>
          </a:xfrm>
          <a:prstGeom prst="rect">
            <a:avLst/>
          </a:prstGeom>
          <a:noFill/>
          <a:ln w="9525" algn="ctr">
            <a:noFill/>
            <a:miter lim="800000"/>
            <a:headEnd/>
            <a:tailEnd/>
          </a:ln>
          <a:effectLst/>
        </p:spPr>
        <p:txBody>
          <a:bodyPr wrap="none">
            <a:spAutoFit/>
          </a:bodyPr>
          <a:lstStyle/>
          <a:p>
            <a:r>
              <a:rPr lang="en-US" sz="10000">
                <a:solidFill>
                  <a:srgbClr val="8B93AB"/>
                </a:solidFill>
              </a:rPr>
              <a:t>+</a:t>
            </a:r>
          </a:p>
        </p:txBody>
      </p:sp>
      <p:grpSp>
        <p:nvGrpSpPr>
          <p:cNvPr id="279559" name="Group 7"/>
          <p:cNvGrpSpPr>
            <a:grpSpLocks/>
          </p:cNvGrpSpPr>
          <p:nvPr/>
        </p:nvGrpSpPr>
        <p:grpSpPr bwMode="auto">
          <a:xfrm>
            <a:off x="676275" y="2160588"/>
            <a:ext cx="3181350" cy="1146175"/>
            <a:chOff x="3687" y="3053"/>
            <a:chExt cx="1654" cy="595"/>
          </a:xfrm>
        </p:grpSpPr>
        <p:pic>
          <p:nvPicPr>
            <p:cNvPr id="279560" name="Picture 8" descr="AG-black copy"/>
            <p:cNvPicPr>
              <a:picLocks noChangeAspect="1" noChangeArrowheads="1"/>
            </p:cNvPicPr>
            <p:nvPr/>
          </p:nvPicPr>
          <p:blipFill>
            <a:blip r:embed="rId4" cstate="print"/>
            <a:srcRect/>
            <a:stretch>
              <a:fillRect/>
            </a:stretch>
          </p:blipFill>
          <p:spPr bwMode="auto">
            <a:xfrm>
              <a:off x="3687" y="3053"/>
              <a:ext cx="1654" cy="486"/>
            </a:xfrm>
            <a:prstGeom prst="rect">
              <a:avLst/>
            </a:prstGeom>
            <a:noFill/>
          </p:spPr>
        </p:pic>
        <p:sp>
          <p:nvSpPr>
            <p:cNvPr id="279561" name="Oval 9"/>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279562" name="Rectangle 10"/>
          <p:cNvSpPr>
            <a:spLocks noChangeArrowheads="1"/>
          </p:cNvSpPr>
          <p:nvPr/>
        </p:nvSpPr>
        <p:spPr bwMode="ltGray">
          <a:xfrm>
            <a:off x="-104775" y="4884738"/>
            <a:ext cx="9888538" cy="1190625"/>
          </a:xfrm>
          <a:prstGeom prst="rect">
            <a:avLst/>
          </a:prstGeom>
          <a:gradFill rotWithShape="1">
            <a:gsLst>
              <a:gs pos="0">
                <a:schemeClr val="accent1"/>
              </a:gs>
              <a:gs pos="100000">
                <a:schemeClr val="accent1">
                  <a:gamma/>
                  <a:tint val="59216"/>
                  <a:invGamma/>
                  <a:alpha val="0"/>
                </a:schemeClr>
              </a:gs>
            </a:gsLst>
            <a:path path="shape">
              <a:fillToRect l="50000" t="50000" r="50000" b="50000"/>
            </a:path>
          </a:gradFill>
          <a:ln w="9525" algn="ctr">
            <a:noFill/>
            <a:miter lim="800000"/>
            <a:headEnd/>
            <a:tailEnd/>
          </a:ln>
          <a:effectLst/>
        </p:spPr>
        <p:txBody>
          <a:bodyPr wrap="none" anchor="ctr"/>
          <a:lstStyle/>
          <a:p>
            <a:pPr algn="ctr"/>
            <a:endParaRPr lang="en-AU"/>
          </a:p>
        </p:txBody>
      </p:sp>
      <p:sp>
        <p:nvSpPr>
          <p:cNvPr id="279563" name="Rectangle 11"/>
          <p:cNvSpPr>
            <a:spLocks noChangeArrowheads="1"/>
          </p:cNvSpPr>
          <p:nvPr/>
        </p:nvSpPr>
        <p:spPr bwMode="auto">
          <a:xfrm>
            <a:off x="158750" y="5272088"/>
            <a:ext cx="8810625" cy="420687"/>
          </a:xfrm>
          <a:prstGeom prst="rect">
            <a:avLst/>
          </a:prstGeom>
          <a:noFill/>
          <a:ln w="9525" algn="ctr">
            <a:noFill/>
            <a:miter lim="800000"/>
            <a:headEnd/>
            <a:tailEnd/>
          </a:ln>
          <a:effectLst/>
        </p:spPr>
        <p:txBody>
          <a:bodyPr>
            <a:spAutoFit/>
          </a:bodyPr>
          <a:lstStyle/>
          <a:p>
            <a:pPr algn="ctr">
              <a:lnSpc>
                <a:spcPct val="90000"/>
              </a:lnSpc>
              <a:spcBef>
                <a:spcPct val="35000"/>
              </a:spcBef>
              <a:spcAft>
                <a:spcPct val="15000"/>
              </a:spcAft>
              <a:buClr>
                <a:schemeClr val="accent2"/>
              </a:buClr>
            </a:pPr>
            <a:r>
              <a:rPr lang="en-AU" sz="2400" b="1"/>
              <a:t>Defining a new level of control and access!</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4CCE7B-1B0A-4292-A9A1-92678F135034}" type="slidenum">
              <a:rPr lang="en-US"/>
              <a:pPr/>
              <a:t>55</a:t>
            </a:fld>
            <a:endParaRPr lang="en-US"/>
          </a:p>
        </p:txBody>
      </p:sp>
      <p:sp>
        <p:nvSpPr>
          <p:cNvPr id="5" name="Footer Placeholder 4"/>
          <p:cNvSpPr>
            <a:spLocks noGrp="1"/>
          </p:cNvSpPr>
          <p:nvPr>
            <p:ph type="ftr" sz="quarter" idx="11"/>
          </p:nvPr>
        </p:nvSpPr>
        <p:spPr/>
        <p:txBody>
          <a:bodyPr/>
          <a:lstStyle/>
          <a:p>
            <a:r>
              <a:rPr lang="en-US"/>
              <a:t>Internal and Partner Use Only</a:t>
            </a:r>
          </a:p>
          <a:p>
            <a:endParaRPr lang="en-US"/>
          </a:p>
        </p:txBody>
      </p:sp>
      <p:sp>
        <p:nvSpPr>
          <p:cNvPr id="6" name="Date Placeholder 5"/>
          <p:cNvSpPr>
            <a:spLocks noGrp="1"/>
          </p:cNvSpPr>
          <p:nvPr>
            <p:ph type="dt" sz="half" idx="12"/>
          </p:nvPr>
        </p:nvSpPr>
        <p:spPr/>
        <p:txBody>
          <a:bodyPr/>
          <a:lstStyle/>
          <a:p>
            <a:r>
              <a:rPr lang="en-US"/>
              <a:t>© 2005 Citrix Systems, Inc.—All rights reserved.</a:t>
            </a:r>
          </a:p>
        </p:txBody>
      </p:sp>
      <p:sp>
        <p:nvSpPr>
          <p:cNvPr id="281602" name="Rectangle 2"/>
          <p:cNvSpPr>
            <a:spLocks noGrp="1" noChangeArrowheads="1"/>
          </p:cNvSpPr>
          <p:nvPr>
            <p:ph type="title"/>
          </p:nvPr>
        </p:nvSpPr>
        <p:spPr/>
        <p:txBody>
          <a:bodyPr/>
          <a:lstStyle/>
          <a:p>
            <a:r>
              <a:rPr lang="en-US"/>
              <a:t>Additional Resources:</a:t>
            </a:r>
          </a:p>
        </p:txBody>
      </p:sp>
      <p:sp>
        <p:nvSpPr>
          <p:cNvPr id="281603" name="Rectangle 3"/>
          <p:cNvSpPr>
            <a:spLocks noGrp="1" noChangeArrowheads="1"/>
          </p:cNvSpPr>
          <p:nvPr>
            <p:ph type="body" idx="1"/>
          </p:nvPr>
        </p:nvSpPr>
        <p:spPr/>
        <p:txBody>
          <a:bodyPr/>
          <a:lstStyle/>
          <a:p>
            <a:r>
              <a:rPr lang="en-US"/>
              <a:t>Access Gateway Technical Presentation &amp; FAQ:</a:t>
            </a:r>
          </a:p>
          <a:p>
            <a:pPr lvl="1"/>
            <a:r>
              <a:rPr lang="en-US">
                <a:hlinkClick r:id="rId3" action="ppaction://hlinkfile"/>
              </a:rPr>
              <a:t>http://sharepoint.citrite.net/sites/gateways/</a:t>
            </a:r>
            <a:endParaRPr lang="en-US"/>
          </a:p>
          <a:p>
            <a:r>
              <a:rPr lang="en-US"/>
              <a:t>Endpoint Analysis SDK:</a:t>
            </a:r>
          </a:p>
          <a:p>
            <a:pPr lvl="1"/>
            <a:r>
              <a:rPr lang="en-US">
                <a:hlinkClick r:id="rId4"/>
              </a:rPr>
              <a:t>http://apps.citrix.com/cdn</a:t>
            </a:r>
            <a:endParaRPr lang="en-US"/>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6" name="Picture 4" descr="citrix_logo"/>
          <p:cNvPicPr>
            <a:picLocks noChangeAspect="1" noChangeArrowheads="1"/>
          </p:cNvPicPr>
          <p:nvPr/>
        </p:nvPicPr>
        <p:blipFill>
          <a:blip r:embed="rId3" cstate="print"/>
          <a:srcRect/>
          <a:stretch>
            <a:fillRect/>
          </a:stretch>
        </p:blipFill>
        <p:spPr bwMode="auto">
          <a:xfrm>
            <a:off x="2351088" y="2430463"/>
            <a:ext cx="4441825" cy="1749425"/>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C4238090-A0DF-4AC3-97AC-60B06A778B68}" type="slidenum">
              <a:rPr lang="en-US"/>
              <a:pPr/>
              <a:t>6</a:t>
            </a:fld>
            <a:endParaRPr lang="en-US"/>
          </a:p>
        </p:txBody>
      </p:sp>
      <p:sp>
        <p:nvSpPr>
          <p:cNvPr id="23" name="Footer Placeholder 4"/>
          <p:cNvSpPr>
            <a:spLocks noGrp="1"/>
          </p:cNvSpPr>
          <p:nvPr>
            <p:ph type="ftr" sz="quarter" idx="11"/>
          </p:nvPr>
        </p:nvSpPr>
        <p:spPr/>
        <p:txBody>
          <a:bodyPr/>
          <a:lstStyle/>
          <a:p>
            <a:r>
              <a:rPr lang="en-US"/>
              <a:t>Internal and Partner Use Only</a:t>
            </a:r>
          </a:p>
          <a:p>
            <a:endParaRPr lang="en-US"/>
          </a:p>
        </p:txBody>
      </p:sp>
      <p:sp>
        <p:nvSpPr>
          <p:cNvPr id="24" name="Date Placeholder 5"/>
          <p:cNvSpPr>
            <a:spLocks noGrp="1"/>
          </p:cNvSpPr>
          <p:nvPr>
            <p:ph type="dt" sz="half" idx="12"/>
          </p:nvPr>
        </p:nvSpPr>
        <p:spPr/>
        <p:txBody>
          <a:bodyPr/>
          <a:lstStyle/>
          <a:p>
            <a:r>
              <a:rPr lang="en-US"/>
              <a:t>© 2005 Citrix Systems, Inc.—All rights reserved.</a:t>
            </a:r>
          </a:p>
        </p:txBody>
      </p:sp>
      <p:sp>
        <p:nvSpPr>
          <p:cNvPr id="176130" name="Rectangle 2"/>
          <p:cNvSpPr>
            <a:spLocks noChangeArrowheads="1"/>
          </p:cNvSpPr>
          <p:nvPr/>
        </p:nvSpPr>
        <p:spPr bwMode="auto">
          <a:xfrm>
            <a:off x="0" y="2771775"/>
            <a:ext cx="9144000" cy="814388"/>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76131" name="Rectangle 3"/>
          <p:cNvSpPr>
            <a:spLocks noChangeArrowheads="1"/>
          </p:cNvSpPr>
          <p:nvPr/>
        </p:nvSpPr>
        <p:spPr bwMode="auto">
          <a:xfrm>
            <a:off x="0" y="4395788"/>
            <a:ext cx="9144000" cy="814387"/>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76132" name="Rectangle 4"/>
          <p:cNvSpPr>
            <a:spLocks noGrp="1" noChangeArrowheads="1"/>
          </p:cNvSpPr>
          <p:nvPr>
            <p:ph type="title"/>
          </p:nvPr>
        </p:nvSpPr>
        <p:spPr/>
        <p:txBody>
          <a:bodyPr/>
          <a:lstStyle/>
          <a:p>
            <a:r>
              <a:rPr lang="en-US"/>
              <a:t>Agenda</a:t>
            </a:r>
          </a:p>
        </p:txBody>
      </p:sp>
      <p:graphicFrame>
        <p:nvGraphicFramePr>
          <p:cNvPr id="176133" name="Group 5"/>
          <p:cNvGraphicFramePr>
            <a:graphicFrameLocks noGrp="1"/>
          </p:cNvGraphicFramePr>
          <p:nvPr/>
        </p:nvGraphicFramePr>
        <p:xfrm>
          <a:off x="466725" y="1938338"/>
          <a:ext cx="8677275" cy="3282950"/>
        </p:xfrm>
        <a:graphic>
          <a:graphicData uri="http://schemas.openxmlformats.org/drawingml/2006/table">
            <a:tbl>
              <a:tblPr/>
              <a:tblGrid>
                <a:gridCol w="8677275"/>
              </a:tblGrid>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Overview</a:t>
                      </a:r>
                    </a:p>
                  </a:txBody>
                  <a:tcPr anchor="ctr" horzOverflow="overflow">
                    <a:lnL cap="flat">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Citrix Access Gateway Advanced Edition</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Feature &amp; Benefits</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Architecture</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76149" name="Freeform 21"/>
          <p:cNvSpPr>
            <a:spLocks/>
          </p:cNvSpPr>
          <p:nvPr/>
        </p:nvSpPr>
        <p:spPr bwMode="auto">
          <a:xfrm>
            <a:off x="179388" y="3009900"/>
            <a:ext cx="288925" cy="358775"/>
          </a:xfrm>
          <a:custGeom>
            <a:avLst/>
            <a:gdLst/>
            <a:ahLst/>
            <a:cxnLst>
              <a:cxn ang="0">
                <a:pos x="0" y="0"/>
              </a:cxn>
              <a:cxn ang="0">
                <a:pos x="182" y="182"/>
              </a:cxn>
              <a:cxn ang="0">
                <a:pos x="0" y="363"/>
              </a:cxn>
              <a:cxn ang="0">
                <a:pos x="0" y="0"/>
              </a:cxn>
            </a:cxnLst>
            <a:rect l="0" t="0" r="r" b="b"/>
            <a:pathLst>
              <a:path w="182" h="363">
                <a:moveTo>
                  <a:pt x="0" y="0"/>
                </a:moveTo>
                <a:lnTo>
                  <a:pt x="182" y="182"/>
                </a:lnTo>
                <a:lnTo>
                  <a:pt x="0" y="363"/>
                </a:lnTo>
                <a:lnTo>
                  <a:pt x="0" y="0"/>
                </a:lnTo>
                <a:close/>
              </a:path>
            </a:pathLst>
          </a:custGeom>
          <a:solidFill>
            <a:schemeClr val="accent1"/>
          </a:solidFill>
          <a:ln w="9525" cap="flat" cmpd="sng">
            <a:noFill/>
            <a:prstDash val="solid"/>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fld id="{7E3E524C-565E-41DD-BD3B-8AADCABB5821}" type="slidenum">
              <a:rPr lang="en-US"/>
              <a:pPr/>
              <a:t>7</a:t>
            </a:fld>
            <a:endParaRPr lang="en-US"/>
          </a:p>
        </p:txBody>
      </p:sp>
      <p:sp>
        <p:nvSpPr>
          <p:cNvPr id="15" name="Footer Placeholder 3"/>
          <p:cNvSpPr>
            <a:spLocks noGrp="1"/>
          </p:cNvSpPr>
          <p:nvPr>
            <p:ph type="ftr" sz="quarter" idx="11"/>
          </p:nvPr>
        </p:nvSpPr>
        <p:spPr/>
        <p:txBody>
          <a:bodyPr/>
          <a:lstStyle/>
          <a:p>
            <a:r>
              <a:rPr lang="en-US"/>
              <a:t>Internal and Partner Use Only</a:t>
            </a:r>
          </a:p>
          <a:p>
            <a:endParaRPr lang="en-US"/>
          </a:p>
        </p:txBody>
      </p:sp>
      <p:sp>
        <p:nvSpPr>
          <p:cNvPr id="16" name="Date Placeholder 4"/>
          <p:cNvSpPr>
            <a:spLocks noGrp="1"/>
          </p:cNvSpPr>
          <p:nvPr>
            <p:ph type="dt" sz="half" idx="12"/>
          </p:nvPr>
        </p:nvSpPr>
        <p:spPr/>
        <p:txBody>
          <a:bodyPr/>
          <a:lstStyle/>
          <a:p>
            <a:r>
              <a:rPr lang="en-US"/>
              <a:t>© 2005 Citrix Systems, Inc.—All rights reserved.</a:t>
            </a:r>
          </a:p>
        </p:txBody>
      </p:sp>
      <p:sp>
        <p:nvSpPr>
          <p:cNvPr id="289794" name="Text Box 2"/>
          <p:cNvSpPr txBox="1">
            <a:spLocks noChangeArrowheads="1"/>
          </p:cNvSpPr>
          <p:nvPr/>
        </p:nvSpPr>
        <p:spPr bwMode="auto">
          <a:xfrm>
            <a:off x="514350" y="2425700"/>
            <a:ext cx="2162175" cy="1624013"/>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2600">
                <a:solidFill>
                  <a:schemeClr val="bg1"/>
                </a:solidFill>
                <a:cs typeface="Arial" charset="0"/>
              </a:rPr>
              <a:t>Access Gateway</a:t>
            </a:r>
          </a:p>
          <a:p>
            <a:pPr algn="ctr" eaLnBrk="0" hangingPunct="0">
              <a:lnSpc>
                <a:spcPct val="85000"/>
              </a:lnSpc>
            </a:pPr>
            <a:r>
              <a:rPr lang="en-US" sz="2600" b="1">
                <a:solidFill>
                  <a:schemeClr val="bg1"/>
                </a:solidFill>
                <a:cs typeface="Arial" charset="0"/>
              </a:rPr>
              <a:t>Standard Edition</a:t>
            </a:r>
          </a:p>
        </p:txBody>
      </p:sp>
      <p:grpSp>
        <p:nvGrpSpPr>
          <p:cNvPr id="289795" name="Group 3"/>
          <p:cNvGrpSpPr>
            <a:grpSpLocks/>
          </p:cNvGrpSpPr>
          <p:nvPr/>
        </p:nvGrpSpPr>
        <p:grpSpPr bwMode="auto">
          <a:xfrm>
            <a:off x="398463" y="1727200"/>
            <a:ext cx="2600325" cy="2855913"/>
            <a:chOff x="2041" y="1968"/>
            <a:chExt cx="1638" cy="1799"/>
          </a:xfrm>
        </p:grpSpPr>
        <p:sp>
          <p:nvSpPr>
            <p:cNvPr id="289796" name="Oval 4"/>
            <p:cNvSpPr>
              <a:spLocks noChangeAspect="1" noChangeArrowheads="1"/>
            </p:cNvSpPr>
            <p:nvPr/>
          </p:nvSpPr>
          <p:spPr bwMode="ltGray">
            <a:xfrm>
              <a:off x="2239" y="3358"/>
              <a:ext cx="1240" cy="409"/>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9797" name="Oval 5"/>
            <p:cNvSpPr>
              <a:spLocks noChangeAspect="1" noChangeArrowheads="1"/>
            </p:cNvSpPr>
            <p:nvPr/>
          </p:nvSpPr>
          <p:spPr bwMode="ltGray">
            <a:xfrm>
              <a:off x="2041" y="2394"/>
              <a:ext cx="1638" cy="1325"/>
            </a:xfrm>
            <a:prstGeom prst="ellipse">
              <a:avLst/>
            </a:prstGeom>
            <a:gradFill rotWithShape="1">
              <a:gsLst>
                <a:gs pos="0">
                  <a:srgbClr val="000000"/>
                </a:gs>
                <a:gs pos="100000">
                  <a:srgbClr val="000000">
                    <a:gamma/>
                    <a:tint val="0"/>
                    <a:invGamma/>
                    <a:alpha val="0"/>
                  </a:srgbClr>
                </a:gs>
              </a:gsLst>
              <a:path path="shape">
                <a:fillToRect l="50000" t="50000" r="50000" b="50000"/>
              </a:path>
            </a:gradFill>
            <a:ln w="9525" algn="ctr">
              <a:noFill/>
              <a:round/>
              <a:headEnd/>
              <a:tailEnd/>
            </a:ln>
            <a:effectLst/>
          </p:spPr>
          <p:txBody>
            <a:bodyPr wrap="none" anchor="ctr"/>
            <a:lstStyle/>
            <a:p>
              <a:endParaRPr lang="en-US"/>
            </a:p>
          </p:txBody>
        </p:sp>
        <p:sp>
          <p:nvSpPr>
            <p:cNvPr id="289798" name="Oval 6"/>
            <p:cNvSpPr>
              <a:spLocks noChangeAspect="1" noChangeArrowheads="1"/>
            </p:cNvSpPr>
            <p:nvPr/>
          </p:nvSpPr>
          <p:spPr bwMode="ltGray">
            <a:xfrm>
              <a:off x="2041" y="1968"/>
              <a:ext cx="1638" cy="1625"/>
            </a:xfrm>
            <a:prstGeom prst="ellipse">
              <a:avLst/>
            </a:prstGeom>
            <a:solidFill>
              <a:srgbClr val="800080"/>
            </a:solidFill>
            <a:ln w="9525" algn="ctr">
              <a:noFill/>
              <a:round/>
              <a:headEnd/>
              <a:tailEnd/>
            </a:ln>
            <a:effectLst/>
          </p:spPr>
          <p:txBody>
            <a:bodyPr wrap="none" anchor="ctr"/>
            <a:lstStyle/>
            <a:p>
              <a:endParaRPr lang="en-US"/>
            </a:p>
          </p:txBody>
        </p:sp>
        <p:sp>
          <p:nvSpPr>
            <p:cNvPr id="289799" name="Oval 7"/>
            <p:cNvSpPr>
              <a:spLocks noChangeAspect="1" noChangeArrowheads="1"/>
            </p:cNvSpPr>
            <p:nvPr/>
          </p:nvSpPr>
          <p:spPr bwMode="ltGray">
            <a:xfrm>
              <a:off x="2349" y="1984"/>
              <a:ext cx="1036" cy="712"/>
            </a:xfrm>
            <a:prstGeom prst="ellipse">
              <a:avLst/>
            </a:prstGeom>
            <a:gradFill rotWithShape="1">
              <a:gsLst>
                <a:gs pos="0">
                  <a:srgbClr val="FFFFFF">
                    <a:alpha val="39999"/>
                  </a:srgbClr>
                </a:gs>
                <a:gs pos="100000">
                  <a:srgbClr val="FFFFFF">
                    <a:gamma/>
                    <a:shade val="46275"/>
                    <a:invGamma/>
                    <a:alpha val="6000"/>
                  </a:srgbClr>
                </a:gs>
              </a:gsLst>
              <a:lin ang="5400000" scaled="1"/>
            </a:gradFill>
            <a:ln w="9525" algn="ctr">
              <a:noFill/>
              <a:round/>
              <a:headEnd/>
              <a:tailEnd/>
            </a:ln>
            <a:effectLst/>
          </p:spPr>
          <p:txBody>
            <a:bodyPr wrap="none" anchor="ctr"/>
            <a:lstStyle/>
            <a:p>
              <a:endParaRPr lang="en-US"/>
            </a:p>
          </p:txBody>
        </p:sp>
      </p:grpSp>
      <p:sp>
        <p:nvSpPr>
          <p:cNvPr id="289800" name="Text Box 8"/>
          <p:cNvSpPr txBox="1">
            <a:spLocks noChangeArrowheads="1"/>
          </p:cNvSpPr>
          <p:nvPr/>
        </p:nvSpPr>
        <p:spPr bwMode="auto">
          <a:xfrm>
            <a:off x="601663" y="2300288"/>
            <a:ext cx="2162175" cy="1624012"/>
          </a:xfrm>
          <a:prstGeom prst="rect">
            <a:avLst/>
          </a:prstGeom>
          <a:noFill/>
          <a:ln w="9525" algn="ctr">
            <a:noFill/>
            <a:miter lim="800000"/>
            <a:headEnd/>
            <a:tailEnd/>
          </a:ln>
          <a:effectLst/>
        </p:spPr>
        <p:txBody>
          <a:bodyPr>
            <a:spAutoFit/>
          </a:bodyPr>
          <a:lstStyle/>
          <a:p>
            <a:pPr algn="ctr" eaLnBrk="0" hangingPunct="0">
              <a:lnSpc>
                <a:spcPct val="85000"/>
              </a:lnSpc>
              <a:spcAft>
                <a:spcPct val="45000"/>
              </a:spcAft>
            </a:pPr>
            <a:r>
              <a:rPr lang="en-US" sz="2600">
                <a:solidFill>
                  <a:schemeClr val="bg1"/>
                </a:solidFill>
                <a:cs typeface="Arial" charset="0"/>
              </a:rPr>
              <a:t>Access Gateway</a:t>
            </a:r>
          </a:p>
          <a:p>
            <a:pPr algn="ctr" eaLnBrk="0" hangingPunct="0">
              <a:lnSpc>
                <a:spcPct val="85000"/>
              </a:lnSpc>
            </a:pPr>
            <a:r>
              <a:rPr lang="en-US" sz="2600" b="1">
                <a:solidFill>
                  <a:schemeClr val="bg1"/>
                </a:solidFill>
                <a:cs typeface="Arial" charset="0"/>
              </a:rPr>
              <a:t>Advanced Edition</a:t>
            </a:r>
          </a:p>
        </p:txBody>
      </p:sp>
      <p:sp>
        <p:nvSpPr>
          <p:cNvPr id="289801" name="Text Box 9"/>
          <p:cNvSpPr txBox="1">
            <a:spLocks noChangeArrowheads="1"/>
          </p:cNvSpPr>
          <p:nvPr/>
        </p:nvSpPr>
        <p:spPr bwMode="auto">
          <a:xfrm>
            <a:off x="3259138" y="1981200"/>
            <a:ext cx="5757862" cy="2111375"/>
          </a:xfrm>
          <a:prstGeom prst="rect">
            <a:avLst/>
          </a:prstGeom>
          <a:noFill/>
          <a:ln w="9525" algn="ctr">
            <a:noFill/>
            <a:miter lim="800000"/>
            <a:headEnd/>
            <a:tailEnd/>
          </a:ln>
          <a:effectLst/>
        </p:spPr>
        <p:txBody>
          <a:bodyPr>
            <a:spAutoFit/>
          </a:bodyPr>
          <a:lstStyle/>
          <a:p>
            <a:pPr marL="182563" indent="-182563" eaLnBrk="0" hangingPunct="0">
              <a:lnSpc>
                <a:spcPct val="85000"/>
              </a:lnSpc>
              <a:spcAft>
                <a:spcPct val="45000"/>
              </a:spcAft>
              <a:buFontTx/>
              <a:buChar char="•"/>
            </a:pPr>
            <a:r>
              <a:rPr lang="en-US" b="1">
                <a:cs typeface="Arial" charset="0"/>
              </a:rPr>
              <a:t>Tight information control:</a:t>
            </a:r>
          </a:p>
          <a:p>
            <a:pPr marL="631825" lvl="1" indent="-174625" eaLnBrk="0" hangingPunct="0">
              <a:lnSpc>
                <a:spcPct val="85000"/>
              </a:lnSpc>
              <a:spcAft>
                <a:spcPct val="45000"/>
              </a:spcAft>
              <a:buFontTx/>
              <a:buChar char="•"/>
            </a:pPr>
            <a:r>
              <a:rPr lang="en-US" b="1">
                <a:cs typeface="Arial" charset="0"/>
              </a:rPr>
              <a:t>Granular policy based Access (SmartAccess)</a:t>
            </a:r>
          </a:p>
          <a:p>
            <a:pPr marL="631825" lvl="1" indent="-174625" eaLnBrk="0" hangingPunct="0">
              <a:lnSpc>
                <a:spcPct val="85000"/>
              </a:lnSpc>
              <a:spcAft>
                <a:spcPct val="45000"/>
              </a:spcAft>
              <a:buFontTx/>
              <a:buChar char="•"/>
            </a:pPr>
            <a:r>
              <a:rPr lang="en-US" b="1">
                <a:cs typeface="Arial" charset="0"/>
              </a:rPr>
              <a:t>Granular control of CPS apps (action rights)</a:t>
            </a:r>
          </a:p>
          <a:p>
            <a:pPr marL="631825" lvl="1" indent="-174625" eaLnBrk="0" hangingPunct="0">
              <a:lnSpc>
                <a:spcPct val="85000"/>
              </a:lnSpc>
              <a:spcAft>
                <a:spcPct val="45000"/>
              </a:spcAft>
              <a:buFontTx/>
              <a:buChar char="•"/>
            </a:pPr>
            <a:r>
              <a:rPr lang="en-US" b="1">
                <a:cs typeface="Arial" charset="0"/>
              </a:rPr>
              <a:t>Customizable End Point Analysis</a:t>
            </a:r>
          </a:p>
          <a:p>
            <a:pPr marL="182563" indent="-182563" eaLnBrk="0" hangingPunct="0">
              <a:lnSpc>
                <a:spcPct val="85000"/>
              </a:lnSpc>
              <a:spcAft>
                <a:spcPct val="45000"/>
              </a:spcAft>
              <a:buFontTx/>
              <a:buChar char="•"/>
            </a:pPr>
            <a:r>
              <a:rPr lang="en-US" b="1">
                <a:cs typeface="Arial" charset="0"/>
              </a:rPr>
              <a:t>Browser-Only Access (e.g. no clients)</a:t>
            </a:r>
          </a:p>
          <a:p>
            <a:pPr marL="182563" indent="-182563" eaLnBrk="0" hangingPunct="0">
              <a:lnSpc>
                <a:spcPct val="85000"/>
              </a:lnSpc>
              <a:spcAft>
                <a:spcPct val="45000"/>
              </a:spcAft>
              <a:buFontTx/>
              <a:buChar char="•"/>
            </a:pPr>
            <a:r>
              <a:rPr lang="en-US" b="1">
                <a:cs typeface="Arial" charset="0"/>
              </a:rPr>
              <a:t>PDA and Mobile Device Support</a:t>
            </a:r>
          </a:p>
        </p:txBody>
      </p:sp>
      <p:sp>
        <p:nvSpPr>
          <p:cNvPr id="289802" name="Rectangle 10"/>
          <p:cNvSpPr>
            <a:spLocks noGrp="1" noChangeArrowheads="1"/>
          </p:cNvSpPr>
          <p:nvPr>
            <p:ph type="title"/>
          </p:nvPr>
        </p:nvSpPr>
        <p:spPr/>
        <p:txBody>
          <a:bodyPr/>
          <a:lstStyle/>
          <a:p>
            <a:r>
              <a:rPr lang="en-US"/>
              <a:t>Access Gateway Advanced Edition  </a:t>
            </a:r>
          </a:p>
        </p:txBody>
      </p:sp>
      <p:sp>
        <p:nvSpPr>
          <p:cNvPr id="289803" name="Oval 11"/>
          <p:cNvSpPr>
            <a:spLocks noChangeArrowheads="1"/>
          </p:cNvSpPr>
          <p:nvPr/>
        </p:nvSpPr>
        <p:spPr bwMode="auto">
          <a:xfrm>
            <a:off x="596900" y="5549900"/>
            <a:ext cx="2087563" cy="407988"/>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289804" name="Text Box 12"/>
          <p:cNvSpPr txBox="1">
            <a:spLocks noChangeArrowheads="1"/>
          </p:cNvSpPr>
          <p:nvPr/>
        </p:nvSpPr>
        <p:spPr bwMode="auto">
          <a:xfrm>
            <a:off x="822325" y="5832475"/>
            <a:ext cx="1552575" cy="350838"/>
          </a:xfrm>
          <a:prstGeom prst="rect">
            <a:avLst/>
          </a:prstGeom>
          <a:noFill/>
          <a:ln w="9525" algn="ctr">
            <a:noFill/>
            <a:miter lim="800000"/>
            <a:headEnd/>
            <a:tailEnd/>
          </a:ln>
          <a:effectLst/>
        </p:spPr>
        <p:txBody>
          <a:bodyPr wrap="none">
            <a:spAutoFit/>
          </a:bodyPr>
          <a:lstStyle/>
          <a:p>
            <a:pPr algn="ctr" eaLnBrk="0" hangingPunct="0">
              <a:lnSpc>
                <a:spcPct val="85000"/>
              </a:lnSpc>
            </a:pPr>
            <a:r>
              <a:rPr lang="en-US" sz="2000" b="1">
                <a:cs typeface="Arial" charset="0"/>
              </a:rPr>
              <a:t>Model 2000</a:t>
            </a:r>
          </a:p>
        </p:txBody>
      </p:sp>
      <p:pic>
        <p:nvPicPr>
          <p:cNvPr id="289805" name="Picture 13" descr="AG-black copy"/>
          <p:cNvPicPr>
            <a:picLocks noChangeAspect="1" noChangeArrowheads="1"/>
          </p:cNvPicPr>
          <p:nvPr/>
        </p:nvPicPr>
        <p:blipFill>
          <a:blip r:embed="rId3" cstate="print">
            <a:clrChange>
              <a:clrFrom>
                <a:srgbClr val="FFFFFF"/>
              </a:clrFrom>
              <a:clrTo>
                <a:srgbClr val="FFFFFF">
                  <a:alpha val="0"/>
                </a:srgbClr>
              </a:clrTo>
            </a:clrChange>
          </a:blip>
          <a:srcRect t="65982"/>
          <a:stretch>
            <a:fillRect/>
          </a:stretch>
        </p:blipFill>
        <p:spPr bwMode="auto">
          <a:xfrm>
            <a:off x="755650" y="5537200"/>
            <a:ext cx="1765300" cy="274638"/>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2EE9EEB2-2DFE-4753-A50F-877DAA9E94B8}" type="slidenum">
              <a:rPr lang="en-US"/>
              <a:pPr/>
              <a:t>8</a:t>
            </a:fld>
            <a:endParaRPr lang="en-US"/>
          </a:p>
        </p:txBody>
      </p:sp>
      <p:sp>
        <p:nvSpPr>
          <p:cNvPr id="17" name="Footer Placeholder 4"/>
          <p:cNvSpPr>
            <a:spLocks noGrp="1"/>
          </p:cNvSpPr>
          <p:nvPr>
            <p:ph type="ftr" sz="quarter" idx="11"/>
          </p:nvPr>
        </p:nvSpPr>
        <p:spPr/>
        <p:txBody>
          <a:bodyPr/>
          <a:lstStyle/>
          <a:p>
            <a:r>
              <a:rPr lang="en-US"/>
              <a:t>Internal and Partner Use Only</a:t>
            </a:r>
          </a:p>
          <a:p>
            <a:endParaRPr lang="en-US"/>
          </a:p>
        </p:txBody>
      </p:sp>
      <p:sp>
        <p:nvSpPr>
          <p:cNvPr id="18" name="Date Placeholder 5"/>
          <p:cNvSpPr>
            <a:spLocks noGrp="1"/>
          </p:cNvSpPr>
          <p:nvPr>
            <p:ph type="dt" sz="half" idx="12"/>
          </p:nvPr>
        </p:nvSpPr>
        <p:spPr/>
        <p:txBody>
          <a:bodyPr/>
          <a:lstStyle/>
          <a:p>
            <a:r>
              <a:rPr lang="en-US"/>
              <a:t>© 2005 Citrix Systems, Inc.—All rights reserved.</a:t>
            </a:r>
          </a:p>
        </p:txBody>
      </p:sp>
      <p:sp>
        <p:nvSpPr>
          <p:cNvPr id="180226" name="Oval 2"/>
          <p:cNvSpPr>
            <a:spLocks noChangeArrowheads="1"/>
          </p:cNvSpPr>
          <p:nvPr/>
        </p:nvSpPr>
        <p:spPr bwMode="auto">
          <a:xfrm>
            <a:off x="4635500" y="6443663"/>
            <a:ext cx="3676650" cy="32543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80227" name="AutoShape 3"/>
          <p:cNvSpPr>
            <a:spLocks noChangeArrowheads="1"/>
          </p:cNvSpPr>
          <p:nvPr/>
        </p:nvSpPr>
        <p:spPr bwMode="auto">
          <a:xfrm>
            <a:off x="4429125" y="3851275"/>
            <a:ext cx="4529138" cy="2640013"/>
          </a:xfrm>
          <a:prstGeom prst="roundRect">
            <a:avLst>
              <a:gd name="adj" fmla="val 543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sp>
        <p:nvSpPr>
          <p:cNvPr id="180228" name="Oval 4"/>
          <p:cNvSpPr>
            <a:spLocks noChangeArrowheads="1"/>
          </p:cNvSpPr>
          <p:nvPr/>
        </p:nvSpPr>
        <p:spPr bwMode="auto">
          <a:xfrm>
            <a:off x="466725" y="6443663"/>
            <a:ext cx="3676650" cy="325437"/>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sp>
        <p:nvSpPr>
          <p:cNvPr id="180229" name="AutoShape 5"/>
          <p:cNvSpPr>
            <a:spLocks noChangeArrowheads="1"/>
          </p:cNvSpPr>
          <p:nvPr/>
        </p:nvSpPr>
        <p:spPr bwMode="auto">
          <a:xfrm>
            <a:off x="298450" y="3851275"/>
            <a:ext cx="4013200" cy="2632075"/>
          </a:xfrm>
          <a:prstGeom prst="roundRect">
            <a:avLst>
              <a:gd name="adj" fmla="val 5435"/>
            </a:avLst>
          </a:prstGeom>
          <a:gradFill rotWithShape="1">
            <a:gsLst>
              <a:gs pos="0">
                <a:srgbClr val="C2C6D2">
                  <a:gamma/>
                  <a:tint val="40000"/>
                  <a:invGamma/>
                </a:srgbClr>
              </a:gs>
              <a:gs pos="100000">
                <a:srgbClr val="C2C6D2"/>
              </a:gs>
            </a:gsLst>
            <a:lin ang="5400000" scaled="1"/>
          </a:gradFill>
          <a:ln w="9525">
            <a:noFill/>
            <a:round/>
            <a:headEnd/>
            <a:tailEnd/>
          </a:ln>
          <a:effectLst/>
        </p:spPr>
        <p:txBody>
          <a:bodyPr wrap="none" anchor="ctr"/>
          <a:lstStyle/>
          <a:p>
            <a:endParaRPr lang="en-US"/>
          </a:p>
        </p:txBody>
      </p:sp>
      <p:pic>
        <p:nvPicPr>
          <p:cNvPr id="180230" name="Picture 6" descr="disk_AGE"/>
          <p:cNvPicPr>
            <a:picLocks noChangeAspect="1" noChangeArrowheads="1"/>
          </p:cNvPicPr>
          <p:nvPr/>
        </p:nvPicPr>
        <p:blipFill>
          <a:blip r:embed="rId3" cstate="print"/>
          <a:srcRect/>
          <a:stretch>
            <a:fillRect/>
          </a:stretch>
        </p:blipFill>
        <p:spPr bwMode="auto">
          <a:xfrm>
            <a:off x="5867400" y="1439863"/>
            <a:ext cx="1760538" cy="2043112"/>
          </a:xfrm>
          <a:prstGeom prst="rect">
            <a:avLst/>
          </a:prstGeom>
          <a:noFill/>
        </p:spPr>
      </p:pic>
      <p:sp>
        <p:nvSpPr>
          <p:cNvPr id="180231" name="Rectangle 7"/>
          <p:cNvSpPr>
            <a:spLocks noGrp="1" noChangeArrowheads="1"/>
          </p:cNvSpPr>
          <p:nvPr>
            <p:ph type="title"/>
          </p:nvPr>
        </p:nvSpPr>
        <p:spPr/>
        <p:txBody>
          <a:bodyPr/>
          <a:lstStyle/>
          <a:p>
            <a:r>
              <a:rPr lang="en-US"/>
              <a:t>Product Components </a:t>
            </a:r>
            <a:endParaRPr lang="en-US" sz="3000"/>
          </a:p>
        </p:txBody>
      </p:sp>
      <p:sp>
        <p:nvSpPr>
          <p:cNvPr id="180232" name="Rectangle 8"/>
          <p:cNvSpPr>
            <a:spLocks noChangeArrowheads="1"/>
          </p:cNvSpPr>
          <p:nvPr/>
        </p:nvSpPr>
        <p:spPr bwMode="auto">
          <a:xfrm>
            <a:off x="423863" y="3511550"/>
            <a:ext cx="3679825" cy="336550"/>
          </a:xfrm>
          <a:prstGeom prst="rect">
            <a:avLst/>
          </a:prstGeom>
          <a:noFill/>
          <a:ln w="9525">
            <a:noFill/>
            <a:miter lim="800000"/>
            <a:headEnd/>
            <a:tailEnd/>
          </a:ln>
          <a:effectLst/>
        </p:spPr>
        <p:txBody>
          <a:bodyPr>
            <a:spAutoFit/>
          </a:bodyPr>
          <a:lstStyle/>
          <a:p>
            <a:pPr algn="ctr">
              <a:lnSpc>
                <a:spcPct val="80000"/>
              </a:lnSpc>
              <a:spcBef>
                <a:spcPct val="35000"/>
              </a:spcBef>
              <a:spcAft>
                <a:spcPct val="25000"/>
              </a:spcAft>
              <a:buClr>
                <a:srgbClr val="FF7800"/>
              </a:buClr>
            </a:pPr>
            <a:r>
              <a:rPr lang="en-AU" sz="2000" b="1">
                <a:solidFill>
                  <a:schemeClr val="accent2"/>
                </a:solidFill>
              </a:rPr>
              <a:t>Access Gateway 2000</a:t>
            </a:r>
          </a:p>
        </p:txBody>
      </p:sp>
      <p:sp>
        <p:nvSpPr>
          <p:cNvPr id="180233" name="Rectangle 9"/>
          <p:cNvSpPr>
            <a:spLocks noChangeArrowheads="1"/>
          </p:cNvSpPr>
          <p:nvPr/>
        </p:nvSpPr>
        <p:spPr bwMode="auto">
          <a:xfrm>
            <a:off x="4491038" y="3511550"/>
            <a:ext cx="4360862" cy="336550"/>
          </a:xfrm>
          <a:prstGeom prst="rect">
            <a:avLst/>
          </a:prstGeom>
          <a:noFill/>
          <a:ln w="9525">
            <a:noFill/>
            <a:miter lim="800000"/>
            <a:headEnd/>
            <a:tailEnd/>
          </a:ln>
          <a:effectLst/>
        </p:spPr>
        <p:txBody>
          <a:bodyPr>
            <a:spAutoFit/>
          </a:bodyPr>
          <a:lstStyle/>
          <a:p>
            <a:pPr algn="ctr">
              <a:lnSpc>
                <a:spcPct val="80000"/>
              </a:lnSpc>
              <a:spcBef>
                <a:spcPct val="35000"/>
              </a:spcBef>
              <a:spcAft>
                <a:spcPct val="25000"/>
              </a:spcAft>
              <a:buClr>
                <a:srgbClr val="FF7800"/>
              </a:buClr>
            </a:pPr>
            <a:r>
              <a:rPr lang="en-AU" sz="2000" b="1">
                <a:solidFill>
                  <a:schemeClr val="accent2"/>
                </a:solidFill>
              </a:rPr>
              <a:t>Advanced Access Control server</a:t>
            </a:r>
          </a:p>
        </p:txBody>
      </p:sp>
      <p:sp>
        <p:nvSpPr>
          <p:cNvPr id="180234" name="Text Box 10"/>
          <p:cNvSpPr txBox="1">
            <a:spLocks noChangeArrowheads="1"/>
          </p:cNvSpPr>
          <p:nvPr/>
        </p:nvSpPr>
        <p:spPr bwMode="auto">
          <a:xfrm>
            <a:off x="4249738" y="1608138"/>
            <a:ext cx="925512" cy="1616075"/>
          </a:xfrm>
          <a:prstGeom prst="rect">
            <a:avLst/>
          </a:prstGeom>
          <a:noFill/>
          <a:ln w="9525" algn="ctr">
            <a:noFill/>
            <a:miter lim="800000"/>
            <a:headEnd/>
            <a:tailEnd/>
          </a:ln>
          <a:effectLst/>
        </p:spPr>
        <p:txBody>
          <a:bodyPr wrap="none">
            <a:spAutoFit/>
          </a:bodyPr>
          <a:lstStyle/>
          <a:p>
            <a:r>
              <a:rPr lang="en-US" sz="10000">
                <a:solidFill>
                  <a:srgbClr val="8B93AB"/>
                </a:solidFill>
              </a:rPr>
              <a:t>+</a:t>
            </a:r>
          </a:p>
        </p:txBody>
      </p:sp>
      <p:sp>
        <p:nvSpPr>
          <p:cNvPr id="180235" name="Rectangle 11"/>
          <p:cNvSpPr>
            <a:spLocks noChangeArrowheads="1"/>
          </p:cNvSpPr>
          <p:nvPr/>
        </p:nvSpPr>
        <p:spPr bwMode="auto">
          <a:xfrm>
            <a:off x="379413" y="3905250"/>
            <a:ext cx="3778250" cy="1757363"/>
          </a:xfrm>
          <a:prstGeom prst="rect">
            <a:avLst/>
          </a:prstGeom>
          <a:noFill/>
          <a:ln w="9525" algn="ctr">
            <a:noFill/>
            <a:miter lim="800000"/>
            <a:headEnd/>
            <a:tailEnd/>
          </a:ln>
          <a:effectLst/>
        </p:spPr>
        <p:txBody>
          <a:bodyPr/>
          <a:lstStyle/>
          <a:p>
            <a:pPr marL="231775" indent="-231775">
              <a:lnSpc>
                <a:spcPct val="75000"/>
              </a:lnSpc>
              <a:spcBef>
                <a:spcPct val="30000"/>
              </a:spcBef>
              <a:spcAft>
                <a:spcPct val="15000"/>
              </a:spcAft>
              <a:buClr>
                <a:schemeClr val="accent2"/>
              </a:buClr>
              <a:buFontTx/>
              <a:buChar char="•"/>
            </a:pPr>
            <a:r>
              <a:rPr lang="en-US" sz="1600"/>
              <a:t>Access Gateway hardened appliance in DMZ </a:t>
            </a:r>
          </a:p>
          <a:p>
            <a:pPr marL="231775" indent="-231775">
              <a:lnSpc>
                <a:spcPct val="75000"/>
              </a:lnSpc>
              <a:spcBef>
                <a:spcPct val="30000"/>
              </a:spcBef>
              <a:spcAft>
                <a:spcPct val="15000"/>
              </a:spcAft>
              <a:buClr>
                <a:schemeClr val="accent2"/>
              </a:buClr>
              <a:buFontTx/>
              <a:buChar char="•"/>
            </a:pPr>
            <a:r>
              <a:rPr lang="en-US" sz="1600"/>
              <a:t>Enables end-to-end secure communication via SSL</a:t>
            </a:r>
          </a:p>
          <a:p>
            <a:pPr marL="231775" indent="-231775">
              <a:lnSpc>
                <a:spcPct val="75000"/>
              </a:lnSpc>
              <a:spcBef>
                <a:spcPct val="30000"/>
              </a:spcBef>
              <a:spcAft>
                <a:spcPct val="15000"/>
              </a:spcAft>
              <a:buClr>
                <a:schemeClr val="accent2"/>
              </a:buClr>
              <a:buFontTx/>
              <a:buChar char="•"/>
            </a:pPr>
            <a:r>
              <a:rPr lang="en-US" sz="1600"/>
              <a:t>Authentication point</a:t>
            </a:r>
          </a:p>
          <a:p>
            <a:pPr marL="231775" indent="-231775">
              <a:lnSpc>
                <a:spcPct val="75000"/>
              </a:lnSpc>
              <a:spcBef>
                <a:spcPct val="30000"/>
              </a:spcBef>
              <a:spcAft>
                <a:spcPct val="15000"/>
              </a:spcAft>
              <a:buClr>
                <a:schemeClr val="accent2"/>
              </a:buClr>
              <a:buFontTx/>
              <a:buChar char="•"/>
            </a:pPr>
            <a:r>
              <a:rPr lang="en-US" sz="1600"/>
              <a:t>Enforces policies generated by Advanced Access Control</a:t>
            </a:r>
          </a:p>
          <a:p>
            <a:pPr marL="231775" indent="-231775">
              <a:lnSpc>
                <a:spcPct val="75000"/>
              </a:lnSpc>
              <a:spcBef>
                <a:spcPct val="30000"/>
              </a:spcBef>
              <a:spcAft>
                <a:spcPct val="15000"/>
              </a:spcAft>
              <a:buClr>
                <a:schemeClr val="accent2"/>
              </a:buClr>
              <a:buFontTx/>
              <a:buChar char="•"/>
            </a:pPr>
            <a:endParaRPr lang="en-US" sz="1600"/>
          </a:p>
          <a:p>
            <a:pPr marL="231775" indent="-231775">
              <a:lnSpc>
                <a:spcPct val="75000"/>
              </a:lnSpc>
              <a:spcBef>
                <a:spcPct val="30000"/>
              </a:spcBef>
              <a:spcAft>
                <a:spcPct val="15000"/>
              </a:spcAft>
              <a:buClr>
                <a:schemeClr val="accent2"/>
              </a:buClr>
              <a:buFontTx/>
              <a:buChar char="•"/>
            </a:pPr>
            <a:endParaRPr lang="en-US" sz="1600"/>
          </a:p>
        </p:txBody>
      </p:sp>
      <p:sp>
        <p:nvSpPr>
          <p:cNvPr id="180236" name="Rectangle 12"/>
          <p:cNvSpPr>
            <a:spLocks noChangeArrowheads="1"/>
          </p:cNvSpPr>
          <p:nvPr/>
        </p:nvSpPr>
        <p:spPr bwMode="auto">
          <a:xfrm>
            <a:off x="4433888" y="3883025"/>
            <a:ext cx="4524375" cy="2635250"/>
          </a:xfrm>
          <a:prstGeom prst="rect">
            <a:avLst/>
          </a:prstGeom>
          <a:noFill/>
          <a:ln w="9525" algn="ctr">
            <a:noFill/>
            <a:miter lim="800000"/>
            <a:headEnd/>
            <a:tailEnd/>
          </a:ln>
          <a:effectLst/>
        </p:spPr>
        <p:txBody>
          <a:bodyPr/>
          <a:lstStyle/>
          <a:p>
            <a:pPr marL="231775" indent="-231775">
              <a:lnSpc>
                <a:spcPct val="75000"/>
              </a:lnSpc>
              <a:spcBef>
                <a:spcPct val="20000"/>
              </a:spcBef>
              <a:spcAft>
                <a:spcPct val="15000"/>
              </a:spcAft>
              <a:buClr>
                <a:schemeClr val="accent2"/>
              </a:buClr>
              <a:buFontTx/>
              <a:buChar char="•"/>
            </a:pPr>
            <a:r>
              <a:rPr lang="en-US" sz="1600"/>
              <a:t>Deployed in a secured network</a:t>
            </a:r>
          </a:p>
          <a:p>
            <a:pPr marL="231775" indent="-231775">
              <a:lnSpc>
                <a:spcPct val="75000"/>
              </a:lnSpc>
              <a:spcBef>
                <a:spcPct val="20000"/>
              </a:spcBef>
              <a:spcAft>
                <a:spcPct val="15000"/>
              </a:spcAft>
              <a:buClr>
                <a:schemeClr val="accent2"/>
              </a:buClr>
              <a:buFontTx/>
              <a:buChar char="•"/>
            </a:pPr>
            <a:r>
              <a:rPr lang="en-US" sz="1600"/>
              <a:t>Deployed on Windows Server platform</a:t>
            </a:r>
          </a:p>
          <a:p>
            <a:pPr marL="231775" indent="-231775">
              <a:lnSpc>
                <a:spcPct val="75000"/>
              </a:lnSpc>
              <a:spcBef>
                <a:spcPct val="20000"/>
              </a:spcBef>
              <a:spcAft>
                <a:spcPct val="15000"/>
              </a:spcAft>
              <a:buClr>
                <a:schemeClr val="accent2"/>
              </a:buClr>
              <a:buFontTx/>
              <a:buChar char="•"/>
            </a:pPr>
            <a:r>
              <a:rPr lang="en-US" sz="1600"/>
              <a:t>Centralizes administration, management &amp; policy based access control</a:t>
            </a:r>
          </a:p>
          <a:p>
            <a:pPr marL="231775" indent="-231775">
              <a:lnSpc>
                <a:spcPct val="75000"/>
              </a:lnSpc>
              <a:spcBef>
                <a:spcPct val="20000"/>
              </a:spcBef>
              <a:spcAft>
                <a:spcPct val="15000"/>
              </a:spcAft>
              <a:buClr>
                <a:schemeClr val="accent2"/>
              </a:buClr>
              <a:buFontTx/>
              <a:buChar char="•"/>
            </a:pPr>
            <a:r>
              <a:rPr lang="en-US" sz="1600"/>
              <a:t>Centralized reporting and auditing</a:t>
            </a:r>
          </a:p>
          <a:p>
            <a:pPr marL="231775" indent="-231775">
              <a:lnSpc>
                <a:spcPct val="75000"/>
              </a:lnSpc>
              <a:spcBef>
                <a:spcPct val="20000"/>
              </a:spcBef>
              <a:spcAft>
                <a:spcPct val="15000"/>
              </a:spcAft>
              <a:buClr>
                <a:schemeClr val="accent2"/>
              </a:buClr>
              <a:buFontTx/>
              <a:buChar char="•"/>
            </a:pPr>
            <a:r>
              <a:rPr lang="en-US" sz="1600"/>
              <a:t>Manages endpoint analysis and client delivery</a:t>
            </a:r>
          </a:p>
          <a:p>
            <a:pPr marL="231775" indent="-231775">
              <a:lnSpc>
                <a:spcPct val="75000"/>
              </a:lnSpc>
              <a:spcBef>
                <a:spcPct val="20000"/>
              </a:spcBef>
              <a:spcAft>
                <a:spcPct val="15000"/>
              </a:spcAft>
              <a:buClr>
                <a:schemeClr val="accent2"/>
              </a:buClr>
              <a:buFontTx/>
              <a:buChar char="•"/>
            </a:pPr>
            <a:r>
              <a:rPr lang="en-US" sz="1600"/>
              <a:t>Extends access to more devices and scenarios</a:t>
            </a:r>
          </a:p>
          <a:p>
            <a:pPr marL="231775" indent="-231775">
              <a:lnSpc>
                <a:spcPct val="75000"/>
              </a:lnSpc>
              <a:spcBef>
                <a:spcPct val="20000"/>
              </a:spcBef>
              <a:spcAft>
                <a:spcPct val="15000"/>
              </a:spcAft>
              <a:buClr>
                <a:schemeClr val="accent2"/>
              </a:buClr>
              <a:buFontTx/>
              <a:buChar char="•"/>
            </a:pPr>
            <a:r>
              <a:rPr lang="en-US" sz="1600"/>
              <a:t>Advanced policy engine with action rights control</a:t>
            </a:r>
          </a:p>
        </p:txBody>
      </p:sp>
      <p:grpSp>
        <p:nvGrpSpPr>
          <p:cNvPr id="180237" name="Group 13"/>
          <p:cNvGrpSpPr>
            <a:grpSpLocks/>
          </p:cNvGrpSpPr>
          <p:nvPr/>
        </p:nvGrpSpPr>
        <p:grpSpPr bwMode="auto">
          <a:xfrm>
            <a:off x="676275" y="1912938"/>
            <a:ext cx="3181350" cy="1146175"/>
            <a:chOff x="3687" y="3053"/>
            <a:chExt cx="1654" cy="595"/>
          </a:xfrm>
        </p:grpSpPr>
        <p:pic>
          <p:nvPicPr>
            <p:cNvPr id="180238" name="Picture 14" descr="AG-black copy"/>
            <p:cNvPicPr>
              <a:picLocks noChangeAspect="1" noChangeArrowheads="1"/>
            </p:cNvPicPr>
            <p:nvPr/>
          </p:nvPicPr>
          <p:blipFill>
            <a:blip r:embed="rId4" cstate="print"/>
            <a:srcRect/>
            <a:stretch>
              <a:fillRect/>
            </a:stretch>
          </p:blipFill>
          <p:spPr bwMode="auto">
            <a:xfrm>
              <a:off x="3687" y="3053"/>
              <a:ext cx="1654" cy="486"/>
            </a:xfrm>
            <a:prstGeom prst="rect">
              <a:avLst/>
            </a:prstGeom>
            <a:noFill/>
          </p:spPr>
        </p:pic>
        <p:sp>
          <p:nvSpPr>
            <p:cNvPr id="180239" name="Oval 15"/>
            <p:cNvSpPr>
              <a:spLocks noChangeArrowheads="1"/>
            </p:cNvSpPr>
            <p:nvPr/>
          </p:nvSpPr>
          <p:spPr bwMode="auto">
            <a:xfrm>
              <a:off x="3752" y="3415"/>
              <a:ext cx="1475" cy="233"/>
            </a:xfrm>
            <a:prstGeom prst="ellipse">
              <a:avLst/>
            </a:prstGeom>
            <a:gradFill rotWithShape="1">
              <a:gsLst>
                <a:gs pos="0">
                  <a:schemeClr val="tx1">
                    <a:alpha val="70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904227B3-2993-484B-AB37-166AD71F863F}" type="slidenum">
              <a:rPr lang="en-US"/>
              <a:pPr/>
              <a:t>9</a:t>
            </a:fld>
            <a:endParaRPr lang="en-US"/>
          </a:p>
        </p:txBody>
      </p:sp>
      <p:sp>
        <p:nvSpPr>
          <p:cNvPr id="23" name="Footer Placeholder 4"/>
          <p:cNvSpPr>
            <a:spLocks noGrp="1"/>
          </p:cNvSpPr>
          <p:nvPr>
            <p:ph type="ftr" sz="quarter" idx="11"/>
          </p:nvPr>
        </p:nvSpPr>
        <p:spPr/>
        <p:txBody>
          <a:bodyPr/>
          <a:lstStyle/>
          <a:p>
            <a:r>
              <a:rPr lang="en-US"/>
              <a:t>Internal and Partner Use Only</a:t>
            </a:r>
          </a:p>
          <a:p>
            <a:endParaRPr lang="en-US"/>
          </a:p>
        </p:txBody>
      </p:sp>
      <p:sp>
        <p:nvSpPr>
          <p:cNvPr id="24" name="Date Placeholder 5"/>
          <p:cNvSpPr>
            <a:spLocks noGrp="1"/>
          </p:cNvSpPr>
          <p:nvPr>
            <p:ph type="dt" sz="half" idx="12"/>
          </p:nvPr>
        </p:nvSpPr>
        <p:spPr/>
        <p:txBody>
          <a:bodyPr/>
          <a:lstStyle/>
          <a:p>
            <a:r>
              <a:rPr lang="en-US"/>
              <a:t>© 2005 Citrix Systems, Inc.—All rights reserved.</a:t>
            </a:r>
          </a:p>
        </p:txBody>
      </p:sp>
      <p:sp>
        <p:nvSpPr>
          <p:cNvPr id="182274" name="Rectangle 2"/>
          <p:cNvSpPr>
            <a:spLocks noChangeArrowheads="1"/>
          </p:cNvSpPr>
          <p:nvPr/>
        </p:nvSpPr>
        <p:spPr bwMode="auto">
          <a:xfrm>
            <a:off x="0" y="2771775"/>
            <a:ext cx="9144000" cy="814388"/>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82275" name="Rectangle 3"/>
          <p:cNvSpPr>
            <a:spLocks noChangeArrowheads="1"/>
          </p:cNvSpPr>
          <p:nvPr/>
        </p:nvSpPr>
        <p:spPr bwMode="auto">
          <a:xfrm>
            <a:off x="0" y="4395788"/>
            <a:ext cx="9144000" cy="814387"/>
          </a:xfrm>
          <a:prstGeom prst="rect">
            <a:avLst/>
          </a:prstGeom>
          <a:gradFill rotWithShape="1">
            <a:gsLst>
              <a:gs pos="0">
                <a:srgbClr val="FFFFFF">
                  <a:alpha val="24001"/>
                </a:srgbClr>
              </a:gs>
              <a:gs pos="50000">
                <a:srgbClr val="8B93AB">
                  <a:alpha val="49001"/>
                </a:srgbClr>
              </a:gs>
              <a:gs pos="100000">
                <a:srgbClr val="FFFFFF">
                  <a:alpha val="24001"/>
                </a:srgbClr>
              </a:gs>
            </a:gsLst>
            <a:lin ang="0" scaled="1"/>
          </a:gradFill>
          <a:ln w="9525" algn="ctr">
            <a:noFill/>
            <a:miter lim="800000"/>
            <a:headEnd/>
            <a:tailEnd/>
          </a:ln>
          <a:effectLst/>
        </p:spPr>
        <p:txBody>
          <a:bodyPr wrap="none" anchor="ctr"/>
          <a:lstStyle/>
          <a:p>
            <a:endParaRPr lang="en-US"/>
          </a:p>
        </p:txBody>
      </p:sp>
      <p:sp>
        <p:nvSpPr>
          <p:cNvPr id="182276" name="Rectangle 4"/>
          <p:cNvSpPr>
            <a:spLocks noGrp="1" noChangeArrowheads="1"/>
          </p:cNvSpPr>
          <p:nvPr>
            <p:ph type="title"/>
          </p:nvPr>
        </p:nvSpPr>
        <p:spPr/>
        <p:txBody>
          <a:bodyPr/>
          <a:lstStyle/>
          <a:p>
            <a:r>
              <a:rPr lang="en-US"/>
              <a:t>Agenda</a:t>
            </a:r>
          </a:p>
        </p:txBody>
      </p:sp>
      <p:graphicFrame>
        <p:nvGraphicFramePr>
          <p:cNvPr id="182277" name="Group 5"/>
          <p:cNvGraphicFramePr>
            <a:graphicFrameLocks noGrp="1"/>
          </p:cNvGraphicFramePr>
          <p:nvPr/>
        </p:nvGraphicFramePr>
        <p:xfrm>
          <a:off x="466725" y="1938338"/>
          <a:ext cx="8677275" cy="3282950"/>
        </p:xfrm>
        <a:graphic>
          <a:graphicData uri="http://schemas.openxmlformats.org/drawingml/2006/table">
            <a:tbl>
              <a:tblPr/>
              <a:tblGrid>
                <a:gridCol w="8677275"/>
              </a:tblGrid>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Overview</a:t>
                      </a:r>
                    </a:p>
                  </a:txBody>
                  <a:tcPr anchor="ctr" horzOverflow="overflow">
                    <a:lnL cap="flat">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828675">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Citrix Access Gateway Advanced Edition</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Feature &amp; Benefits</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285750" marR="0" lvl="0" indent="-285750" algn="l" defTabSz="914400" rtl="0" eaLnBrk="1" fontAlgn="base" latinLnBrk="0" hangingPunct="1">
                        <a:lnSpc>
                          <a:spcPct val="90000"/>
                        </a:lnSpc>
                        <a:spcBef>
                          <a:spcPct val="35000"/>
                        </a:spcBef>
                        <a:spcAft>
                          <a:spcPct val="15000"/>
                        </a:spcAft>
                        <a:buClr>
                          <a:schemeClr val="accent2"/>
                        </a:buClr>
                        <a:buSzTx/>
                        <a:buFontTx/>
                        <a:buNone/>
                        <a:tabLst/>
                      </a:pPr>
                      <a:r>
                        <a:rPr kumimoji="0" lang="en-US" sz="2600" b="0" i="0" u="none" strike="noStrike" cap="none" normalizeH="0" baseline="0" smtClean="0">
                          <a:ln>
                            <a:noFill/>
                          </a:ln>
                          <a:solidFill>
                            <a:schemeClr val="tx1"/>
                          </a:solidFill>
                          <a:effectLst/>
                          <a:latin typeface="Arial" charset="0"/>
                        </a:rPr>
                        <a:t>Architecture</a:t>
                      </a:r>
                    </a:p>
                  </a:txBody>
                  <a:tcPr anchor="ctr"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82293" name="Freeform 21"/>
          <p:cNvSpPr>
            <a:spLocks/>
          </p:cNvSpPr>
          <p:nvPr/>
        </p:nvSpPr>
        <p:spPr bwMode="auto">
          <a:xfrm>
            <a:off x="179388" y="3811588"/>
            <a:ext cx="288925" cy="358775"/>
          </a:xfrm>
          <a:custGeom>
            <a:avLst/>
            <a:gdLst/>
            <a:ahLst/>
            <a:cxnLst>
              <a:cxn ang="0">
                <a:pos x="0" y="0"/>
              </a:cxn>
              <a:cxn ang="0">
                <a:pos x="182" y="182"/>
              </a:cxn>
              <a:cxn ang="0">
                <a:pos x="0" y="363"/>
              </a:cxn>
              <a:cxn ang="0">
                <a:pos x="0" y="0"/>
              </a:cxn>
            </a:cxnLst>
            <a:rect l="0" t="0" r="r" b="b"/>
            <a:pathLst>
              <a:path w="182" h="363">
                <a:moveTo>
                  <a:pt x="0" y="0"/>
                </a:moveTo>
                <a:lnTo>
                  <a:pt x="182" y="182"/>
                </a:lnTo>
                <a:lnTo>
                  <a:pt x="0" y="363"/>
                </a:lnTo>
                <a:lnTo>
                  <a:pt x="0" y="0"/>
                </a:lnTo>
                <a:close/>
              </a:path>
            </a:pathLst>
          </a:custGeom>
          <a:solidFill>
            <a:schemeClr val="accent1"/>
          </a:solidFill>
          <a:ln w="9525" cap="flat" cmpd="sng">
            <a:noFill/>
            <a:prstDash val="solid"/>
            <a:round/>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trix_corp_template_1.0">
  <a:themeElements>
    <a:clrScheme name="">
      <a:dk1>
        <a:srgbClr val="000000"/>
      </a:dk1>
      <a:lt1>
        <a:srgbClr val="FFFFFF"/>
      </a:lt1>
      <a:dk2>
        <a:srgbClr val="000000"/>
      </a:dk2>
      <a:lt2>
        <a:srgbClr val="A6ACBE"/>
      </a:lt2>
      <a:accent1>
        <a:srgbClr val="FF9900"/>
      </a:accent1>
      <a:accent2>
        <a:srgbClr val="CC0000"/>
      </a:accent2>
      <a:accent3>
        <a:srgbClr val="FFFFFF"/>
      </a:accent3>
      <a:accent4>
        <a:srgbClr val="000000"/>
      </a:accent4>
      <a:accent5>
        <a:srgbClr val="FFCAAA"/>
      </a:accent5>
      <a:accent6>
        <a:srgbClr val="B90000"/>
      </a:accent6>
      <a:hlink>
        <a:srgbClr val="1176DB"/>
      </a:hlink>
      <a:folHlink>
        <a:srgbClr val="9FD800"/>
      </a:folHlink>
    </a:clrScheme>
    <a:fontScheme name="citrix_corp_template_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trix_corp_template_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_corp_template_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rix_corp_template_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rix_corp_template_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rix_corp_template_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rix_corp_template_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rix_corp_template_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rix_corp_template_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rix_corp_template_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rix_corp_template_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rix_corp_template_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rix_corp_template_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itrix_corp_template_1.0 13">
        <a:dk1>
          <a:srgbClr val="000000"/>
        </a:dk1>
        <a:lt1>
          <a:srgbClr val="FFFFFF"/>
        </a:lt1>
        <a:dk2>
          <a:srgbClr val="000000"/>
        </a:dk2>
        <a:lt2>
          <a:srgbClr val="808080"/>
        </a:lt2>
        <a:accent1>
          <a:srgbClr val="FF9900"/>
        </a:accent1>
        <a:accent2>
          <a:srgbClr val="333399"/>
        </a:accent2>
        <a:accent3>
          <a:srgbClr val="FFFFFF"/>
        </a:accent3>
        <a:accent4>
          <a:srgbClr val="000000"/>
        </a:accent4>
        <a:accent5>
          <a:srgbClr val="FF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_corp_template_1.0 14">
        <a:dk1>
          <a:srgbClr val="000000"/>
        </a:dk1>
        <a:lt1>
          <a:srgbClr val="FFFFFF"/>
        </a:lt1>
        <a:dk2>
          <a:srgbClr val="000000"/>
        </a:dk2>
        <a:lt2>
          <a:srgbClr val="808080"/>
        </a:lt2>
        <a:accent1>
          <a:srgbClr val="FF9900"/>
        </a:accent1>
        <a:accent2>
          <a:srgbClr val="CC0000"/>
        </a:accent2>
        <a:accent3>
          <a:srgbClr val="FFFFFF"/>
        </a:accent3>
        <a:accent4>
          <a:srgbClr val="000000"/>
        </a:accent4>
        <a:accent5>
          <a:srgbClr val="FFCAAA"/>
        </a:accent5>
        <a:accent6>
          <a:srgbClr val="B9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rix_corp_template_1.0 15">
        <a:dk1>
          <a:srgbClr val="000000"/>
        </a:dk1>
        <a:lt1>
          <a:srgbClr val="FFFFFF"/>
        </a:lt1>
        <a:dk2>
          <a:srgbClr val="000000"/>
        </a:dk2>
        <a:lt2>
          <a:srgbClr val="808080"/>
        </a:lt2>
        <a:accent1>
          <a:srgbClr val="FF9900"/>
        </a:accent1>
        <a:accent2>
          <a:srgbClr val="CC0000"/>
        </a:accent2>
        <a:accent3>
          <a:srgbClr val="FFFFFF"/>
        </a:accent3>
        <a:accent4>
          <a:srgbClr val="000000"/>
        </a:accent4>
        <a:accent5>
          <a:srgbClr val="FFCAAA"/>
        </a:accent5>
        <a:accent6>
          <a:srgbClr val="B90000"/>
        </a:accent6>
        <a:hlink>
          <a:srgbClr val="ACD404"/>
        </a:hlink>
        <a:folHlink>
          <a:srgbClr val="99CC00"/>
        </a:folHlink>
      </a:clrScheme>
      <a:clrMap bg1="lt1" tx1="dk1" bg2="lt2" tx2="dk2" accent1="accent1" accent2="accent2" accent3="accent3" accent4="accent4" accent5="accent5" accent6="accent6" hlink="hlink" folHlink="folHlink"/>
    </a:extraClrScheme>
    <a:extraClrScheme>
      <a:clrScheme name="citrix_corp_template_1.0 16">
        <a:dk1>
          <a:srgbClr val="000000"/>
        </a:dk1>
        <a:lt1>
          <a:srgbClr val="FFFFFF"/>
        </a:lt1>
        <a:dk2>
          <a:srgbClr val="000000"/>
        </a:dk2>
        <a:lt2>
          <a:srgbClr val="808080"/>
        </a:lt2>
        <a:accent1>
          <a:srgbClr val="FF9900"/>
        </a:accent1>
        <a:accent2>
          <a:srgbClr val="CC0000"/>
        </a:accent2>
        <a:accent3>
          <a:srgbClr val="FFFFFF"/>
        </a:accent3>
        <a:accent4>
          <a:srgbClr val="000000"/>
        </a:accent4>
        <a:accent5>
          <a:srgbClr val="FFCAAA"/>
        </a:accent5>
        <a:accent6>
          <a:srgbClr val="B90000"/>
        </a:accent6>
        <a:hlink>
          <a:srgbClr val="ACD404"/>
        </a:hlink>
        <a:folHlink>
          <a:srgbClr val="1397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FF9900"/>
      </a:accent1>
      <a:accent2>
        <a:srgbClr val="CC0000"/>
      </a:accent2>
      <a:accent3>
        <a:srgbClr val="FFFFFF"/>
      </a:accent3>
      <a:accent4>
        <a:srgbClr val="000000"/>
      </a:accent4>
      <a:accent5>
        <a:srgbClr val="FFCAAA"/>
      </a:accent5>
      <a:accent6>
        <a:srgbClr val="B90000"/>
      </a:accent6>
      <a:hlink>
        <a:srgbClr val="ACD404"/>
      </a:hlink>
      <a:folHlink>
        <a:srgbClr val="1397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1667</TotalTime>
  <Words>6132</Words>
  <Application>Microsoft Office PowerPoint</Application>
  <PresentationFormat>On-screen Show (4:3)</PresentationFormat>
  <Paragraphs>1189</Paragraphs>
  <Slides>56</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Wingdings</vt:lpstr>
      <vt:lpstr>Courier New</vt:lpstr>
      <vt:lpstr>Times New Roman</vt:lpstr>
      <vt:lpstr>SimSun</vt:lpstr>
      <vt:lpstr>ＭＳ Ｐゴシック</vt:lpstr>
      <vt:lpstr>Wingdings 2</vt:lpstr>
      <vt:lpstr>citrix_corp_template_1.0</vt:lpstr>
      <vt:lpstr>Citrix Access Gateway  Advanced Edition  Technical Overview</vt:lpstr>
      <vt:lpstr>Agenda</vt:lpstr>
      <vt:lpstr>The Customer Problems</vt:lpstr>
      <vt:lpstr>Citrix Access Gateway</vt:lpstr>
      <vt:lpstr>Citrix Access Gateway SSL VPN Remote Access</vt:lpstr>
      <vt:lpstr>Agenda</vt:lpstr>
      <vt:lpstr>Access Gateway Advanced Edition  </vt:lpstr>
      <vt:lpstr>Product Components </vt:lpstr>
      <vt:lpstr>Agenda</vt:lpstr>
      <vt:lpstr>Access Gateway Advanced Edition Features &amp; Benefits</vt:lpstr>
      <vt:lpstr>Finding the Right Balance</vt:lpstr>
      <vt:lpstr>SmartAccess Technology</vt:lpstr>
      <vt:lpstr>Granular Controls</vt:lpstr>
      <vt:lpstr>Elements of SmartAccess</vt:lpstr>
      <vt:lpstr>Access Scenario: Corporate Users from a Hotel</vt:lpstr>
      <vt:lpstr>Access Scenario: Corporate Users from Home</vt:lpstr>
      <vt:lpstr>Policy Configuration</vt:lpstr>
      <vt:lpstr>Policy Configuration</vt:lpstr>
      <vt:lpstr>Policy Configuration</vt:lpstr>
      <vt:lpstr>Policy Configuration</vt:lpstr>
      <vt:lpstr>Policy Configuration</vt:lpstr>
      <vt:lpstr>Policy Configuration</vt:lpstr>
      <vt:lpstr>“Entire Network” Access</vt:lpstr>
      <vt:lpstr>Phased Policy Rollout</vt:lpstr>
      <vt:lpstr>Methodology for Defining Access Policies</vt:lpstr>
      <vt:lpstr>Action Rights Control: Overview</vt:lpstr>
      <vt:lpstr>Action Right: HTML Preview</vt:lpstr>
      <vt:lpstr>Action Right:  File Type Association</vt:lpstr>
      <vt:lpstr>Action Right:  File Type Association</vt:lpstr>
      <vt:lpstr>Action Right:  File Type Association</vt:lpstr>
      <vt:lpstr>Endpoint Analysis: Overview</vt:lpstr>
      <vt:lpstr>Endpoint Analysis: User Interaction</vt:lpstr>
      <vt:lpstr>Browser-only Access</vt:lpstr>
      <vt:lpstr>Browser-only Access: Overview</vt:lpstr>
      <vt:lpstr>Browser-only Access: Web Proxy</vt:lpstr>
      <vt:lpstr>Browser-only Access:  Web Proxy URL Rewriting</vt:lpstr>
      <vt:lpstr>Browser-only Access: Nav UI – Applications</vt:lpstr>
      <vt:lpstr>Mobile Device Awareness</vt:lpstr>
      <vt:lpstr>Mobile Device Awareness: User Experience</vt:lpstr>
      <vt:lpstr>Mobile Device Awareness: User Experience</vt:lpstr>
      <vt:lpstr>Extended Control for Citrix Presentation Server</vt:lpstr>
      <vt:lpstr>Extending Web Interface</vt:lpstr>
      <vt:lpstr>Upgrade from Standard Edition to Advanced Edition</vt:lpstr>
      <vt:lpstr>Configuring the appliance for Advanced Edition</vt:lpstr>
      <vt:lpstr>Appliance Management</vt:lpstr>
      <vt:lpstr>Configuring Access Gateway with Advanced Access Control</vt:lpstr>
      <vt:lpstr>Agenda</vt:lpstr>
      <vt:lpstr>Standard Deployment</vt:lpstr>
      <vt:lpstr>Traffic Flow - VPN</vt:lpstr>
      <vt:lpstr>AG Traffic – ICA/CGP</vt:lpstr>
      <vt:lpstr>AG+AAC Traffic – Browser-based</vt:lpstr>
      <vt:lpstr>Fully Redundant Deployment</vt:lpstr>
      <vt:lpstr>Components and Traffic Flow</vt:lpstr>
      <vt:lpstr>Access Gateway Advanced Edition </vt:lpstr>
      <vt:lpstr>Additional Resources:</vt:lpstr>
      <vt:lpstr>Slide 56</vt:lpstr>
    </vt:vector>
  </TitlesOfParts>
  <Manager>Tammy Richards</Manager>
  <Company>Citrix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Citrix Access Gateway Advanced Edition Technical Presentation</dc:title>
  <dc:subject>Citrix Corporate template version 1.0</dc:subject>
  <dc:creator/>
  <cp:lastModifiedBy>CP1</cp:lastModifiedBy>
  <cp:revision>212</cp:revision>
  <dcterms:created xsi:type="dcterms:W3CDTF">2003-08-19T22:21:32Z</dcterms:created>
  <dcterms:modified xsi:type="dcterms:W3CDTF">2012-06-19T18:49:31Z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ersion">
    <vt:lpwstr>4.x</vt:lpwstr>
  </property>
  <property fmtid="{D5CDD505-2E9C-101B-9397-08002B2CF9AE}" pid="3" name="use">
    <vt:lpwstr>External Use - Customers</vt:lpwstr>
  </property>
  <property fmtid="{D5CDD505-2E9C-101B-9397-08002B2CF9AE}" pid="4" name="Content Type">
    <vt:lpwstr>Technical Presentations</vt:lpwstr>
  </property>
  <property fmtid="{D5CDD505-2E9C-101B-9397-08002B2CF9AE}" pid="5" name="Contact E-mail">
    <vt:lpwstr>tim.simmons@citrix.com</vt:lpwstr>
  </property>
  <property fmtid="{D5CDD505-2E9C-101B-9397-08002B2CF9AE}" pid="6" name="SPSDescription">
    <vt:lpwstr>A - Access Gateway Advanced Edition master technical presentation</vt:lpwstr>
  </property>
  <property fmtid="{D5CDD505-2E9C-101B-9397-08002B2CF9AE}" pid="7" name="Owner">
    <vt:lpwstr>Phil Montgomery</vt:lpwstr>
  </property>
  <property fmtid="{D5CDD505-2E9C-101B-9397-08002B2CF9AE}" pid="8" name="Audience">
    <vt:lpwstr>NDA-Content</vt:lpwstr>
  </property>
  <property fmtid="{D5CDD505-2E9C-101B-9397-08002B2CF9AE}" pid="9" name="Status">
    <vt:lpwstr>Final</vt:lpwstr>
  </property>
  <property fmtid="{D5CDD505-2E9C-101B-9397-08002B2CF9AE}" pid="10" name="Language">
    <vt:lpwstr>English</vt:lpwstr>
  </property>
  <property fmtid="{D5CDD505-2E9C-101B-9397-08002B2CF9AE}" pid="11" name="Description0">
    <vt:lpwstr>Technical details about AG 4.5 Advanced Edition. Until launch date 13 Oct under NDA</vt:lpwstr>
  </property>
</Properties>
</file>