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261" r:id="rId2"/>
    <p:sldId id="414" r:id="rId3"/>
    <p:sldId id="415" r:id="rId4"/>
    <p:sldId id="416" r:id="rId5"/>
    <p:sldId id="417" r:id="rId6"/>
    <p:sldId id="418" r:id="rId7"/>
  </p:sldIdLst>
  <p:sldSz cx="12188825" cy="6858000"/>
  <p:notesSz cx="9144000" cy="6858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832A"/>
    <a:srgbClr val="4D4D4F"/>
    <a:srgbClr val="108066"/>
    <a:srgbClr val="000000"/>
    <a:srgbClr val="004892"/>
    <a:srgbClr val="FAFAFA"/>
    <a:srgbClr val="E6E6E6"/>
    <a:srgbClr val="E3E3E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3" autoAdjust="0"/>
    <p:restoredTop sz="90106" autoAdjust="0"/>
  </p:normalViewPr>
  <p:slideViewPr>
    <p:cSldViewPr>
      <p:cViewPr varScale="1">
        <p:scale>
          <a:sx n="70" d="100"/>
          <a:sy n="70" d="100"/>
        </p:scale>
        <p:origin x="1142" y="43"/>
      </p:cViewPr>
      <p:guideLst>
        <p:guide orient="horz" pos="2160"/>
        <p:guide pos="3839"/>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3" d="100"/>
          <a:sy n="93" d="100"/>
        </p:scale>
        <p:origin x="160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FAFA060-6636-4578-AF3E-FEB8B05E41F2}" type="datetimeFigureOut">
              <a:rPr lang="en-US" smtClean="0"/>
              <a:t>7/29/2021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r>
              <a:rPr lang="en-US" dirty="0"/>
              <a:t>F5 Networks, Inc.</a:t>
            </a:r>
          </a:p>
        </p:txBody>
      </p:sp>
      <p:sp>
        <p:nvSpPr>
          <p:cNvPr id="7" name="Slide Number Placeholder 6"/>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A9788FA-AB08-43D3-9DA3-71551844DCB1}" type="slidenum">
              <a:rPr lang="en-US" smtClean="0"/>
              <a:t>‹#›</a:t>
            </a:fld>
            <a:endParaRPr lang="en-US"/>
          </a:p>
        </p:txBody>
      </p:sp>
    </p:spTree>
    <p:extLst>
      <p:ext uri="{BB962C8B-B14F-4D97-AF65-F5344CB8AC3E}">
        <p14:creationId xmlns:p14="http://schemas.microsoft.com/office/powerpoint/2010/main" val="3762745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82C5657-D05C-4E60-AE4D-CCFC743DEABC}" type="datetimeFigureOut">
              <a:rPr lang="en-US" smtClean="0"/>
              <a:t>7/29/2021</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1FA4136-8B0D-4D64-8F5B-630EBC8D67B3}" type="slidenum">
              <a:rPr lang="en-US" smtClean="0"/>
              <a:t>‹#›</a:t>
            </a:fld>
            <a:endParaRPr lang="en-US"/>
          </a:p>
        </p:txBody>
      </p:sp>
    </p:spTree>
    <p:extLst>
      <p:ext uri="{BB962C8B-B14F-4D97-AF65-F5344CB8AC3E}">
        <p14:creationId xmlns:p14="http://schemas.microsoft.com/office/powerpoint/2010/main" val="137086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FA4136-8B0D-4D64-8F5B-630EBC8D67B3}" type="slidenum">
              <a:rPr lang="en-US" smtClean="0"/>
              <a:t>1</a:t>
            </a:fld>
            <a:endParaRPr lang="en-US"/>
          </a:p>
        </p:txBody>
      </p:sp>
    </p:spTree>
    <p:extLst>
      <p:ext uri="{BB962C8B-B14F-4D97-AF65-F5344CB8AC3E}">
        <p14:creationId xmlns:p14="http://schemas.microsoft.com/office/powerpoint/2010/main" val="3334386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Franklin Gothic Book"/>
                <a:cs typeface="Franklin Gothic Book"/>
              </a:rPr>
              <a:t>Typical enterprise</a:t>
            </a:r>
            <a:r>
              <a:rPr lang="en-US" sz="1200" baseline="0" dirty="0">
                <a:latin typeface="Franklin Gothic Book"/>
                <a:cs typeface="Franklin Gothic Book"/>
              </a:rPr>
              <a:t> environment comprises many areas for security as pictured above</a:t>
            </a:r>
            <a:endParaRPr lang="en-US" sz="1200" dirty="0">
              <a:latin typeface="Franklin Gothic Book"/>
              <a:cs typeface="Franklin Gothic Book"/>
            </a:endParaRPr>
          </a:p>
          <a:p>
            <a:endParaRPr lang="en-US" dirty="0"/>
          </a:p>
        </p:txBody>
      </p:sp>
      <p:sp>
        <p:nvSpPr>
          <p:cNvPr id="4" name="Slide Number Placeholder 3"/>
          <p:cNvSpPr>
            <a:spLocks noGrp="1"/>
          </p:cNvSpPr>
          <p:nvPr>
            <p:ph type="sldNum" sz="quarter" idx="10"/>
          </p:nvPr>
        </p:nvSpPr>
        <p:spPr/>
        <p:txBody>
          <a:bodyPr/>
          <a:lstStyle/>
          <a:p>
            <a:fld id="{21FA4136-8B0D-4D64-8F5B-630EBC8D67B3}" type="slidenum">
              <a:rPr lang="en-US" smtClean="0"/>
              <a:t>3</a:t>
            </a:fld>
            <a:endParaRPr lang="en-US" dirty="0"/>
          </a:p>
        </p:txBody>
      </p:sp>
    </p:spTree>
    <p:extLst>
      <p:ext uri="{BB962C8B-B14F-4D97-AF65-F5344CB8AC3E}">
        <p14:creationId xmlns:p14="http://schemas.microsoft.com/office/powerpoint/2010/main" val="311156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Franklin Gothic Book"/>
                <a:cs typeface="Franklin Gothic Book"/>
              </a:rPr>
              <a:t>Typical enterprise</a:t>
            </a:r>
            <a:r>
              <a:rPr lang="en-US" sz="1200" baseline="0" dirty="0">
                <a:latin typeface="Franklin Gothic Book"/>
                <a:cs typeface="Franklin Gothic Book"/>
              </a:rPr>
              <a:t> environment comprises many areas for security as pictured above</a:t>
            </a:r>
            <a:endParaRPr lang="en-US" sz="1200" dirty="0">
              <a:latin typeface="Franklin Gothic Book"/>
              <a:cs typeface="Franklin Gothic Book"/>
            </a:endParaRPr>
          </a:p>
          <a:p>
            <a:endParaRPr lang="en-US" dirty="0"/>
          </a:p>
        </p:txBody>
      </p:sp>
      <p:sp>
        <p:nvSpPr>
          <p:cNvPr id="4" name="Slide Number Placeholder 3"/>
          <p:cNvSpPr>
            <a:spLocks noGrp="1"/>
          </p:cNvSpPr>
          <p:nvPr>
            <p:ph type="sldNum" sz="quarter" idx="10"/>
          </p:nvPr>
        </p:nvSpPr>
        <p:spPr/>
        <p:txBody>
          <a:bodyPr/>
          <a:lstStyle/>
          <a:p>
            <a:fld id="{21FA4136-8B0D-4D64-8F5B-630EBC8D67B3}" type="slidenum">
              <a:rPr lang="en-US" smtClean="0"/>
              <a:t>4</a:t>
            </a:fld>
            <a:endParaRPr lang="en-US" dirty="0"/>
          </a:p>
        </p:txBody>
      </p:sp>
    </p:spTree>
    <p:extLst>
      <p:ext uri="{BB962C8B-B14F-4D97-AF65-F5344CB8AC3E}">
        <p14:creationId xmlns:p14="http://schemas.microsoft.com/office/powerpoint/2010/main" val="101069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Franklin Gothic Book"/>
                <a:cs typeface="Franklin Gothic Book"/>
              </a:rPr>
              <a:t>Typical enterprise</a:t>
            </a:r>
            <a:r>
              <a:rPr lang="en-US" sz="1200" baseline="0" dirty="0">
                <a:latin typeface="Franklin Gothic Book"/>
                <a:cs typeface="Franklin Gothic Book"/>
              </a:rPr>
              <a:t> environment comprises many areas for security as pictured above</a:t>
            </a:r>
            <a:endParaRPr lang="en-US" sz="1200" dirty="0">
              <a:latin typeface="Franklin Gothic Book"/>
              <a:cs typeface="Franklin Gothic Book"/>
            </a:endParaRPr>
          </a:p>
          <a:p>
            <a:endParaRPr lang="en-US" dirty="0"/>
          </a:p>
        </p:txBody>
      </p:sp>
      <p:sp>
        <p:nvSpPr>
          <p:cNvPr id="4" name="Slide Number Placeholder 3"/>
          <p:cNvSpPr>
            <a:spLocks noGrp="1"/>
          </p:cNvSpPr>
          <p:nvPr>
            <p:ph type="sldNum" sz="quarter" idx="10"/>
          </p:nvPr>
        </p:nvSpPr>
        <p:spPr/>
        <p:txBody>
          <a:bodyPr/>
          <a:lstStyle/>
          <a:p>
            <a:fld id="{21FA4136-8B0D-4D64-8F5B-630EBC8D67B3}" type="slidenum">
              <a:rPr lang="en-US" smtClean="0"/>
              <a:t>5</a:t>
            </a:fld>
            <a:endParaRPr lang="en-US" dirty="0"/>
          </a:p>
        </p:txBody>
      </p:sp>
    </p:spTree>
    <p:extLst>
      <p:ext uri="{BB962C8B-B14F-4D97-AF65-F5344CB8AC3E}">
        <p14:creationId xmlns:p14="http://schemas.microsoft.com/office/powerpoint/2010/main" val="2217429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Franklin Gothic Book"/>
                <a:cs typeface="Franklin Gothic Book"/>
              </a:rPr>
              <a:t>Typical enterprise</a:t>
            </a:r>
            <a:r>
              <a:rPr lang="en-US" sz="1200" baseline="0" dirty="0">
                <a:latin typeface="Franklin Gothic Book"/>
                <a:cs typeface="Franklin Gothic Book"/>
              </a:rPr>
              <a:t> environment comprises many areas for security as pictured above</a:t>
            </a:r>
            <a:endParaRPr lang="en-US" sz="1200" dirty="0">
              <a:latin typeface="Franklin Gothic Book"/>
              <a:cs typeface="Franklin Gothic Book"/>
            </a:endParaRPr>
          </a:p>
          <a:p>
            <a:endParaRPr lang="en-US" dirty="0"/>
          </a:p>
        </p:txBody>
      </p:sp>
      <p:sp>
        <p:nvSpPr>
          <p:cNvPr id="4" name="Slide Number Placeholder 3"/>
          <p:cNvSpPr>
            <a:spLocks noGrp="1"/>
          </p:cNvSpPr>
          <p:nvPr>
            <p:ph type="sldNum" sz="quarter" idx="10"/>
          </p:nvPr>
        </p:nvSpPr>
        <p:spPr/>
        <p:txBody>
          <a:bodyPr/>
          <a:lstStyle/>
          <a:p>
            <a:fld id="{21FA4136-8B0D-4D64-8F5B-630EBC8D67B3}" type="slidenum">
              <a:rPr lang="en-US" smtClean="0"/>
              <a:t>6</a:t>
            </a:fld>
            <a:endParaRPr lang="en-US" dirty="0"/>
          </a:p>
        </p:txBody>
      </p:sp>
    </p:spTree>
    <p:extLst>
      <p:ext uri="{BB962C8B-B14F-4D97-AF65-F5344CB8AC3E}">
        <p14:creationId xmlns:p14="http://schemas.microsoft.com/office/powerpoint/2010/main" val="3372874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0"/>
          <p:cNvSpPr>
            <a:spLocks noGrp="1"/>
          </p:cNvSpPr>
          <p:nvPr>
            <p:ph type="title"/>
          </p:nvPr>
        </p:nvSpPr>
        <p:spPr/>
        <p:txBody>
          <a:bodyPr/>
          <a:lstStyle/>
          <a:p>
            <a:r>
              <a:rPr lang="en-US"/>
              <a:t>Click to edit Master title style</a:t>
            </a:r>
          </a:p>
        </p:txBody>
      </p:sp>
      <p:sp>
        <p:nvSpPr>
          <p:cNvPr id="6" name="Slide Number Placeholder 23"/>
          <p:cNvSpPr txBox="1">
            <a:spLocks/>
          </p:cNvSpPr>
          <p:nvPr userDrawn="1"/>
        </p:nvSpPr>
        <p:spPr>
          <a:xfrm>
            <a:off x="4326318" y="6537960"/>
            <a:ext cx="1828800" cy="320040"/>
          </a:xfrm>
          <a:prstGeom prst="rect">
            <a:avLst/>
          </a:prstGeom>
        </p:spPr>
        <p:txBody>
          <a:bodyPr vert="horz" wrap="square" lIns="0" tIns="0" rIns="0" bIns="0" rtlCol="0" anchor="ctr">
            <a:noAutofit/>
          </a:bodyPr>
          <a:lstStyle>
            <a:defPPr>
              <a:defRPr lang="en-US"/>
            </a:defPPr>
            <a:lvl1pPr marL="0" algn="l" defTabSz="914400" rtl="0" eaLnBrk="1" latinLnBrk="0" hangingPunct="1">
              <a:defRPr lang="en-US" sz="1100" kern="1200" smtClean="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
        <p:nvSpPr>
          <p:cNvPr id="7" name="Rectangle 6"/>
          <p:cNvSpPr/>
          <p:nvPr userDrawn="1"/>
        </p:nvSpPr>
        <p:spPr>
          <a:xfrm>
            <a:off x="10343435" y="6516368"/>
            <a:ext cx="1084977"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FireEye, </a:t>
            </a:r>
            <a:r>
              <a:rPr lang="en-US" sz="1200" dirty="0" err="1"/>
              <a:t>Inc</a:t>
            </a:r>
            <a:endParaRPr lang="en-US" sz="1200" dirty="0"/>
          </a:p>
        </p:txBody>
      </p:sp>
      <p:sp>
        <p:nvSpPr>
          <p:cNvPr id="10" name="Rectangle 9"/>
          <p:cNvSpPr/>
          <p:nvPr userDrawn="1"/>
        </p:nvSpPr>
        <p:spPr>
          <a:xfrm>
            <a:off x="538397" y="6516368"/>
            <a:ext cx="1428404"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F5 Networks, </a:t>
            </a:r>
            <a:r>
              <a:rPr lang="en-US" sz="1200" dirty="0" err="1"/>
              <a:t>Inc</a:t>
            </a:r>
            <a:endParaRPr lang="en-US" sz="1200" dirty="0"/>
          </a:p>
        </p:txBody>
      </p:sp>
    </p:spTree>
    <p:extLst>
      <p:ext uri="{BB962C8B-B14F-4D97-AF65-F5344CB8AC3E}">
        <p14:creationId xmlns:p14="http://schemas.microsoft.com/office/powerpoint/2010/main" val="292131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23"/>
          <p:cNvSpPr txBox="1">
            <a:spLocks/>
          </p:cNvSpPr>
          <p:nvPr userDrawn="1"/>
        </p:nvSpPr>
        <p:spPr>
          <a:xfrm>
            <a:off x="4167333" y="6537960"/>
            <a:ext cx="1828800" cy="320040"/>
          </a:xfrm>
          <a:prstGeom prst="rect">
            <a:avLst/>
          </a:prstGeom>
        </p:spPr>
        <p:txBody>
          <a:bodyPr vert="horz" wrap="square" lIns="0" tIns="0" rIns="0" bIns="0" rtlCol="0" anchor="ctr">
            <a:noAutofit/>
          </a:bodyPr>
          <a:lstStyle>
            <a:defPPr>
              <a:defRPr lang="en-US"/>
            </a:defPPr>
            <a:lvl1pPr marL="0" algn="l" defTabSz="914400" rtl="0" eaLnBrk="1" latinLnBrk="0" hangingPunct="1">
              <a:defRPr lang="en-US" sz="1100" kern="1200" smtClean="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
        <p:nvSpPr>
          <p:cNvPr id="3" name="Rectangle 2"/>
          <p:cNvSpPr/>
          <p:nvPr userDrawn="1"/>
        </p:nvSpPr>
        <p:spPr>
          <a:xfrm>
            <a:off x="10184450" y="6516368"/>
            <a:ext cx="1084977"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FireEye, </a:t>
            </a:r>
            <a:r>
              <a:rPr lang="en-US" sz="1200" dirty="0" err="1"/>
              <a:t>Inc</a:t>
            </a:r>
            <a:endParaRPr lang="en-US" sz="1200" dirty="0"/>
          </a:p>
        </p:txBody>
      </p:sp>
      <p:sp>
        <p:nvSpPr>
          <p:cNvPr id="6" name="Rectangle 5"/>
          <p:cNvSpPr/>
          <p:nvPr userDrawn="1"/>
        </p:nvSpPr>
        <p:spPr>
          <a:xfrm>
            <a:off x="379412" y="6516368"/>
            <a:ext cx="1428404"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F5 Networks, </a:t>
            </a:r>
            <a:r>
              <a:rPr lang="en-US" sz="1200" dirty="0" err="1"/>
              <a:t>Inc</a:t>
            </a:r>
            <a:endParaRPr lang="en-US" sz="1200" dirty="0"/>
          </a:p>
        </p:txBody>
      </p:sp>
    </p:spTree>
    <p:extLst>
      <p:ext uri="{BB962C8B-B14F-4D97-AF65-F5344CB8AC3E}">
        <p14:creationId xmlns:p14="http://schemas.microsoft.com/office/powerpoint/2010/main" val="358559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23"/>
          <p:cNvSpPr txBox="1">
            <a:spLocks/>
          </p:cNvSpPr>
          <p:nvPr userDrawn="1"/>
        </p:nvSpPr>
        <p:spPr>
          <a:xfrm>
            <a:off x="4167333" y="6537960"/>
            <a:ext cx="1828800" cy="320040"/>
          </a:xfrm>
          <a:prstGeom prst="rect">
            <a:avLst/>
          </a:prstGeom>
        </p:spPr>
        <p:txBody>
          <a:bodyPr vert="horz" wrap="square" lIns="0" tIns="0" rIns="0" bIns="0" rtlCol="0" anchor="ctr">
            <a:noAutofit/>
          </a:bodyPr>
          <a:lstStyle>
            <a:defPPr>
              <a:defRPr lang="en-US"/>
            </a:defPPr>
            <a:lvl1pPr marL="0" algn="l" defTabSz="914400" rtl="0" eaLnBrk="1" latinLnBrk="0" hangingPunct="1">
              <a:defRPr lang="en-US" sz="1100" kern="1200" smtClean="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
        <p:nvSpPr>
          <p:cNvPr id="5" name="Rectangle 4"/>
          <p:cNvSpPr/>
          <p:nvPr userDrawn="1"/>
        </p:nvSpPr>
        <p:spPr>
          <a:xfrm>
            <a:off x="10184450" y="6516368"/>
            <a:ext cx="1084977"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FireEye, </a:t>
            </a:r>
            <a:r>
              <a:rPr lang="en-US" sz="1200" dirty="0" err="1"/>
              <a:t>Inc</a:t>
            </a:r>
            <a:endParaRPr lang="en-US" sz="1200" dirty="0"/>
          </a:p>
        </p:txBody>
      </p:sp>
      <p:sp>
        <p:nvSpPr>
          <p:cNvPr id="8" name="Rectangle 7"/>
          <p:cNvSpPr/>
          <p:nvPr userDrawn="1"/>
        </p:nvSpPr>
        <p:spPr>
          <a:xfrm>
            <a:off x="379412" y="6516368"/>
            <a:ext cx="1428404"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F5 Networks, </a:t>
            </a:r>
            <a:r>
              <a:rPr lang="en-US" sz="1200" dirty="0" err="1"/>
              <a:t>Inc</a:t>
            </a:r>
            <a:endParaRPr lang="en-US" sz="1200" dirty="0"/>
          </a:p>
        </p:txBody>
      </p:sp>
    </p:spTree>
    <p:extLst>
      <p:ext uri="{BB962C8B-B14F-4D97-AF65-F5344CB8AC3E}">
        <p14:creationId xmlns:p14="http://schemas.microsoft.com/office/powerpoint/2010/main" val="353991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2960" y="1645920"/>
            <a:ext cx="9144000" cy="1463040"/>
          </a:xfrm>
        </p:spPr>
        <p:txBody>
          <a:bodyPr anchor="ctr"/>
          <a:lstStyle>
            <a:lvl1pPr marL="0" marR="0" indent="0" algn="l" defTabSz="914400" rtl="0" eaLnBrk="1" fontAlgn="auto" latinLnBrk="0" hangingPunct="1">
              <a:lnSpc>
                <a:spcPct val="80000"/>
              </a:lnSpc>
              <a:spcBef>
                <a:spcPct val="0"/>
              </a:spcBef>
              <a:spcAft>
                <a:spcPts val="0"/>
              </a:spcAft>
              <a:buClrTx/>
              <a:buSzTx/>
              <a:buFontTx/>
              <a:buNone/>
              <a:tabLst/>
              <a:defRPr sz="5400" b="0" cap="none" baseline="0">
                <a:solidFill>
                  <a:schemeClr val="tx1">
                    <a:lumMod val="85000"/>
                    <a:lumOff val="15000"/>
                  </a:schemeClr>
                </a:solidFill>
                <a:effectLst>
                  <a:outerShdw blurRad="38100" dist="25400" dir="2700000" algn="tl">
                    <a:srgbClr val="000000">
                      <a:alpha val="0"/>
                    </a:srgbClr>
                  </a:outerShdw>
                </a:effectLst>
              </a:defRPr>
            </a:lvl1pPr>
          </a:lstStyle>
          <a:p>
            <a:r>
              <a:rPr lang="en-US" dirty="0"/>
              <a:t>F5 Corporate Template Title Goes Here (Title Case)</a:t>
            </a:r>
          </a:p>
        </p:txBody>
      </p:sp>
      <p:sp>
        <p:nvSpPr>
          <p:cNvPr id="3" name="Text Placeholder 2"/>
          <p:cNvSpPr>
            <a:spLocks noGrp="1"/>
          </p:cNvSpPr>
          <p:nvPr>
            <p:ph type="body" idx="1" hasCustomPrompt="1"/>
          </p:nvPr>
        </p:nvSpPr>
        <p:spPr>
          <a:xfrm>
            <a:off x="822960" y="3200400"/>
            <a:ext cx="7315200" cy="1280160"/>
          </a:xfr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marL="0" indent="0" eaLnBrk="1" hangingPunct="1">
              <a:lnSpc>
                <a:spcPct val="85000"/>
              </a:lnSpc>
              <a:spcBef>
                <a:spcPts val="600"/>
              </a:spcBef>
              <a:buFont typeface="Arial" charset="0"/>
              <a:buNone/>
              <a:defRPr lang="en-US" sz="2000" dirty="0" smtClean="0">
                <a:solidFill>
                  <a:schemeClr val="tx1">
                    <a:lumMod val="85000"/>
                    <a:lumOff val="15000"/>
                  </a:schemeClr>
                </a:solidFill>
                <a:effectLst>
                  <a:outerShdw blurRad="38100" dist="25400" dir="2700000" algn="tl">
                    <a:srgbClr val="000000">
                      <a:alpha val="0"/>
                    </a:srgbClr>
                  </a:outerShdw>
                </a:effectLst>
                <a:latin typeface="+mn-lt"/>
                <a:sym typeface="Franklin Gothic Medium" charset="0"/>
              </a:defRPr>
            </a:lvl1pPr>
          </a:lstStyle>
          <a:p>
            <a:pPr lvl="0" fontAlgn="base">
              <a:lnSpc>
                <a:spcPts val="1800"/>
              </a:lnSpc>
              <a:spcBef>
                <a:spcPts val="400"/>
              </a:spcBef>
              <a:spcAft>
                <a:spcPct val="0"/>
              </a:spcAft>
            </a:pPr>
            <a:r>
              <a:rPr lang="en-US" dirty="0"/>
              <a:t>Author Name, Author Title if appropriate</a:t>
            </a:r>
            <a:br>
              <a:rPr lang="en-US" dirty="0"/>
            </a:br>
            <a:r>
              <a:rPr lang="en-US" dirty="0"/>
              <a:t>[Date]</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00105" y="0"/>
            <a:ext cx="1188720" cy="1188720"/>
          </a:xfrm>
          <a:prstGeom prst="rect">
            <a:avLst/>
          </a:prstGeom>
        </p:spPr>
      </p:pic>
    </p:spTree>
    <p:extLst>
      <p:ext uri="{BB962C8B-B14F-4D97-AF65-F5344CB8AC3E}">
        <p14:creationId xmlns:p14="http://schemas.microsoft.com/office/powerpoint/2010/main" val="378098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05840" y="2103120"/>
            <a:ext cx="10360501" cy="1470025"/>
          </a:xfrm>
        </p:spPr>
        <p:txBody>
          <a:bodyPr vert="horz" lIns="0" tIns="0" rIns="0" bIns="0" rtlCol="0" anchor="b" anchorCtr="0">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5200" b="0" cap="none" baseline="0" dirty="0">
                <a:solidFill>
                  <a:schemeClr val="bg1"/>
                </a:solidFill>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a:t>Transition Slide Title, Maximum of Two Lines (Title Case)</a:t>
            </a:r>
          </a:p>
        </p:txBody>
      </p:sp>
      <p:sp>
        <p:nvSpPr>
          <p:cNvPr id="3" name="Subtitle 2"/>
          <p:cNvSpPr>
            <a:spLocks noGrp="1"/>
          </p:cNvSpPr>
          <p:nvPr>
            <p:ph type="subTitle" idx="1" hasCustomPrompt="1"/>
          </p:nvPr>
        </p:nvSpPr>
        <p:spPr>
          <a:xfrm>
            <a:off x="1005840" y="3657600"/>
            <a:ext cx="8532178" cy="1752600"/>
          </a:xfr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marL="0" indent="0" eaLnBrk="1" hangingPunct="1">
              <a:spcBef>
                <a:spcPts val="600"/>
              </a:spcBef>
              <a:buFont typeface="Arial" charset="0"/>
              <a:buNone/>
              <a:defRPr lang="en-US" sz="1600" dirty="0">
                <a:solidFill>
                  <a:srgbClr val="FFFFFF"/>
                </a:solidFill>
                <a:effectLst>
                  <a:outerShdw blurRad="38100" dist="25400" dir="2700000" algn="tl">
                    <a:srgbClr val="000000">
                      <a:alpha val="0"/>
                    </a:srgbClr>
                  </a:outerShdw>
                </a:effectLst>
                <a:sym typeface="Franklin Gothic Book" charset="0"/>
              </a:defRPr>
            </a:lvl1pPr>
          </a:lstStyle>
          <a:p>
            <a:pPr lvl="0" fontAlgn="base">
              <a:spcAft>
                <a:spcPct val="0"/>
              </a:spcAft>
            </a:pPr>
            <a:r>
              <a:rPr lang="en-US" dirty="0"/>
              <a:t>Optional subhead here. Transition slides help break up presentations into separate sections or points, helping orient your audience. Use punctuation in the slide title only if you have more than one complete sentence. Choose blue, green, orange, or grey for your transition slides or a combination of these colors.</a:t>
            </a:r>
          </a:p>
        </p:txBody>
      </p:sp>
    </p:spTree>
    <p:extLst>
      <p:ext uri="{BB962C8B-B14F-4D97-AF65-F5344CB8AC3E}">
        <p14:creationId xmlns:p14="http://schemas.microsoft.com/office/powerpoint/2010/main" val="245469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522412" y="914400"/>
            <a:ext cx="9144000" cy="4754880"/>
          </a:xfrm>
        </p:spPr>
        <p:txBody>
          <a:bodyPr anchor="ctr"/>
          <a:lstStyle>
            <a:lvl1pPr marL="0" indent="0" algn="ctr">
              <a:lnSpc>
                <a:spcPct val="85000"/>
              </a:lnSpc>
              <a:buNone/>
              <a:defRPr lang="en-US" sz="4000" kern="1200" dirty="0" smtClean="0">
                <a:solidFill>
                  <a:schemeClr val="bg1"/>
                </a:solidFill>
                <a:effectLst>
                  <a:outerShdw blurRad="38100" dist="25400" dir="2700000" algn="tl">
                    <a:srgbClr val="000000">
                      <a:alpha val="0"/>
                    </a:srgbClr>
                  </a:outerShdw>
                </a:effectLst>
                <a:latin typeface="+mn-lt"/>
                <a:ea typeface="+mn-ea"/>
                <a:cs typeface="+mn-cs"/>
              </a:defRPr>
            </a:lvl1pPr>
            <a:lvl2pPr marL="0" indent="0" algn="ctr">
              <a:spcBef>
                <a:spcPts val="2400"/>
              </a:spcBef>
              <a:spcAft>
                <a:spcPts val="600"/>
              </a:spcAft>
              <a:buNone/>
              <a:defRPr lang="en-US" sz="3200" kern="1200" dirty="0" smtClean="0">
                <a:solidFill>
                  <a:schemeClr val="bg1"/>
                </a:solidFill>
                <a:effectLst>
                  <a:outerShdw blurRad="38100" dist="25400" dir="2700000" algn="tl">
                    <a:srgbClr val="000000">
                      <a:alpha val="0"/>
                    </a:srgbClr>
                  </a:outerShdw>
                </a:effectLst>
                <a:latin typeface="+mn-lt"/>
                <a:ea typeface="+mn-ea"/>
                <a:cs typeface="+mn-cs"/>
              </a:defRPr>
            </a:lvl2pPr>
            <a:lvl3pPr marL="0" indent="0" algn="ctr">
              <a:spcAft>
                <a:spcPts val="0"/>
              </a:spcAft>
              <a:buNone/>
              <a:defRPr lang="en-US" sz="3200" kern="1200" dirty="0" smtClean="0">
                <a:solidFill>
                  <a:schemeClr val="bg1"/>
                </a:solidFill>
                <a:effectLst>
                  <a:outerShdw blurRad="38100" dist="25400" dir="2700000" algn="tl">
                    <a:srgbClr val="000000">
                      <a:alpha val="0"/>
                    </a:srgbClr>
                  </a:outerShdw>
                </a:effectLst>
                <a:latin typeface="+mn-lt"/>
                <a:ea typeface="+mn-ea"/>
                <a:cs typeface="+mn-cs"/>
              </a:defRPr>
            </a:lvl3pPr>
            <a:lvl4pPr marL="0" indent="0" algn="ctr">
              <a:spcAft>
                <a:spcPts val="0"/>
              </a:spcAft>
              <a:buNone/>
              <a:defRPr>
                <a:solidFill>
                  <a:schemeClr val="bg1"/>
                </a:solidFill>
              </a:defRPr>
            </a:lvl4pPr>
            <a:lvl5pPr marL="0" indent="0" algn="ctr">
              <a:spcAft>
                <a:spcPts val="0"/>
              </a:spcAft>
              <a:buNone/>
              <a:defRPr>
                <a:solidFill>
                  <a:schemeClr val="bg1"/>
                </a:solidFill>
              </a:defRPr>
            </a:lvl5pPr>
          </a:lstStyle>
          <a:p>
            <a:pPr lvl="0"/>
            <a:r>
              <a:rPr lang="en-US" dirty="0"/>
              <a:t>Optional Statement or transition slide.</a:t>
            </a:r>
          </a:p>
          <a:p>
            <a:pPr lvl="0"/>
            <a:r>
              <a:rPr lang="en-US" dirty="0"/>
              <a:t>Good place to make a</a:t>
            </a:r>
            <a:br>
              <a:rPr lang="en-US" dirty="0"/>
            </a:br>
            <a:r>
              <a:rPr lang="en-US" dirty="0"/>
              <a:t>broad summarizing point.</a:t>
            </a:r>
          </a:p>
        </p:txBody>
      </p:sp>
      <p:sp>
        <p:nvSpPr>
          <p:cNvPr id="9" name="Footer Placeholder 22"/>
          <p:cNvSpPr txBox="1">
            <a:spLocks/>
          </p:cNvSpPr>
          <p:nvPr userDrawn="1"/>
        </p:nvSpPr>
        <p:spPr>
          <a:xfrm>
            <a:off x="-4636" y="6528816"/>
            <a:ext cx="12198096" cy="329184"/>
          </a:xfrm>
          <a:prstGeom prst="rect">
            <a:avLst/>
          </a:prstGeom>
          <a:solidFill>
            <a:schemeClr val="bg1"/>
          </a:solidFill>
        </p:spPr>
        <p:txBody>
          <a:bodyPr vert="horz" wrap="square" lIns="502920" tIns="0" rIns="0" bIns="0" rtlCol="0" anchor="ctr">
            <a:noAutofit/>
          </a:bodyPr>
          <a:lstStyle>
            <a:defPPr>
              <a:defRPr lang="en-US"/>
            </a:defPPr>
            <a:lvl1pPr marL="0" algn="l" defTabSz="914400" rtl="0" eaLnBrk="1" latinLnBrk="0" hangingPunct="1">
              <a:defRPr lang="en-US" sz="1100" b="0" kern="1200" dirty="0">
                <a:solidFill>
                  <a:schemeClr val="tx2"/>
                </a:solidFill>
                <a:effectLst/>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buClr>
                <a:schemeClr val="bg1">
                  <a:lumMod val="65000"/>
                </a:schemeClr>
              </a:buClr>
              <a:buFont typeface="Arial" pitchFamily="34" charset="0"/>
              <a:buNone/>
            </a:pPr>
            <a:r>
              <a:rPr lang="en-US"/>
              <a:t>© F5 Networks, Inc</a:t>
            </a:r>
          </a:p>
        </p:txBody>
      </p:sp>
      <p:sp>
        <p:nvSpPr>
          <p:cNvPr id="11" name="Slide Number Placeholder 23"/>
          <p:cNvSpPr txBox="1">
            <a:spLocks/>
          </p:cNvSpPr>
          <p:nvPr userDrawn="1"/>
        </p:nvSpPr>
        <p:spPr>
          <a:xfrm>
            <a:off x="9875520" y="6528816"/>
            <a:ext cx="1828800" cy="320040"/>
          </a:xfrm>
          <a:prstGeom prst="rect">
            <a:avLst/>
          </a:prstGeom>
        </p:spPr>
        <p:txBody>
          <a:bodyPr vert="horz" wrap="square" lIns="0" tIns="0" rIns="0" bIns="0" rtlCol="0" anchor="ctr">
            <a:noAutofit/>
          </a:bodyPr>
          <a:lstStyle>
            <a:defPPr>
              <a:defRPr lang="en-US"/>
            </a:defPPr>
            <a:lvl1pPr marL="0" algn="l" defTabSz="914400" rtl="0" eaLnBrk="1" latinLnBrk="0" hangingPunct="1">
              <a:defRPr lang="en-US" sz="1100" kern="1200" smtClean="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Tree>
    <p:extLst>
      <p:ext uri="{BB962C8B-B14F-4D97-AF65-F5344CB8AC3E}">
        <p14:creationId xmlns:p14="http://schemas.microsoft.com/office/powerpoint/2010/main" val="62953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502920"/>
            <a:ext cx="10969943" cy="914400"/>
          </a:xfrm>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731520" y="2194560"/>
            <a:ext cx="5120640" cy="548640"/>
          </a:xfrm>
          <a:solidFill>
            <a:srgbClr val="004892"/>
          </a:solidFill>
        </p:spPr>
        <p:txBody>
          <a:bodyPr lIns="182880" tIns="0" rIns="91440" anchor="ctr"/>
          <a:lstStyle>
            <a:lvl1pPr marL="0" indent="0" algn="l">
              <a:spcBef>
                <a:spcPts val="0"/>
              </a:spcBef>
              <a:spcAft>
                <a:spcPts val="0"/>
              </a:spcAft>
              <a:buFont typeface="Arial" pitchFamily="34" charset="0"/>
              <a:buNone/>
              <a:defRPr sz="2000" b="0" i="0" cap="all"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731520" y="2880360"/>
            <a:ext cx="5120640" cy="3657600"/>
          </a:xfrm>
        </p:spPr>
        <p:txBody>
          <a:bodyPr vert="horz" wrap="square" lIns="0" tIns="0" rIns="0" bIns="0" rtlCol="0">
            <a:noAutofit/>
          </a:bodyPr>
          <a:lstStyle>
            <a:lvl1pPr>
              <a:defRPr lang="en-US" sz="2000" dirty="0" smtClean="0">
                <a:solidFill>
                  <a:schemeClr val="tx1">
                    <a:lumMod val="85000"/>
                    <a:lumOff val="15000"/>
                  </a:schemeClr>
                </a:solidFill>
              </a:defRPr>
            </a:lvl1pPr>
            <a:lvl2pPr>
              <a:defRPr lang="en-US" sz="1800" dirty="0" smtClean="0">
                <a:solidFill>
                  <a:schemeClr val="tx1">
                    <a:lumMod val="85000"/>
                    <a:lumOff val="15000"/>
                  </a:schemeClr>
                </a:solidFill>
              </a:defRPr>
            </a:lvl2pPr>
            <a:lvl3pPr>
              <a:defRPr lang="en-US" sz="1800" dirty="0" smtClean="0">
                <a:solidFill>
                  <a:schemeClr val="tx1">
                    <a:lumMod val="85000"/>
                    <a:lumOff val="15000"/>
                  </a:schemeClr>
                </a:solidFill>
              </a:defRPr>
            </a:lvl3pPr>
            <a:lvl4pPr>
              <a:defRPr lang="en-US" sz="1800" dirty="0" smtClean="0">
                <a:solidFill>
                  <a:schemeClr val="tx1">
                    <a:lumMod val="85000"/>
                    <a:lumOff val="15000"/>
                  </a:schemeClr>
                </a:solidFill>
              </a:defRPr>
            </a:lvl4pPr>
            <a:lvl5pPr>
              <a:defRPr lang="en-US" sz="1800" dirty="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09360" y="2194560"/>
            <a:ext cx="5120640" cy="548640"/>
          </a:xfrm>
          <a:solidFill>
            <a:srgbClr val="004892"/>
          </a:solidFill>
        </p:spPr>
        <p:txBody>
          <a:bodyPr vert="horz" wrap="square" lIns="182880" tIns="0" rIns="91440" bIns="0" rtlCol="0" anchor="ctr">
            <a:noAutofit/>
          </a:bodyPr>
          <a:lstStyle>
            <a:lvl1pPr marL="274320" indent="-274320">
              <a:buNone/>
              <a:defRPr lang="en-US" sz="2000" b="0" i="0" cap="all" baseline="0" smtClean="0">
                <a:solidFill>
                  <a:schemeClr val="bg1"/>
                </a:solidFill>
                <a:latin typeface="+mj-lt"/>
              </a:defRPr>
            </a:lvl1pPr>
          </a:lstStyle>
          <a:p>
            <a:pPr marL="0" lvl="0" indent="0">
              <a:spcBef>
                <a:spcPts val="0"/>
              </a:spcBef>
              <a:spcAft>
                <a:spcPts val="0"/>
              </a:spcAft>
            </a:pPr>
            <a:r>
              <a:rPr lang="en-US" dirty="0"/>
              <a:t>Click to edit Master text styles</a:t>
            </a:r>
          </a:p>
        </p:txBody>
      </p:sp>
      <p:sp>
        <p:nvSpPr>
          <p:cNvPr id="6" name="Content Placeholder 5"/>
          <p:cNvSpPr>
            <a:spLocks noGrp="1"/>
          </p:cNvSpPr>
          <p:nvPr>
            <p:ph sz="quarter" idx="4"/>
          </p:nvPr>
        </p:nvSpPr>
        <p:spPr>
          <a:xfrm>
            <a:off x="6309360" y="2880360"/>
            <a:ext cx="5120640" cy="3657600"/>
          </a:xfrm>
        </p:spPr>
        <p:txBody>
          <a:bodyPr vert="horz" wrap="square" lIns="0" tIns="0" rIns="0" bIns="0" rtlCol="0">
            <a:noAutofit/>
          </a:bodyPr>
          <a:lstStyle>
            <a:lvl1pPr>
              <a:defRPr lang="en-US" sz="2000" dirty="0" smtClean="0">
                <a:solidFill>
                  <a:schemeClr val="tx1">
                    <a:lumMod val="85000"/>
                    <a:lumOff val="15000"/>
                  </a:schemeClr>
                </a:solidFill>
              </a:defRPr>
            </a:lvl1pPr>
            <a:lvl2pPr>
              <a:defRPr lang="en-US" sz="1800" dirty="0" smtClean="0">
                <a:solidFill>
                  <a:schemeClr val="tx1">
                    <a:lumMod val="85000"/>
                    <a:lumOff val="15000"/>
                  </a:schemeClr>
                </a:solidFill>
              </a:defRPr>
            </a:lvl2pPr>
            <a:lvl3pPr>
              <a:defRPr lang="en-US" sz="1800" dirty="0" smtClean="0">
                <a:solidFill>
                  <a:schemeClr val="tx1">
                    <a:lumMod val="85000"/>
                    <a:lumOff val="15000"/>
                  </a:schemeClr>
                </a:solidFill>
              </a:defRPr>
            </a:lvl3pPr>
            <a:lvl4pPr>
              <a:defRPr lang="en-US" sz="1800" dirty="0" smtClean="0">
                <a:solidFill>
                  <a:schemeClr val="tx1">
                    <a:lumMod val="85000"/>
                    <a:lumOff val="15000"/>
                  </a:schemeClr>
                </a:solidFill>
              </a:defRPr>
            </a:lvl4pPr>
            <a:lvl5pPr>
              <a:defRPr lang="en-US" sz="1800" dirty="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23"/>
          <p:cNvSpPr txBox="1">
            <a:spLocks/>
          </p:cNvSpPr>
          <p:nvPr userDrawn="1"/>
        </p:nvSpPr>
        <p:spPr>
          <a:xfrm>
            <a:off x="9875520" y="6528816"/>
            <a:ext cx="1828800" cy="320040"/>
          </a:xfrm>
          <a:prstGeom prst="rect">
            <a:avLst/>
          </a:prstGeom>
        </p:spPr>
        <p:txBody>
          <a:bodyPr vert="horz" wrap="square" lIns="0" tIns="0" rIns="0" bIns="0" rtlCol="0" anchor="ctr">
            <a:noAutofit/>
          </a:bodyPr>
          <a:lstStyle>
            <a:defPPr>
              <a:defRPr lang="en-US"/>
            </a:defPPr>
            <a:lvl1pPr marL="0" algn="l" defTabSz="914400" rtl="0" eaLnBrk="1" latinLnBrk="0" hangingPunct="1">
              <a:defRPr lang="en-US" sz="1100" kern="1200" smtClean="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
        <p:nvSpPr>
          <p:cNvPr id="9" name="Text Placeholder 8"/>
          <p:cNvSpPr>
            <a:spLocks noGrp="1"/>
          </p:cNvSpPr>
          <p:nvPr>
            <p:ph type="body" sz="quarter" idx="10" hasCustomPrompt="1"/>
          </p:nvPr>
        </p:nvSpPr>
        <p:spPr>
          <a:xfrm>
            <a:off x="731520" y="1371600"/>
            <a:ext cx="10696892" cy="731520"/>
          </a:xfrm>
        </p:spPr>
        <p:txBody>
          <a:bodyPr/>
          <a:lstStyle>
            <a:lvl1pPr marL="0" indent="0">
              <a:buNone/>
              <a:defRPr sz="2000">
                <a:solidFill>
                  <a:schemeClr val="tx1">
                    <a:lumMod val="85000"/>
                    <a:lumOff val="15000"/>
                  </a:schemeClr>
                </a:solidFill>
              </a:defRPr>
            </a:lvl1pPr>
            <a:lvl2pPr marL="0" indent="0">
              <a:buNone/>
              <a:defRPr sz="2000"/>
            </a:lvl2pPr>
            <a:lvl3pPr marL="0" indent="0">
              <a:buNone/>
              <a:defRPr sz="2000"/>
            </a:lvl3pPr>
            <a:lvl4pPr marL="0" indent="0">
              <a:buNone/>
              <a:defRPr sz="2000"/>
            </a:lvl4pPr>
            <a:lvl5pPr marL="0" indent="0">
              <a:buNone/>
              <a:defRPr sz="2000"/>
            </a:lvl5pPr>
          </a:lstStyle>
          <a:p>
            <a:r>
              <a:rPr lang="en-US" sz="2000" dirty="0">
                <a:solidFill>
                  <a:srgbClr val="4D4D4F"/>
                </a:solidFill>
                <a:cs typeface="Franklin Gothic Book"/>
              </a:rPr>
              <a:t>Use a maximum of two lines to introduce the content. This format is helpful when you need to share a lot of content, especially if this content will be used after the presentation.</a:t>
            </a:r>
          </a:p>
        </p:txBody>
      </p:sp>
      <p:sp>
        <p:nvSpPr>
          <p:cNvPr id="10" name="Slide Number Placeholder 23"/>
          <p:cNvSpPr txBox="1">
            <a:spLocks/>
          </p:cNvSpPr>
          <p:nvPr userDrawn="1"/>
        </p:nvSpPr>
        <p:spPr>
          <a:xfrm>
            <a:off x="4167333" y="6537960"/>
            <a:ext cx="1828800" cy="320040"/>
          </a:xfrm>
          <a:prstGeom prst="rect">
            <a:avLst/>
          </a:prstGeom>
        </p:spPr>
        <p:txBody>
          <a:bodyPr vert="horz" wrap="square" lIns="0" tIns="0" rIns="0" bIns="0" rtlCol="0" anchor="ctr">
            <a:noAutofit/>
          </a:bodyPr>
          <a:lstStyle>
            <a:defPPr>
              <a:defRPr lang="en-US"/>
            </a:defPPr>
            <a:lvl1pPr marL="0" algn="l" defTabSz="914400" rtl="0" eaLnBrk="1" latinLnBrk="0" hangingPunct="1">
              <a:defRPr lang="en-US" sz="1100" kern="1200" smtClean="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
        <p:nvSpPr>
          <p:cNvPr id="12" name="Rectangle 11"/>
          <p:cNvSpPr/>
          <p:nvPr userDrawn="1"/>
        </p:nvSpPr>
        <p:spPr>
          <a:xfrm>
            <a:off x="10184450" y="6516368"/>
            <a:ext cx="1084977"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FireEye, </a:t>
            </a:r>
            <a:r>
              <a:rPr lang="en-US" sz="1200" dirty="0" err="1"/>
              <a:t>Inc</a:t>
            </a:r>
            <a:endParaRPr lang="en-US" sz="1200" dirty="0"/>
          </a:p>
        </p:txBody>
      </p:sp>
      <p:sp>
        <p:nvSpPr>
          <p:cNvPr id="13" name="Rectangle 12"/>
          <p:cNvSpPr/>
          <p:nvPr userDrawn="1"/>
        </p:nvSpPr>
        <p:spPr>
          <a:xfrm>
            <a:off x="379412" y="6516368"/>
            <a:ext cx="1428404" cy="258532"/>
          </a:xfrm>
          <a:prstGeom prst="rect">
            <a:avLst/>
          </a:prstGeom>
        </p:spPr>
        <p:txBody>
          <a:bodyPr wrap="none">
            <a:spAutoFit/>
          </a:bodyPr>
          <a:lstStyle/>
          <a:p>
            <a:pPr marL="0" marR="0" indent="0" algn="l" defTabSz="914400" rtl="0" eaLnBrk="1" fontAlgn="auto" latinLnBrk="0" hangingPunct="1">
              <a:lnSpc>
                <a:spcPct val="90000"/>
              </a:lnSpc>
              <a:spcBef>
                <a:spcPts val="0"/>
              </a:spcBef>
              <a:spcAft>
                <a:spcPts val="0"/>
              </a:spcAft>
              <a:buClr>
                <a:schemeClr val="bg1">
                  <a:lumMod val="65000"/>
                </a:schemeClr>
              </a:buClr>
              <a:buSzTx/>
              <a:buFont typeface="Arial" pitchFamily="34" charset="0"/>
              <a:buNone/>
              <a:tabLst/>
              <a:defRPr/>
            </a:pPr>
            <a:r>
              <a:rPr lang="en-US" sz="1200" dirty="0"/>
              <a:t>© F5 Networks, </a:t>
            </a:r>
            <a:r>
              <a:rPr lang="en-US" sz="1200" dirty="0" err="1"/>
              <a:t>Inc</a:t>
            </a:r>
            <a:endParaRPr lang="en-US" sz="1200" dirty="0"/>
          </a:p>
        </p:txBody>
      </p:sp>
    </p:spTree>
    <p:extLst>
      <p:ext uri="{BB962C8B-B14F-4D97-AF65-F5344CB8AC3E}">
        <p14:creationId xmlns:p14="http://schemas.microsoft.com/office/powerpoint/2010/main" val="2444367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5000">
              <a:srgbClr val="FAFAFA"/>
            </a:gs>
            <a:gs pos="85000">
              <a:srgbClr val="E6E6E6"/>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502920"/>
            <a:ext cx="10972800" cy="914400"/>
          </a:xfrm>
          <a:prstGeom prst="rect">
            <a:avLst/>
          </a:prstGeom>
        </p:spPr>
        <p:txBody>
          <a:bodyPr vert="horz" lIns="0" tIns="0" rIns="0" bIns="0" rtlCol="0" anchor="t" anchorCtr="0">
            <a:noAutofit/>
          </a:bodyPr>
          <a:lstStyle/>
          <a:p>
            <a:pPr lvl="0"/>
            <a:r>
              <a:rPr lang="en-US" dirty="0"/>
              <a:t>Click to edit Master title style</a:t>
            </a:r>
          </a:p>
        </p:txBody>
      </p:sp>
      <p:sp>
        <p:nvSpPr>
          <p:cNvPr id="3" name="Text Placeholder 2"/>
          <p:cNvSpPr>
            <a:spLocks noGrp="1"/>
          </p:cNvSpPr>
          <p:nvPr>
            <p:ph type="body" idx="1"/>
          </p:nvPr>
        </p:nvSpPr>
        <p:spPr>
          <a:xfrm>
            <a:off x="731520" y="1463039"/>
            <a:ext cx="10424160" cy="4572000"/>
          </a:xfrm>
          <a:prstGeom prst="rect">
            <a:avLst/>
          </a:prstGeom>
        </p:spPr>
        <p:txBody>
          <a:bodyPr vert="horz" wrap="square"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Footer Placeholder 22"/>
          <p:cNvSpPr>
            <a:spLocks noGrp="1"/>
          </p:cNvSpPr>
          <p:nvPr>
            <p:ph type="ftr" sz="quarter" idx="3"/>
          </p:nvPr>
        </p:nvSpPr>
        <p:spPr>
          <a:xfrm>
            <a:off x="-4636" y="6537960"/>
            <a:ext cx="12198096" cy="329184"/>
          </a:xfrm>
          <a:prstGeom prst="rect">
            <a:avLst/>
          </a:prstGeom>
          <a:solidFill>
            <a:schemeClr val="bg1"/>
          </a:solidFill>
        </p:spPr>
        <p:txBody>
          <a:bodyPr vert="horz" wrap="square" lIns="502920" tIns="0" rIns="0" bIns="0" rtlCol="0" anchor="ctr">
            <a:noAutofit/>
          </a:bodyPr>
          <a:lstStyle>
            <a:lvl1pPr>
              <a:defRPr lang="en-US" sz="1100" b="0" dirty="0">
                <a:solidFill>
                  <a:schemeClr val="tx2"/>
                </a:solidFill>
                <a:effectLst/>
                <a:latin typeface="+mj-lt"/>
              </a:defRPr>
            </a:lvl1pPr>
          </a:lstStyle>
          <a:p>
            <a:pPr>
              <a:lnSpc>
                <a:spcPct val="90000"/>
              </a:lnSpc>
              <a:buClr>
                <a:schemeClr val="bg1">
                  <a:lumMod val="65000"/>
                </a:schemeClr>
              </a:buClr>
              <a:buFont typeface="Arial" pitchFamily="34" charset="0"/>
              <a:buNone/>
            </a:pPr>
            <a:r>
              <a:rPr lang="en-US"/>
              <a:t>© F5 Networks, Inc</a:t>
            </a:r>
          </a:p>
        </p:txBody>
      </p:sp>
      <p:sp>
        <p:nvSpPr>
          <p:cNvPr id="24" name="Slide Number Placeholder 23"/>
          <p:cNvSpPr>
            <a:spLocks noGrp="1"/>
          </p:cNvSpPr>
          <p:nvPr>
            <p:ph type="sldNum" sz="quarter" idx="4"/>
          </p:nvPr>
        </p:nvSpPr>
        <p:spPr>
          <a:xfrm>
            <a:off x="9875520" y="6537960"/>
            <a:ext cx="1828800" cy="320040"/>
          </a:xfrm>
          <a:prstGeom prst="rect">
            <a:avLst/>
          </a:prstGeom>
        </p:spPr>
        <p:txBody>
          <a:bodyPr vert="horz" wrap="square" lIns="0" tIns="0" rIns="0" bIns="0" rtlCol="0" anchor="ctr">
            <a:noAutofit/>
          </a:bodyPr>
          <a:lstStyle>
            <a:lvl1pPr>
              <a:defRPr lang="en-US" sz="1100" smtClean="0">
                <a:solidFill>
                  <a:schemeClr val="tx2"/>
                </a:solidFill>
                <a:latin typeface="+mj-lt"/>
              </a:defRPr>
            </a:lvl1pPr>
          </a:lstStyle>
          <a:p>
            <a:pPr algn="r">
              <a:lnSpc>
                <a:spcPct val="90000"/>
              </a:lnSpc>
              <a:buClr>
                <a:schemeClr val="bg1">
                  <a:lumMod val="65000"/>
                </a:schemeClr>
              </a:buClr>
              <a:buFont typeface="Arial" pitchFamily="34" charset="0"/>
              <a:buNone/>
            </a:pPr>
            <a:fld id="{E3478E0D-5E5A-48FD-88C4-CB656095AEC5}" type="slidenum">
              <a:rPr lang="en-US" smtClean="0"/>
              <a:pPr algn="r">
                <a:lnSpc>
                  <a:spcPct val="90000"/>
                </a:lnSpc>
                <a:buClr>
                  <a:schemeClr val="bg1">
                    <a:lumMod val="65000"/>
                  </a:schemeClr>
                </a:buClr>
                <a:buFont typeface="Arial" pitchFamily="34" charset="0"/>
                <a:buNone/>
              </a:pPr>
              <a:t>‹#›</a:t>
            </a:fld>
            <a:endParaRPr lang="en-US" dirty="0"/>
          </a:p>
        </p:txBody>
      </p:sp>
    </p:spTree>
    <p:extLst>
      <p:ext uri="{BB962C8B-B14F-4D97-AF65-F5344CB8AC3E}">
        <p14:creationId xmlns:p14="http://schemas.microsoft.com/office/powerpoint/2010/main" val="241379420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1" r:id="rId4"/>
    <p:sldLayoutId id="2147483649" r:id="rId5"/>
    <p:sldLayoutId id="2147483659" r:id="rId6"/>
    <p:sldLayoutId id="2147483653" r:id="rId7"/>
  </p:sldLayoutIdLst>
  <p:txStyles>
    <p:titleStyle>
      <a:lvl1pPr algn="l" defTabSz="914400" rtl="0" eaLnBrk="1" latinLnBrk="0" hangingPunct="1">
        <a:lnSpc>
          <a:spcPct val="80000"/>
        </a:lnSpc>
        <a:spcBef>
          <a:spcPct val="0"/>
        </a:spcBef>
        <a:buNone/>
        <a:defRPr lang="en-US" sz="3400" kern="1200" spc="-30" baseline="0" dirty="0" smtClean="0">
          <a:solidFill>
            <a:srgbClr val="004892"/>
          </a:solidFill>
          <a:effectLst>
            <a:outerShdw blurRad="38100" dist="25400" dir="2700000" algn="tl">
              <a:srgbClr val="000000">
                <a:alpha val="0"/>
              </a:srgbClr>
            </a:outerShdw>
          </a:effectLst>
          <a:latin typeface="+mj-lt"/>
          <a:ea typeface="+mj-ea"/>
          <a:cs typeface="+mj-cs"/>
        </a:defRPr>
      </a:lvl1pPr>
    </p:titleStyle>
    <p:bodyStyle>
      <a:lvl1pPr marL="274320" indent="-274320" algn="l" defTabSz="914400" rtl="0" eaLnBrk="1" latinLnBrk="0" hangingPunct="1">
        <a:lnSpc>
          <a:spcPct val="90000"/>
        </a:lnSpc>
        <a:spcBef>
          <a:spcPts val="1200"/>
        </a:spcBef>
        <a:spcAft>
          <a:spcPts val="600"/>
        </a:spcAft>
        <a:buClrTx/>
        <a:buFont typeface="Arial" pitchFamily="34" charset="0"/>
        <a:buChar char="•"/>
        <a:defRPr sz="24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1pPr>
      <a:lvl2pPr marL="54864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2pPr>
      <a:lvl3pPr marL="82296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3pPr>
      <a:lvl4pPr marL="109728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4pPr>
      <a:lvl5pPr marL="137160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524000"/>
            <a:ext cx="9144000" cy="1905000"/>
          </a:xfrm>
        </p:spPr>
        <p:txBody>
          <a:bodyPr anchor="t"/>
          <a:lstStyle/>
          <a:p>
            <a:r>
              <a:rPr lang="en-US" dirty="0"/>
              <a:t>Advanced Threat Protection with F5 and FireEye</a:t>
            </a: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endParaRPr lang="en-US" dirty="0"/>
          </a:p>
        </p:txBody>
      </p:sp>
      <p:sp>
        <p:nvSpPr>
          <p:cNvPr id="3" name="Subtitle 2"/>
          <p:cNvSpPr txBox="1">
            <a:spLocks/>
          </p:cNvSpPr>
          <p:nvPr/>
        </p:nvSpPr>
        <p:spPr>
          <a:xfrm>
            <a:off x="684212" y="4038600"/>
            <a:ext cx="4267199" cy="127407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numCol="1" rtlCol="0" anchor="t" anchorCtr="0" compatLnSpc="1">
            <a:prstTxWarp prst="textNoShape">
              <a:avLst/>
            </a:prstTxWarp>
            <a:noAutofit/>
          </a:bodyPr>
          <a:lstStyle>
            <a:lvl1pPr marL="0" indent="0" algn="l" defTabSz="914400" rtl="0" eaLnBrk="1" latinLnBrk="0" hangingPunct="1">
              <a:lnSpc>
                <a:spcPct val="85000"/>
              </a:lnSpc>
              <a:spcBef>
                <a:spcPts val="600"/>
              </a:spcBef>
              <a:spcAft>
                <a:spcPts val="600"/>
              </a:spcAft>
              <a:buClrTx/>
              <a:buFont typeface="Arial" charset="0"/>
              <a:buNone/>
              <a:defRPr lang="en-US" sz="2000" kern="1200" dirty="0" smtClean="0">
                <a:solidFill>
                  <a:schemeClr val="tx1">
                    <a:lumMod val="85000"/>
                    <a:lumOff val="15000"/>
                  </a:schemeClr>
                </a:solidFill>
                <a:effectLst>
                  <a:outerShdw blurRad="38100" dist="25400" dir="2700000" algn="tl">
                    <a:srgbClr val="000000">
                      <a:alpha val="0"/>
                    </a:srgbClr>
                  </a:outerShdw>
                </a:effectLst>
                <a:latin typeface="+mn-lt"/>
                <a:ea typeface="+mn-ea"/>
                <a:cs typeface="+mn-cs"/>
                <a:sym typeface="Franklin Gothic Medium" charset="0"/>
              </a:defRPr>
            </a:lvl1pPr>
            <a:lvl2pPr marL="54864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2pPr>
            <a:lvl3pPr marL="82296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3pPr>
            <a:lvl4pPr marL="109728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4pPr>
            <a:lvl5pPr marL="1371600" indent="-274320" algn="l" defTabSz="914400" rtl="0" eaLnBrk="1" latinLnBrk="0" hangingPunct="1">
              <a:lnSpc>
                <a:spcPct val="90000"/>
              </a:lnSpc>
              <a:spcBef>
                <a:spcPts val="0"/>
              </a:spcBef>
              <a:spcAft>
                <a:spcPts val="900"/>
              </a:spcAft>
              <a:buClrTx/>
              <a:buFont typeface="Arial" pitchFamily="34" charset="0"/>
              <a:buChar char="•"/>
              <a:defRPr sz="2200" kern="1200">
                <a:solidFill>
                  <a:schemeClr val="tx1">
                    <a:lumMod val="85000"/>
                    <a:lumOff val="15000"/>
                  </a:schemeClr>
                </a:solidFill>
                <a:effectLst>
                  <a:outerShdw blurRad="38100" dist="25400" dir="2700000" algn="tl">
                    <a:srgbClr val="000000">
                      <a:alpha val="0"/>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Arshad Mea| Security Sales Manager  F5 Networks</a:t>
            </a:r>
          </a:p>
          <a:p>
            <a:r>
              <a:rPr lang="en-US" b="1" dirty="0"/>
              <a:t>Gary Fisk, CISSP | Solutions Architect    FireEye </a:t>
            </a:r>
          </a:p>
          <a:p>
            <a:endParaRPr lang="en-US" sz="2400" b="1" dirty="0"/>
          </a:p>
        </p:txBody>
      </p:sp>
      <p:pic>
        <p:nvPicPr>
          <p:cNvPr id="4" name="Picture 1" descr="FireEye_logo_CMYK_NEWRED copy copy.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23212" y="346075"/>
            <a:ext cx="2412893" cy="56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Straight Connector 4"/>
          <p:cNvCxnSpPr/>
          <p:nvPr/>
        </p:nvCxnSpPr>
        <p:spPr>
          <a:xfrm>
            <a:off x="10666412" y="365123"/>
            <a:ext cx="0" cy="712013"/>
          </a:xfrm>
          <a:prstGeom prst="line">
            <a:avLst/>
          </a:prstGeom>
          <a:ln w="19050" cmpd="sng">
            <a:solidFill>
              <a:schemeClr val="tx2"/>
            </a:solidFill>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71693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Use Cases</a:t>
            </a:r>
          </a:p>
        </p:txBody>
      </p:sp>
      <p:sp>
        <p:nvSpPr>
          <p:cNvPr id="3" name="Content Placeholder 2"/>
          <p:cNvSpPr>
            <a:spLocks noGrp="1"/>
          </p:cNvSpPr>
          <p:nvPr>
            <p:ph idx="1"/>
          </p:nvPr>
        </p:nvSpPr>
        <p:spPr/>
        <p:txBody>
          <a:bodyPr/>
          <a:lstStyle/>
          <a:p>
            <a:pPr marL="300514" indent="-300514" defTabSz="1623276">
              <a:spcBef>
                <a:spcPts val="533"/>
              </a:spcBef>
              <a:spcAft>
                <a:spcPts val="1333"/>
              </a:spcAft>
            </a:pPr>
            <a:r>
              <a:rPr lang="en-US" sz="3200" dirty="0">
                <a:solidFill>
                  <a:srgbClr val="1D252D"/>
                </a:solidFill>
                <a:latin typeface="Arial" panose="020B0604020202020204" pitchFamily="34" charset="0"/>
              </a:rPr>
              <a:t>Customer needs to load balance and do SSL inspection across multiple </a:t>
            </a:r>
            <a:r>
              <a:rPr lang="en-US" sz="3200" dirty="0" err="1">
                <a:solidFill>
                  <a:srgbClr val="1D252D"/>
                </a:solidFill>
                <a:latin typeface="Arial" panose="020B0604020202020204" pitchFamily="34" charset="0"/>
              </a:rPr>
              <a:t>FireEye</a:t>
            </a:r>
            <a:r>
              <a:rPr lang="en-US" sz="3200" dirty="0">
                <a:solidFill>
                  <a:srgbClr val="1D252D"/>
                </a:solidFill>
                <a:latin typeface="Arial" panose="020B0604020202020204" pitchFamily="34" charset="0"/>
              </a:rPr>
              <a:t> Appliances (NX, EX, PX)</a:t>
            </a:r>
          </a:p>
          <a:p>
            <a:pPr marL="300514" indent="-300514" defTabSz="1623276">
              <a:spcBef>
                <a:spcPts val="533"/>
              </a:spcBef>
              <a:spcAft>
                <a:spcPts val="1333"/>
              </a:spcAft>
            </a:pPr>
            <a:r>
              <a:rPr lang="en-US" sz="3200" dirty="0">
                <a:solidFill>
                  <a:srgbClr val="1D252D"/>
                </a:solidFill>
                <a:latin typeface="Arial" panose="020B0604020202020204" pitchFamily="34" charset="0"/>
              </a:rPr>
              <a:t>Customer wants to enable SSL/TLS Inspection across their organization</a:t>
            </a:r>
          </a:p>
          <a:p>
            <a:pPr marL="300514" indent="-300514" defTabSz="1623276">
              <a:spcBef>
                <a:spcPts val="533"/>
              </a:spcBef>
              <a:spcAft>
                <a:spcPts val="1333"/>
              </a:spcAft>
            </a:pPr>
            <a:r>
              <a:rPr lang="en-US" sz="3200" dirty="0">
                <a:solidFill>
                  <a:srgbClr val="1D252D"/>
                </a:solidFill>
                <a:latin typeface="Arial" panose="020B0604020202020204" pitchFamily="34" charset="0"/>
              </a:rPr>
              <a:t>If customer needs to load balance more than 3+ FireEye Appliances F5 is the recommended solution.</a:t>
            </a:r>
          </a:p>
        </p:txBody>
      </p:sp>
    </p:spTree>
    <p:extLst>
      <p:ext uri="{BB962C8B-B14F-4D97-AF65-F5344CB8AC3E}">
        <p14:creationId xmlns:p14="http://schemas.microsoft.com/office/powerpoint/2010/main" val="133936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TextBox 28"/>
          <p:cNvSpPr txBox="1"/>
          <p:nvPr/>
        </p:nvSpPr>
        <p:spPr>
          <a:xfrm>
            <a:off x="-680484" y="-4495800"/>
            <a:ext cx="65" cy="276999"/>
          </a:xfrm>
          <a:prstGeom prst="rect">
            <a:avLst/>
          </a:prstGeom>
          <a:noFill/>
        </p:spPr>
        <p:txBody>
          <a:bodyPr wrap="none" lIns="0" tIns="0" rIns="0" bIns="0" rtlCol="0">
            <a:spAutoFit/>
          </a:bodyPr>
          <a:lstStyle/>
          <a:p>
            <a:pPr>
              <a:lnSpc>
                <a:spcPct val="90000"/>
              </a:lnSpc>
              <a:spcAft>
                <a:spcPts val="600"/>
              </a:spcAft>
            </a:pPr>
            <a:endParaRPr lang="en-US" sz="2000" kern="1200" dirty="0">
              <a:gradFill>
                <a:gsLst>
                  <a:gs pos="0">
                    <a:schemeClr val="tx1"/>
                  </a:gs>
                  <a:gs pos="100000">
                    <a:schemeClr val="tx1"/>
                  </a:gs>
                </a:gsLst>
                <a:path path="shape">
                  <a:fillToRect l="50000" t="50000" r="50000" b="50000"/>
                </a:path>
              </a:gradFill>
              <a:effectLst>
                <a:outerShdw blurRad="38100" dist="25400" dir="2700000" algn="tl">
                  <a:srgbClr val="000000">
                    <a:alpha val="0"/>
                  </a:srgbClr>
                </a:outerShdw>
              </a:effectLst>
              <a:latin typeface="+mn-lt"/>
              <a:ea typeface="+mn-ea"/>
              <a:cs typeface="+mn-cs"/>
            </a:endParaRPr>
          </a:p>
        </p:txBody>
      </p:sp>
      <p:grpSp>
        <p:nvGrpSpPr>
          <p:cNvPr id="57" name="Group 56"/>
          <p:cNvGrpSpPr/>
          <p:nvPr/>
        </p:nvGrpSpPr>
        <p:grpSpPr>
          <a:xfrm>
            <a:off x="10338014" y="2602048"/>
            <a:ext cx="161582" cy="1256852"/>
            <a:chOff x="10271236" y="3573088"/>
            <a:chExt cx="223499" cy="1256852"/>
          </a:xfrm>
        </p:grpSpPr>
        <p:cxnSp>
          <p:nvCxnSpPr>
            <p:cNvPr id="52" name="Straight Connector 51"/>
            <p:cNvCxnSpPr/>
            <p:nvPr/>
          </p:nvCxnSpPr>
          <p:spPr>
            <a:xfrm flipH="1">
              <a:off x="10271236" y="4829940"/>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a:off x="10271236" y="3573088"/>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271236" y="3573088"/>
              <a:ext cx="0" cy="1256758"/>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sp>
        <p:nvSpPr>
          <p:cNvPr id="192" name="Rounded Rectangle 191"/>
          <p:cNvSpPr/>
          <p:nvPr/>
        </p:nvSpPr>
        <p:spPr>
          <a:xfrm>
            <a:off x="4347324" y="2410000"/>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3" name="Rounded Rectangle 192"/>
          <p:cNvSpPr/>
          <p:nvPr/>
        </p:nvSpPr>
        <p:spPr>
          <a:xfrm>
            <a:off x="5100989" y="2346771"/>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4" name="TextBox 193"/>
          <p:cNvSpPr txBox="1"/>
          <p:nvPr/>
        </p:nvSpPr>
        <p:spPr>
          <a:xfrm>
            <a:off x="4962473" y="2366127"/>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Perimeter  Services</a:t>
            </a:r>
          </a:p>
        </p:txBody>
      </p:sp>
      <p:cxnSp>
        <p:nvCxnSpPr>
          <p:cNvPr id="209" name="Straight Connector 208"/>
          <p:cNvCxnSpPr/>
          <p:nvPr/>
        </p:nvCxnSpPr>
        <p:spPr>
          <a:xfrm>
            <a:off x="6369746" y="1845831"/>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89" idx="2"/>
          </p:cNvCxnSpPr>
          <p:nvPr/>
        </p:nvCxnSpPr>
        <p:spPr>
          <a:xfrm>
            <a:off x="6206673" y="1930485"/>
            <a:ext cx="199" cy="65681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6020481" y="1845831"/>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174" name="Rounded Rectangle 173"/>
          <p:cNvSpPr/>
          <p:nvPr/>
        </p:nvSpPr>
        <p:spPr>
          <a:xfrm>
            <a:off x="5010538" y="1103183"/>
            <a:ext cx="2401569" cy="734408"/>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5" name="Rounded Rectangle 174"/>
          <p:cNvSpPr/>
          <p:nvPr/>
        </p:nvSpPr>
        <p:spPr>
          <a:xfrm>
            <a:off x="5353862" y="1027463"/>
            <a:ext cx="1695522" cy="151440"/>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6" name="TextBox 175"/>
          <p:cNvSpPr txBox="1"/>
          <p:nvPr/>
        </p:nvSpPr>
        <p:spPr>
          <a:xfrm>
            <a:off x="5398538" y="1059617"/>
            <a:ext cx="16027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FireEye Advanced Threat Protection</a:t>
            </a:r>
          </a:p>
        </p:txBody>
      </p:sp>
      <p:sp>
        <p:nvSpPr>
          <p:cNvPr id="177" name="Freeform 32"/>
          <p:cNvSpPr>
            <a:spLocks noEditPoints="1"/>
          </p:cNvSpPr>
          <p:nvPr/>
        </p:nvSpPr>
        <p:spPr bwMode="auto">
          <a:xfrm>
            <a:off x="5906199" y="1349299"/>
            <a:ext cx="600947" cy="139304"/>
          </a:xfrm>
          <a:custGeom>
            <a:avLst/>
            <a:gdLst>
              <a:gd name="T0" fmla="*/ 522 w 554"/>
              <a:gd name="T1" fmla="*/ 0 h 128"/>
              <a:gd name="T2" fmla="*/ 32 w 554"/>
              <a:gd name="T3" fmla="*/ 0 h 128"/>
              <a:gd name="T4" fmla="*/ 0 w 554"/>
              <a:gd name="T5" fmla="*/ 32 h 128"/>
              <a:gd name="T6" fmla="*/ 0 w 554"/>
              <a:gd name="T7" fmla="*/ 96 h 128"/>
              <a:gd name="T8" fmla="*/ 32 w 554"/>
              <a:gd name="T9" fmla="*/ 128 h 128"/>
              <a:gd name="T10" fmla="*/ 522 w 554"/>
              <a:gd name="T11" fmla="*/ 128 h 128"/>
              <a:gd name="T12" fmla="*/ 554 w 554"/>
              <a:gd name="T13" fmla="*/ 96 h 128"/>
              <a:gd name="T14" fmla="*/ 554 w 554"/>
              <a:gd name="T15" fmla="*/ 32 h 128"/>
              <a:gd name="T16" fmla="*/ 522 w 554"/>
              <a:gd name="T17" fmla="*/ 0 h 128"/>
              <a:gd name="T18" fmla="*/ 277 w 554"/>
              <a:gd name="T19" fmla="*/ 106 h 128"/>
              <a:gd name="T20" fmla="*/ 234 w 554"/>
              <a:gd name="T21" fmla="*/ 64 h 128"/>
              <a:gd name="T22" fmla="*/ 277 w 554"/>
              <a:gd name="T23" fmla="*/ 21 h 128"/>
              <a:gd name="T24" fmla="*/ 320 w 554"/>
              <a:gd name="T25" fmla="*/ 64 h 128"/>
              <a:gd name="T26" fmla="*/ 277 w 554"/>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4" h="128">
                <a:moveTo>
                  <a:pt x="522" y="0"/>
                </a:moveTo>
                <a:cubicBezTo>
                  <a:pt x="32" y="0"/>
                  <a:pt x="32" y="0"/>
                  <a:pt x="32" y="0"/>
                </a:cubicBezTo>
                <a:cubicBezTo>
                  <a:pt x="14" y="0"/>
                  <a:pt x="0" y="14"/>
                  <a:pt x="0" y="32"/>
                </a:cubicBezTo>
                <a:cubicBezTo>
                  <a:pt x="0" y="96"/>
                  <a:pt x="0" y="96"/>
                  <a:pt x="0" y="96"/>
                </a:cubicBezTo>
                <a:cubicBezTo>
                  <a:pt x="0" y="113"/>
                  <a:pt x="14" y="128"/>
                  <a:pt x="32" y="128"/>
                </a:cubicBezTo>
                <a:cubicBezTo>
                  <a:pt x="522" y="128"/>
                  <a:pt x="522" y="128"/>
                  <a:pt x="522" y="128"/>
                </a:cubicBezTo>
                <a:cubicBezTo>
                  <a:pt x="540" y="128"/>
                  <a:pt x="554" y="113"/>
                  <a:pt x="554" y="96"/>
                </a:cubicBezTo>
                <a:cubicBezTo>
                  <a:pt x="554" y="32"/>
                  <a:pt x="554" y="32"/>
                  <a:pt x="554" y="32"/>
                </a:cubicBezTo>
                <a:cubicBezTo>
                  <a:pt x="554" y="14"/>
                  <a:pt x="540" y="0"/>
                  <a:pt x="522" y="0"/>
                </a:cubicBezTo>
                <a:close/>
                <a:moveTo>
                  <a:pt x="277" y="106"/>
                </a:moveTo>
                <a:cubicBezTo>
                  <a:pt x="254" y="106"/>
                  <a:pt x="234" y="87"/>
                  <a:pt x="234" y="64"/>
                </a:cubicBezTo>
                <a:cubicBezTo>
                  <a:pt x="234" y="40"/>
                  <a:pt x="254" y="21"/>
                  <a:pt x="277" y="21"/>
                </a:cubicBezTo>
                <a:cubicBezTo>
                  <a:pt x="301" y="21"/>
                  <a:pt x="320" y="40"/>
                  <a:pt x="320" y="64"/>
                </a:cubicBezTo>
                <a:cubicBezTo>
                  <a:pt x="320" y="87"/>
                  <a:pt x="301" y="106"/>
                  <a:pt x="277"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TextBox 178"/>
          <p:cNvSpPr txBox="1"/>
          <p:nvPr/>
        </p:nvSpPr>
        <p:spPr>
          <a:xfrm>
            <a:off x="5870091" y="1558386"/>
            <a:ext cx="673162"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FireEye NX</a:t>
            </a:r>
          </a:p>
        </p:txBody>
      </p:sp>
      <p:grpSp>
        <p:nvGrpSpPr>
          <p:cNvPr id="184" name="Group 183"/>
          <p:cNvGrpSpPr/>
          <p:nvPr/>
        </p:nvGrpSpPr>
        <p:grpSpPr>
          <a:xfrm>
            <a:off x="6112781" y="1766592"/>
            <a:ext cx="187784" cy="187833"/>
            <a:chOff x="2033588" y="1128713"/>
            <a:chExt cx="161925" cy="161925"/>
          </a:xfrm>
        </p:grpSpPr>
        <p:sp>
          <p:nvSpPr>
            <p:cNvPr id="18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0" name="Rounded Rectangle 219"/>
          <p:cNvSpPr/>
          <p:nvPr/>
        </p:nvSpPr>
        <p:spPr>
          <a:xfrm>
            <a:off x="7455834" y="2410000"/>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1" name="Rounded Rectangle 220"/>
          <p:cNvSpPr/>
          <p:nvPr/>
        </p:nvSpPr>
        <p:spPr>
          <a:xfrm>
            <a:off x="8209499" y="2346771"/>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2" name="TextBox 221"/>
          <p:cNvSpPr txBox="1"/>
          <p:nvPr/>
        </p:nvSpPr>
        <p:spPr>
          <a:xfrm>
            <a:off x="8070983" y="2366127"/>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App Services</a:t>
            </a:r>
          </a:p>
        </p:txBody>
      </p:sp>
      <p:cxnSp>
        <p:nvCxnSpPr>
          <p:cNvPr id="231" name="Straight Connector 230"/>
          <p:cNvCxnSpPr/>
          <p:nvPr/>
        </p:nvCxnSpPr>
        <p:spPr>
          <a:xfrm>
            <a:off x="2564839" y="3197407"/>
            <a:ext cx="7956400"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564839" y="3369212"/>
            <a:ext cx="1926310"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1998615" y="2657374"/>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1998615" y="3370145"/>
            <a:ext cx="567039" cy="534389"/>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sp>
        <p:nvSpPr>
          <p:cNvPr id="235" name="Freeform 165"/>
          <p:cNvSpPr>
            <a:spLocks noChangeAspect="1" noEditPoints="1"/>
          </p:cNvSpPr>
          <p:nvPr/>
        </p:nvSpPr>
        <p:spPr bwMode="auto">
          <a:xfrm>
            <a:off x="1587750" y="2314747"/>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6" name="TextBox 235"/>
          <p:cNvSpPr txBox="1"/>
          <p:nvPr/>
        </p:nvSpPr>
        <p:spPr>
          <a:xfrm>
            <a:off x="1443924" y="2816270"/>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Legitimate</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Users</a:t>
            </a:r>
          </a:p>
        </p:txBody>
      </p:sp>
      <p:sp>
        <p:nvSpPr>
          <p:cNvPr id="237" name="Freeform 28"/>
          <p:cNvSpPr>
            <a:spLocks noEditPoints="1"/>
          </p:cNvSpPr>
          <p:nvPr/>
        </p:nvSpPr>
        <p:spPr bwMode="auto">
          <a:xfrm>
            <a:off x="10025296" y="3045729"/>
            <a:ext cx="169120" cy="226127"/>
          </a:xfrm>
          <a:custGeom>
            <a:avLst/>
            <a:gdLst>
              <a:gd name="T0" fmla="*/ 549 w 1147"/>
              <a:gd name="T1" fmla="*/ 166 h 1533"/>
              <a:gd name="T2" fmla="*/ 549 w 1147"/>
              <a:gd name="T3" fmla="*/ 166 h 1533"/>
              <a:gd name="T4" fmla="*/ 598 w 1147"/>
              <a:gd name="T5" fmla="*/ 166 h 1533"/>
              <a:gd name="T6" fmla="*/ 875 w 1147"/>
              <a:gd name="T7" fmla="*/ 444 h 1533"/>
              <a:gd name="T8" fmla="*/ 875 w 1147"/>
              <a:gd name="T9" fmla="*/ 642 h 1533"/>
              <a:gd name="T10" fmla="*/ 272 w 1147"/>
              <a:gd name="T11" fmla="*/ 642 h 1533"/>
              <a:gd name="T12" fmla="*/ 272 w 1147"/>
              <a:gd name="T13" fmla="*/ 444 h 1533"/>
              <a:gd name="T14" fmla="*/ 549 w 1147"/>
              <a:gd name="T15" fmla="*/ 166 h 1533"/>
              <a:gd name="T16" fmla="*/ 549 w 1147"/>
              <a:gd name="T17" fmla="*/ 166 h 1533"/>
              <a:gd name="T18" fmla="*/ 1041 w 1147"/>
              <a:gd name="T19" fmla="*/ 642 h 1533"/>
              <a:gd name="T20" fmla="*/ 1041 w 1147"/>
              <a:gd name="T21" fmla="*/ 642 h 1533"/>
              <a:gd name="T22" fmla="*/ 1041 w 1147"/>
              <a:gd name="T23" fmla="*/ 444 h 1533"/>
              <a:gd name="T24" fmla="*/ 598 w 1147"/>
              <a:gd name="T25" fmla="*/ 0 h 1533"/>
              <a:gd name="T26" fmla="*/ 549 w 1147"/>
              <a:gd name="T27" fmla="*/ 0 h 1533"/>
              <a:gd name="T28" fmla="*/ 106 w 1147"/>
              <a:gd name="T29" fmla="*/ 444 h 1533"/>
              <a:gd name="T30" fmla="*/ 106 w 1147"/>
              <a:gd name="T31" fmla="*/ 642 h 1533"/>
              <a:gd name="T32" fmla="*/ 0 w 1147"/>
              <a:gd name="T33" fmla="*/ 753 h 1533"/>
              <a:gd name="T34" fmla="*/ 0 w 1147"/>
              <a:gd name="T35" fmla="*/ 1422 h 1533"/>
              <a:gd name="T36" fmla="*/ 111 w 1147"/>
              <a:gd name="T37" fmla="*/ 1533 h 1533"/>
              <a:gd name="T38" fmla="*/ 1037 w 1147"/>
              <a:gd name="T39" fmla="*/ 1533 h 1533"/>
              <a:gd name="T40" fmla="*/ 1147 w 1147"/>
              <a:gd name="T41" fmla="*/ 1422 h 1533"/>
              <a:gd name="T42" fmla="*/ 1147 w 1147"/>
              <a:gd name="T43" fmla="*/ 753 h 1533"/>
              <a:gd name="T44" fmla="*/ 1041 w 1147"/>
              <a:gd name="T45" fmla="*/ 642 h 1533"/>
              <a:gd name="T46" fmla="*/ 1041 w 1147"/>
              <a:gd name="T47" fmla="*/ 642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7" h="1533">
                <a:moveTo>
                  <a:pt x="549" y="166"/>
                </a:moveTo>
                <a:lnTo>
                  <a:pt x="549" y="166"/>
                </a:lnTo>
                <a:lnTo>
                  <a:pt x="598" y="166"/>
                </a:lnTo>
                <a:cubicBezTo>
                  <a:pt x="751" y="166"/>
                  <a:pt x="875" y="291"/>
                  <a:pt x="875" y="444"/>
                </a:cubicBezTo>
                <a:lnTo>
                  <a:pt x="875" y="642"/>
                </a:lnTo>
                <a:lnTo>
                  <a:pt x="272" y="642"/>
                </a:lnTo>
                <a:lnTo>
                  <a:pt x="272" y="444"/>
                </a:lnTo>
                <a:cubicBezTo>
                  <a:pt x="272" y="291"/>
                  <a:pt x="396" y="166"/>
                  <a:pt x="549" y="166"/>
                </a:cubicBezTo>
                <a:lnTo>
                  <a:pt x="549" y="166"/>
                </a:lnTo>
                <a:close/>
                <a:moveTo>
                  <a:pt x="1041" y="642"/>
                </a:moveTo>
                <a:lnTo>
                  <a:pt x="1041" y="642"/>
                </a:lnTo>
                <a:lnTo>
                  <a:pt x="1041" y="444"/>
                </a:lnTo>
                <a:cubicBezTo>
                  <a:pt x="1041" y="199"/>
                  <a:pt x="842" y="0"/>
                  <a:pt x="598" y="0"/>
                </a:cubicBezTo>
                <a:lnTo>
                  <a:pt x="549" y="0"/>
                </a:lnTo>
                <a:cubicBezTo>
                  <a:pt x="305" y="0"/>
                  <a:pt x="106" y="199"/>
                  <a:pt x="106" y="444"/>
                </a:cubicBezTo>
                <a:lnTo>
                  <a:pt x="106" y="642"/>
                </a:lnTo>
                <a:cubicBezTo>
                  <a:pt x="47" y="645"/>
                  <a:pt x="0" y="693"/>
                  <a:pt x="0" y="753"/>
                </a:cubicBezTo>
                <a:lnTo>
                  <a:pt x="0" y="1422"/>
                </a:lnTo>
                <a:cubicBezTo>
                  <a:pt x="0" y="1483"/>
                  <a:pt x="50" y="1533"/>
                  <a:pt x="111" y="1533"/>
                </a:cubicBezTo>
                <a:lnTo>
                  <a:pt x="1037" y="1533"/>
                </a:lnTo>
                <a:cubicBezTo>
                  <a:pt x="1097" y="1533"/>
                  <a:pt x="1147" y="1483"/>
                  <a:pt x="1147" y="1422"/>
                </a:cubicBezTo>
                <a:lnTo>
                  <a:pt x="1147" y="753"/>
                </a:lnTo>
                <a:cubicBezTo>
                  <a:pt x="1147" y="693"/>
                  <a:pt x="1100" y="645"/>
                  <a:pt x="1041" y="642"/>
                </a:cubicBezTo>
                <a:lnTo>
                  <a:pt x="1041" y="642"/>
                </a:lnTo>
                <a:close/>
              </a:path>
            </a:pathLst>
          </a:custGeom>
          <a:solidFill>
            <a:srgbClr val="669D34"/>
          </a:solidFill>
          <a:ln w="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39" name="Freeform 272"/>
          <p:cNvSpPr>
            <a:spLocks noEditPoints="1"/>
          </p:cNvSpPr>
          <p:nvPr/>
        </p:nvSpPr>
        <p:spPr bwMode="auto">
          <a:xfrm>
            <a:off x="10521239" y="2343875"/>
            <a:ext cx="495937" cy="374977"/>
          </a:xfrm>
          <a:custGeom>
            <a:avLst/>
            <a:gdLst>
              <a:gd name="T0" fmla="*/ 416 w 473"/>
              <a:gd name="T1" fmla="*/ 176 h 357"/>
              <a:gd name="T2" fmla="*/ 416 w 473"/>
              <a:gd name="T3" fmla="*/ 225 h 357"/>
              <a:gd name="T4" fmla="*/ 377 w 473"/>
              <a:gd name="T5" fmla="*/ 264 h 357"/>
              <a:gd name="T6" fmla="*/ 364 w 473"/>
              <a:gd name="T7" fmla="*/ 264 h 357"/>
              <a:gd name="T8" fmla="*/ 364 w 473"/>
              <a:gd name="T9" fmla="*/ 274 h 357"/>
              <a:gd name="T10" fmla="*/ 325 w 473"/>
              <a:gd name="T11" fmla="*/ 314 h 357"/>
              <a:gd name="T12" fmla="*/ 307 w 473"/>
              <a:gd name="T13" fmla="*/ 314 h 357"/>
              <a:gd name="T14" fmla="*/ 307 w 473"/>
              <a:gd name="T15" fmla="*/ 317 h 357"/>
              <a:gd name="T16" fmla="*/ 268 w 473"/>
              <a:gd name="T17" fmla="*/ 357 h 357"/>
              <a:gd name="T18" fmla="*/ 110 w 473"/>
              <a:gd name="T19" fmla="*/ 357 h 357"/>
              <a:gd name="T20" fmla="*/ 71 w 473"/>
              <a:gd name="T21" fmla="*/ 317 h 357"/>
              <a:gd name="T22" fmla="*/ 71 w 473"/>
              <a:gd name="T23" fmla="*/ 310 h 357"/>
              <a:gd name="T24" fmla="*/ 39 w 473"/>
              <a:gd name="T25" fmla="*/ 310 h 357"/>
              <a:gd name="T26" fmla="*/ 0 w 473"/>
              <a:gd name="T27" fmla="*/ 271 h 357"/>
              <a:gd name="T28" fmla="*/ 0 w 473"/>
              <a:gd name="T29" fmla="*/ 211 h 357"/>
              <a:gd name="T30" fmla="*/ 39 w 473"/>
              <a:gd name="T31" fmla="*/ 172 h 357"/>
              <a:gd name="T32" fmla="*/ 52 w 473"/>
              <a:gd name="T33" fmla="*/ 172 h 357"/>
              <a:gd name="T34" fmla="*/ 52 w 473"/>
              <a:gd name="T35" fmla="*/ 161 h 357"/>
              <a:gd name="T36" fmla="*/ 91 w 473"/>
              <a:gd name="T37" fmla="*/ 122 h 357"/>
              <a:gd name="T38" fmla="*/ 109 w 473"/>
              <a:gd name="T39" fmla="*/ 122 h 357"/>
              <a:gd name="T40" fmla="*/ 109 w 473"/>
              <a:gd name="T41" fmla="*/ 118 h 357"/>
              <a:gd name="T42" fmla="*/ 149 w 473"/>
              <a:gd name="T43" fmla="*/ 79 h 357"/>
              <a:gd name="T44" fmla="*/ 270 w 473"/>
              <a:gd name="T45" fmla="*/ 79 h 357"/>
              <a:gd name="T46" fmla="*/ 270 w 473"/>
              <a:gd name="T47" fmla="*/ 127 h 357"/>
              <a:gd name="T48" fmla="*/ 319 w 473"/>
              <a:gd name="T49" fmla="*/ 176 h 357"/>
              <a:gd name="T50" fmla="*/ 416 w 473"/>
              <a:gd name="T51" fmla="*/ 176 h 357"/>
              <a:gd name="T52" fmla="*/ 310 w 473"/>
              <a:gd name="T53" fmla="*/ 21 h 357"/>
              <a:gd name="T54" fmla="*/ 321 w 473"/>
              <a:gd name="T55" fmla="*/ 32 h 357"/>
              <a:gd name="T56" fmla="*/ 332 w 473"/>
              <a:gd name="T57" fmla="*/ 21 h 357"/>
              <a:gd name="T58" fmla="*/ 321 w 473"/>
              <a:gd name="T59" fmla="*/ 9 h 357"/>
              <a:gd name="T60" fmla="*/ 310 w 473"/>
              <a:gd name="T61" fmla="*/ 21 h 357"/>
              <a:gd name="T62" fmla="*/ 454 w 473"/>
              <a:gd name="T63" fmla="*/ 41 h 357"/>
              <a:gd name="T64" fmla="*/ 454 w 473"/>
              <a:gd name="T65" fmla="*/ 36 h 357"/>
              <a:gd name="T66" fmla="*/ 308 w 473"/>
              <a:gd name="T67" fmla="*/ 36 h 357"/>
              <a:gd name="T68" fmla="*/ 307 w 473"/>
              <a:gd name="T69" fmla="*/ 41 h 357"/>
              <a:gd name="T70" fmla="*/ 307 w 473"/>
              <a:gd name="T71" fmla="*/ 119 h 357"/>
              <a:gd name="T72" fmla="*/ 329 w 473"/>
              <a:gd name="T73" fmla="*/ 141 h 357"/>
              <a:gd name="T74" fmla="*/ 432 w 473"/>
              <a:gd name="T75" fmla="*/ 141 h 357"/>
              <a:gd name="T76" fmla="*/ 454 w 473"/>
              <a:gd name="T77" fmla="*/ 119 h 357"/>
              <a:gd name="T78" fmla="*/ 454 w 473"/>
              <a:gd name="T79" fmla="*/ 41 h 357"/>
              <a:gd name="T80" fmla="*/ 473 w 473"/>
              <a:gd name="T81" fmla="*/ 100 h 357"/>
              <a:gd name="T82" fmla="*/ 473 w 473"/>
              <a:gd name="T83" fmla="*/ 119 h 357"/>
              <a:gd name="T84" fmla="*/ 432 w 473"/>
              <a:gd name="T85" fmla="*/ 159 h 357"/>
              <a:gd name="T86" fmla="*/ 329 w 473"/>
              <a:gd name="T87" fmla="*/ 159 h 357"/>
              <a:gd name="T88" fmla="*/ 289 w 473"/>
              <a:gd name="T89" fmla="*/ 119 h 357"/>
              <a:gd name="T90" fmla="*/ 289 w 473"/>
              <a:gd name="T91" fmla="*/ 41 h 357"/>
              <a:gd name="T92" fmla="*/ 329 w 473"/>
              <a:gd name="T93" fmla="*/ 0 h 357"/>
              <a:gd name="T94" fmla="*/ 336 w 473"/>
              <a:gd name="T95" fmla="*/ 0 h 357"/>
              <a:gd name="T96" fmla="*/ 355 w 473"/>
              <a:gd name="T97" fmla="*/ 0 h 357"/>
              <a:gd name="T98" fmla="*/ 432 w 473"/>
              <a:gd name="T99" fmla="*/ 0 h 357"/>
              <a:gd name="T100" fmla="*/ 473 w 473"/>
              <a:gd name="T101" fmla="*/ 41 h 357"/>
              <a:gd name="T102" fmla="*/ 473 w 473"/>
              <a:gd name="T103" fmla="*/ 81 h 357"/>
              <a:gd name="T104" fmla="*/ 473 w 473"/>
              <a:gd name="T105" fmla="*/ 10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3" h="357">
                <a:moveTo>
                  <a:pt x="416" y="176"/>
                </a:moveTo>
                <a:cubicBezTo>
                  <a:pt x="416" y="225"/>
                  <a:pt x="416" y="225"/>
                  <a:pt x="416" y="225"/>
                </a:cubicBezTo>
                <a:cubicBezTo>
                  <a:pt x="416" y="246"/>
                  <a:pt x="399" y="264"/>
                  <a:pt x="377" y="264"/>
                </a:cubicBezTo>
                <a:cubicBezTo>
                  <a:pt x="364" y="264"/>
                  <a:pt x="364" y="264"/>
                  <a:pt x="364" y="264"/>
                </a:cubicBezTo>
                <a:cubicBezTo>
                  <a:pt x="364" y="274"/>
                  <a:pt x="364" y="274"/>
                  <a:pt x="364" y="274"/>
                </a:cubicBezTo>
                <a:cubicBezTo>
                  <a:pt x="364" y="296"/>
                  <a:pt x="347" y="314"/>
                  <a:pt x="325" y="314"/>
                </a:cubicBezTo>
                <a:cubicBezTo>
                  <a:pt x="307" y="314"/>
                  <a:pt x="307" y="314"/>
                  <a:pt x="307" y="314"/>
                </a:cubicBezTo>
                <a:cubicBezTo>
                  <a:pt x="307" y="317"/>
                  <a:pt x="307" y="317"/>
                  <a:pt x="307" y="317"/>
                </a:cubicBezTo>
                <a:cubicBezTo>
                  <a:pt x="307" y="339"/>
                  <a:pt x="289" y="357"/>
                  <a:pt x="268" y="357"/>
                </a:cubicBezTo>
                <a:cubicBezTo>
                  <a:pt x="110" y="357"/>
                  <a:pt x="110" y="357"/>
                  <a:pt x="110" y="357"/>
                </a:cubicBezTo>
                <a:cubicBezTo>
                  <a:pt x="88" y="357"/>
                  <a:pt x="71" y="339"/>
                  <a:pt x="71" y="317"/>
                </a:cubicBezTo>
                <a:cubicBezTo>
                  <a:pt x="71" y="310"/>
                  <a:pt x="71" y="310"/>
                  <a:pt x="71" y="310"/>
                </a:cubicBezTo>
                <a:cubicBezTo>
                  <a:pt x="39" y="310"/>
                  <a:pt x="39" y="310"/>
                  <a:pt x="39" y="310"/>
                </a:cubicBezTo>
                <a:cubicBezTo>
                  <a:pt x="18" y="310"/>
                  <a:pt x="0" y="293"/>
                  <a:pt x="0" y="271"/>
                </a:cubicBezTo>
                <a:cubicBezTo>
                  <a:pt x="0" y="211"/>
                  <a:pt x="0" y="211"/>
                  <a:pt x="0" y="211"/>
                </a:cubicBezTo>
                <a:cubicBezTo>
                  <a:pt x="0" y="189"/>
                  <a:pt x="18" y="172"/>
                  <a:pt x="39" y="172"/>
                </a:cubicBezTo>
                <a:cubicBezTo>
                  <a:pt x="52" y="172"/>
                  <a:pt x="52" y="172"/>
                  <a:pt x="52" y="172"/>
                </a:cubicBezTo>
                <a:cubicBezTo>
                  <a:pt x="52" y="161"/>
                  <a:pt x="52" y="161"/>
                  <a:pt x="52" y="161"/>
                </a:cubicBezTo>
                <a:cubicBezTo>
                  <a:pt x="52" y="140"/>
                  <a:pt x="69" y="122"/>
                  <a:pt x="91" y="122"/>
                </a:cubicBezTo>
                <a:cubicBezTo>
                  <a:pt x="109" y="122"/>
                  <a:pt x="109" y="122"/>
                  <a:pt x="109" y="122"/>
                </a:cubicBezTo>
                <a:cubicBezTo>
                  <a:pt x="109" y="118"/>
                  <a:pt x="109" y="118"/>
                  <a:pt x="109" y="118"/>
                </a:cubicBezTo>
                <a:cubicBezTo>
                  <a:pt x="109" y="97"/>
                  <a:pt x="127" y="79"/>
                  <a:pt x="149" y="79"/>
                </a:cubicBezTo>
                <a:cubicBezTo>
                  <a:pt x="270" y="79"/>
                  <a:pt x="270" y="79"/>
                  <a:pt x="270" y="79"/>
                </a:cubicBezTo>
                <a:cubicBezTo>
                  <a:pt x="270" y="127"/>
                  <a:pt x="270" y="127"/>
                  <a:pt x="270" y="127"/>
                </a:cubicBezTo>
                <a:cubicBezTo>
                  <a:pt x="270" y="154"/>
                  <a:pt x="292" y="176"/>
                  <a:pt x="319" y="176"/>
                </a:cubicBezTo>
                <a:lnTo>
                  <a:pt x="416" y="176"/>
                </a:lnTo>
                <a:close/>
                <a:moveTo>
                  <a:pt x="310" y="21"/>
                </a:moveTo>
                <a:cubicBezTo>
                  <a:pt x="310" y="27"/>
                  <a:pt x="315" y="32"/>
                  <a:pt x="321" y="32"/>
                </a:cubicBezTo>
                <a:cubicBezTo>
                  <a:pt x="327" y="32"/>
                  <a:pt x="332" y="27"/>
                  <a:pt x="332" y="21"/>
                </a:cubicBezTo>
                <a:cubicBezTo>
                  <a:pt x="332" y="14"/>
                  <a:pt x="327" y="9"/>
                  <a:pt x="321" y="9"/>
                </a:cubicBezTo>
                <a:cubicBezTo>
                  <a:pt x="315" y="9"/>
                  <a:pt x="310" y="14"/>
                  <a:pt x="310" y="21"/>
                </a:cubicBezTo>
                <a:close/>
                <a:moveTo>
                  <a:pt x="454" y="41"/>
                </a:moveTo>
                <a:cubicBezTo>
                  <a:pt x="454" y="39"/>
                  <a:pt x="454" y="38"/>
                  <a:pt x="454" y="36"/>
                </a:cubicBezTo>
                <a:cubicBezTo>
                  <a:pt x="308" y="36"/>
                  <a:pt x="308" y="36"/>
                  <a:pt x="308" y="36"/>
                </a:cubicBezTo>
                <a:cubicBezTo>
                  <a:pt x="307" y="38"/>
                  <a:pt x="307" y="39"/>
                  <a:pt x="307" y="41"/>
                </a:cubicBezTo>
                <a:cubicBezTo>
                  <a:pt x="307" y="119"/>
                  <a:pt x="307" y="119"/>
                  <a:pt x="307" y="119"/>
                </a:cubicBezTo>
                <a:cubicBezTo>
                  <a:pt x="307" y="131"/>
                  <a:pt x="317" y="141"/>
                  <a:pt x="329" y="141"/>
                </a:cubicBezTo>
                <a:cubicBezTo>
                  <a:pt x="432" y="141"/>
                  <a:pt x="432" y="141"/>
                  <a:pt x="432" y="141"/>
                </a:cubicBezTo>
                <a:cubicBezTo>
                  <a:pt x="444" y="141"/>
                  <a:pt x="454" y="131"/>
                  <a:pt x="454" y="119"/>
                </a:cubicBezTo>
                <a:lnTo>
                  <a:pt x="454" y="41"/>
                </a:lnTo>
                <a:close/>
                <a:moveTo>
                  <a:pt x="473" y="100"/>
                </a:moveTo>
                <a:cubicBezTo>
                  <a:pt x="473" y="119"/>
                  <a:pt x="473" y="119"/>
                  <a:pt x="473" y="119"/>
                </a:cubicBezTo>
                <a:cubicBezTo>
                  <a:pt x="473" y="141"/>
                  <a:pt x="454" y="159"/>
                  <a:pt x="432" y="159"/>
                </a:cubicBezTo>
                <a:cubicBezTo>
                  <a:pt x="329" y="159"/>
                  <a:pt x="329" y="159"/>
                  <a:pt x="329" y="159"/>
                </a:cubicBezTo>
                <a:cubicBezTo>
                  <a:pt x="307" y="159"/>
                  <a:pt x="289" y="141"/>
                  <a:pt x="289" y="119"/>
                </a:cubicBezTo>
                <a:cubicBezTo>
                  <a:pt x="289" y="41"/>
                  <a:pt x="289" y="41"/>
                  <a:pt x="289" y="41"/>
                </a:cubicBezTo>
                <a:cubicBezTo>
                  <a:pt x="289" y="18"/>
                  <a:pt x="307" y="0"/>
                  <a:pt x="329" y="0"/>
                </a:cubicBezTo>
                <a:cubicBezTo>
                  <a:pt x="336" y="0"/>
                  <a:pt x="336" y="0"/>
                  <a:pt x="336" y="0"/>
                </a:cubicBezTo>
                <a:cubicBezTo>
                  <a:pt x="355" y="0"/>
                  <a:pt x="355" y="0"/>
                  <a:pt x="355" y="0"/>
                </a:cubicBezTo>
                <a:cubicBezTo>
                  <a:pt x="432" y="0"/>
                  <a:pt x="432" y="0"/>
                  <a:pt x="432" y="0"/>
                </a:cubicBezTo>
                <a:cubicBezTo>
                  <a:pt x="454" y="0"/>
                  <a:pt x="473" y="18"/>
                  <a:pt x="473" y="41"/>
                </a:cubicBezTo>
                <a:cubicBezTo>
                  <a:pt x="473" y="81"/>
                  <a:pt x="473" y="81"/>
                  <a:pt x="473" y="81"/>
                </a:cubicBezTo>
                <a:lnTo>
                  <a:pt x="473" y="10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271"/>
          <p:cNvSpPr>
            <a:spLocks noEditPoints="1"/>
          </p:cNvSpPr>
          <p:nvPr/>
        </p:nvSpPr>
        <p:spPr bwMode="auto">
          <a:xfrm>
            <a:off x="10546942" y="2975083"/>
            <a:ext cx="444530" cy="367418"/>
          </a:xfrm>
          <a:custGeom>
            <a:avLst/>
            <a:gdLst>
              <a:gd name="T0" fmla="*/ 223 w 424"/>
              <a:gd name="T1" fmla="*/ 126 h 351"/>
              <a:gd name="T2" fmla="*/ 31 w 424"/>
              <a:gd name="T3" fmla="*/ 84 h 351"/>
              <a:gd name="T4" fmla="*/ 0 w 424"/>
              <a:gd name="T5" fmla="*/ 320 h 351"/>
              <a:gd name="T6" fmla="*/ 143 w 424"/>
              <a:gd name="T7" fmla="*/ 351 h 351"/>
              <a:gd name="T8" fmla="*/ 149 w 424"/>
              <a:gd name="T9" fmla="*/ 264 h 351"/>
              <a:gd name="T10" fmla="*/ 205 w 424"/>
              <a:gd name="T11" fmla="*/ 271 h 351"/>
              <a:gd name="T12" fmla="*/ 317 w 424"/>
              <a:gd name="T13" fmla="*/ 351 h 351"/>
              <a:gd name="T14" fmla="*/ 348 w 424"/>
              <a:gd name="T15" fmla="*/ 175 h 351"/>
              <a:gd name="T16" fmla="*/ 106 w 424"/>
              <a:gd name="T17" fmla="*/ 308 h 351"/>
              <a:gd name="T18" fmla="*/ 50 w 424"/>
              <a:gd name="T19" fmla="*/ 314 h 351"/>
              <a:gd name="T20" fmla="*/ 44 w 424"/>
              <a:gd name="T21" fmla="*/ 271 h 351"/>
              <a:gd name="T22" fmla="*/ 100 w 424"/>
              <a:gd name="T23" fmla="*/ 264 h 351"/>
              <a:gd name="T24" fmla="*/ 106 w 424"/>
              <a:gd name="T25" fmla="*/ 308 h 351"/>
              <a:gd name="T26" fmla="*/ 100 w 424"/>
              <a:gd name="T27" fmla="*/ 239 h 351"/>
              <a:gd name="T28" fmla="*/ 44 w 424"/>
              <a:gd name="T29" fmla="*/ 233 h 351"/>
              <a:gd name="T30" fmla="*/ 50 w 424"/>
              <a:gd name="T31" fmla="*/ 190 h 351"/>
              <a:gd name="T32" fmla="*/ 106 w 424"/>
              <a:gd name="T33" fmla="*/ 196 h 351"/>
              <a:gd name="T34" fmla="*/ 106 w 424"/>
              <a:gd name="T35" fmla="*/ 159 h 351"/>
              <a:gd name="T36" fmla="*/ 50 w 424"/>
              <a:gd name="T37" fmla="*/ 165 h 351"/>
              <a:gd name="T38" fmla="*/ 44 w 424"/>
              <a:gd name="T39" fmla="*/ 121 h 351"/>
              <a:gd name="T40" fmla="*/ 100 w 424"/>
              <a:gd name="T41" fmla="*/ 115 h 351"/>
              <a:gd name="T42" fmla="*/ 106 w 424"/>
              <a:gd name="T43" fmla="*/ 159 h 351"/>
              <a:gd name="T44" fmla="*/ 199 w 424"/>
              <a:gd name="T45" fmla="*/ 239 h 351"/>
              <a:gd name="T46" fmla="*/ 143 w 424"/>
              <a:gd name="T47" fmla="*/ 233 h 351"/>
              <a:gd name="T48" fmla="*/ 149 w 424"/>
              <a:gd name="T49" fmla="*/ 190 h 351"/>
              <a:gd name="T50" fmla="*/ 205 w 424"/>
              <a:gd name="T51" fmla="*/ 196 h 351"/>
              <a:gd name="T52" fmla="*/ 205 w 424"/>
              <a:gd name="T53" fmla="*/ 159 h 351"/>
              <a:gd name="T54" fmla="*/ 149 w 424"/>
              <a:gd name="T55" fmla="*/ 165 h 351"/>
              <a:gd name="T56" fmla="*/ 143 w 424"/>
              <a:gd name="T57" fmla="*/ 121 h 351"/>
              <a:gd name="T58" fmla="*/ 199 w 424"/>
              <a:gd name="T59" fmla="*/ 115 h 351"/>
              <a:gd name="T60" fmla="*/ 205 w 424"/>
              <a:gd name="T61" fmla="*/ 159 h 351"/>
              <a:gd name="T62" fmla="*/ 299 w 424"/>
              <a:gd name="T63" fmla="*/ 314 h 351"/>
              <a:gd name="T64" fmla="*/ 243 w 424"/>
              <a:gd name="T65" fmla="*/ 308 h 351"/>
              <a:gd name="T66" fmla="*/ 249 w 424"/>
              <a:gd name="T67" fmla="*/ 264 h 351"/>
              <a:gd name="T68" fmla="*/ 305 w 424"/>
              <a:gd name="T69" fmla="*/ 271 h 351"/>
              <a:gd name="T70" fmla="*/ 305 w 424"/>
              <a:gd name="T71" fmla="*/ 233 h 351"/>
              <a:gd name="T72" fmla="*/ 249 w 424"/>
              <a:gd name="T73" fmla="*/ 239 h 351"/>
              <a:gd name="T74" fmla="*/ 243 w 424"/>
              <a:gd name="T75" fmla="*/ 196 h 351"/>
              <a:gd name="T76" fmla="*/ 299 w 424"/>
              <a:gd name="T77" fmla="*/ 190 h 351"/>
              <a:gd name="T78" fmla="*/ 305 w 424"/>
              <a:gd name="T79" fmla="*/ 233 h 351"/>
              <a:gd name="T80" fmla="*/ 283 w 424"/>
              <a:gd name="T81" fmla="*/ 20 h 351"/>
              <a:gd name="T82" fmla="*/ 261 w 424"/>
              <a:gd name="T83" fmla="*/ 20 h 351"/>
              <a:gd name="T84" fmla="*/ 405 w 424"/>
              <a:gd name="T85" fmla="*/ 119 h 351"/>
              <a:gd name="T86" fmla="*/ 280 w 424"/>
              <a:gd name="T87" fmla="*/ 141 h 351"/>
              <a:gd name="T88" fmla="*/ 258 w 424"/>
              <a:gd name="T89" fmla="*/ 40 h 351"/>
              <a:gd name="T90" fmla="*/ 405 w 424"/>
              <a:gd name="T91" fmla="*/ 36 h 351"/>
              <a:gd name="T92" fmla="*/ 405 w 424"/>
              <a:gd name="T93" fmla="*/ 119 h 351"/>
              <a:gd name="T94" fmla="*/ 424 w 424"/>
              <a:gd name="T95" fmla="*/ 40 h 351"/>
              <a:gd name="T96" fmla="*/ 306 w 424"/>
              <a:gd name="T97" fmla="*/ 0 h 351"/>
              <a:gd name="T98" fmla="*/ 280 w 424"/>
              <a:gd name="T99" fmla="*/ 0 h 351"/>
              <a:gd name="T100" fmla="*/ 240 w 424"/>
              <a:gd name="T101" fmla="*/ 119 h 351"/>
              <a:gd name="T102" fmla="*/ 383 w 424"/>
              <a:gd name="T103" fmla="*/ 159 h 351"/>
              <a:gd name="T104" fmla="*/ 424 w 424"/>
              <a:gd name="T105" fmla="*/ 9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4" h="351">
                <a:moveTo>
                  <a:pt x="271" y="175"/>
                </a:moveTo>
                <a:cubicBezTo>
                  <a:pt x="244" y="175"/>
                  <a:pt x="223" y="153"/>
                  <a:pt x="223" y="126"/>
                </a:cubicBezTo>
                <a:cubicBezTo>
                  <a:pt x="223" y="84"/>
                  <a:pt x="223" y="84"/>
                  <a:pt x="223" y="84"/>
                </a:cubicBezTo>
                <a:cubicBezTo>
                  <a:pt x="31" y="84"/>
                  <a:pt x="31" y="84"/>
                  <a:pt x="31" y="84"/>
                </a:cubicBezTo>
                <a:cubicBezTo>
                  <a:pt x="14" y="84"/>
                  <a:pt x="0" y="98"/>
                  <a:pt x="0" y="115"/>
                </a:cubicBezTo>
                <a:cubicBezTo>
                  <a:pt x="0" y="320"/>
                  <a:pt x="0" y="320"/>
                  <a:pt x="0" y="320"/>
                </a:cubicBezTo>
                <a:cubicBezTo>
                  <a:pt x="0" y="337"/>
                  <a:pt x="14" y="351"/>
                  <a:pt x="31" y="351"/>
                </a:cubicBezTo>
                <a:cubicBezTo>
                  <a:pt x="143" y="351"/>
                  <a:pt x="143" y="351"/>
                  <a:pt x="143" y="351"/>
                </a:cubicBezTo>
                <a:cubicBezTo>
                  <a:pt x="143" y="271"/>
                  <a:pt x="143" y="271"/>
                  <a:pt x="143" y="271"/>
                </a:cubicBezTo>
                <a:cubicBezTo>
                  <a:pt x="143" y="267"/>
                  <a:pt x="146" y="264"/>
                  <a:pt x="149" y="264"/>
                </a:cubicBezTo>
                <a:cubicBezTo>
                  <a:pt x="199" y="264"/>
                  <a:pt x="199" y="264"/>
                  <a:pt x="199" y="264"/>
                </a:cubicBezTo>
                <a:cubicBezTo>
                  <a:pt x="203" y="264"/>
                  <a:pt x="205" y="267"/>
                  <a:pt x="205" y="271"/>
                </a:cubicBezTo>
                <a:cubicBezTo>
                  <a:pt x="205" y="351"/>
                  <a:pt x="205" y="351"/>
                  <a:pt x="205" y="351"/>
                </a:cubicBezTo>
                <a:cubicBezTo>
                  <a:pt x="317" y="351"/>
                  <a:pt x="317" y="351"/>
                  <a:pt x="317" y="351"/>
                </a:cubicBezTo>
                <a:cubicBezTo>
                  <a:pt x="334" y="351"/>
                  <a:pt x="348" y="337"/>
                  <a:pt x="348" y="320"/>
                </a:cubicBezTo>
                <a:cubicBezTo>
                  <a:pt x="348" y="175"/>
                  <a:pt x="348" y="175"/>
                  <a:pt x="348" y="175"/>
                </a:cubicBezTo>
                <a:lnTo>
                  <a:pt x="271" y="175"/>
                </a:lnTo>
                <a:close/>
                <a:moveTo>
                  <a:pt x="106" y="308"/>
                </a:moveTo>
                <a:cubicBezTo>
                  <a:pt x="106" y="311"/>
                  <a:pt x="103" y="314"/>
                  <a:pt x="100" y="314"/>
                </a:cubicBezTo>
                <a:cubicBezTo>
                  <a:pt x="50" y="314"/>
                  <a:pt x="50" y="314"/>
                  <a:pt x="50" y="314"/>
                </a:cubicBezTo>
                <a:cubicBezTo>
                  <a:pt x="47" y="314"/>
                  <a:pt x="44" y="311"/>
                  <a:pt x="44" y="308"/>
                </a:cubicBezTo>
                <a:cubicBezTo>
                  <a:pt x="44" y="271"/>
                  <a:pt x="44" y="271"/>
                  <a:pt x="44" y="271"/>
                </a:cubicBezTo>
                <a:cubicBezTo>
                  <a:pt x="44" y="267"/>
                  <a:pt x="47" y="264"/>
                  <a:pt x="50" y="264"/>
                </a:cubicBezTo>
                <a:cubicBezTo>
                  <a:pt x="100" y="264"/>
                  <a:pt x="100" y="264"/>
                  <a:pt x="100" y="264"/>
                </a:cubicBezTo>
                <a:cubicBezTo>
                  <a:pt x="103" y="264"/>
                  <a:pt x="106" y="267"/>
                  <a:pt x="106" y="271"/>
                </a:cubicBezTo>
                <a:lnTo>
                  <a:pt x="106" y="308"/>
                </a:lnTo>
                <a:close/>
                <a:moveTo>
                  <a:pt x="106" y="233"/>
                </a:moveTo>
                <a:cubicBezTo>
                  <a:pt x="106" y="237"/>
                  <a:pt x="103" y="239"/>
                  <a:pt x="100" y="239"/>
                </a:cubicBezTo>
                <a:cubicBezTo>
                  <a:pt x="50" y="239"/>
                  <a:pt x="50" y="239"/>
                  <a:pt x="50" y="239"/>
                </a:cubicBezTo>
                <a:cubicBezTo>
                  <a:pt x="47" y="239"/>
                  <a:pt x="44" y="237"/>
                  <a:pt x="44" y="233"/>
                </a:cubicBezTo>
                <a:cubicBezTo>
                  <a:pt x="44" y="196"/>
                  <a:pt x="44" y="196"/>
                  <a:pt x="44" y="196"/>
                </a:cubicBezTo>
                <a:cubicBezTo>
                  <a:pt x="44" y="193"/>
                  <a:pt x="47" y="190"/>
                  <a:pt x="50" y="190"/>
                </a:cubicBezTo>
                <a:cubicBezTo>
                  <a:pt x="100" y="190"/>
                  <a:pt x="100" y="190"/>
                  <a:pt x="100" y="190"/>
                </a:cubicBezTo>
                <a:cubicBezTo>
                  <a:pt x="103" y="190"/>
                  <a:pt x="106" y="193"/>
                  <a:pt x="106" y="196"/>
                </a:cubicBezTo>
                <a:lnTo>
                  <a:pt x="106" y="233"/>
                </a:lnTo>
                <a:close/>
                <a:moveTo>
                  <a:pt x="106" y="159"/>
                </a:moveTo>
                <a:cubicBezTo>
                  <a:pt x="106" y="162"/>
                  <a:pt x="103" y="165"/>
                  <a:pt x="100" y="165"/>
                </a:cubicBezTo>
                <a:cubicBezTo>
                  <a:pt x="50" y="165"/>
                  <a:pt x="50" y="165"/>
                  <a:pt x="50" y="165"/>
                </a:cubicBezTo>
                <a:cubicBezTo>
                  <a:pt x="47" y="165"/>
                  <a:pt x="44" y="162"/>
                  <a:pt x="44" y="159"/>
                </a:cubicBezTo>
                <a:cubicBezTo>
                  <a:pt x="44" y="121"/>
                  <a:pt x="44" y="121"/>
                  <a:pt x="44" y="121"/>
                </a:cubicBezTo>
                <a:cubicBezTo>
                  <a:pt x="44" y="118"/>
                  <a:pt x="47" y="115"/>
                  <a:pt x="50" y="115"/>
                </a:cubicBezTo>
                <a:cubicBezTo>
                  <a:pt x="100" y="115"/>
                  <a:pt x="100" y="115"/>
                  <a:pt x="100" y="115"/>
                </a:cubicBezTo>
                <a:cubicBezTo>
                  <a:pt x="103" y="115"/>
                  <a:pt x="106" y="118"/>
                  <a:pt x="106" y="121"/>
                </a:cubicBezTo>
                <a:lnTo>
                  <a:pt x="106" y="159"/>
                </a:lnTo>
                <a:close/>
                <a:moveTo>
                  <a:pt x="205" y="233"/>
                </a:moveTo>
                <a:cubicBezTo>
                  <a:pt x="205" y="237"/>
                  <a:pt x="203" y="239"/>
                  <a:pt x="199" y="239"/>
                </a:cubicBezTo>
                <a:cubicBezTo>
                  <a:pt x="149" y="239"/>
                  <a:pt x="149" y="239"/>
                  <a:pt x="149" y="239"/>
                </a:cubicBezTo>
                <a:cubicBezTo>
                  <a:pt x="146" y="239"/>
                  <a:pt x="143" y="237"/>
                  <a:pt x="143" y="233"/>
                </a:cubicBezTo>
                <a:cubicBezTo>
                  <a:pt x="143" y="196"/>
                  <a:pt x="143" y="196"/>
                  <a:pt x="143" y="196"/>
                </a:cubicBezTo>
                <a:cubicBezTo>
                  <a:pt x="143" y="193"/>
                  <a:pt x="146" y="190"/>
                  <a:pt x="149" y="190"/>
                </a:cubicBezTo>
                <a:cubicBezTo>
                  <a:pt x="199" y="190"/>
                  <a:pt x="199" y="190"/>
                  <a:pt x="199" y="190"/>
                </a:cubicBezTo>
                <a:cubicBezTo>
                  <a:pt x="203" y="190"/>
                  <a:pt x="205" y="193"/>
                  <a:pt x="205" y="196"/>
                </a:cubicBezTo>
                <a:lnTo>
                  <a:pt x="205" y="233"/>
                </a:lnTo>
                <a:close/>
                <a:moveTo>
                  <a:pt x="205" y="159"/>
                </a:moveTo>
                <a:cubicBezTo>
                  <a:pt x="205" y="162"/>
                  <a:pt x="203" y="165"/>
                  <a:pt x="199" y="165"/>
                </a:cubicBezTo>
                <a:cubicBezTo>
                  <a:pt x="149" y="165"/>
                  <a:pt x="149" y="165"/>
                  <a:pt x="149" y="165"/>
                </a:cubicBezTo>
                <a:cubicBezTo>
                  <a:pt x="146" y="165"/>
                  <a:pt x="143" y="162"/>
                  <a:pt x="143" y="159"/>
                </a:cubicBezTo>
                <a:cubicBezTo>
                  <a:pt x="143" y="121"/>
                  <a:pt x="143" y="121"/>
                  <a:pt x="143" y="121"/>
                </a:cubicBezTo>
                <a:cubicBezTo>
                  <a:pt x="143" y="118"/>
                  <a:pt x="146" y="115"/>
                  <a:pt x="149" y="115"/>
                </a:cubicBezTo>
                <a:cubicBezTo>
                  <a:pt x="199" y="115"/>
                  <a:pt x="199" y="115"/>
                  <a:pt x="199" y="115"/>
                </a:cubicBezTo>
                <a:cubicBezTo>
                  <a:pt x="203" y="115"/>
                  <a:pt x="205" y="118"/>
                  <a:pt x="205" y="121"/>
                </a:cubicBezTo>
                <a:lnTo>
                  <a:pt x="205" y="159"/>
                </a:lnTo>
                <a:close/>
                <a:moveTo>
                  <a:pt x="305" y="308"/>
                </a:moveTo>
                <a:cubicBezTo>
                  <a:pt x="305" y="311"/>
                  <a:pt x="302" y="314"/>
                  <a:pt x="299" y="314"/>
                </a:cubicBezTo>
                <a:cubicBezTo>
                  <a:pt x="249" y="314"/>
                  <a:pt x="249" y="314"/>
                  <a:pt x="249" y="314"/>
                </a:cubicBezTo>
                <a:cubicBezTo>
                  <a:pt x="245" y="314"/>
                  <a:pt x="243" y="311"/>
                  <a:pt x="243" y="308"/>
                </a:cubicBezTo>
                <a:cubicBezTo>
                  <a:pt x="243" y="271"/>
                  <a:pt x="243" y="271"/>
                  <a:pt x="243" y="271"/>
                </a:cubicBezTo>
                <a:cubicBezTo>
                  <a:pt x="243" y="267"/>
                  <a:pt x="245" y="264"/>
                  <a:pt x="249" y="264"/>
                </a:cubicBezTo>
                <a:cubicBezTo>
                  <a:pt x="299" y="264"/>
                  <a:pt x="299" y="264"/>
                  <a:pt x="299" y="264"/>
                </a:cubicBezTo>
                <a:cubicBezTo>
                  <a:pt x="302" y="264"/>
                  <a:pt x="305" y="267"/>
                  <a:pt x="305" y="271"/>
                </a:cubicBezTo>
                <a:lnTo>
                  <a:pt x="305" y="308"/>
                </a:lnTo>
                <a:close/>
                <a:moveTo>
                  <a:pt x="305" y="233"/>
                </a:moveTo>
                <a:cubicBezTo>
                  <a:pt x="305" y="237"/>
                  <a:pt x="302" y="239"/>
                  <a:pt x="299" y="239"/>
                </a:cubicBezTo>
                <a:cubicBezTo>
                  <a:pt x="249" y="239"/>
                  <a:pt x="249" y="239"/>
                  <a:pt x="249" y="239"/>
                </a:cubicBezTo>
                <a:cubicBezTo>
                  <a:pt x="245" y="239"/>
                  <a:pt x="243" y="237"/>
                  <a:pt x="243" y="233"/>
                </a:cubicBezTo>
                <a:cubicBezTo>
                  <a:pt x="243" y="196"/>
                  <a:pt x="243" y="196"/>
                  <a:pt x="243" y="196"/>
                </a:cubicBezTo>
                <a:cubicBezTo>
                  <a:pt x="243" y="193"/>
                  <a:pt x="245" y="190"/>
                  <a:pt x="249" y="190"/>
                </a:cubicBezTo>
                <a:cubicBezTo>
                  <a:pt x="299" y="190"/>
                  <a:pt x="299" y="190"/>
                  <a:pt x="299" y="190"/>
                </a:cubicBezTo>
                <a:cubicBezTo>
                  <a:pt x="302" y="190"/>
                  <a:pt x="305" y="193"/>
                  <a:pt x="305" y="196"/>
                </a:cubicBezTo>
                <a:lnTo>
                  <a:pt x="305" y="233"/>
                </a:lnTo>
                <a:close/>
                <a:moveTo>
                  <a:pt x="272" y="9"/>
                </a:moveTo>
                <a:cubicBezTo>
                  <a:pt x="278" y="9"/>
                  <a:pt x="283" y="14"/>
                  <a:pt x="283" y="20"/>
                </a:cubicBezTo>
                <a:cubicBezTo>
                  <a:pt x="283" y="26"/>
                  <a:pt x="278" y="31"/>
                  <a:pt x="272" y="31"/>
                </a:cubicBezTo>
                <a:cubicBezTo>
                  <a:pt x="266" y="31"/>
                  <a:pt x="261" y="26"/>
                  <a:pt x="261" y="20"/>
                </a:cubicBezTo>
                <a:cubicBezTo>
                  <a:pt x="261" y="14"/>
                  <a:pt x="266" y="9"/>
                  <a:pt x="272" y="9"/>
                </a:cubicBezTo>
                <a:close/>
                <a:moveTo>
                  <a:pt x="405" y="119"/>
                </a:moveTo>
                <a:cubicBezTo>
                  <a:pt x="405" y="131"/>
                  <a:pt x="395" y="141"/>
                  <a:pt x="383" y="141"/>
                </a:cubicBezTo>
                <a:cubicBezTo>
                  <a:pt x="280" y="141"/>
                  <a:pt x="280" y="141"/>
                  <a:pt x="280" y="141"/>
                </a:cubicBezTo>
                <a:cubicBezTo>
                  <a:pt x="268" y="141"/>
                  <a:pt x="258" y="131"/>
                  <a:pt x="258" y="119"/>
                </a:cubicBezTo>
                <a:cubicBezTo>
                  <a:pt x="258" y="40"/>
                  <a:pt x="258" y="40"/>
                  <a:pt x="258" y="40"/>
                </a:cubicBezTo>
                <a:cubicBezTo>
                  <a:pt x="258" y="39"/>
                  <a:pt x="258" y="37"/>
                  <a:pt x="259" y="36"/>
                </a:cubicBezTo>
                <a:cubicBezTo>
                  <a:pt x="405" y="36"/>
                  <a:pt x="405" y="36"/>
                  <a:pt x="405" y="36"/>
                </a:cubicBezTo>
                <a:cubicBezTo>
                  <a:pt x="405" y="37"/>
                  <a:pt x="405" y="39"/>
                  <a:pt x="405" y="40"/>
                </a:cubicBezTo>
                <a:lnTo>
                  <a:pt x="405" y="119"/>
                </a:lnTo>
                <a:close/>
                <a:moveTo>
                  <a:pt x="424" y="81"/>
                </a:moveTo>
                <a:cubicBezTo>
                  <a:pt x="424" y="40"/>
                  <a:pt x="424" y="40"/>
                  <a:pt x="424" y="40"/>
                </a:cubicBezTo>
                <a:cubicBezTo>
                  <a:pt x="424" y="18"/>
                  <a:pt x="405" y="0"/>
                  <a:pt x="383" y="0"/>
                </a:cubicBezTo>
                <a:cubicBezTo>
                  <a:pt x="306" y="0"/>
                  <a:pt x="306" y="0"/>
                  <a:pt x="306" y="0"/>
                </a:cubicBezTo>
                <a:cubicBezTo>
                  <a:pt x="287" y="0"/>
                  <a:pt x="287" y="0"/>
                  <a:pt x="287" y="0"/>
                </a:cubicBezTo>
                <a:cubicBezTo>
                  <a:pt x="280" y="0"/>
                  <a:pt x="280" y="0"/>
                  <a:pt x="280" y="0"/>
                </a:cubicBezTo>
                <a:cubicBezTo>
                  <a:pt x="258" y="0"/>
                  <a:pt x="240" y="18"/>
                  <a:pt x="240" y="40"/>
                </a:cubicBezTo>
                <a:cubicBezTo>
                  <a:pt x="240" y="119"/>
                  <a:pt x="240" y="119"/>
                  <a:pt x="240" y="119"/>
                </a:cubicBezTo>
                <a:cubicBezTo>
                  <a:pt x="240" y="141"/>
                  <a:pt x="258" y="159"/>
                  <a:pt x="280" y="159"/>
                </a:cubicBezTo>
                <a:cubicBezTo>
                  <a:pt x="383" y="159"/>
                  <a:pt x="383" y="159"/>
                  <a:pt x="383" y="159"/>
                </a:cubicBezTo>
                <a:cubicBezTo>
                  <a:pt x="405" y="159"/>
                  <a:pt x="424" y="141"/>
                  <a:pt x="424" y="119"/>
                </a:cubicBezTo>
                <a:cubicBezTo>
                  <a:pt x="424" y="99"/>
                  <a:pt x="424" y="99"/>
                  <a:pt x="424" y="99"/>
                </a:cubicBezTo>
                <a:lnTo>
                  <a:pt x="424" y="81"/>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273"/>
          <p:cNvSpPr>
            <a:spLocks noEditPoints="1"/>
          </p:cNvSpPr>
          <p:nvPr/>
        </p:nvSpPr>
        <p:spPr bwMode="auto">
          <a:xfrm>
            <a:off x="10521239" y="3621438"/>
            <a:ext cx="435457" cy="365905"/>
          </a:xfrm>
          <a:custGeom>
            <a:avLst/>
            <a:gdLst>
              <a:gd name="T0" fmla="*/ 416 w 416"/>
              <a:gd name="T1" fmla="*/ 157 h 349"/>
              <a:gd name="T2" fmla="*/ 376 w 416"/>
              <a:gd name="T3" fmla="*/ 257 h 349"/>
              <a:gd name="T4" fmla="*/ 364 w 416"/>
              <a:gd name="T5" fmla="*/ 267 h 349"/>
              <a:gd name="T6" fmla="*/ 306 w 416"/>
              <a:gd name="T7" fmla="*/ 306 h 349"/>
              <a:gd name="T8" fmla="*/ 267 w 416"/>
              <a:gd name="T9" fmla="*/ 349 h 349"/>
              <a:gd name="T10" fmla="*/ 70 w 416"/>
              <a:gd name="T11" fmla="*/ 310 h 349"/>
              <a:gd name="T12" fmla="*/ 39 w 416"/>
              <a:gd name="T13" fmla="*/ 303 h 349"/>
              <a:gd name="T14" fmla="*/ 0 w 416"/>
              <a:gd name="T15" fmla="*/ 203 h 349"/>
              <a:gd name="T16" fmla="*/ 51 w 416"/>
              <a:gd name="T17" fmla="*/ 164 h 349"/>
              <a:gd name="T18" fmla="*/ 91 w 416"/>
              <a:gd name="T19" fmla="*/ 115 h 349"/>
              <a:gd name="T20" fmla="*/ 109 w 416"/>
              <a:gd name="T21" fmla="*/ 111 h 349"/>
              <a:gd name="T22" fmla="*/ 171 w 416"/>
              <a:gd name="T23" fmla="*/ 72 h 349"/>
              <a:gd name="T24" fmla="*/ 148 w 416"/>
              <a:gd name="T25" fmla="*/ 91 h 349"/>
              <a:gd name="T26" fmla="*/ 128 w 416"/>
              <a:gd name="T27" fmla="*/ 124 h 349"/>
              <a:gd name="T28" fmla="*/ 91 w 416"/>
              <a:gd name="T29" fmla="*/ 134 h 349"/>
              <a:gd name="T30" fmla="*/ 70 w 416"/>
              <a:gd name="T31" fmla="*/ 166 h 349"/>
              <a:gd name="T32" fmla="*/ 69 w 416"/>
              <a:gd name="T33" fmla="*/ 180 h 349"/>
              <a:gd name="T34" fmla="*/ 39 w 416"/>
              <a:gd name="T35" fmla="*/ 183 h 349"/>
              <a:gd name="T36" fmla="*/ 19 w 416"/>
              <a:gd name="T37" fmla="*/ 264 h 349"/>
              <a:gd name="T38" fmla="*/ 80 w 416"/>
              <a:gd name="T39" fmla="*/ 284 h 349"/>
              <a:gd name="T40" fmla="*/ 89 w 416"/>
              <a:gd name="T41" fmla="*/ 310 h 349"/>
              <a:gd name="T42" fmla="*/ 267 w 416"/>
              <a:gd name="T43" fmla="*/ 330 h 349"/>
              <a:gd name="T44" fmla="*/ 287 w 416"/>
              <a:gd name="T45" fmla="*/ 297 h 349"/>
              <a:gd name="T46" fmla="*/ 325 w 416"/>
              <a:gd name="T47" fmla="*/ 287 h 349"/>
              <a:gd name="T48" fmla="*/ 345 w 416"/>
              <a:gd name="T49" fmla="*/ 255 h 349"/>
              <a:gd name="T50" fmla="*/ 346 w 416"/>
              <a:gd name="T51" fmla="*/ 241 h 349"/>
              <a:gd name="T52" fmla="*/ 376 w 416"/>
              <a:gd name="T53" fmla="*/ 238 h 349"/>
              <a:gd name="T54" fmla="*/ 397 w 416"/>
              <a:gd name="T55" fmla="*/ 164 h 349"/>
              <a:gd name="T56" fmla="*/ 410 w 416"/>
              <a:gd name="T57" fmla="*/ 40 h 349"/>
              <a:gd name="T58" fmla="*/ 369 w 416"/>
              <a:gd name="T59" fmla="*/ 157 h 349"/>
              <a:gd name="T60" fmla="*/ 363 w 416"/>
              <a:gd name="T61" fmla="*/ 177 h 349"/>
              <a:gd name="T62" fmla="*/ 221 w 416"/>
              <a:gd name="T63" fmla="*/ 217 h 349"/>
              <a:gd name="T64" fmla="*/ 180 w 416"/>
              <a:gd name="T65" fmla="*/ 99 h 349"/>
              <a:gd name="T66" fmla="*/ 227 w 416"/>
              <a:gd name="T67" fmla="*/ 59 h 349"/>
              <a:gd name="T68" fmla="*/ 268 w 416"/>
              <a:gd name="T69" fmla="*/ 0 h 349"/>
              <a:gd name="T70" fmla="*/ 410 w 416"/>
              <a:gd name="T71" fmla="*/ 40 h 349"/>
              <a:gd name="T72" fmla="*/ 259 w 416"/>
              <a:gd name="T73" fmla="*/ 31 h 349"/>
              <a:gd name="T74" fmla="*/ 259 w 416"/>
              <a:gd name="T75" fmla="*/ 9 h 349"/>
              <a:gd name="T76" fmla="*/ 201 w 416"/>
              <a:gd name="T77" fmla="*/ 79 h 349"/>
              <a:gd name="T78" fmla="*/ 223 w 416"/>
              <a:gd name="T79" fmla="*/ 79 h 349"/>
              <a:gd name="T80" fmla="*/ 201 w 416"/>
              <a:gd name="T81" fmla="*/ 79 h 349"/>
              <a:gd name="T82" fmla="*/ 344 w 416"/>
              <a:gd name="T83" fmla="*/ 95 h 349"/>
              <a:gd name="T84" fmla="*/ 199 w 416"/>
              <a:gd name="T85" fmla="*/ 99 h 349"/>
              <a:gd name="T86" fmla="*/ 221 w 416"/>
              <a:gd name="T87" fmla="*/ 198 h 349"/>
              <a:gd name="T88" fmla="*/ 344 w 416"/>
              <a:gd name="T89" fmla="*/ 177 h 349"/>
              <a:gd name="T90" fmla="*/ 391 w 416"/>
              <a:gd name="T91" fmla="*/ 40 h 349"/>
              <a:gd name="T92" fmla="*/ 246 w 416"/>
              <a:gd name="T93" fmla="*/ 36 h 349"/>
              <a:gd name="T94" fmla="*/ 246 w 416"/>
              <a:gd name="T95" fmla="*/ 59 h 349"/>
              <a:gd name="T96" fmla="*/ 363 w 416"/>
              <a:gd name="T97" fmla="*/ 99 h 349"/>
              <a:gd name="T98" fmla="*/ 369 w 416"/>
              <a:gd name="T99" fmla="*/ 139 h 349"/>
              <a:gd name="T100" fmla="*/ 391 w 416"/>
              <a:gd name="T101" fmla="*/ 4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16" h="349">
                <a:moveTo>
                  <a:pt x="415" y="153"/>
                </a:moveTo>
                <a:cubicBezTo>
                  <a:pt x="415" y="154"/>
                  <a:pt x="416" y="156"/>
                  <a:pt x="416" y="157"/>
                </a:cubicBezTo>
                <a:cubicBezTo>
                  <a:pt x="416" y="217"/>
                  <a:pt x="416" y="217"/>
                  <a:pt x="416" y="217"/>
                </a:cubicBezTo>
                <a:cubicBezTo>
                  <a:pt x="416" y="239"/>
                  <a:pt x="398" y="257"/>
                  <a:pt x="376" y="257"/>
                </a:cubicBezTo>
                <a:cubicBezTo>
                  <a:pt x="364" y="257"/>
                  <a:pt x="364" y="257"/>
                  <a:pt x="364" y="257"/>
                </a:cubicBezTo>
                <a:cubicBezTo>
                  <a:pt x="364" y="267"/>
                  <a:pt x="364" y="267"/>
                  <a:pt x="364" y="267"/>
                </a:cubicBezTo>
                <a:cubicBezTo>
                  <a:pt x="364" y="288"/>
                  <a:pt x="346" y="306"/>
                  <a:pt x="325" y="306"/>
                </a:cubicBezTo>
                <a:cubicBezTo>
                  <a:pt x="306" y="306"/>
                  <a:pt x="306" y="306"/>
                  <a:pt x="306" y="306"/>
                </a:cubicBezTo>
                <a:cubicBezTo>
                  <a:pt x="306" y="310"/>
                  <a:pt x="306" y="310"/>
                  <a:pt x="306" y="310"/>
                </a:cubicBezTo>
                <a:cubicBezTo>
                  <a:pt x="306" y="332"/>
                  <a:pt x="289" y="349"/>
                  <a:pt x="267" y="349"/>
                </a:cubicBezTo>
                <a:cubicBezTo>
                  <a:pt x="109" y="349"/>
                  <a:pt x="109" y="349"/>
                  <a:pt x="109" y="349"/>
                </a:cubicBezTo>
                <a:cubicBezTo>
                  <a:pt x="88" y="349"/>
                  <a:pt x="70" y="332"/>
                  <a:pt x="70" y="310"/>
                </a:cubicBezTo>
                <a:cubicBezTo>
                  <a:pt x="70" y="303"/>
                  <a:pt x="70" y="303"/>
                  <a:pt x="70" y="303"/>
                </a:cubicBezTo>
                <a:cubicBezTo>
                  <a:pt x="39" y="303"/>
                  <a:pt x="39" y="303"/>
                  <a:pt x="39" y="303"/>
                </a:cubicBezTo>
                <a:cubicBezTo>
                  <a:pt x="17" y="303"/>
                  <a:pt x="0" y="285"/>
                  <a:pt x="0" y="264"/>
                </a:cubicBezTo>
                <a:cubicBezTo>
                  <a:pt x="0" y="203"/>
                  <a:pt x="0" y="203"/>
                  <a:pt x="0" y="203"/>
                </a:cubicBezTo>
                <a:cubicBezTo>
                  <a:pt x="0" y="182"/>
                  <a:pt x="17" y="164"/>
                  <a:pt x="39" y="164"/>
                </a:cubicBezTo>
                <a:cubicBezTo>
                  <a:pt x="51" y="164"/>
                  <a:pt x="51" y="164"/>
                  <a:pt x="51" y="164"/>
                </a:cubicBezTo>
                <a:cubicBezTo>
                  <a:pt x="51" y="154"/>
                  <a:pt x="51" y="154"/>
                  <a:pt x="51" y="154"/>
                </a:cubicBezTo>
                <a:cubicBezTo>
                  <a:pt x="51" y="132"/>
                  <a:pt x="69" y="115"/>
                  <a:pt x="91" y="115"/>
                </a:cubicBezTo>
                <a:cubicBezTo>
                  <a:pt x="109" y="115"/>
                  <a:pt x="109" y="115"/>
                  <a:pt x="109" y="115"/>
                </a:cubicBezTo>
                <a:cubicBezTo>
                  <a:pt x="109" y="111"/>
                  <a:pt x="109" y="111"/>
                  <a:pt x="109" y="111"/>
                </a:cubicBezTo>
                <a:cubicBezTo>
                  <a:pt x="109" y="89"/>
                  <a:pt x="126" y="72"/>
                  <a:pt x="148" y="72"/>
                </a:cubicBezTo>
                <a:cubicBezTo>
                  <a:pt x="171" y="72"/>
                  <a:pt x="171" y="72"/>
                  <a:pt x="171" y="72"/>
                </a:cubicBezTo>
                <a:cubicBezTo>
                  <a:pt x="168" y="77"/>
                  <a:pt x="166" y="84"/>
                  <a:pt x="165" y="91"/>
                </a:cubicBezTo>
                <a:cubicBezTo>
                  <a:pt x="148" y="91"/>
                  <a:pt x="148" y="91"/>
                  <a:pt x="148" y="91"/>
                </a:cubicBezTo>
                <a:cubicBezTo>
                  <a:pt x="137" y="91"/>
                  <a:pt x="128" y="100"/>
                  <a:pt x="128" y="111"/>
                </a:cubicBezTo>
                <a:cubicBezTo>
                  <a:pt x="128" y="124"/>
                  <a:pt x="128" y="124"/>
                  <a:pt x="128" y="124"/>
                </a:cubicBezTo>
                <a:cubicBezTo>
                  <a:pt x="128" y="129"/>
                  <a:pt x="124" y="134"/>
                  <a:pt x="118" y="134"/>
                </a:cubicBezTo>
                <a:cubicBezTo>
                  <a:pt x="91" y="134"/>
                  <a:pt x="91" y="134"/>
                  <a:pt x="91" y="134"/>
                </a:cubicBezTo>
                <a:cubicBezTo>
                  <a:pt x="79" y="134"/>
                  <a:pt x="70" y="143"/>
                  <a:pt x="70" y="154"/>
                </a:cubicBezTo>
                <a:cubicBezTo>
                  <a:pt x="70" y="166"/>
                  <a:pt x="70" y="166"/>
                  <a:pt x="70" y="166"/>
                </a:cubicBezTo>
                <a:cubicBezTo>
                  <a:pt x="70" y="168"/>
                  <a:pt x="71" y="169"/>
                  <a:pt x="71" y="171"/>
                </a:cubicBezTo>
                <a:cubicBezTo>
                  <a:pt x="72" y="174"/>
                  <a:pt x="71" y="177"/>
                  <a:pt x="69" y="180"/>
                </a:cubicBezTo>
                <a:cubicBezTo>
                  <a:pt x="68" y="182"/>
                  <a:pt x="65" y="183"/>
                  <a:pt x="62" y="183"/>
                </a:cubicBezTo>
                <a:cubicBezTo>
                  <a:pt x="39" y="183"/>
                  <a:pt x="39" y="183"/>
                  <a:pt x="39" y="183"/>
                </a:cubicBezTo>
                <a:cubicBezTo>
                  <a:pt x="28" y="183"/>
                  <a:pt x="19" y="192"/>
                  <a:pt x="19" y="203"/>
                </a:cubicBezTo>
                <a:cubicBezTo>
                  <a:pt x="19" y="264"/>
                  <a:pt x="19" y="264"/>
                  <a:pt x="19" y="264"/>
                </a:cubicBezTo>
                <a:cubicBezTo>
                  <a:pt x="19" y="275"/>
                  <a:pt x="28" y="284"/>
                  <a:pt x="39" y="284"/>
                </a:cubicBezTo>
                <a:cubicBezTo>
                  <a:pt x="80" y="284"/>
                  <a:pt x="80" y="284"/>
                  <a:pt x="80" y="284"/>
                </a:cubicBezTo>
                <a:cubicBezTo>
                  <a:pt x="85" y="284"/>
                  <a:pt x="89" y="288"/>
                  <a:pt x="89" y="293"/>
                </a:cubicBezTo>
                <a:cubicBezTo>
                  <a:pt x="89" y="310"/>
                  <a:pt x="89" y="310"/>
                  <a:pt x="89" y="310"/>
                </a:cubicBezTo>
                <a:cubicBezTo>
                  <a:pt x="89" y="321"/>
                  <a:pt x="98" y="330"/>
                  <a:pt x="109" y="330"/>
                </a:cubicBezTo>
                <a:cubicBezTo>
                  <a:pt x="267" y="330"/>
                  <a:pt x="267" y="330"/>
                  <a:pt x="267" y="330"/>
                </a:cubicBezTo>
                <a:cubicBezTo>
                  <a:pt x="278" y="330"/>
                  <a:pt x="287" y="321"/>
                  <a:pt x="287" y="310"/>
                </a:cubicBezTo>
                <a:cubicBezTo>
                  <a:pt x="287" y="297"/>
                  <a:pt x="287" y="297"/>
                  <a:pt x="287" y="297"/>
                </a:cubicBezTo>
                <a:cubicBezTo>
                  <a:pt x="287" y="291"/>
                  <a:pt x="292" y="287"/>
                  <a:pt x="297" y="287"/>
                </a:cubicBezTo>
                <a:cubicBezTo>
                  <a:pt x="325" y="287"/>
                  <a:pt x="325" y="287"/>
                  <a:pt x="325" y="287"/>
                </a:cubicBezTo>
                <a:cubicBezTo>
                  <a:pt x="336" y="287"/>
                  <a:pt x="345" y="278"/>
                  <a:pt x="345" y="267"/>
                </a:cubicBezTo>
                <a:cubicBezTo>
                  <a:pt x="345" y="255"/>
                  <a:pt x="345" y="255"/>
                  <a:pt x="345" y="255"/>
                </a:cubicBezTo>
                <a:cubicBezTo>
                  <a:pt x="345" y="253"/>
                  <a:pt x="345" y="251"/>
                  <a:pt x="344" y="249"/>
                </a:cubicBezTo>
                <a:cubicBezTo>
                  <a:pt x="343" y="247"/>
                  <a:pt x="344" y="244"/>
                  <a:pt x="346" y="241"/>
                </a:cubicBezTo>
                <a:cubicBezTo>
                  <a:pt x="348" y="239"/>
                  <a:pt x="350" y="238"/>
                  <a:pt x="353" y="238"/>
                </a:cubicBezTo>
                <a:cubicBezTo>
                  <a:pt x="376" y="238"/>
                  <a:pt x="376" y="238"/>
                  <a:pt x="376" y="238"/>
                </a:cubicBezTo>
                <a:cubicBezTo>
                  <a:pt x="388" y="238"/>
                  <a:pt x="397" y="229"/>
                  <a:pt x="397" y="217"/>
                </a:cubicBezTo>
                <a:cubicBezTo>
                  <a:pt x="397" y="164"/>
                  <a:pt x="397" y="164"/>
                  <a:pt x="397" y="164"/>
                </a:cubicBezTo>
                <a:cubicBezTo>
                  <a:pt x="404" y="161"/>
                  <a:pt x="410" y="158"/>
                  <a:pt x="415" y="153"/>
                </a:cubicBezTo>
                <a:close/>
                <a:moveTo>
                  <a:pt x="410" y="40"/>
                </a:moveTo>
                <a:cubicBezTo>
                  <a:pt x="410" y="117"/>
                  <a:pt x="410" y="117"/>
                  <a:pt x="410" y="117"/>
                </a:cubicBezTo>
                <a:cubicBezTo>
                  <a:pt x="410" y="139"/>
                  <a:pt x="392" y="157"/>
                  <a:pt x="369" y="157"/>
                </a:cubicBezTo>
                <a:cubicBezTo>
                  <a:pt x="363" y="157"/>
                  <a:pt x="363" y="157"/>
                  <a:pt x="363" y="157"/>
                </a:cubicBezTo>
                <a:cubicBezTo>
                  <a:pt x="363" y="177"/>
                  <a:pt x="363" y="177"/>
                  <a:pt x="363" y="177"/>
                </a:cubicBezTo>
                <a:cubicBezTo>
                  <a:pt x="363" y="199"/>
                  <a:pt x="345" y="217"/>
                  <a:pt x="322" y="217"/>
                </a:cubicBezTo>
                <a:cubicBezTo>
                  <a:pt x="221" y="217"/>
                  <a:pt x="221" y="217"/>
                  <a:pt x="221" y="217"/>
                </a:cubicBezTo>
                <a:cubicBezTo>
                  <a:pt x="198" y="217"/>
                  <a:pt x="180" y="199"/>
                  <a:pt x="180" y="177"/>
                </a:cubicBezTo>
                <a:cubicBezTo>
                  <a:pt x="180" y="99"/>
                  <a:pt x="180" y="99"/>
                  <a:pt x="180" y="99"/>
                </a:cubicBezTo>
                <a:cubicBezTo>
                  <a:pt x="180" y="77"/>
                  <a:pt x="198" y="59"/>
                  <a:pt x="221" y="59"/>
                </a:cubicBezTo>
                <a:cubicBezTo>
                  <a:pt x="227" y="59"/>
                  <a:pt x="227" y="59"/>
                  <a:pt x="227" y="59"/>
                </a:cubicBezTo>
                <a:cubicBezTo>
                  <a:pt x="227" y="40"/>
                  <a:pt x="227" y="40"/>
                  <a:pt x="227" y="40"/>
                </a:cubicBezTo>
                <a:cubicBezTo>
                  <a:pt x="227" y="18"/>
                  <a:pt x="245" y="0"/>
                  <a:pt x="268" y="0"/>
                </a:cubicBezTo>
                <a:cubicBezTo>
                  <a:pt x="369" y="0"/>
                  <a:pt x="369" y="0"/>
                  <a:pt x="369" y="0"/>
                </a:cubicBezTo>
                <a:cubicBezTo>
                  <a:pt x="392" y="0"/>
                  <a:pt x="410" y="18"/>
                  <a:pt x="410" y="40"/>
                </a:cubicBezTo>
                <a:close/>
                <a:moveTo>
                  <a:pt x="248" y="20"/>
                </a:moveTo>
                <a:cubicBezTo>
                  <a:pt x="248" y="26"/>
                  <a:pt x="253" y="31"/>
                  <a:pt x="259" y="31"/>
                </a:cubicBezTo>
                <a:cubicBezTo>
                  <a:pt x="266" y="31"/>
                  <a:pt x="270" y="26"/>
                  <a:pt x="270" y="20"/>
                </a:cubicBezTo>
                <a:cubicBezTo>
                  <a:pt x="270" y="14"/>
                  <a:pt x="266" y="9"/>
                  <a:pt x="259" y="9"/>
                </a:cubicBezTo>
                <a:cubicBezTo>
                  <a:pt x="253" y="9"/>
                  <a:pt x="248" y="14"/>
                  <a:pt x="248" y="20"/>
                </a:cubicBezTo>
                <a:close/>
                <a:moveTo>
                  <a:pt x="201" y="79"/>
                </a:moveTo>
                <a:cubicBezTo>
                  <a:pt x="201" y="85"/>
                  <a:pt x="206" y="90"/>
                  <a:pt x="212" y="90"/>
                </a:cubicBezTo>
                <a:cubicBezTo>
                  <a:pt x="218" y="90"/>
                  <a:pt x="223" y="85"/>
                  <a:pt x="223" y="79"/>
                </a:cubicBezTo>
                <a:cubicBezTo>
                  <a:pt x="223" y="73"/>
                  <a:pt x="218" y="68"/>
                  <a:pt x="212" y="68"/>
                </a:cubicBezTo>
                <a:cubicBezTo>
                  <a:pt x="206" y="68"/>
                  <a:pt x="201" y="73"/>
                  <a:pt x="201" y="79"/>
                </a:cubicBezTo>
                <a:close/>
                <a:moveTo>
                  <a:pt x="344" y="99"/>
                </a:moveTo>
                <a:cubicBezTo>
                  <a:pt x="344" y="98"/>
                  <a:pt x="344" y="96"/>
                  <a:pt x="344" y="95"/>
                </a:cubicBezTo>
                <a:cubicBezTo>
                  <a:pt x="199" y="95"/>
                  <a:pt x="199" y="95"/>
                  <a:pt x="199" y="95"/>
                </a:cubicBezTo>
                <a:cubicBezTo>
                  <a:pt x="199" y="96"/>
                  <a:pt x="199" y="98"/>
                  <a:pt x="199" y="99"/>
                </a:cubicBezTo>
                <a:cubicBezTo>
                  <a:pt x="199" y="177"/>
                  <a:pt x="199" y="177"/>
                  <a:pt x="199" y="177"/>
                </a:cubicBezTo>
                <a:cubicBezTo>
                  <a:pt x="199" y="189"/>
                  <a:pt x="209" y="198"/>
                  <a:pt x="221" y="198"/>
                </a:cubicBezTo>
                <a:cubicBezTo>
                  <a:pt x="322" y="198"/>
                  <a:pt x="322" y="198"/>
                  <a:pt x="322" y="198"/>
                </a:cubicBezTo>
                <a:cubicBezTo>
                  <a:pt x="334" y="198"/>
                  <a:pt x="344" y="189"/>
                  <a:pt x="344" y="177"/>
                </a:cubicBezTo>
                <a:lnTo>
                  <a:pt x="344" y="99"/>
                </a:lnTo>
                <a:close/>
                <a:moveTo>
                  <a:pt x="391" y="40"/>
                </a:moveTo>
                <a:cubicBezTo>
                  <a:pt x="391" y="38"/>
                  <a:pt x="391" y="37"/>
                  <a:pt x="391" y="36"/>
                </a:cubicBezTo>
                <a:cubicBezTo>
                  <a:pt x="246" y="36"/>
                  <a:pt x="246" y="36"/>
                  <a:pt x="246" y="36"/>
                </a:cubicBezTo>
                <a:cubicBezTo>
                  <a:pt x="246" y="37"/>
                  <a:pt x="246" y="38"/>
                  <a:pt x="246" y="40"/>
                </a:cubicBezTo>
                <a:cubicBezTo>
                  <a:pt x="246" y="59"/>
                  <a:pt x="246" y="59"/>
                  <a:pt x="246" y="59"/>
                </a:cubicBezTo>
                <a:cubicBezTo>
                  <a:pt x="322" y="59"/>
                  <a:pt x="322" y="59"/>
                  <a:pt x="322" y="59"/>
                </a:cubicBezTo>
                <a:cubicBezTo>
                  <a:pt x="345" y="59"/>
                  <a:pt x="363" y="77"/>
                  <a:pt x="363" y="99"/>
                </a:cubicBezTo>
                <a:cubicBezTo>
                  <a:pt x="363" y="139"/>
                  <a:pt x="363" y="139"/>
                  <a:pt x="363" y="139"/>
                </a:cubicBezTo>
                <a:cubicBezTo>
                  <a:pt x="369" y="139"/>
                  <a:pt x="369" y="139"/>
                  <a:pt x="369" y="139"/>
                </a:cubicBezTo>
                <a:cubicBezTo>
                  <a:pt x="381" y="139"/>
                  <a:pt x="391" y="129"/>
                  <a:pt x="391" y="117"/>
                </a:cubicBezTo>
                <a:lnTo>
                  <a:pt x="391" y="4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TextBox 246"/>
          <p:cNvSpPr txBox="1"/>
          <p:nvPr/>
        </p:nvSpPr>
        <p:spPr>
          <a:xfrm>
            <a:off x="11120272" y="2448795"/>
            <a:ext cx="796050"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Financial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248" name="TextBox 247"/>
          <p:cNvSpPr txBox="1"/>
          <p:nvPr/>
        </p:nvSpPr>
        <p:spPr>
          <a:xfrm>
            <a:off x="11120271" y="3137410"/>
            <a:ext cx="796050"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E-Commerce</a:t>
            </a:r>
          </a:p>
        </p:txBody>
      </p:sp>
      <p:sp>
        <p:nvSpPr>
          <p:cNvPr id="249" name="TextBox 248"/>
          <p:cNvSpPr txBox="1"/>
          <p:nvPr/>
        </p:nvSpPr>
        <p:spPr>
          <a:xfrm>
            <a:off x="11120271" y="3766035"/>
            <a:ext cx="730474"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Subscriber</a:t>
            </a:r>
          </a:p>
        </p:txBody>
      </p:sp>
      <p:cxnSp>
        <p:nvCxnSpPr>
          <p:cNvPr id="251" name="Straight Connector 250"/>
          <p:cNvCxnSpPr/>
          <p:nvPr/>
        </p:nvCxnSpPr>
        <p:spPr>
          <a:xfrm>
            <a:off x="6617504" y="3369212"/>
            <a:ext cx="983844"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nvGrpSpPr>
          <p:cNvPr id="252" name="Group 251"/>
          <p:cNvGrpSpPr/>
          <p:nvPr/>
        </p:nvGrpSpPr>
        <p:grpSpPr>
          <a:xfrm>
            <a:off x="4491149" y="3049504"/>
            <a:ext cx="1291116" cy="651245"/>
            <a:chOff x="10271236" y="3573088"/>
            <a:chExt cx="223499" cy="1273888"/>
          </a:xfrm>
        </p:grpSpPr>
        <p:cxnSp>
          <p:nvCxnSpPr>
            <p:cNvPr id="253" name="Straight Connector 252"/>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56" name="Group 255"/>
          <p:cNvGrpSpPr/>
          <p:nvPr/>
        </p:nvGrpSpPr>
        <p:grpSpPr>
          <a:xfrm>
            <a:off x="7601348" y="3049504"/>
            <a:ext cx="1291116" cy="651245"/>
            <a:chOff x="10271236" y="3573088"/>
            <a:chExt cx="223499" cy="1273888"/>
          </a:xfrm>
        </p:grpSpPr>
        <p:cxnSp>
          <p:nvCxnSpPr>
            <p:cNvPr id="257" name="Straight Connector 256"/>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5662428" y="2554514"/>
            <a:ext cx="1097616" cy="1304292"/>
            <a:chOff x="5635924" y="3525554"/>
            <a:chExt cx="1097616" cy="1304292"/>
          </a:xfrm>
        </p:grpSpPr>
        <p:sp>
          <p:nvSpPr>
            <p:cNvPr id="195" name="Rounded Rectangle 194"/>
            <p:cNvSpPr/>
            <p:nvPr/>
          </p:nvSpPr>
          <p:spPr>
            <a:xfrm>
              <a:off x="579316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02" name="Group 201"/>
            <p:cNvGrpSpPr/>
            <p:nvPr/>
          </p:nvGrpSpPr>
          <p:grpSpPr>
            <a:xfrm>
              <a:off x="5961057" y="4003819"/>
              <a:ext cx="442823" cy="358300"/>
              <a:chOff x="3441700" y="1125538"/>
              <a:chExt cx="498475" cy="403225"/>
            </a:xfrm>
          </p:grpSpPr>
          <p:sp>
            <p:nvSpPr>
              <p:cNvPr id="203"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00" name="TextBox 199"/>
            <p:cNvSpPr txBox="1"/>
            <p:nvPr/>
          </p:nvSpPr>
          <p:spPr>
            <a:xfrm>
              <a:off x="5635924" y="4428295"/>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Network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and DNS</a:t>
              </a:r>
            </a:p>
          </p:txBody>
        </p:sp>
      </p:grpSp>
      <p:grpSp>
        <p:nvGrpSpPr>
          <p:cNvPr id="260" name="Group 259"/>
          <p:cNvGrpSpPr/>
          <p:nvPr/>
        </p:nvGrpSpPr>
        <p:grpSpPr>
          <a:xfrm>
            <a:off x="8770938" y="2554514"/>
            <a:ext cx="1097616" cy="1304292"/>
            <a:chOff x="8744434" y="3525554"/>
            <a:chExt cx="1097616" cy="1304292"/>
          </a:xfrm>
        </p:grpSpPr>
        <p:sp>
          <p:nvSpPr>
            <p:cNvPr id="224" name="Rounded Rectangle 223"/>
            <p:cNvSpPr/>
            <p:nvPr/>
          </p:nvSpPr>
          <p:spPr>
            <a:xfrm>
              <a:off x="890167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25" name="Group 224"/>
            <p:cNvGrpSpPr/>
            <p:nvPr/>
          </p:nvGrpSpPr>
          <p:grpSpPr>
            <a:xfrm>
              <a:off x="9069567" y="4003819"/>
              <a:ext cx="442823" cy="358300"/>
              <a:chOff x="3441700" y="1125538"/>
              <a:chExt cx="498475" cy="403225"/>
            </a:xfrm>
          </p:grpSpPr>
          <p:sp>
            <p:nvSpPr>
              <p:cNvPr id="226"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3" name="TextBox 222"/>
            <p:cNvSpPr txBox="1"/>
            <p:nvPr/>
          </p:nvSpPr>
          <p:spPr>
            <a:xfrm>
              <a:off x="8744434" y="4428295"/>
              <a:ext cx="1097616"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Application</a:t>
              </a:r>
            </a:p>
          </p:txBody>
        </p:sp>
      </p:grpSp>
      <p:grpSp>
        <p:nvGrpSpPr>
          <p:cNvPr id="262" name="Group 261"/>
          <p:cNvGrpSpPr/>
          <p:nvPr/>
        </p:nvGrpSpPr>
        <p:grpSpPr>
          <a:xfrm>
            <a:off x="5718397" y="2952883"/>
            <a:ext cx="187784" cy="187833"/>
            <a:chOff x="2033588" y="1128713"/>
            <a:chExt cx="161925" cy="161925"/>
          </a:xfrm>
        </p:grpSpPr>
        <p:sp>
          <p:nvSpPr>
            <p:cNvPr id="263"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8" name="Group 267"/>
          <p:cNvGrpSpPr/>
          <p:nvPr/>
        </p:nvGrpSpPr>
        <p:grpSpPr>
          <a:xfrm>
            <a:off x="5718397" y="3590755"/>
            <a:ext cx="187784" cy="187833"/>
            <a:chOff x="2033588" y="1128713"/>
            <a:chExt cx="161925" cy="161925"/>
          </a:xfrm>
        </p:grpSpPr>
        <p:sp>
          <p:nvSpPr>
            <p:cNvPr id="269"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4" name="Group 273"/>
          <p:cNvGrpSpPr/>
          <p:nvPr/>
        </p:nvGrpSpPr>
        <p:grpSpPr>
          <a:xfrm>
            <a:off x="8823465" y="2952883"/>
            <a:ext cx="187784" cy="187833"/>
            <a:chOff x="2033588" y="1128713"/>
            <a:chExt cx="161925" cy="161925"/>
          </a:xfrm>
        </p:grpSpPr>
        <p:sp>
          <p:nvSpPr>
            <p:cNvPr id="27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0" name="Group 279"/>
          <p:cNvGrpSpPr/>
          <p:nvPr/>
        </p:nvGrpSpPr>
        <p:grpSpPr>
          <a:xfrm>
            <a:off x="8823465" y="3582046"/>
            <a:ext cx="187784" cy="187833"/>
            <a:chOff x="2033588" y="1128713"/>
            <a:chExt cx="161925" cy="161925"/>
          </a:xfrm>
        </p:grpSpPr>
        <p:sp>
          <p:nvSpPr>
            <p:cNvPr id="281"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7"/>
            <p:cNvSpPr>
              <a:spLocks/>
            </p:cNvSpPr>
            <p:nvPr/>
          </p:nvSpPr>
          <p:spPr bwMode="auto">
            <a:xfrm>
              <a:off x="2068513" y="1190196"/>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86" name="Freeform 8"/>
          <p:cNvSpPr>
            <a:spLocks noEditPoints="1"/>
          </p:cNvSpPr>
          <p:nvPr/>
        </p:nvSpPr>
        <p:spPr bwMode="auto">
          <a:xfrm>
            <a:off x="1617355" y="3769253"/>
            <a:ext cx="384239" cy="436179"/>
          </a:xfrm>
          <a:custGeom>
            <a:avLst/>
            <a:gdLst>
              <a:gd name="T0" fmla="*/ 189 w 379"/>
              <a:gd name="T1" fmla="*/ 0 h 430"/>
              <a:gd name="T2" fmla="*/ 0 w 379"/>
              <a:gd name="T3" fmla="*/ 189 h 430"/>
              <a:gd name="T4" fmla="*/ 61 w 379"/>
              <a:gd name="T5" fmla="*/ 322 h 430"/>
              <a:gd name="T6" fmla="*/ 82 w 379"/>
              <a:gd name="T7" fmla="*/ 375 h 430"/>
              <a:gd name="T8" fmla="*/ 82 w 379"/>
              <a:gd name="T9" fmla="*/ 400 h 430"/>
              <a:gd name="T10" fmla="*/ 98 w 379"/>
              <a:gd name="T11" fmla="*/ 430 h 430"/>
              <a:gd name="T12" fmla="*/ 115 w 379"/>
              <a:gd name="T13" fmla="*/ 401 h 430"/>
              <a:gd name="T14" fmla="*/ 118 w 379"/>
              <a:gd name="T15" fmla="*/ 365 h 430"/>
              <a:gd name="T16" fmla="*/ 122 w 379"/>
              <a:gd name="T17" fmla="*/ 365 h 430"/>
              <a:gd name="T18" fmla="*/ 126 w 379"/>
              <a:gd name="T19" fmla="*/ 365 h 430"/>
              <a:gd name="T20" fmla="*/ 130 w 379"/>
              <a:gd name="T21" fmla="*/ 401 h 430"/>
              <a:gd name="T22" fmla="*/ 145 w 379"/>
              <a:gd name="T23" fmla="*/ 430 h 430"/>
              <a:gd name="T24" fmla="*/ 160 w 379"/>
              <a:gd name="T25" fmla="*/ 401 h 430"/>
              <a:gd name="T26" fmla="*/ 163 w 379"/>
              <a:gd name="T27" fmla="*/ 365 h 430"/>
              <a:gd name="T28" fmla="*/ 167 w 379"/>
              <a:gd name="T29" fmla="*/ 365 h 430"/>
              <a:gd name="T30" fmla="*/ 171 w 379"/>
              <a:gd name="T31" fmla="*/ 365 h 430"/>
              <a:gd name="T32" fmla="*/ 174 w 379"/>
              <a:gd name="T33" fmla="*/ 401 h 430"/>
              <a:gd name="T34" fmla="*/ 189 w 379"/>
              <a:gd name="T35" fmla="*/ 430 h 430"/>
              <a:gd name="T36" fmla="*/ 205 w 379"/>
              <a:gd name="T37" fmla="*/ 401 h 430"/>
              <a:gd name="T38" fmla="*/ 208 w 379"/>
              <a:gd name="T39" fmla="*/ 365 h 430"/>
              <a:gd name="T40" fmla="*/ 212 w 379"/>
              <a:gd name="T41" fmla="*/ 365 h 430"/>
              <a:gd name="T42" fmla="*/ 216 w 379"/>
              <a:gd name="T43" fmla="*/ 365 h 430"/>
              <a:gd name="T44" fmla="*/ 219 w 379"/>
              <a:gd name="T45" fmla="*/ 401 h 430"/>
              <a:gd name="T46" fmla="*/ 234 w 379"/>
              <a:gd name="T47" fmla="*/ 430 h 430"/>
              <a:gd name="T48" fmla="*/ 249 w 379"/>
              <a:gd name="T49" fmla="*/ 401 h 430"/>
              <a:gd name="T50" fmla="*/ 252 w 379"/>
              <a:gd name="T51" fmla="*/ 365 h 430"/>
              <a:gd name="T52" fmla="*/ 256 w 379"/>
              <a:gd name="T53" fmla="*/ 365 h 430"/>
              <a:gd name="T54" fmla="*/ 260 w 379"/>
              <a:gd name="T55" fmla="*/ 365 h 430"/>
              <a:gd name="T56" fmla="*/ 264 w 379"/>
              <a:gd name="T57" fmla="*/ 401 h 430"/>
              <a:gd name="T58" fmla="*/ 280 w 379"/>
              <a:gd name="T59" fmla="*/ 430 h 430"/>
              <a:gd name="T60" fmla="*/ 297 w 379"/>
              <a:gd name="T61" fmla="*/ 400 h 430"/>
              <a:gd name="T62" fmla="*/ 297 w 379"/>
              <a:gd name="T63" fmla="*/ 375 h 430"/>
              <a:gd name="T64" fmla="*/ 318 w 379"/>
              <a:gd name="T65" fmla="*/ 322 h 430"/>
              <a:gd name="T66" fmla="*/ 379 w 379"/>
              <a:gd name="T67" fmla="*/ 189 h 430"/>
              <a:gd name="T68" fmla="*/ 189 w 379"/>
              <a:gd name="T69" fmla="*/ 0 h 430"/>
              <a:gd name="T70" fmla="*/ 114 w 379"/>
              <a:gd name="T71" fmla="*/ 252 h 430"/>
              <a:gd name="T72" fmla="*/ 55 w 379"/>
              <a:gd name="T73" fmla="*/ 192 h 430"/>
              <a:gd name="T74" fmla="*/ 114 w 379"/>
              <a:gd name="T75" fmla="*/ 133 h 430"/>
              <a:gd name="T76" fmla="*/ 173 w 379"/>
              <a:gd name="T77" fmla="*/ 192 h 430"/>
              <a:gd name="T78" fmla="*/ 114 w 379"/>
              <a:gd name="T79" fmla="*/ 252 h 430"/>
              <a:gd name="T80" fmla="*/ 203 w 379"/>
              <a:gd name="T81" fmla="*/ 314 h 430"/>
              <a:gd name="T82" fmla="*/ 176 w 379"/>
              <a:gd name="T83" fmla="*/ 314 h 430"/>
              <a:gd name="T84" fmla="*/ 161 w 379"/>
              <a:gd name="T85" fmla="*/ 288 h 430"/>
              <a:gd name="T86" fmla="*/ 174 w 379"/>
              <a:gd name="T87" fmla="*/ 264 h 430"/>
              <a:gd name="T88" fmla="*/ 205 w 379"/>
              <a:gd name="T89" fmla="*/ 264 h 430"/>
              <a:gd name="T90" fmla="*/ 218 w 379"/>
              <a:gd name="T91" fmla="*/ 288 h 430"/>
              <a:gd name="T92" fmla="*/ 203 w 379"/>
              <a:gd name="T93" fmla="*/ 314 h 430"/>
              <a:gd name="T94" fmla="*/ 265 w 379"/>
              <a:gd name="T95" fmla="*/ 252 h 430"/>
              <a:gd name="T96" fmla="*/ 206 w 379"/>
              <a:gd name="T97" fmla="*/ 192 h 430"/>
              <a:gd name="T98" fmla="*/ 265 w 379"/>
              <a:gd name="T99" fmla="*/ 133 h 430"/>
              <a:gd name="T100" fmla="*/ 324 w 379"/>
              <a:gd name="T101" fmla="*/ 192 h 430"/>
              <a:gd name="T102" fmla="*/ 265 w 379"/>
              <a:gd name="T103" fmla="*/ 252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9" h="430">
                <a:moveTo>
                  <a:pt x="189" y="0"/>
                </a:moveTo>
                <a:cubicBezTo>
                  <a:pt x="85" y="0"/>
                  <a:pt x="0" y="85"/>
                  <a:pt x="0" y="189"/>
                </a:cubicBezTo>
                <a:cubicBezTo>
                  <a:pt x="0" y="254"/>
                  <a:pt x="61" y="322"/>
                  <a:pt x="61" y="322"/>
                </a:cubicBezTo>
                <a:cubicBezTo>
                  <a:pt x="72" y="334"/>
                  <a:pt x="82" y="358"/>
                  <a:pt x="82" y="375"/>
                </a:cubicBezTo>
                <a:cubicBezTo>
                  <a:pt x="82" y="400"/>
                  <a:pt x="82" y="400"/>
                  <a:pt x="82" y="400"/>
                </a:cubicBezTo>
                <a:cubicBezTo>
                  <a:pt x="82" y="417"/>
                  <a:pt x="89" y="430"/>
                  <a:pt x="98" y="430"/>
                </a:cubicBezTo>
                <a:cubicBezTo>
                  <a:pt x="108" y="430"/>
                  <a:pt x="115" y="417"/>
                  <a:pt x="115" y="401"/>
                </a:cubicBezTo>
                <a:cubicBezTo>
                  <a:pt x="115" y="386"/>
                  <a:pt x="117" y="369"/>
                  <a:pt x="118" y="365"/>
                </a:cubicBezTo>
                <a:cubicBezTo>
                  <a:pt x="118" y="365"/>
                  <a:pt x="118" y="365"/>
                  <a:pt x="122" y="365"/>
                </a:cubicBezTo>
                <a:cubicBezTo>
                  <a:pt x="126" y="365"/>
                  <a:pt x="126" y="365"/>
                  <a:pt x="126" y="365"/>
                </a:cubicBezTo>
                <a:cubicBezTo>
                  <a:pt x="128" y="369"/>
                  <a:pt x="130" y="386"/>
                  <a:pt x="130" y="401"/>
                </a:cubicBezTo>
                <a:cubicBezTo>
                  <a:pt x="130" y="417"/>
                  <a:pt x="136" y="430"/>
                  <a:pt x="145" y="430"/>
                </a:cubicBezTo>
                <a:cubicBezTo>
                  <a:pt x="153" y="430"/>
                  <a:pt x="160" y="417"/>
                  <a:pt x="160" y="401"/>
                </a:cubicBezTo>
                <a:cubicBezTo>
                  <a:pt x="160" y="386"/>
                  <a:pt x="161" y="369"/>
                  <a:pt x="163" y="365"/>
                </a:cubicBezTo>
                <a:cubicBezTo>
                  <a:pt x="163" y="365"/>
                  <a:pt x="163" y="365"/>
                  <a:pt x="167" y="365"/>
                </a:cubicBezTo>
                <a:cubicBezTo>
                  <a:pt x="171" y="365"/>
                  <a:pt x="171" y="365"/>
                  <a:pt x="171" y="365"/>
                </a:cubicBezTo>
                <a:cubicBezTo>
                  <a:pt x="173" y="369"/>
                  <a:pt x="174" y="386"/>
                  <a:pt x="174" y="401"/>
                </a:cubicBezTo>
                <a:cubicBezTo>
                  <a:pt x="174" y="417"/>
                  <a:pt x="181" y="430"/>
                  <a:pt x="189" y="430"/>
                </a:cubicBezTo>
                <a:cubicBezTo>
                  <a:pt x="198" y="430"/>
                  <a:pt x="205" y="417"/>
                  <a:pt x="205" y="401"/>
                </a:cubicBezTo>
                <a:cubicBezTo>
                  <a:pt x="205" y="386"/>
                  <a:pt x="206" y="369"/>
                  <a:pt x="208" y="365"/>
                </a:cubicBezTo>
                <a:cubicBezTo>
                  <a:pt x="208" y="365"/>
                  <a:pt x="208" y="365"/>
                  <a:pt x="212" y="365"/>
                </a:cubicBezTo>
                <a:cubicBezTo>
                  <a:pt x="216" y="365"/>
                  <a:pt x="216" y="365"/>
                  <a:pt x="216" y="365"/>
                </a:cubicBezTo>
                <a:cubicBezTo>
                  <a:pt x="218" y="369"/>
                  <a:pt x="219" y="386"/>
                  <a:pt x="219" y="401"/>
                </a:cubicBezTo>
                <a:cubicBezTo>
                  <a:pt x="219" y="417"/>
                  <a:pt x="226" y="430"/>
                  <a:pt x="234" y="430"/>
                </a:cubicBezTo>
                <a:cubicBezTo>
                  <a:pt x="242" y="430"/>
                  <a:pt x="249" y="417"/>
                  <a:pt x="249" y="401"/>
                </a:cubicBezTo>
                <a:cubicBezTo>
                  <a:pt x="249" y="386"/>
                  <a:pt x="251" y="369"/>
                  <a:pt x="252" y="365"/>
                </a:cubicBezTo>
                <a:cubicBezTo>
                  <a:pt x="252" y="365"/>
                  <a:pt x="252" y="365"/>
                  <a:pt x="256" y="365"/>
                </a:cubicBezTo>
                <a:cubicBezTo>
                  <a:pt x="260" y="365"/>
                  <a:pt x="260" y="365"/>
                  <a:pt x="260" y="365"/>
                </a:cubicBezTo>
                <a:cubicBezTo>
                  <a:pt x="262" y="369"/>
                  <a:pt x="264" y="386"/>
                  <a:pt x="264" y="401"/>
                </a:cubicBezTo>
                <a:cubicBezTo>
                  <a:pt x="264" y="417"/>
                  <a:pt x="271" y="430"/>
                  <a:pt x="280" y="430"/>
                </a:cubicBezTo>
                <a:cubicBezTo>
                  <a:pt x="290" y="430"/>
                  <a:pt x="297" y="417"/>
                  <a:pt x="297" y="400"/>
                </a:cubicBezTo>
                <a:cubicBezTo>
                  <a:pt x="297" y="375"/>
                  <a:pt x="297" y="375"/>
                  <a:pt x="297" y="375"/>
                </a:cubicBezTo>
                <a:cubicBezTo>
                  <a:pt x="297" y="358"/>
                  <a:pt x="306" y="334"/>
                  <a:pt x="318" y="322"/>
                </a:cubicBezTo>
                <a:cubicBezTo>
                  <a:pt x="318" y="322"/>
                  <a:pt x="379" y="254"/>
                  <a:pt x="379" y="189"/>
                </a:cubicBezTo>
                <a:cubicBezTo>
                  <a:pt x="379" y="85"/>
                  <a:pt x="294" y="0"/>
                  <a:pt x="189" y="0"/>
                </a:cubicBezTo>
                <a:close/>
                <a:moveTo>
                  <a:pt x="114" y="252"/>
                </a:moveTo>
                <a:cubicBezTo>
                  <a:pt x="81" y="252"/>
                  <a:pt x="55" y="225"/>
                  <a:pt x="55" y="192"/>
                </a:cubicBezTo>
                <a:cubicBezTo>
                  <a:pt x="55" y="160"/>
                  <a:pt x="81" y="133"/>
                  <a:pt x="114" y="133"/>
                </a:cubicBezTo>
                <a:cubicBezTo>
                  <a:pt x="147" y="133"/>
                  <a:pt x="173" y="160"/>
                  <a:pt x="173" y="192"/>
                </a:cubicBezTo>
                <a:cubicBezTo>
                  <a:pt x="173" y="225"/>
                  <a:pt x="147" y="252"/>
                  <a:pt x="114" y="252"/>
                </a:cubicBezTo>
                <a:close/>
                <a:moveTo>
                  <a:pt x="203" y="314"/>
                </a:moveTo>
                <a:cubicBezTo>
                  <a:pt x="176" y="314"/>
                  <a:pt x="176" y="314"/>
                  <a:pt x="176" y="314"/>
                </a:cubicBezTo>
                <a:cubicBezTo>
                  <a:pt x="159" y="314"/>
                  <a:pt x="152" y="302"/>
                  <a:pt x="161" y="288"/>
                </a:cubicBezTo>
                <a:cubicBezTo>
                  <a:pt x="174" y="264"/>
                  <a:pt x="174" y="264"/>
                  <a:pt x="174" y="264"/>
                </a:cubicBezTo>
                <a:cubicBezTo>
                  <a:pt x="183" y="249"/>
                  <a:pt x="196" y="249"/>
                  <a:pt x="205" y="264"/>
                </a:cubicBezTo>
                <a:cubicBezTo>
                  <a:pt x="218" y="288"/>
                  <a:pt x="218" y="288"/>
                  <a:pt x="218" y="288"/>
                </a:cubicBezTo>
                <a:cubicBezTo>
                  <a:pt x="227" y="302"/>
                  <a:pt x="220" y="314"/>
                  <a:pt x="203" y="314"/>
                </a:cubicBezTo>
                <a:close/>
                <a:moveTo>
                  <a:pt x="265" y="252"/>
                </a:moveTo>
                <a:cubicBezTo>
                  <a:pt x="232" y="252"/>
                  <a:pt x="206" y="225"/>
                  <a:pt x="206" y="192"/>
                </a:cubicBezTo>
                <a:cubicBezTo>
                  <a:pt x="206" y="160"/>
                  <a:pt x="232" y="133"/>
                  <a:pt x="265" y="133"/>
                </a:cubicBezTo>
                <a:cubicBezTo>
                  <a:pt x="298" y="133"/>
                  <a:pt x="324" y="160"/>
                  <a:pt x="324" y="192"/>
                </a:cubicBezTo>
                <a:cubicBezTo>
                  <a:pt x="324" y="225"/>
                  <a:pt x="298" y="252"/>
                  <a:pt x="265" y="252"/>
                </a:cubicBezTo>
                <a:close/>
              </a:path>
            </a:pathLst>
          </a:custGeom>
          <a:solidFill>
            <a:srgbClr val="DE20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TextBox 286"/>
          <p:cNvSpPr txBox="1"/>
          <p:nvPr/>
        </p:nvSpPr>
        <p:spPr>
          <a:xfrm>
            <a:off x="1443924" y="4271102"/>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DDoS</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Attacker</a:t>
            </a:r>
          </a:p>
        </p:txBody>
      </p:sp>
      <p:sp>
        <p:nvSpPr>
          <p:cNvPr id="288" name="TextBox 287"/>
          <p:cNvSpPr txBox="1"/>
          <p:nvPr/>
        </p:nvSpPr>
        <p:spPr>
          <a:xfrm>
            <a:off x="4484519" y="2631567"/>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Network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ICMP flood, UDP flood, </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SYN flood</a:t>
            </a:r>
          </a:p>
        </p:txBody>
      </p:sp>
      <p:sp>
        <p:nvSpPr>
          <p:cNvPr id="289" name="TextBox 288"/>
          <p:cNvSpPr txBox="1"/>
          <p:nvPr/>
        </p:nvSpPr>
        <p:spPr>
          <a:xfrm>
            <a:off x="4478763" y="3799770"/>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DNS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DNS amplification, query flood,</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dictionary attack, DNS poisoning</a:t>
            </a:r>
          </a:p>
        </p:txBody>
      </p:sp>
      <p:sp>
        <p:nvSpPr>
          <p:cNvPr id="290" name="TextBox 289"/>
          <p:cNvSpPr txBox="1"/>
          <p:nvPr/>
        </p:nvSpPr>
        <p:spPr>
          <a:xfrm>
            <a:off x="7607104" y="2631567"/>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SSL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renegotiation,</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flood</a:t>
            </a:r>
          </a:p>
        </p:txBody>
      </p:sp>
      <p:sp>
        <p:nvSpPr>
          <p:cNvPr id="291" name="TextBox 290"/>
          <p:cNvSpPr txBox="1"/>
          <p:nvPr/>
        </p:nvSpPr>
        <p:spPr>
          <a:xfrm>
            <a:off x="7601348" y="3799770"/>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HTTP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Slowloris, slow POST,</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recursive POST/GET</a:t>
            </a:r>
          </a:p>
        </p:txBody>
      </p:sp>
      <p:sp>
        <p:nvSpPr>
          <p:cNvPr id="293" name="Freeform 165"/>
          <p:cNvSpPr>
            <a:spLocks noChangeAspect="1" noEditPoints="1"/>
          </p:cNvSpPr>
          <p:nvPr/>
        </p:nvSpPr>
        <p:spPr bwMode="auto">
          <a:xfrm>
            <a:off x="10521239" y="1285338"/>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4" name="TextBox 293"/>
          <p:cNvSpPr txBox="1"/>
          <p:nvPr/>
        </p:nvSpPr>
        <p:spPr>
          <a:xfrm>
            <a:off x="11120271" y="1405384"/>
            <a:ext cx="730474"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Corporate Users</a:t>
            </a:r>
          </a:p>
        </p:txBody>
      </p:sp>
      <p:cxnSp>
        <p:nvCxnSpPr>
          <p:cNvPr id="295" name="Straight Connector 294"/>
          <p:cNvCxnSpPr/>
          <p:nvPr/>
        </p:nvCxnSpPr>
        <p:spPr>
          <a:xfrm>
            <a:off x="7109426" y="2136251"/>
            <a:ext cx="2996516"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7109426" y="2136251"/>
            <a:ext cx="0" cy="2687372"/>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flipH="1">
            <a:off x="10105942" y="1591485"/>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302" name="Left Arrow 301"/>
          <p:cNvSpPr/>
          <p:nvPr/>
        </p:nvSpPr>
        <p:spPr>
          <a:xfrm>
            <a:off x="9327211" y="2056896"/>
            <a:ext cx="250560" cy="159726"/>
          </a:xfrm>
          <a:prstGeom prst="leftArrow">
            <a:avLst>
              <a:gd name="adj1" fmla="val 0"/>
              <a:gd name="adj2" fmla="val 50000"/>
            </a:avLst>
          </a:prstGeom>
          <a:solidFill>
            <a:srgbClr val="669D34"/>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grpSp>
        <p:nvGrpSpPr>
          <p:cNvPr id="11" name="Group 10"/>
          <p:cNvGrpSpPr/>
          <p:nvPr/>
        </p:nvGrpSpPr>
        <p:grpSpPr>
          <a:xfrm>
            <a:off x="6579847" y="4693207"/>
            <a:ext cx="2191091" cy="1479278"/>
            <a:chOff x="-1990923" y="3755352"/>
            <a:chExt cx="2191091" cy="1479278"/>
          </a:xfrm>
        </p:grpSpPr>
        <p:sp>
          <p:nvSpPr>
            <p:cNvPr id="107" name="Rounded Rectangle 106"/>
            <p:cNvSpPr/>
            <p:nvPr/>
          </p:nvSpPr>
          <p:spPr>
            <a:xfrm>
              <a:off x="-1950504" y="3818581"/>
              <a:ext cx="2056300" cy="1416049"/>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8" name="Rounded Rectangle 107"/>
            <p:cNvSpPr/>
            <p:nvPr/>
          </p:nvSpPr>
          <p:spPr>
            <a:xfrm>
              <a:off x="-1158663" y="3755352"/>
              <a:ext cx="472616"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9" name="TextBox 108"/>
            <p:cNvSpPr txBox="1"/>
            <p:nvPr/>
          </p:nvSpPr>
          <p:spPr>
            <a:xfrm>
              <a:off x="-1158663" y="3768522"/>
              <a:ext cx="469150"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Access</a:t>
              </a:r>
            </a:p>
          </p:txBody>
        </p:sp>
        <p:cxnSp>
          <p:nvCxnSpPr>
            <p:cNvPr id="147" name="Straight Connector 146"/>
            <p:cNvCxnSpPr>
              <a:endCxn id="144" idx="20"/>
            </p:cNvCxnSpPr>
            <p:nvPr/>
          </p:nvCxnSpPr>
          <p:spPr>
            <a:xfrm>
              <a:off x="-1222967" y="4529673"/>
              <a:ext cx="723450" cy="2945"/>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665790" y="4354016"/>
              <a:ext cx="442823" cy="358300"/>
              <a:chOff x="3441700" y="1125538"/>
              <a:chExt cx="498475" cy="403225"/>
            </a:xfrm>
          </p:grpSpPr>
          <p:sp>
            <p:nvSpPr>
              <p:cNvPr id="119"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18" name="TextBox 117"/>
            <p:cNvSpPr txBox="1"/>
            <p:nvPr/>
          </p:nvSpPr>
          <p:spPr>
            <a:xfrm>
              <a:off x="-1990923"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Access Management</a:t>
              </a:r>
            </a:p>
          </p:txBody>
        </p:sp>
        <p:sp>
          <p:nvSpPr>
            <p:cNvPr id="140" name="TextBox 139"/>
            <p:cNvSpPr txBox="1"/>
            <p:nvPr/>
          </p:nvSpPr>
          <p:spPr>
            <a:xfrm>
              <a:off x="-897448"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Directory</a:t>
              </a:r>
            </a:p>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144" name="Freeform 19"/>
            <p:cNvSpPr>
              <a:spLocks noEditPoints="1"/>
            </p:cNvSpPr>
            <p:nvPr/>
          </p:nvSpPr>
          <p:spPr bwMode="auto">
            <a:xfrm>
              <a:off x="-524127" y="4349980"/>
              <a:ext cx="337977" cy="361181"/>
            </a:xfrm>
            <a:custGeom>
              <a:avLst/>
              <a:gdLst>
                <a:gd name="T0" fmla="*/ 206 w 412"/>
                <a:gd name="T1" fmla="*/ 0 h 441"/>
                <a:gd name="T2" fmla="*/ 0 w 412"/>
                <a:gd name="T3" fmla="*/ 82 h 441"/>
                <a:gd name="T4" fmla="*/ 0 w 412"/>
                <a:gd name="T5" fmla="*/ 361 h 441"/>
                <a:gd name="T6" fmla="*/ 0 w 412"/>
                <a:gd name="T7" fmla="*/ 361 h 441"/>
                <a:gd name="T8" fmla="*/ 206 w 412"/>
                <a:gd name="T9" fmla="*/ 441 h 441"/>
                <a:gd name="T10" fmla="*/ 411 w 412"/>
                <a:gd name="T11" fmla="*/ 361 h 441"/>
                <a:gd name="T12" fmla="*/ 412 w 412"/>
                <a:gd name="T13" fmla="*/ 361 h 441"/>
                <a:gd name="T14" fmla="*/ 412 w 412"/>
                <a:gd name="T15" fmla="*/ 82 h 441"/>
                <a:gd name="T16" fmla="*/ 206 w 412"/>
                <a:gd name="T17" fmla="*/ 0 h 441"/>
                <a:gd name="T18" fmla="*/ 381 w 412"/>
                <a:gd name="T19" fmla="*/ 320 h 441"/>
                <a:gd name="T20" fmla="*/ 206 w 412"/>
                <a:gd name="T21" fmla="*/ 357 h 441"/>
                <a:gd name="T22" fmla="*/ 30 w 412"/>
                <a:gd name="T23" fmla="*/ 320 h 441"/>
                <a:gd name="T24" fmla="*/ 25 w 412"/>
                <a:gd name="T25" fmla="*/ 303 h 441"/>
                <a:gd name="T26" fmla="*/ 42 w 412"/>
                <a:gd name="T27" fmla="*/ 299 h 441"/>
                <a:gd name="T28" fmla="*/ 206 w 412"/>
                <a:gd name="T29" fmla="*/ 333 h 441"/>
                <a:gd name="T30" fmla="*/ 369 w 412"/>
                <a:gd name="T31" fmla="*/ 299 h 441"/>
                <a:gd name="T32" fmla="*/ 386 w 412"/>
                <a:gd name="T33" fmla="*/ 303 h 441"/>
                <a:gd name="T34" fmla="*/ 381 w 412"/>
                <a:gd name="T35" fmla="*/ 320 h 441"/>
                <a:gd name="T36" fmla="*/ 381 w 412"/>
                <a:gd name="T37" fmla="*/ 223 h 441"/>
                <a:gd name="T38" fmla="*/ 206 w 412"/>
                <a:gd name="T39" fmla="*/ 260 h 441"/>
                <a:gd name="T40" fmla="*/ 30 w 412"/>
                <a:gd name="T41" fmla="*/ 223 h 441"/>
                <a:gd name="T42" fmla="*/ 25 w 412"/>
                <a:gd name="T43" fmla="*/ 207 h 441"/>
                <a:gd name="T44" fmla="*/ 42 w 412"/>
                <a:gd name="T45" fmla="*/ 202 h 441"/>
                <a:gd name="T46" fmla="*/ 206 w 412"/>
                <a:gd name="T47" fmla="*/ 236 h 441"/>
                <a:gd name="T48" fmla="*/ 369 w 412"/>
                <a:gd name="T49" fmla="*/ 202 h 441"/>
                <a:gd name="T50" fmla="*/ 386 w 412"/>
                <a:gd name="T51" fmla="*/ 207 h 441"/>
                <a:gd name="T52" fmla="*/ 381 w 412"/>
                <a:gd name="T53" fmla="*/ 223 h 441"/>
                <a:gd name="T54" fmla="*/ 381 w 412"/>
                <a:gd name="T55" fmla="*/ 126 h 441"/>
                <a:gd name="T56" fmla="*/ 206 w 412"/>
                <a:gd name="T57" fmla="*/ 164 h 441"/>
                <a:gd name="T58" fmla="*/ 30 w 412"/>
                <a:gd name="T59" fmla="*/ 126 h 441"/>
                <a:gd name="T60" fmla="*/ 25 w 412"/>
                <a:gd name="T61" fmla="*/ 110 h 441"/>
                <a:gd name="T62" fmla="*/ 42 w 412"/>
                <a:gd name="T63" fmla="*/ 106 h 441"/>
                <a:gd name="T64" fmla="*/ 206 w 412"/>
                <a:gd name="T65" fmla="*/ 140 h 441"/>
                <a:gd name="T66" fmla="*/ 369 w 412"/>
                <a:gd name="T67" fmla="*/ 106 h 441"/>
                <a:gd name="T68" fmla="*/ 386 w 412"/>
                <a:gd name="T69" fmla="*/ 110 h 441"/>
                <a:gd name="T70" fmla="*/ 381 w 412"/>
                <a:gd name="T71" fmla="*/ 12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2" h="441">
                  <a:moveTo>
                    <a:pt x="206" y="0"/>
                  </a:moveTo>
                  <a:cubicBezTo>
                    <a:pt x="92" y="0"/>
                    <a:pt x="0" y="37"/>
                    <a:pt x="0" y="82"/>
                  </a:cubicBezTo>
                  <a:cubicBezTo>
                    <a:pt x="0" y="82"/>
                    <a:pt x="0" y="361"/>
                    <a:pt x="0" y="361"/>
                  </a:cubicBezTo>
                  <a:cubicBezTo>
                    <a:pt x="0" y="361"/>
                    <a:pt x="0" y="361"/>
                    <a:pt x="0" y="361"/>
                  </a:cubicBezTo>
                  <a:cubicBezTo>
                    <a:pt x="1" y="406"/>
                    <a:pt x="93" y="441"/>
                    <a:pt x="206" y="441"/>
                  </a:cubicBezTo>
                  <a:cubicBezTo>
                    <a:pt x="318" y="441"/>
                    <a:pt x="410" y="406"/>
                    <a:pt x="411" y="361"/>
                  </a:cubicBezTo>
                  <a:cubicBezTo>
                    <a:pt x="412" y="361"/>
                    <a:pt x="412" y="361"/>
                    <a:pt x="412" y="361"/>
                  </a:cubicBezTo>
                  <a:cubicBezTo>
                    <a:pt x="412" y="361"/>
                    <a:pt x="412" y="82"/>
                    <a:pt x="412" y="82"/>
                  </a:cubicBezTo>
                  <a:cubicBezTo>
                    <a:pt x="412" y="37"/>
                    <a:pt x="319" y="0"/>
                    <a:pt x="206" y="0"/>
                  </a:cubicBezTo>
                  <a:close/>
                  <a:moveTo>
                    <a:pt x="381" y="320"/>
                  </a:moveTo>
                  <a:cubicBezTo>
                    <a:pt x="341" y="343"/>
                    <a:pt x="276" y="357"/>
                    <a:pt x="206" y="357"/>
                  </a:cubicBezTo>
                  <a:cubicBezTo>
                    <a:pt x="136" y="357"/>
                    <a:pt x="70" y="343"/>
                    <a:pt x="30" y="320"/>
                  </a:cubicBezTo>
                  <a:cubicBezTo>
                    <a:pt x="24" y="316"/>
                    <a:pt x="22" y="309"/>
                    <a:pt x="25" y="303"/>
                  </a:cubicBezTo>
                  <a:cubicBezTo>
                    <a:pt x="29" y="297"/>
                    <a:pt x="36" y="295"/>
                    <a:pt x="42" y="299"/>
                  </a:cubicBezTo>
                  <a:cubicBezTo>
                    <a:pt x="78" y="320"/>
                    <a:pt x="140" y="333"/>
                    <a:pt x="206" y="333"/>
                  </a:cubicBezTo>
                  <a:cubicBezTo>
                    <a:pt x="272" y="333"/>
                    <a:pt x="333" y="320"/>
                    <a:pt x="369" y="299"/>
                  </a:cubicBezTo>
                  <a:cubicBezTo>
                    <a:pt x="375" y="295"/>
                    <a:pt x="382" y="297"/>
                    <a:pt x="386" y="303"/>
                  </a:cubicBezTo>
                  <a:cubicBezTo>
                    <a:pt x="389" y="309"/>
                    <a:pt x="387" y="316"/>
                    <a:pt x="381" y="320"/>
                  </a:cubicBezTo>
                  <a:close/>
                  <a:moveTo>
                    <a:pt x="381" y="223"/>
                  </a:moveTo>
                  <a:cubicBezTo>
                    <a:pt x="341" y="246"/>
                    <a:pt x="276" y="260"/>
                    <a:pt x="206" y="260"/>
                  </a:cubicBezTo>
                  <a:cubicBezTo>
                    <a:pt x="136" y="260"/>
                    <a:pt x="70" y="246"/>
                    <a:pt x="30" y="223"/>
                  </a:cubicBezTo>
                  <a:cubicBezTo>
                    <a:pt x="24" y="220"/>
                    <a:pt x="22" y="212"/>
                    <a:pt x="25" y="207"/>
                  </a:cubicBezTo>
                  <a:cubicBezTo>
                    <a:pt x="29" y="201"/>
                    <a:pt x="36" y="199"/>
                    <a:pt x="42" y="202"/>
                  </a:cubicBezTo>
                  <a:cubicBezTo>
                    <a:pt x="78" y="224"/>
                    <a:pt x="140" y="236"/>
                    <a:pt x="206" y="236"/>
                  </a:cubicBezTo>
                  <a:cubicBezTo>
                    <a:pt x="272" y="236"/>
                    <a:pt x="333" y="224"/>
                    <a:pt x="369" y="202"/>
                  </a:cubicBezTo>
                  <a:cubicBezTo>
                    <a:pt x="375" y="199"/>
                    <a:pt x="382" y="201"/>
                    <a:pt x="386" y="207"/>
                  </a:cubicBezTo>
                  <a:cubicBezTo>
                    <a:pt x="389" y="212"/>
                    <a:pt x="387" y="220"/>
                    <a:pt x="381" y="223"/>
                  </a:cubicBezTo>
                  <a:close/>
                  <a:moveTo>
                    <a:pt x="381" y="126"/>
                  </a:moveTo>
                  <a:cubicBezTo>
                    <a:pt x="341" y="150"/>
                    <a:pt x="276" y="164"/>
                    <a:pt x="206" y="164"/>
                  </a:cubicBezTo>
                  <a:cubicBezTo>
                    <a:pt x="136" y="164"/>
                    <a:pt x="70" y="150"/>
                    <a:pt x="30" y="126"/>
                  </a:cubicBezTo>
                  <a:cubicBezTo>
                    <a:pt x="24" y="123"/>
                    <a:pt x="22" y="116"/>
                    <a:pt x="25" y="110"/>
                  </a:cubicBezTo>
                  <a:cubicBezTo>
                    <a:pt x="29" y="104"/>
                    <a:pt x="36" y="102"/>
                    <a:pt x="42" y="106"/>
                  </a:cubicBezTo>
                  <a:cubicBezTo>
                    <a:pt x="78" y="127"/>
                    <a:pt x="140" y="140"/>
                    <a:pt x="206" y="140"/>
                  </a:cubicBezTo>
                  <a:cubicBezTo>
                    <a:pt x="272" y="140"/>
                    <a:pt x="333" y="127"/>
                    <a:pt x="369" y="106"/>
                  </a:cubicBezTo>
                  <a:cubicBezTo>
                    <a:pt x="375" y="102"/>
                    <a:pt x="382" y="104"/>
                    <a:pt x="386" y="110"/>
                  </a:cubicBezTo>
                  <a:cubicBezTo>
                    <a:pt x="389" y="116"/>
                    <a:pt x="387" y="123"/>
                    <a:pt x="381" y="12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97" name="Group 196"/>
          <p:cNvGrpSpPr/>
          <p:nvPr/>
        </p:nvGrpSpPr>
        <p:grpSpPr>
          <a:xfrm>
            <a:off x="7187427" y="4479782"/>
            <a:ext cx="187784" cy="187833"/>
            <a:chOff x="2033588" y="1128713"/>
            <a:chExt cx="161925" cy="161925"/>
          </a:xfrm>
        </p:grpSpPr>
        <p:sp>
          <p:nvSpPr>
            <p:cNvPr id="198"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1" name="Group 210"/>
          <p:cNvGrpSpPr/>
          <p:nvPr/>
        </p:nvGrpSpPr>
        <p:grpSpPr>
          <a:xfrm>
            <a:off x="6845955" y="4478324"/>
            <a:ext cx="191250" cy="193193"/>
            <a:chOff x="2800350" y="1128713"/>
            <a:chExt cx="160338" cy="161925"/>
          </a:xfrm>
        </p:grpSpPr>
        <p:sp>
          <p:nvSpPr>
            <p:cNvPr id="212" name="Oval 10"/>
            <p:cNvSpPr>
              <a:spLocks noChangeArrowheads="1"/>
            </p:cNvSpPr>
            <p:nvPr/>
          </p:nvSpPr>
          <p:spPr bwMode="auto">
            <a:xfrm>
              <a:off x="2800350" y="1128713"/>
              <a:ext cx="160338" cy="161925"/>
            </a:xfrm>
            <a:prstGeom prst="ellipse">
              <a:avLst/>
            </a:prstGeom>
            <a:solidFill>
              <a:srgbClr val="669D3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11"/>
            <p:cNvSpPr>
              <a:spLocks/>
            </p:cNvSpPr>
            <p:nvPr/>
          </p:nvSpPr>
          <p:spPr bwMode="auto">
            <a:xfrm>
              <a:off x="2825750" y="1152525"/>
              <a:ext cx="103188" cy="112712"/>
            </a:xfrm>
            <a:custGeom>
              <a:avLst/>
              <a:gdLst>
                <a:gd name="T0" fmla="*/ 62 w 115"/>
                <a:gd name="T1" fmla="*/ 125 h 125"/>
                <a:gd name="T2" fmla="*/ 50 w 115"/>
                <a:gd name="T3" fmla="*/ 111 h 125"/>
                <a:gd name="T4" fmla="*/ 4 w 115"/>
                <a:gd name="T5" fmla="*/ 65 h 125"/>
                <a:gd name="T6" fmla="*/ 3 w 115"/>
                <a:gd name="T7" fmla="*/ 52 h 125"/>
                <a:gd name="T8" fmla="*/ 17 w 115"/>
                <a:gd name="T9" fmla="*/ 51 h 125"/>
                <a:gd name="T10" fmla="*/ 52 w 115"/>
                <a:gd name="T11" fmla="*/ 85 h 125"/>
                <a:gd name="T12" fmla="*/ 99 w 115"/>
                <a:gd name="T13" fmla="*/ 3 h 125"/>
                <a:gd name="T14" fmla="*/ 112 w 115"/>
                <a:gd name="T15" fmla="*/ 5 h 125"/>
                <a:gd name="T16" fmla="*/ 111 w 115"/>
                <a:gd name="T17" fmla="*/ 18 h 125"/>
                <a:gd name="T18" fmla="*/ 66 w 115"/>
                <a:gd name="T19" fmla="*/ 106 h 125"/>
                <a:gd name="T20" fmla="*/ 62 w 115"/>
                <a:gd name="T21"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125">
                  <a:moveTo>
                    <a:pt x="62" y="125"/>
                  </a:moveTo>
                  <a:cubicBezTo>
                    <a:pt x="50" y="111"/>
                    <a:pt x="50" y="111"/>
                    <a:pt x="50" y="111"/>
                  </a:cubicBezTo>
                  <a:cubicBezTo>
                    <a:pt x="32" y="91"/>
                    <a:pt x="28" y="86"/>
                    <a:pt x="4" y="65"/>
                  </a:cubicBezTo>
                  <a:cubicBezTo>
                    <a:pt x="0" y="62"/>
                    <a:pt x="0" y="56"/>
                    <a:pt x="3" y="52"/>
                  </a:cubicBezTo>
                  <a:cubicBezTo>
                    <a:pt x="7" y="48"/>
                    <a:pt x="13" y="48"/>
                    <a:pt x="17" y="51"/>
                  </a:cubicBezTo>
                  <a:cubicBezTo>
                    <a:pt x="35" y="67"/>
                    <a:pt x="42" y="74"/>
                    <a:pt x="52" y="85"/>
                  </a:cubicBezTo>
                  <a:cubicBezTo>
                    <a:pt x="61" y="58"/>
                    <a:pt x="79" y="18"/>
                    <a:pt x="99" y="3"/>
                  </a:cubicBezTo>
                  <a:cubicBezTo>
                    <a:pt x="103" y="0"/>
                    <a:pt x="109" y="1"/>
                    <a:pt x="112" y="5"/>
                  </a:cubicBezTo>
                  <a:cubicBezTo>
                    <a:pt x="115" y="9"/>
                    <a:pt x="115" y="15"/>
                    <a:pt x="111" y="18"/>
                  </a:cubicBezTo>
                  <a:cubicBezTo>
                    <a:pt x="92" y="32"/>
                    <a:pt x="71" y="81"/>
                    <a:pt x="66" y="106"/>
                  </a:cubicBezTo>
                  <a:lnTo>
                    <a:pt x="62" y="12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 name="Group 26"/>
          <p:cNvGrpSpPr/>
          <p:nvPr/>
        </p:nvGrpSpPr>
        <p:grpSpPr>
          <a:xfrm>
            <a:off x="2901262" y="3056269"/>
            <a:ext cx="451792" cy="453448"/>
            <a:chOff x="67691" y="2365356"/>
            <a:chExt cx="622138" cy="624418"/>
          </a:xfrm>
        </p:grpSpPr>
        <p:sp>
          <p:nvSpPr>
            <p:cNvPr id="26" name="Oval 25"/>
            <p:cNvSpPr/>
            <p:nvPr/>
          </p:nvSpPr>
          <p:spPr>
            <a:xfrm>
              <a:off x="80664" y="2379469"/>
              <a:ext cx="596193" cy="596193"/>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0" name="Freeform 57"/>
            <p:cNvSpPr>
              <a:spLocks noEditPoints="1"/>
            </p:cNvSpPr>
            <p:nvPr/>
          </p:nvSpPr>
          <p:spPr bwMode="auto">
            <a:xfrm>
              <a:off x="67691" y="2365356"/>
              <a:ext cx="622138" cy="624418"/>
            </a:xfrm>
            <a:custGeom>
              <a:avLst/>
              <a:gdLst>
                <a:gd name="T0" fmla="*/ 0 w 520"/>
                <a:gd name="T1" fmla="*/ 260 h 520"/>
                <a:gd name="T2" fmla="*/ 520 w 520"/>
                <a:gd name="T3" fmla="*/ 260 h 520"/>
                <a:gd name="T4" fmla="*/ 398 w 520"/>
                <a:gd name="T5" fmla="*/ 85 h 520"/>
                <a:gd name="T6" fmla="*/ 433 w 520"/>
                <a:gd name="T7" fmla="*/ 119 h 520"/>
                <a:gd name="T8" fmla="*/ 476 w 520"/>
                <a:gd name="T9" fmla="*/ 226 h 520"/>
                <a:gd name="T10" fmla="*/ 465 w 520"/>
                <a:gd name="T11" fmla="*/ 194 h 520"/>
                <a:gd name="T12" fmla="*/ 443 w 520"/>
                <a:gd name="T13" fmla="*/ 182 h 520"/>
                <a:gd name="T14" fmla="*/ 413 w 520"/>
                <a:gd name="T15" fmla="*/ 153 h 520"/>
                <a:gd name="T16" fmla="*/ 373 w 520"/>
                <a:gd name="T17" fmla="*/ 158 h 520"/>
                <a:gd name="T18" fmla="*/ 387 w 520"/>
                <a:gd name="T19" fmla="*/ 123 h 520"/>
                <a:gd name="T20" fmla="*/ 399 w 520"/>
                <a:gd name="T21" fmla="*/ 92 h 520"/>
                <a:gd name="T22" fmla="*/ 369 w 520"/>
                <a:gd name="T23" fmla="*/ 75 h 520"/>
                <a:gd name="T24" fmla="*/ 383 w 520"/>
                <a:gd name="T25" fmla="*/ 107 h 520"/>
                <a:gd name="T26" fmla="*/ 362 w 520"/>
                <a:gd name="T27" fmla="*/ 99 h 520"/>
                <a:gd name="T28" fmla="*/ 326 w 520"/>
                <a:gd name="T29" fmla="*/ 91 h 520"/>
                <a:gd name="T30" fmla="*/ 270 w 520"/>
                <a:gd name="T31" fmla="*/ 78 h 520"/>
                <a:gd name="T32" fmla="*/ 241 w 520"/>
                <a:gd name="T33" fmla="*/ 126 h 520"/>
                <a:gd name="T34" fmla="*/ 291 w 520"/>
                <a:gd name="T35" fmla="*/ 95 h 520"/>
                <a:gd name="T36" fmla="*/ 322 w 520"/>
                <a:gd name="T37" fmla="*/ 177 h 520"/>
                <a:gd name="T38" fmla="*/ 293 w 520"/>
                <a:gd name="T39" fmla="*/ 158 h 520"/>
                <a:gd name="T40" fmla="*/ 252 w 520"/>
                <a:gd name="T41" fmla="*/ 184 h 520"/>
                <a:gd name="T42" fmla="*/ 184 w 520"/>
                <a:gd name="T43" fmla="*/ 236 h 520"/>
                <a:gd name="T44" fmla="*/ 170 w 520"/>
                <a:gd name="T45" fmla="*/ 239 h 520"/>
                <a:gd name="T46" fmla="*/ 122 w 520"/>
                <a:gd name="T47" fmla="*/ 266 h 520"/>
                <a:gd name="T48" fmla="*/ 141 w 520"/>
                <a:gd name="T49" fmla="*/ 290 h 520"/>
                <a:gd name="T50" fmla="*/ 152 w 520"/>
                <a:gd name="T51" fmla="*/ 326 h 520"/>
                <a:gd name="T52" fmla="*/ 259 w 520"/>
                <a:gd name="T53" fmla="*/ 359 h 520"/>
                <a:gd name="T54" fmla="*/ 238 w 520"/>
                <a:gd name="T55" fmla="*/ 426 h 520"/>
                <a:gd name="T56" fmla="*/ 234 w 520"/>
                <a:gd name="T57" fmla="*/ 485 h 520"/>
                <a:gd name="T58" fmla="*/ 187 w 520"/>
                <a:gd name="T59" fmla="*/ 484 h 520"/>
                <a:gd name="T60" fmla="*/ 105 w 520"/>
                <a:gd name="T61" fmla="*/ 409 h 520"/>
                <a:gd name="T62" fmla="*/ 101 w 520"/>
                <a:gd name="T63" fmla="*/ 342 h 520"/>
                <a:gd name="T64" fmla="*/ 128 w 520"/>
                <a:gd name="T65" fmla="*/ 302 h 520"/>
                <a:gd name="T66" fmla="*/ 89 w 520"/>
                <a:gd name="T67" fmla="*/ 209 h 520"/>
                <a:gd name="T68" fmla="*/ 74 w 520"/>
                <a:gd name="T69" fmla="*/ 244 h 520"/>
                <a:gd name="T70" fmla="*/ 93 w 520"/>
                <a:gd name="T71" fmla="*/ 150 h 520"/>
                <a:gd name="T72" fmla="*/ 106 w 520"/>
                <a:gd name="T73" fmla="*/ 93 h 520"/>
                <a:gd name="T74" fmla="*/ 217 w 520"/>
                <a:gd name="T75" fmla="*/ 55 h 520"/>
                <a:gd name="T76" fmla="*/ 242 w 520"/>
                <a:gd name="T77" fmla="*/ 55 h 520"/>
                <a:gd name="T78" fmla="*/ 294 w 520"/>
                <a:gd name="T79" fmla="*/ 51 h 520"/>
                <a:gd name="T80" fmla="*/ 421 w 520"/>
                <a:gd name="T81" fmla="*/ 424 h 520"/>
                <a:gd name="T82" fmla="*/ 423 w 520"/>
                <a:gd name="T83" fmla="*/ 400 h 520"/>
                <a:gd name="T84" fmla="*/ 402 w 520"/>
                <a:gd name="T85" fmla="*/ 325 h 520"/>
                <a:gd name="T86" fmla="*/ 348 w 520"/>
                <a:gd name="T87" fmla="*/ 252 h 520"/>
                <a:gd name="T88" fmla="*/ 382 w 520"/>
                <a:gd name="T89" fmla="*/ 206 h 520"/>
                <a:gd name="T90" fmla="*/ 435 w 520"/>
                <a:gd name="T91" fmla="*/ 202 h 520"/>
                <a:gd name="T92" fmla="*/ 474 w 520"/>
                <a:gd name="T93" fmla="*/ 238 h 520"/>
                <a:gd name="T94" fmla="*/ 488 w 520"/>
                <a:gd name="T95" fmla="*/ 286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0" h="520">
                  <a:moveTo>
                    <a:pt x="260" y="0"/>
                  </a:moveTo>
                  <a:cubicBezTo>
                    <a:pt x="116" y="0"/>
                    <a:pt x="0" y="116"/>
                    <a:pt x="0" y="260"/>
                  </a:cubicBezTo>
                  <a:cubicBezTo>
                    <a:pt x="0" y="403"/>
                    <a:pt x="116" y="520"/>
                    <a:pt x="260" y="520"/>
                  </a:cubicBezTo>
                  <a:cubicBezTo>
                    <a:pt x="403" y="520"/>
                    <a:pt x="520" y="403"/>
                    <a:pt x="520" y="260"/>
                  </a:cubicBezTo>
                  <a:cubicBezTo>
                    <a:pt x="520" y="116"/>
                    <a:pt x="403" y="0"/>
                    <a:pt x="260" y="0"/>
                  </a:cubicBezTo>
                  <a:close/>
                  <a:moveTo>
                    <a:pt x="398" y="85"/>
                  </a:moveTo>
                  <a:cubicBezTo>
                    <a:pt x="401" y="87"/>
                    <a:pt x="420" y="104"/>
                    <a:pt x="415" y="106"/>
                  </a:cubicBezTo>
                  <a:cubicBezTo>
                    <a:pt x="411" y="108"/>
                    <a:pt x="433" y="119"/>
                    <a:pt x="433" y="119"/>
                  </a:cubicBezTo>
                  <a:cubicBezTo>
                    <a:pt x="465" y="134"/>
                    <a:pt x="485" y="206"/>
                    <a:pt x="485" y="219"/>
                  </a:cubicBezTo>
                  <a:cubicBezTo>
                    <a:pt x="485" y="232"/>
                    <a:pt x="481" y="232"/>
                    <a:pt x="476" y="226"/>
                  </a:cubicBezTo>
                  <a:cubicBezTo>
                    <a:pt x="471" y="221"/>
                    <a:pt x="474" y="211"/>
                    <a:pt x="473" y="205"/>
                  </a:cubicBezTo>
                  <a:cubicBezTo>
                    <a:pt x="471" y="199"/>
                    <a:pt x="469" y="195"/>
                    <a:pt x="465" y="194"/>
                  </a:cubicBezTo>
                  <a:cubicBezTo>
                    <a:pt x="461" y="192"/>
                    <a:pt x="452" y="184"/>
                    <a:pt x="450" y="175"/>
                  </a:cubicBezTo>
                  <a:cubicBezTo>
                    <a:pt x="448" y="166"/>
                    <a:pt x="445" y="179"/>
                    <a:pt x="443" y="182"/>
                  </a:cubicBezTo>
                  <a:cubicBezTo>
                    <a:pt x="441" y="185"/>
                    <a:pt x="437" y="182"/>
                    <a:pt x="436" y="174"/>
                  </a:cubicBezTo>
                  <a:cubicBezTo>
                    <a:pt x="434" y="166"/>
                    <a:pt x="420" y="152"/>
                    <a:pt x="413" y="153"/>
                  </a:cubicBezTo>
                  <a:cubicBezTo>
                    <a:pt x="406" y="155"/>
                    <a:pt x="399" y="174"/>
                    <a:pt x="395" y="174"/>
                  </a:cubicBezTo>
                  <a:cubicBezTo>
                    <a:pt x="391" y="173"/>
                    <a:pt x="374" y="170"/>
                    <a:pt x="373" y="158"/>
                  </a:cubicBezTo>
                  <a:cubicBezTo>
                    <a:pt x="372" y="145"/>
                    <a:pt x="383" y="144"/>
                    <a:pt x="390" y="142"/>
                  </a:cubicBezTo>
                  <a:cubicBezTo>
                    <a:pt x="397" y="140"/>
                    <a:pt x="386" y="131"/>
                    <a:pt x="387" y="123"/>
                  </a:cubicBezTo>
                  <a:cubicBezTo>
                    <a:pt x="388" y="114"/>
                    <a:pt x="394" y="117"/>
                    <a:pt x="401" y="111"/>
                  </a:cubicBezTo>
                  <a:cubicBezTo>
                    <a:pt x="408" y="105"/>
                    <a:pt x="399" y="92"/>
                    <a:pt x="399" y="92"/>
                  </a:cubicBezTo>
                  <a:cubicBezTo>
                    <a:pt x="397" y="89"/>
                    <a:pt x="396" y="83"/>
                    <a:pt x="398" y="85"/>
                  </a:cubicBezTo>
                  <a:close/>
                  <a:moveTo>
                    <a:pt x="369" y="75"/>
                  </a:moveTo>
                  <a:cubicBezTo>
                    <a:pt x="372" y="69"/>
                    <a:pt x="386" y="86"/>
                    <a:pt x="389" y="90"/>
                  </a:cubicBezTo>
                  <a:cubicBezTo>
                    <a:pt x="391" y="95"/>
                    <a:pt x="392" y="108"/>
                    <a:pt x="383" y="107"/>
                  </a:cubicBezTo>
                  <a:cubicBezTo>
                    <a:pt x="375" y="105"/>
                    <a:pt x="379" y="98"/>
                    <a:pt x="376" y="96"/>
                  </a:cubicBezTo>
                  <a:cubicBezTo>
                    <a:pt x="374" y="94"/>
                    <a:pt x="365" y="106"/>
                    <a:pt x="362" y="99"/>
                  </a:cubicBezTo>
                  <a:cubicBezTo>
                    <a:pt x="359" y="92"/>
                    <a:pt x="369" y="75"/>
                    <a:pt x="369" y="75"/>
                  </a:cubicBezTo>
                  <a:close/>
                  <a:moveTo>
                    <a:pt x="326" y="91"/>
                  </a:moveTo>
                  <a:cubicBezTo>
                    <a:pt x="322" y="93"/>
                    <a:pt x="305" y="106"/>
                    <a:pt x="302" y="93"/>
                  </a:cubicBezTo>
                  <a:cubicBezTo>
                    <a:pt x="299" y="81"/>
                    <a:pt x="283" y="77"/>
                    <a:pt x="270" y="78"/>
                  </a:cubicBezTo>
                  <a:cubicBezTo>
                    <a:pt x="258" y="79"/>
                    <a:pt x="215" y="83"/>
                    <a:pt x="214" y="99"/>
                  </a:cubicBezTo>
                  <a:cubicBezTo>
                    <a:pt x="213" y="115"/>
                    <a:pt x="240" y="110"/>
                    <a:pt x="241" y="126"/>
                  </a:cubicBezTo>
                  <a:cubicBezTo>
                    <a:pt x="242" y="143"/>
                    <a:pt x="253" y="137"/>
                    <a:pt x="256" y="120"/>
                  </a:cubicBezTo>
                  <a:cubicBezTo>
                    <a:pt x="259" y="104"/>
                    <a:pt x="271" y="83"/>
                    <a:pt x="291" y="95"/>
                  </a:cubicBezTo>
                  <a:cubicBezTo>
                    <a:pt x="312" y="108"/>
                    <a:pt x="316" y="126"/>
                    <a:pt x="317" y="143"/>
                  </a:cubicBezTo>
                  <a:cubicBezTo>
                    <a:pt x="318" y="159"/>
                    <a:pt x="322" y="169"/>
                    <a:pt x="322" y="177"/>
                  </a:cubicBezTo>
                  <a:cubicBezTo>
                    <a:pt x="322" y="186"/>
                    <a:pt x="315" y="198"/>
                    <a:pt x="310" y="185"/>
                  </a:cubicBezTo>
                  <a:cubicBezTo>
                    <a:pt x="304" y="171"/>
                    <a:pt x="300" y="150"/>
                    <a:pt x="293" y="158"/>
                  </a:cubicBezTo>
                  <a:cubicBezTo>
                    <a:pt x="287" y="166"/>
                    <a:pt x="298" y="184"/>
                    <a:pt x="286" y="186"/>
                  </a:cubicBezTo>
                  <a:cubicBezTo>
                    <a:pt x="273" y="188"/>
                    <a:pt x="264" y="176"/>
                    <a:pt x="252" y="184"/>
                  </a:cubicBezTo>
                  <a:cubicBezTo>
                    <a:pt x="239" y="192"/>
                    <a:pt x="214" y="222"/>
                    <a:pt x="208" y="230"/>
                  </a:cubicBezTo>
                  <a:cubicBezTo>
                    <a:pt x="203" y="239"/>
                    <a:pt x="187" y="228"/>
                    <a:pt x="184" y="236"/>
                  </a:cubicBezTo>
                  <a:cubicBezTo>
                    <a:pt x="181" y="244"/>
                    <a:pt x="185" y="258"/>
                    <a:pt x="180" y="258"/>
                  </a:cubicBezTo>
                  <a:cubicBezTo>
                    <a:pt x="174" y="258"/>
                    <a:pt x="168" y="247"/>
                    <a:pt x="170" y="239"/>
                  </a:cubicBezTo>
                  <a:cubicBezTo>
                    <a:pt x="172" y="231"/>
                    <a:pt x="154" y="227"/>
                    <a:pt x="142" y="228"/>
                  </a:cubicBezTo>
                  <a:cubicBezTo>
                    <a:pt x="129" y="229"/>
                    <a:pt x="113" y="262"/>
                    <a:pt x="122" y="266"/>
                  </a:cubicBezTo>
                  <a:cubicBezTo>
                    <a:pt x="130" y="270"/>
                    <a:pt x="159" y="246"/>
                    <a:pt x="153" y="265"/>
                  </a:cubicBezTo>
                  <a:cubicBezTo>
                    <a:pt x="148" y="283"/>
                    <a:pt x="131" y="283"/>
                    <a:pt x="141" y="290"/>
                  </a:cubicBezTo>
                  <a:cubicBezTo>
                    <a:pt x="151" y="297"/>
                    <a:pt x="157" y="297"/>
                    <a:pt x="154" y="305"/>
                  </a:cubicBezTo>
                  <a:cubicBezTo>
                    <a:pt x="152" y="314"/>
                    <a:pt x="143" y="321"/>
                    <a:pt x="152" y="326"/>
                  </a:cubicBezTo>
                  <a:cubicBezTo>
                    <a:pt x="160" y="331"/>
                    <a:pt x="197" y="335"/>
                    <a:pt x="212" y="344"/>
                  </a:cubicBezTo>
                  <a:cubicBezTo>
                    <a:pt x="228" y="353"/>
                    <a:pt x="245" y="358"/>
                    <a:pt x="259" y="359"/>
                  </a:cubicBezTo>
                  <a:cubicBezTo>
                    <a:pt x="272" y="361"/>
                    <a:pt x="271" y="372"/>
                    <a:pt x="266" y="384"/>
                  </a:cubicBezTo>
                  <a:cubicBezTo>
                    <a:pt x="262" y="395"/>
                    <a:pt x="258" y="421"/>
                    <a:pt x="238" y="426"/>
                  </a:cubicBezTo>
                  <a:cubicBezTo>
                    <a:pt x="219" y="431"/>
                    <a:pt x="232" y="446"/>
                    <a:pt x="216" y="458"/>
                  </a:cubicBezTo>
                  <a:cubicBezTo>
                    <a:pt x="201" y="469"/>
                    <a:pt x="221" y="483"/>
                    <a:pt x="234" y="485"/>
                  </a:cubicBezTo>
                  <a:cubicBezTo>
                    <a:pt x="246" y="487"/>
                    <a:pt x="255" y="485"/>
                    <a:pt x="252" y="493"/>
                  </a:cubicBezTo>
                  <a:cubicBezTo>
                    <a:pt x="249" y="500"/>
                    <a:pt x="215" y="494"/>
                    <a:pt x="187" y="484"/>
                  </a:cubicBezTo>
                  <a:cubicBezTo>
                    <a:pt x="159" y="474"/>
                    <a:pt x="154" y="444"/>
                    <a:pt x="149" y="430"/>
                  </a:cubicBezTo>
                  <a:cubicBezTo>
                    <a:pt x="144" y="415"/>
                    <a:pt x="115" y="412"/>
                    <a:pt x="105" y="409"/>
                  </a:cubicBezTo>
                  <a:cubicBezTo>
                    <a:pt x="96" y="406"/>
                    <a:pt x="73" y="361"/>
                    <a:pt x="87" y="358"/>
                  </a:cubicBezTo>
                  <a:cubicBezTo>
                    <a:pt x="100" y="354"/>
                    <a:pt x="97" y="349"/>
                    <a:pt x="101" y="342"/>
                  </a:cubicBezTo>
                  <a:cubicBezTo>
                    <a:pt x="106" y="335"/>
                    <a:pt x="126" y="325"/>
                    <a:pt x="132" y="324"/>
                  </a:cubicBezTo>
                  <a:cubicBezTo>
                    <a:pt x="138" y="323"/>
                    <a:pt x="138" y="305"/>
                    <a:pt x="128" y="302"/>
                  </a:cubicBezTo>
                  <a:cubicBezTo>
                    <a:pt x="119" y="298"/>
                    <a:pt x="98" y="283"/>
                    <a:pt x="96" y="270"/>
                  </a:cubicBezTo>
                  <a:cubicBezTo>
                    <a:pt x="94" y="256"/>
                    <a:pt x="88" y="212"/>
                    <a:pt x="89" y="209"/>
                  </a:cubicBezTo>
                  <a:cubicBezTo>
                    <a:pt x="90" y="206"/>
                    <a:pt x="79" y="216"/>
                    <a:pt x="79" y="229"/>
                  </a:cubicBezTo>
                  <a:cubicBezTo>
                    <a:pt x="79" y="243"/>
                    <a:pt x="74" y="258"/>
                    <a:pt x="74" y="244"/>
                  </a:cubicBezTo>
                  <a:cubicBezTo>
                    <a:pt x="74" y="229"/>
                    <a:pt x="75" y="198"/>
                    <a:pt x="76" y="192"/>
                  </a:cubicBezTo>
                  <a:cubicBezTo>
                    <a:pt x="77" y="186"/>
                    <a:pt x="80" y="155"/>
                    <a:pt x="93" y="150"/>
                  </a:cubicBezTo>
                  <a:cubicBezTo>
                    <a:pt x="105" y="145"/>
                    <a:pt x="101" y="133"/>
                    <a:pt x="100" y="123"/>
                  </a:cubicBezTo>
                  <a:cubicBezTo>
                    <a:pt x="98" y="114"/>
                    <a:pt x="94" y="102"/>
                    <a:pt x="106" y="93"/>
                  </a:cubicBezTo>
                  <a:cubicBezTo>
                    <a:pt x="106" y="93"/>
                    <a:pt x="147" y="60"/>
                    <a:pt x="206" y="44"/>
                  </a:cubicBezTo>
                  <a:cubicBezTo>
                    <a:pt x="206" y="44"/>
                    <a:pt x="218" y="44"/>
                    <a:pt x="217" y="55"/>
                  </a:cubicBezTo>
                  <a:cubicBezTo>
                    <a:pt x="216" y="65"/>
                    <a:pt x="231" y="57"/>
                    <a:pt x="234" y="54"/>
                  </a:cubicBezTo>
                  <a:cubicBezTo>
                    <a:pt x="236" y="51"/>
                    <a:pt x="240" y="50"/>
                    <a:pt x="242" y="55"/>
                  </a:cubicBezTo>
                  <a:cubicBezTo>
                    <a:pt x="244" y="60"/>
                    <a:pt x="252" y="55"/>
                    <a:pt x="256" y="51"/>
                  </a:cubicBezTo>
                  <a:cubicBezTo>
                    <a:pt x="260" y="47"/>
                    <a:pt x="275" y="37"/>
                    <a:pt x="294" y="51"/>
                  </a:cubicBezTo>
                  <a:cubicBezTo>
                    <a:pt x="314" y="64"/>
                    <a:pt x="330" y="89"/>
                    <a:pt x="326" y="91"/>
                  </a:cubicBezTo>
                  <a:close/>
                  <a:moveTo>
                    <a:pt x="421" y="424"/>
                  </a:moveTo>
                  <a:cubicBezTo>
                    <a:pt x="421" y="424"/>
                    <a:pt x="412" y="433"/>
                    <a:pt x="408" y="428"/>
                  </a:cubicBezTo>
                  <a:cubicBezTo>
                    <a:pt x="403" y="423"/>
                    <a:pt x="417" y="411"/>
                    <a:pt x="423" y="400"/>
                  </a:cubicBezTo>
                  <a:cubicBezTo>
                    <a:pt x="430" y="388"/>
                    <a:pt x="438" y="345"/>
                    <a:pt x="437" y="333"/>
                  </a:cubicBezTo>
                  <a:cubicBezTo>
                    <a:pt x="437" y="321"/>
                    <a:pt x="417" y="318"/>
                    <a:pt x="402" y="325"/>
                  </a:cubicBezTo>
                  <a:cubicBezTo>
                    <a:pt x="387" y="332"/>
                    <a:pt x="353" y="307"/>
                    <a:pt x="349" y="290"/>
                  </a:cubicBezTo>
                  <a:cubicBezTo>
                    <a:pt x="344" y="272"/>
                    <a:pt x="347" y="258"/>
                    <a:pt x="348" y="252"/>
                  </a:cubicBezTo>
                  <a:cubicBezTo>
                    <a:pt x="349" y="247"/>
                    <a:pt x="357" y="228"/>
                    <a:pt x="365" y="228"/>
                  </a:cubicBezTo>
                  <a:cubicBezTo>
                    <a:pt x="365" y="228"/>
                    <a:pt x="382" y="218"/>
                    <a:pt x="382" y="206"/>
                  </a:cubicBezTo>
                  <a:cubicBezTo>
                    <a:pt x="382" y="194"/>
                    <a:pt x="395" y="185"/>
                    <a:pt x="406" y="185"/>
                  </a:cubicBezTo>
                  <a:cubicBezTo>
                    <a:pt x="417" y="185"/>
                    <a:pt x="433" y="188"/>
                    <a:pt x="435" y="202"/>
                  </a:cubicBezTo>
                  <a:cubicBezTo>
                    <a:pt x="437" y="215"/>
                    <a:pt x="445" y="219"/>
                    <a:pt x="453" y="221"/>
                  </a:cubicBezTo>
                  <a:cubicBezTo>
                    <a:pt x="461" y="222"/>
                    <a:pt x="474" y="232"/>
                    <a:pt x="474" y="238"/>
                  </a:cubicBezTo>
                  <a:cubicBezTo>
                    <a:pt x="475" y="243"/>
                    <a:pt x="485" y="246"/>
                    <a:pt x="488" y="247"/>
                  </a:cubicBezTo>
                  <a:cubicBezTo>
                    <a:pt x="490" y="247"/>
                    <a:pt x="494" y="254"/>
                    <a:pt x="488" y="286"/>
                  </a:cubicBezTo>
                  <a:cubicBezTo>
                    <a:pt x="483" y="318"/>
                    <a:pt x="461" y="385"/>
                    <a:pt x="421" y="424"/>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p:cNvGrpSpPr/>
          <p:nvPr/>
        </p:nvGrpSpPr>
        <p:grpSpPr>
          <a:xfrm>
            <a:off x="3474785" y="3053345"/>
            <a:ext cx="449723" cy="449604"/>
            <a:chOff x="3324122" y="2870819"/>
            <a:chExt cx="449723" cy="449604"/>
          </a:xfrm>
        </p:grpSpPr>
        <p:sp>
          <p:nvSpPr>
            <p:cNvPr id="373" name="Oval 372"/>
            <p:cNvSpPr/>
            <p:nvPr/>
          </p:nvSpPr>
          <p:spPr>
            <a:xfrm>
              <a:off x="3332509" y="2879145"/>
              <a:ext cx="432951" cy="432951"/>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5" name="Freeform 22"/>
            <p:cNvSpPr>
              <a:spLocks noEditPoints="1"/>
            </p:cNvSpPr>
            <p:nvPr/>
          </p:nvSpPr>
          <p:spPr bwMode="auto">
            <a:xfrm rot="16200000">
              <a:off x="3324182" y="2870759"/>
              <a:ext cx="449604" cy="449723"/>
            </a:xfrm>
            <a:custGeom>
              <a:avLst/>
              <a:gdLst>
                <a:gd name="T0" fmla="*/ 213 w 425"/>
                <a:gd name="T1" fmla="*/ 0 h 425"/>
                <a:gd name="T2" fmla="*/ 0 w 425"/>
                <a:gd name="T3" fmla="*/ 213 h 425"/>
                <a:gd name="T4" fmla="*/ 213 w 425"/>
                <a:gd name="T5" fmla="*/ 425 h 425"/>
                <a:gd name="T6" fmla="*/ 425 w 425"/>
                <a:gd name="T7" fmla="*/ 213 h 425"/>
                <a:gd name="T8" fmla="*/ 213 w 425"/>
                <a:gd name="T9" fmla="*/ 0 h 425"/>
                <a:gd name="T10" fmla="*/ 159 w 425"/>
                <a:gd name="T11" fmla="*/ 77 h 425"/>
                <a:gd name="T12" fmla="*/ 191 w 425"/>
                <a:gd name="T13" fmla="*/ 77 h 425"/>
                <a:gd name="T14" fmla="*/ 191 w 425"/>
                <a:gd name="T15" fmla="*/ 37 h 425"/>
                <a:gd name="T16" fmla="*/ 213 w 425"/>
                <a:gd name="T17" fmla="*/ 16 h 425"/>
                <a:gd name="T18" fmla="*/ 234 w 425"/>
                <a:gd name="T19" fmla="*/ 37 h 425"/>
                <a:gd name="T20" fmla="*/ 234 w 425"/>
                <a:gd name="T21" fmla="*/ 77 h 425"/>
                <a:gd name="T22" fmla="*/ 266 w 425"/>
                <a:gd name="T23" fmla="*/ 77 h 425"/>
                <a:gd name="T24" fmla="*/ 274 w 425"/>
                <a:gd name="T25" fmla="*/ 90 h 425"/>
                <a:gd name="T26" fmla="*/ 222 w 425"/>
                <a:gd name="T27" fmla="*/ 163 h 425"/>
                <a:gd name="T28" fmla="*/ 203 w 425"/>
                <a:gd name="T29" fmla="*/ 163 h 425"/>
                <a:gd name="T30" fmla="*/ 152 w 425"/>
                <a:gd name="T31" fmla="*/ 90 h 425"/>
                <a:gd name="T32" fmla="*/ 159 w 425"/>
                <a:gd name="T33" fmla="*/ 77 h 425"/>
                <a:gd name="T34" fmla="*/ 116 w 425"/>
                <a:gd name="T35" fmla="*/ 266 h 425"/>
                <a:gd name="T36" fmla="*/ 102 w 425"/>
                <a:gd name="T37" fmla="*/ 273 h 425"/>
                <a:gd name="T38" fmla="*/ 29 w 425"/>
                <a:gd name="T39" fmla="*/ 222 h 425"/>
                <a:gd name="T40" fmla="*/ 29 w 425"/>
                <a:gd name="T41" fmla="*/ 203 h 425"/>
                <a:gd name="T42" fmla="*/ 102 w 425"/>
                <a:gd name="T43" fmla="*/ 152 h 425"/>
                <a:gd name="T44" fmla="*/ 116 w 425"/>
                <a:gd name="T45" fmla="*/ 159 h 425"/>
                <a:gd name="T46" fmla="*/ 116 w 425"/>
                <a:gd name="T47" fmla="*/ 191 h 425"/>
                <a:gd name="T48" fmla="*/ 172 w 425"/>
                <a:gd name="T49" fmla="*/ 191 h 425"/>
                <a:gd name="T50" fmla="*/ 194 w 425"/>
                <a:gd name="T51" fmla="*/ 213 h 425"/>
                <a:gd name="T52" fmla="*/ 172 w 425"/>
                <a:gd name="T53" fmla="*/ 234 h 425"/>
                <a:gd name="T54" fmla="*/ 116 w 425"/>
                <a:gd name="T55" fmla="*/ 234 h 425"/>
                <a:gd name="T56" fmla="*/ 116 w 425"/>
                <a:gd name="T57" fmla="*/ 266 h 425"/>
                <a:gd name="T58" fmla="*/ 266 w 425"/>
                <a:gd name="T59" fmla="*/ 348 h 425"/>
                <a:gd name="T60" fmla="*/ 234 w 425"/>
                <a:gd name="T61" fmla="*/ 348 h 425"/>
                <a:gd name="T62" fmla="*/ 234 w 425"/>
                <a:gd name="T63" fmla="*/ 388 h 425"/>
                <a:gd name="T64" fmla="*/ 213 w 425"/>
                <a:gd name="T65" fmla="*/ 409 h 425"/>
                <a:gd name="T66" fmla="*/ 191 w 425"/>
                <a:gd name="T67" fmla="*/ 388 h 425"/>
                <a:gd name="T68" fmla="*/ 191 w 425"/>
                <a:gd name="T69" fmla="*/ 348 h 425"/>
                <a:gd name="T70" fmla="*/ 159 w 425"/>
                <a:gd name="T71" fmla="*/ 348 h 425"/>
                <a:gd name="T72" fmla="*/ 152 w 425"/>
                <a:gd name="T73" fmla="*/ 335 h 425"/>
                <a:gd name="T74" fmla="*/ 203 w 425"/>
                <a:gd name="T75" fmla="*/ 262 h 425"/>
                <a:gd name="T76" fmla="*/ 222 w 425"/>
                <a:gd name="T77" fmla="*/ 262 h 425"/>
                <a:gd name="T78" fmla="*/ 273 w 425"/>
                <a:gd name="T79" fmla="*/ 335 h 425"/>
                <a:gd name="T80" fmla="*/ 266 w 425"/>
                <a:gd name="T81" fmla="*/ 348 h 425"/>
                <a:gd name="T82" fmla="*/ 396 w 425"/>
                <a:gd name="T83" fmla="*/ 222 h 425"/>
                <a:gd name="T84" fmla="*/ 323 w 425"/>
                <a:gd name="T85" fmla="*/ 273 h 425"/>
                <a:gd name="T86" fmla="*/ 310 w 425"/>
                <a:gd name="T87" fmla="*/ 266 h 425"/>
                <a:gd name="T88" fmla="*/ 310 w 425"/>
                <a:gd name="T89" fmla="*/ 234 h 425"/>
                <a:gd name="T90" fmla="*/ 253 w 425"/>
                <a:gd name="T91" fmla="*/ 234 h 425"/>
                <a:gd name="T92" fmla="*/ 232 w 425"/>
                <a:gd name="T93" fmla="*/ 213 h 425"/>
                <a:gd name="T94" fmla="*/ 253 w 425"/>
                <a:gd name="T95" fmla="*/ 191 h 425"/>
                <a:gd name="T96" fmla="*/ 310 w 425"/>
                <a:gd name="T97" fmla="*/ 191 h 425"/>
                <a:gd name="T98" fmla="*/ 310 w 425"/>
                <a:gd name="T99" fmla="*/ 159 h 425"/>
                <a:gd name="T100" fmla="*/ 323 w 425"/>
                <a:gd name="T101" fmla="*/ 152 h 425"/>
                <a:gd name="T102" fmla="*/ 396 w 425"/>
                <a:gd name="T103" fmla="*/ 203 h 425"/>
                <a:gd name="T104" fmla="*/ 396 w 425"/>
                <a:gd name="T105" fmla="*/ 22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25">
                  <a:moveTo>
                    <a:pt x="213" y="0"/>
                  </a:moveTo>
                  <a:cubicBezTo>
                    <a:pt x="95" y="0"/>
                    <a:pt x="0" y="95"/>
                    <a:pt x="0" y="213"/>
                  </a:cubicBezTo>
                  <a:cubicBezTo>
                    <a:pt x="0" y="330"/>
                    <a:pt x="95" y="425"/>
                    <a:pt x="213" y="425"/>
                  </a:cubicBezTo>
                  <a:cubicBezTo>
                    <a:pt x="330" y="425"/>
                    <a:pt x="425" y="330"/>
                    <a:pt x="425" y="213"/>
                  </a:cubicBezTo>
                  <a:cubicBezTo>
                    <a:pt x="425" y="95"/>
                    <a:pt x="330" y="0"/>
                    <a:pt x="213" y="0"/>
                  </a:cubicBezTo>
                  <a:close/>
                  <a:moveTo>
                    <a:pt x="159" y="77"/>
                  </a:moveTo>
                  <a:cubicBezTo>
                    <a:pt x="191" y="77"/>
                    <a:pt x="191" y="77"/>
                    <a:pt x="191" y="77"/>
                  </a:cubicBezTo>
                  <a:cubicBezTo>
                    <a:pt x="191" y="37"/>
                    <a:pt x="191" y="37"/>
                    <a:pt x="191" y="37"/>
                  </a:cubicBezTo>
                  <a:cubicBezTo>
                    <a:pt x="191" y="25"/>
                    <a:pt x="201" y="16"/>
                    <a:pt x="213" y="16"/>
                  </a:cubicBezTo>
                  <a:cubicBezTo>
                    <a:pt x="225" y="16"/>
                    <a:pt x="234" y="25"/>
                    <a:pt x="234" y="37"/>
                  </a:cubicBezTo>
                  <a:cubicBezTo>
                    <a:pt x="234" y="77"/>
                    <a:pt x="234" y="77"/>
                    <a:pt x="234" y="77"/>
                  </a:cubicBezTo>
                  <a:cubicBezTo>
                    <a:pt x="266" y="77"/>
                    <a:pt x="266" y="77"/>
                    <a:pt x="266" y="77"/>
                  </a:cubicBezTo>
                  <a:cubicBezTo>
                    <a:pt x="276" y="77"/>
                    <a:pt x="279" y="83"/>
                    <a:pt x="274" y="90"/>
                  </a:cubicBezTo>
                  <a:cubicBezTo>
                    <a:pt x="222" y="163"/>
                    <a:pt x="222" y="163"/>
                    <a:pt x="222" y="163"/>
                  </a:cubicBezTo>
                  <a:cubicBezTo>
                    <a:pt x="217" y="171"/>
                    <a:pt x="208" y="171"/>
                    <a:pt x="203" y="163"/>
                  </a:cubicBezTo>
                  <a:cubicBezTo>
                    <a:pt x="152" y="90"/>
                    <a:pt x="152" y="90"/>
                    <a:pt x="152" y="90"/>
                  </a:cubicBezTo>
                  <a:cubicBezTo>
                    <a:pt x="147" y="83"/>
                    <a:pt x="150" y="77"/>
                    <a:pt x="159" y="77"/>
                  </a:cubicBezTo>
                  <a:close/>
                  <a:moveTo>
                    <a:pt x="116" y="266"/>
                  </a:moveTo>
                  <a:cubicBezTo>
                    <a:pt x="116" y="275"/>
                    <a:pt x="110" y="279"/>
                    <a:pt x="102" y="273"/>
                  </a:cubicBezTo>
                  <a:cubicBezTo>
                    <a:pt x="29" y="222"/>
                    <a:pt x="29" y="222"/>
                    <a:pt x="29" y="222"/>
                  </a:cubicBezTo>
                  <a:cubicBezTo>
                    <a:pt x="22" y="217"/>
                    <a:pt x="22" y="208"/>
                    <a:pt x="29" y="203"/>
                  </a:cubicBezTo>
                  <a:cubicBezTo>
                    <a:pt x="102" y="152"/>
                    <a:pt x="102" y="152"/>
                    <a:pt x="102" y="152"/>
                  </a:cubicBezTo>
                  <a:cubicBezTo>
                    <a:pt x="110" y="147"/>
                    <a:pt x="116" y="150"/>
                    <a:pt x="116" y="159"/>
                  </a:cubicBezTo>
                  <a:cubicBezTo>
                    <a:pt x="116" y="191"/>
                    <a:pt x="116" y="191"/>
                    <a:pt x="116" y="191"/>
                  </a:cubicBezTo>
                  <a:cubicBezTo>
                    <a:pt x="172" y="191"/>
                    <a:pt x="172" y="191"/>
                    <a:pt x="172" y="191"/>
                  </a:cubicBezTo>
                  <a:cubicBezTo>
                    <a:pt x="184" y="191"/>
                    <a:pt x="194" y="201"/>
                    <a:pt x="194" y="213"/>
                  </a:cubicBezTo>
                  <a:cubicBezTo>
                    <a:pt x="194" y="224"/>
                    <a:pt x="184" y="234"/>
                    <a:pt x="172" y="234"/>
                  </a:cubicBezTo>
                  <a:cubicBezTo>
                    <a:pt x="116" y="234"/>
                    <a:pt x="116" y="234"/>
                    <a:pt x="116" y="234"/>
                  </a:cubicBezTo>
                  <a:lnTo>
                    <a:pt x="116" y="266"/>
                  </a:lnTo>
                  <a:close/>
                  <a:moveTo>
                    <a:pt x="266" y="348"/>
                  </a:moveTo>
                  <a:cubicBezTo>
                    <a:pt x="234" y="348"/>
                    <a:pt x="234" y="348"/>
                    <a:pt x="234" y="348"/>
                  </a:cubicBezTo>
                  <a:cubicBezTo>
                    <a:pt x="234" y="388"/>
                    <a:pt x="234" y="388"/>
                    <a:pt x="234" y="388"/>
                  </a:cubicBezTo>
                  <a:cubicBezTo>
                    <a:pt x="234" y="400"/>
                    <a:pt x="225" y="409"/>
                    <a:pt x="213" y="409"/>
                  </a:cubicBezTo>
                  <a:cubicBezTo>
                    <a:pt x="201" y="409"/>
                    <a:pt x="191" y="400"/>
                    <a:pt x="191" y="388"/>
                  </a:cubicBezTo>
                  <a:cubicBezTo>
                    <a:pt x="191" y="348"/>
                    <a:pt x="191" y="348"/>
                    <a:pt x="191" y="348"/>
                  </a:cubicBezTo>
                  <a:cubicBezTo>
                    <a:pt x="159" y="348"/>
                    <a:pt x="159" y="348"/>
                    <a:pt x="159" y="348"/>
                  </a:cubicBezTo>
                  <a:cubicBezTo>
                    <a:pt x="150" y="348"/>
                    <a:pt x="147" y="342"/>
                    <a:pt x="152" y="335"/>
                  </a:cubicBezTo>
                  <a:cubicBezTo>
                    <a:pt x="203" y="262"/>
                    <a:pt x="203" y="262"/>
                    <a:pt x="203" y="262"/>
                  </a:cubicBezTo>
                  <a:cubicBezTo>
                    <a:pt x="208" y="254"/>
                    <a:pt x="217" y="254"/>
                    <a:pt x="222" y="262"/>
                  </a:cubicBezTo>
                  <a:cubicBezTo>
                    <a:pt x="273" y="335"/>
                    <a:pt x="273" y="335"/>
                    <a:pt x="273" y="335"/>
                  </a:cubicBezTo>
                  <a:cubicBezTo>
                    <a:pt x="279" y="342"/>
                    <a:pt x="276" y="348"/>
                    <a:pt x="266" y="348"/>
                  </a:cubicBezTo>
                  <a:close/>
                  <a:moveTo>
                    <a:pt x="396" y="222"/>
                  </a:moveTo>
                  <a:cubicBezTo>
                    <a:pt x="323" y="273"/>
                    <a:pt x="323" y="273"/>
                    <a:pt x="323" y="273"/>
                  </a:cubicBezTo>
                  <a:cubicBezTo>
                    <a:pt x="316" y="279"/>
                    <a:pt x="310" y="275"/>
                    <a:pt x="310" y="266"/>
                  </a:cubicBezTo>
                  <a:cubicBezTo>
                    <a:pt x="310" y="234"/>
                    <a:pt x="310" y="234"/>
                    <a:pt x="310" y="234"/>
                  </a:cubicBezTo>
                  <a:cubicBezTo>
                    <a:pt x="253" y="234"/>
                    <a:pt x="253" y="234"/>
                    <a:pt x="253" y="234"/>
                  </a:cubicBezTo>
                  <a:cubicBezTo>
                    <a:pt x="241" y="234"/>
                    <a:pt x="232" y="224"/>
                    <a:pt x="232" y="213"/>
                  </a:cubicBezTo>
                  <a:cubicBezTo>
                    <a:pt x="232" y="201"/>
                    <a:pt x="241" y="191"/>
                    <a:pt x="253" y="191"/>
                  </a:cubicBezTo>
                  <a:cubicBezTo>
                    <a:pt x="310" y="191"/>
                    <a:pt x="310" y="191"/>
                    <a:pt x="310" y="191"/>
                  </a:cubicBezTo>
                  <a:cubicBezTo>
                    <a:pt x="310" y="159"/>
                    <a:pt x="310" y="159"/>
                    <a:pt x="310" y="159"/>
                  </a:cubicBezTo>
                  <a:cubicBezTo>
                    <a:pt x="310" y="150"/>
                    <a:pt x="316" y="147"/>
                    <a:pt x="323" y="152"/>
                  </a:cubicBezTo>
                  <a:cubicBezTo>
                    <a:pt x="396" y="203"/>
                    <a:pt x="396" y="203"/>
                    <a:pt x="396" y="203"/>
                  </a:cubicBezTo>
                  <a:cubicBezTo>
                    <a:pt x="404" y="208"/>
                    <a:pt x="404" y="217"/>
                    <a:pt x="396" y="222"/>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76" name="TextBox 375"/>
          <p:cNvSpPr txBox="1"/>
          <p:nvPr/>
        </p:nvSpPr>
        <p:spPr>
          <a:xfrm>
            <a:off x="2522386" y="2770740"/>
            <a:ext cx="1206350" cy="221599"/>
          </a:xfrm>
          <a:prstGeom prst="rect">
            <a:avLst/>
          </a:prstGeom>
          <a:noFill/>
        </p:spPr>
        <p:txBody>
          <a:bodyPr wrap="square" lIns="0" tIns="0" rIns="0" bIns="0" rtlCol="0">
            <a:spAutoFit/>
          </a:bodyPr>
          <a:lstStyle/>
          <a:p>
            <a:pPr algn="ctr">
              <a:lnSpc>
                <a:spcPct val="90000"/>
              </a:lnSpc>
            </a:pP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Multiple ISP </a:t>
            </a:r>
            <a:b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strategy</a:t>
            </a:r>
          </a:p>
        </p:txBody>
      </p:sp>
      <p:sp>
        <p:nvSpPr>
          <p:cNvPr id="377" name="TextBox 376"/>
          <p:cNvSpPr txBox="1"/>
          <p:nvPr/>
        </p:nvSpPr>
        <p:spPr>
          <a:xfrm>
            <a:off x="2754250" y="3587101"/>
            <a:ext cx="730474"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ISPa/b</a:t>
            </a:r>
          </a:p>
        </p:txBody>
      </p:sp>
      <p:cxnSp>
        <p:nvCxnSpPr>
          <p:cNvPr id="383" name="Straight Connector 382"/>
          <p:cNvCxnSpPr/>
          <p:nvPr/>
        </p:nvCxnSpPr>
        <p:spPr>
          <a:xfrm>
            <a:off x="4175665" y="3376565"/>
            <a:ext cx="0" cy="806593"/>
          </a:xfrm>
          <a:prstGeom prst="line">
            <a:avLst/>
          </a:prstGeom>
          <a:ln w="25400" cap="rnd">
            <a:solidFill>
              <a:srgbClr val="DE2031"/>
            </a:solidFill>
            <a:prstDash val="sysDot"/>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847316" y="5017294"/>
            <a:ext cx="4223908" cy="1231106"/>
          </a:xfrm>
          <a:prstGeom prst="rect">
            <a:avLst/>
          </a:prstGeom>
          <a:noFill/>
        </p:spPr>
        <p:txBody>
          <a:bodyPr wrap="square" lIns="0" tIns="0" rIns="0" bIns="0" rtlCol="0">
            <a:spAutoFit/>
          </a:bodyPr>
          <a:lstStyle/>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Network firewall with ICSA and EAL4+</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On-premises network DDoS mitigation</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DNS firewall</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SSL visibility</a:t>
            </a:r>
          </a:p>
        </p:txBody>
      </p:sp>
      <p:sp>
        <p:nvSpPr>
          <p:cNvPr id="190" name="Rounded Rectangle 189"/>
          <p:cNvSpPr/>
          <p:nvPr/>
        </p:nvSpPr>
        <p:spPr>
          <a:xfrm>
            <a:off x="4172546" y="2227689"/>
            <a:ext cx="2732434" cy="2211964"/>
          </a:xfrm>
          <a:prstGeom prst="roundRect">
            <a:avLst>
              <a:gd name="adj" fmla="val 8285"/>
            </a:avLst>
          </a:prstGeom>
          <a:noFill/>
          <a:ln w="76200" cmpd="sng">
            <a:solidFill>
              <a:srgbClr val="00489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Title 1"/>
          <p:cNvSpPr>
            <a:spLocks noGrp="1"/>
          </p:cNvSpPr>
          <p:nvPr>
            <p:ph type="title"/>
          </p:nvPr>
        </p:nvSpPr>
        <p:spPr/>
        <p:txBody>
          <a:bodyPr/>
          <a:lstStyle/>
          <a:p>
            <a:r>
              <a:rPr lang="nb-NO"/>
              <a:t>Perimeter Services</a:t>
            </a:r>
            <a:endParaRPr lang="en-GB"/>
          </a:p>
        </p:txBody>
      </p:sp>
    </p:spTree>
    <p:extLst>
      <p:ext uri="{BB962C8B-B14F-4D97-AF65-F5344CB8AC3E}">
        <p14:creationId xmlns:p14="http://schemas.microsoft.com/office/powerpoint/2010/main" val="1079809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TextBox 28"/>
          <p:cNvSpPr txBox="1"/>
          <p:nvPr/>
        </p:nvSpPr>
        <p:spPr>
          <a:xfrm>
            <a:off x="-680484" y="-4496085"/>
            <a:ext cx="65" cy="276999"/>
          </a:xfrm>
          <a:prstGeom prst="rect">
            <a:avLst/>
          </a:prstGeom>
          <a:noFill/>
        </p:spPr>
        <p:txBody>
          <a:bodyPr wrap="none" lIns="0" tIns="0" rIns="0" bIns="0" rtlCol="0">
            <a:spAutoFit/>
          </a:bodyPr>
          <a:lstStyle/>
          <a:p>
            <a:pPr>
              <a:lnSpc>
                <a:spcPct val="90000"/>
              </a:lnSpc>
              <a:spcAft>
                <a:spcPts val="600"/>
              </a:spcAft>
            </a:pPr>
            <a:endParaRPr lang="en-US" sz="2000" kern="1200" dirty="0">
              <a:gradFill>
                <a:gsLst>
                  <a:gs pos="0">
                    <a:schemeClr val="tx1"/>
                  </a:gs>
                  <a:gs pos="100000">
                    <a:schemeClr val="tx1"/>
                  </a:gs>
                </a:gsLst>
                <a:path path="shape">
                  <a:fillToRect l="50000" t="50000" r="50000" b="50000"/>
                </a:path>
              </a:gradFill>
              <a:effectLst>
                <a:outerShdw blurRad="38100" dist="25400" dir="2700000" algn="tl">
                  <a:srgbClr val="000000">
                    <a:alpha val="0"/>
                  </a:srgbClr>
                </a:outerShdw>
              </a:effectLst>
              <a:latin typeface="+mn-lt"/>
              <a:ea typeface="+mn-ea"/>
              <a:cs typeface="+mn-cs"/>
            </a:endParaRPr>
          </a:p>
        </p:txBody>
      </p:sp>
      <p:grpSp>
        <p:nvGrpSpPr>
          <p:cNvPr id="57" name="Group 56"/>
          <p:cNvGrpSpPr/>
          <p:nvPr/>
        </p:nvGrpSpPr>
        <p:grpSpPr>
          <a:xfrm>
            <a:off x="10338014" y="2601763"/>
            <a:ext cx="161582" cy="1256852"/>
            <a:chOff x="10271236" y="3573088"/>
            <a:chExt cx="223499" cy="1256852"/>
          </a:xfrm>
        </p:grpSpPr>
        <p:cxnSp>
          <p:nvCxnSpPr>
            <p:cNvPr id="52" name="Straight Connector 51"/>
            <p:cNvCxnSpPr/>
            <p:nvPr/>
          </p:nvCxnSpPr>
          <p:spPr>
            <a:xfrm flipH="1">
              <a:off x="10271236" y="4829940"/>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a:off x="10271236" y="3573088"/>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271236" y="3573088"/>
              <a:ext cx="0" cy="1256758"/>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sp>
        <p:nvSpPr>
          <p:cNvPr id="192" name="Rounded Rectangle 191"/>
          <p:cNvSpPr/>
          <p:nvPr/>
        </p:nvSpPr>
        <p:spPr>
          <a:xfrm>
            <a:off x="4347324" y="2409715"/>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3" name="Rounded Rectangle 192"/>
          <p:cNvSpPr/>
          <p:nvPr/>
        </p:nvSpPr>
        <p:spPr>
          <a:xfrm>
            <a:off x="5100989" y="2346486"/>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4" name="TextBox 193"/>
          <p:cNvSpPr txBox="1"/>
          <p:nvPr/>
        </p:nvSpPr>
        <p:spPr>
          <a:xfrm>
            <a:off x="4962473" y="2365842"/>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Perimeter  Services</a:t>
            </a:r>
          </a:p>
        </p:txBody>
      </p:sp>
      <p:cxnSp>
        <p:nvCxnSpPr>
          <p:cNvPr id="209" name="Straight Connector 208"/>
          <p:cNvCxnSpPr/>
          <p:nvPr/>
        </p:nvCxnSpPr>
        <p:spPr>
          <a:xfrm>
            <a:off x="6369746" y="1845546"/>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89" idx="2"/>
          </p:cNvCxnSpPr>
          <p:nvPr/>
        </p:nvCxnSpPr>
        <p:spPr>
          <a:xfrm>
            <a:off x="6206673" y="1930200"/>
            <a:ext cx="199" cy="65681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6020481" y="1845546"/>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174" name="Rounded Rectangle 173"/>
          <p:cNvSpPr/>
          <p:nvPr/>
        </p:nvSpPr>
        <p:spPr>
          <a:xfrm>
            <a:off x="5010538" y="1102898"/>
            <a:ext cx="2401569" cy="734408"/>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5" name="Rounded Rectangle 174"/>
          <p:cNvSpPr/>
          <p:nvPr/>
        </p:nvSpPr>
        <p:spPr>
          <a:xfrm>
            <a:off x="5353862" y="1027178"/>
            <a:ext cx="1695522" cy="151440"/>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6" name="TextBox 175"/>
          <p:cNvSpPr txBox="1"/>
          <p:nvPr/>
        </p:nvSpPr>
        <p:spPr>
          <a:xfrm>
            <a:off x="5398538" y="1059332"/>
            <a:ext cx="16027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FireEye Advanced Threat Protection</a:t>
            </a:r>
          </a:p>
        </p:txBody>
      </p:sp>
      <p:sp>
        <p:nvSpPr>
          <p:cNvPr id="177" name="Freeform 32"/>
          <p:cNvSpPr>
            <a:spLocks noEditPoints="1"/>
          </p:cNvSpPr>
          <p:nvPr/>
        </p:nvSpPr>
        <p:spPr bwMode="auto">
          <a:xfrm>
            <a:off x="5906199" y="1349014"/>
            <a:ext cx="600947" cy="139304"/>
          </a:xfrm>
          <a:custGeom>
            <a:avLst/>
            <a:gdLst>
              <a:gd name="T0" fmla="*/ 522 w 554"/>
              <a:gd name="T1" fmla="*/ 0 h 128"/>
              <a:gd name="T2" fmla="*/ 32 w 554"/>
              <a:gd name="T3" fmla="*/ 0 h 128"/>
              <a:gd name="T4" fmla="*/ 0 w 554"/>
              <a:gd name="T5" fmla="*/ 32 h 128"/>
              <a:gd name="T6" fmla="*/ 0 w 554"/>
              <a:gd name="T7" fmla="*/ 96 h 128"/>
              <a:gd name="T8" fmla="*/ 32 w 554"/>
              <a:gd name="T9" fmla="*/ 128 h 128"/>
              <a:gd name="T10" fmla="*/ 522 w 554"/>
              <a:gd name="T11" fmla="*/ 128 h 128"/>
              <a:gd name="T12" fmla="*/ 554 w 554"/>
              <a:gd name="T13" fmla="*/ 96 h 128"/>
              <a:gd name="T14" fmla="*/ 554 w 554"/>
              <a:gd name="T15" fmla="*/ 32 h 128"/>
              <a:gd name="T16" fmla="*/ 522 w 554"/>
              <a:gd name="T17" fmla="*/ 0 h 128"/>
              <a:gd name="T18" fmla="*/ 277 w 554"/>
              <a:gd name="T19" fmla="*/ 106 h 128"/>
              <a:gd name="T20" fmla="*/ 234 w 554"/>
              <a:gd name="T21" fmla="*/ 64 h 128"/>
              <a:gd name="T22" fmla="*/ 277 w 554"/>
              <a:gd name="T23" fmla="*/ 21 h 128"/>
              <a:gd name="T24" fmla="*/ 320 w 554"/>
              <a:gd name="T25" fmla="*/ 64 h 128"/>
              <a:gd name="T26" fmla="*/ 277 w 554"/>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4" h="128">
                <a:moveTo>
                  <a:pt x="522" y="0"/>
                </a:moveTo>
                <a:cubicBezTo>
                  <a:pt x="32" y="0"/>
                  <a:pt x="32" y="0"/>
                  <a:pt x="32" y="0"/>
                </a:cubicBezTo>
                <a:cubicBezTo>
                  <a:pt x="14" y="0"/>
                  <a:pt x="0" y="14"/>
                  <a:pt x="0" y="32"/>
                </a:cubicBezTo>
                <a:cubicBezTo>
                  <a:pt x="0" y="96"/>
                  <a:pt x="0" y="96"/>
                  <a:pt x="0" y="96"/>
                </a:cubicBezTo>
                <a:cubicBezTo>
                  <a:pt x="0" y="113"/>
                  <a:pt x="14" y="128"/>
                  <a:pt x="32" y="128"/>
                </a:cubicBezTo>
                <a:cubicBezTo>
                  <a:pt x="522" y="128"/>
                  <a:pt x="522" y="128"/>
                  <a:pt x="522" y="128"/>
                </a:cubicBezTo>
                <a:cubicBezTo>
                  <a:pt x="540" y="128"/>
                  <a:pt x="554" y="113"/>
                  <a:pt x="554" y="96"/>
                </a:cubicBezTo>
                <a:cubicBezTo>
                  <a:pt x="554" y="32"/>
                  <a:pt x="554" y="32"/>
                  <a:pt x="554" y="32"/>
                </a:cubicBezTo>
                <a:cubicBezTo>
                  <a:pt x="554" y="14"/>
                  <a:pt x="540" y="0"/>
                  <a:pt x="522" y="0"/>
                </a:cubicBezTo>
                <a:close/>
                <a:moveTo>
                  <a:pt x="277" y="106"/>
                </a:moveTo>
                <a:cubicBezTo>
                  <a:pt x="254" y="106"/>
                  <a:pt x="234" y="87"/>
                  <a:pt x="234" y="64"/>
                </a:cubicBezTo>
                <a:cubicBezTo>
                  <a:pt x="234" y="40"/>
                  <a:pt x="254" y="21"/>
                  <a:pt x="277" y="21"/>
                </a:cubicBezTo>
                <a:cubicBezTo>
                  <a:pt x="301" y="21"/>
                  <a:pt x="320" y="40"/>
                  <a:pt x="320" y="64"/>
                </a:cubicBezTo>
                <a:cubicBezTo>
                  <a:pt x="320" y="87"/>
                  <a:pt x="301" y="106"/>
                  <a:pt x="277"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TextBox 178"/>
          <p:cNvSpPr txBox="1"/>
          <p:nvPr/>
        </p:nvSpPr>
        <p:spPr>
          <a:xfrm>
            <a:off x="5870091" y="1558101"/>
            <a:ext cx="673162"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FireEye NX</a:t>
            </a:r>
          </a:p>
        </p:txBody>
      </p:sp>
      <p:grpSp>
        <p:nvGrpSpPr>
          <p:cNvPr id="184" name="Group 183"/>
          <p:cNvGrpSpPr/>
          <p:nvPr/>
        </p:nvGrpSpPr>
        <p:grpSpPr>
          <a:xfrm>
            <a:off x="6112781" y="1766307"/>
            <a:ext cx="187784" cy="187833"/>
            <a:chOff x="2033588" y="1128713"/>
            <a:chExt cx="161925" cy="161925"/>
          </a:xfrm>
        </p:grpSpPr>
        <p:sp>
          <p:nvSpPr>
            <p:cNvPr id="18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0" name="Rounded Rectangle 219"/>
          <p:cNvSpPr/>
          <p:nvPr/>
        </p:nvSpPr>
        <p:spPr>
          <a:xfrm>
            <a:off x="7455834" y="2409715"/>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1" name="Rounded Rectangle 220"/>
          <p:cNvSpPr/>
          <p:nvPr/>
        </p:nvSpPr>
        <p:spPr>
          <a:xfrm>
            <a:off x="8209499" y="2346486"/>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2" name="TextBox 221"/>
          <p:cNvSpPr txBox="1"/>
          <p:nvPr/>
        </p:nvSpPr>
        <p:spPr>
          <a:xfrm>
            <a:off x="8070983" y="2365842"/>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App Services</a:t>
            </a:r>
          </a:p>
        </p:txBody>
      </p:sp>
      <p:cxnSp>
        <p:nvCxnSpPr>
          <p:cNvPr id="231" name="Straight Connector 230"/>
          <p:cNvCxnSpPr/>
          <p:nvPr/>
        </p:nvCxnSpPr>
        <p:spPr>
          <a:xfrm>
            <a:off x="2564839" y="3197122"/>
            <a:ext cx="7956400"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564839" y="3368927"/>
            <a:ext cx="1926310"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1998615" y="2657089"/>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1998615" y="3369860"/>
            <a:ext cx="567039" cy="534389"/>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sp>
        <p:nvSpPr>
          <p:cNvPr id="235" name="Freeform 165"/>
          <p:cNvSpPr>
            <a:spLocks noChangeAspect="1" noEditPoints="1"/>
          </p:cNvSpPr>
          <p:nvPr/>
        </p:nvSpPr>
        <p:spPr bwMode="auto">
          <a:xfrm>
            <a:off x="1587750" y="2314462"/>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6" name="TextBox 235"/>
          <p:cNvSpPr txBox="1"/>
          <p:nvPr/>
        </p:nvSpPr>
        <p:spPr>
          <a:xfrm>
            <a:off x="1443924" y="2815985"/>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Legitimate</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Users</a:t>
            </a:r>
          </a:p>
        </p:txBody>
      </p:sp>
      <p:sp>
        <p:nvSpPr>
          <p:cNvPr id="237" name="Freeform 28"/>
          <p:cNvSpPr>
            <a:spLocks noEditPoints="1"/>
          </p:cNvSpPr>
          <p:nvPr/>
        </p:nvSpPr>
        <p:spPr bwMode="auto">
          <a:xfrm>
            <a:off x="10025296" y="3045444"/>
            <a:ext cx="169120" cy="226127"/>
          </a:xfrm>
          <a:custGeom>
            <a:avLst/>
            <a:gdLst>
              <a:gd name="T0" fmla="*/ 549 w 1147"/>
              <a:gd name="T1" fmla="*/ 166 h 1533"/>
              <a:gd name="T2" fmla="*/ 549 w 1147"/>
              <a:gd name="T3" fmla="*/ 166 h 1533"/>
              <a:gd name="T4" fmla="*/ 598 w 1147"/>
              <a:gd name="T5" fmla="*/ 166 h 1533"/>
              <a:gd name="T6" fmla="*/ 875 w 1147"/>
              <a:gd name="T7" fmla="*/ 444 h 1533"/>
              <a:gd name="T8" fmla="*/ 875 w 1147"/>
              <a:gd name="T9" fmla="*/ 642 h 1533"/>
              <a:gd name="T10" fmla="*/ 272 w 1147"/>
              <a:gd name="T11" fmla="*/ 642 h 1533"/>
              <a:gd name="T12" fmla="*/ 272 w 1147"/>
              <a:gd name="T13" fmla="*/ 444 h 1533"/>
              <a:gd name="T14" fmla="*/ 549 w 1147"/>
              <a:gd name="T15" fmla="*/ 166 h 1533"/>
              <a:gd name="T16" fmla="*/ 549 w 1147"/>
              <a:gd name="T17" fmla="*/ 166 h 1533"/>
              <a:gd name="T18" fmla="*/ 1041 w 1147"/>
              <a:gd name="T19" fmla="*/ 642 h 1533"/>
              <a:gd name="T20" fmla="*/ 1041 w 1147"/>
              <a:gd name="T21" fmla="*/ 642 h 1533"/>
              <a:gd name="T22" fmla="*/ 1041 w 1147"/>
              <a:gd name="T23" fmla="*/ 444 h 1533"/>
              <a:gd name="T24" fmla="*/ 598 w 1147"/>
              <a:gd name="T25" fmla="*/ 0 h 1533"/>
              <a:gd name="T26" fmla="*/ 549 w 1147"/>
              <a:gd name="T27" fmla="*/ 0 h 1533"/>
              <a:gd name="T28" fmla="*/ 106 w 1147"/>
              <a:gd name="T29" fmla="*/ 444 h 1533"/>
              <a:gd name="T30" fmla="*/ 106 w 1147"/>
              <a:gd name="T31" fmla="*/ 642 h 1533"/>
              <a:gd name="T32" fmla="*/ 0 w 1147"/>
              <a:gd name="T33" fmla="*/ 753 h 1533"/>
              <a:gd name="T34" fmla="*/ 0 w 1147"/>
              <a:gd name="T35" fmla="*/ 1422 h 1533"/>
              <a:gd name="T36" fmla="*/ 111 w 1147"/>
              <a:gd name="T37" fmla="*/ 1533 h 1533"/>
              <a:gd name="T38" fmla="*/ 1037 w 1147"/>
              <a:gd name="T39" fmla="*/ 1533 h 1533"/>
              <a:gd name="T40" fmla="*/ 1147 w 1147"/>
              <a:gd name="T41" fmla="*/ 1422 h 1533"/>
              <a:gd name="T42" fmla="*/ 1147 w 1147"/>
              <a:gd name="T43" fmla="*/ 753 h 1533"/>
              <a:gd name="T44" fmla="*/ 1041 w 1147"/>
              <a:gd name="T45" fmla="*/ 642 h 1533"/>
              <a:gd name="T46" fmla="*/ 1041 w 1147"/>
              <a:gd name="T47" fmla="*/ 642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7" h="1533">
                <a:moveTo>
                  <a:pt x="549" y="166"/>
                </a:moveTo>
                <a:lnTo>
                  <a:pt x="549" y="166"/>
                </a:lnTo>
                <a:lnTo>
                  <a:pt x="598" y="166"/>
                </a:lnTo>
                <a:cubicBezTo>
                  <a:pt x="751" y="166"/>
                  <a:pt x="875" y="291"/>
                  <a:pt x="875" y="444"/>
                </a:cubicBezTo>
                <a:lnTo>
                  <a:pt x="875" y="642"/>
                </a:lnTo>
                <a:lnTo>
                  <a:pt x="272" y="642"/>
                </a:lnTo>
                <a:lnTo>
                  <a:pt x="272" y="444"/>
                </a:lnTo>
                <a:cubicBezTo>
                  <a:pt x="272" y="291"/>
                  <a:pt x="396" y="166"/>
                  <a:pt x="549" y="166"/>
                </a:cubicBezTo>
                <a:lnTo>
                  <a:pt x="549" y="166"/>
                </a:lnTo>
                <a:close/>
                <a:moveTo>
                  <a:pt x="1041" y="642"/>
                </a:moveTo>
                <a:lnTo>
                  <a:pt x="1041" y="642"/>
                </a:lnTo>
                <a:lnTo>
                  <a:pt x="1041" y="444"/>
                </a:lnTo>
                <a:cubicBezTo>
                  <a:pt x="1041" y="199"/>
                  <a:pt x="842" y="0"/>
                  <a:pt x="598" y="0"/>
                </a:cubicBezTo>
                <a:lnTo>
                  <a:pt x="549" y="0"/>
                </a:lnTo>
                <a:cubicBezTo>
                  <a:pt x="305" y="0"/>
                  <a:pt x="106" y="199"/>
                  <a:pt x="106" y="444"/>
                </a:cubicBezTo>
                <a:lnTo>
                  <a:pt x="106" y="642"/>
                </a:lnTo>
                <a:cubicBezTo>
                  <a:pt x="47" y="645"/>
                  <a:pt x="0" y="693"/>
                  <a:pt x="0" y="753"/>
                </a:cubicBezTo>
                <a:lnTo>
                  <a:pt x="0" y="1422"/>
                </a:lnTo>
                <a:cubicBezTo>
                  <a:pt x="0" y="1483"/>
                  <a:pt x="50" y="1533"/>
                  <a:pt x="111" y="1533"/>
                </a:cubicBezTo>
                <a:lnTo>
                  <a:pt x="1037" y="1533"/>
                </a:lnTo>
                <a:cubicBezTo>
                  <a:pt x="1097" y="1533"/>
                  <a:pt x="1147" y="1483"/>
                  <a:pt x="1147" y="1422"/>
                </a:cubicBezTo>
                <a:lnTo>
                  <a:pt x="1147" y="753"/>
                </a:lnTo>
                <a:cubicBezTo>
                  <a:pt x="1147" y="693"/>
                  <a:pt x="1100" y="645"/>
                  <a:pt x="1041" y="642"/>
                </a:cubicBezTo>
                <a:lnTo>
                  <a:pt x="1041" y="642"/>
                </a:lnTo>
                <a:close/>
              </a:path>
            </a:pathLst>
          </a:custGeom>
          <a:solidFill>
            <a:srgbClr val="669D34"/>
          </a:solidFill>
          <a:ln w="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39" name="Freeform 272"/>
          <p:cNvSpPr>
            <a:spLocks noEditPoints="1"/>
          </p:cNvSpPr>
          <p:nvPr/>
        </p:nvSpPr>
        <p:spPr bwMode="auto">
          <a:xfrm>
            <a:off x="10521239" y="2343590"/>
            <a:ext cx="495937" cy="374977"/>
          </a:xfrm>
          <a:custGeom>
            <a:avLst/>
            <a:gdLst>
              <a:gd name="T0" fmla="*/ 416 w 473"/>
              <a:gd name="T1" fmla="*/ 176 h 357"/>
              <a:gd name="T2" fmla="*/ 416 w 473"/>
              <a:gd name="T3" fmla="*/ 225 h 357"/>
              <a:gd name="T4" fmla="*/ 377 w 473"/>
              <a:gd name="T5" fmla="*/ 264 h 357"/>
              <a:gd name="T6" fmla="*/ 364 w 473"/>
              <a:gd name="T7" fmla="*/ 264 h 357"/>
              <a:gd name="T8" fmla="*/ 364 w 473"/>
              <a:gd name="T9" fmla="*/ 274 h 357"/>
              <a:gd name="T10" fmla="*/ 325 w 473"/>
              <a:gd name="T11" fmla="*/ 314 h 357"/>
              <a:gd name="T12" fmla="*/ 307 w 473"/>
              <a:gd name="T13" fmla="*/ 314 h 357"/>
              <a:gd name="T14" fmla="*/ 307 w 473"/>
              <a:gd name="T15" fmla="*/ 317 h 357"/>
              <a:gd name="T16" fmla="*/ 268 w 473"/>
              <a:gd name="T17" fmla="*/ 357 h 357"/>
              <a:gd name="T18" fmla="*/ 110 w 473"/>
              <a:gd name="T19" fmla="*/ 357 h 357"/>
              <a:gd name="T20" fmla="*/ 71 w 473"/>
              <a:gd name="T21" fmla="*/ 317 h 357"/>
              <a:gd name="T22" fmla="*/ 71 w 473"/>
              <a:gd name="T23" fmla="*/ 310 h 357"/>
              <a:gd name="T24" fmla="*/ 39 w 473"/>
              <a:gd name="T25" fmla="*/ 310 h 357"/>
              <a:gd name="T26" fmla="*/ 0 w 473"/>
              <a:gd name="T27" fmla="*/ 271 h 357"/>
              <a:gd name="T28" fmla="*/ 0 w 473"/>
              <a:gd name="T29" fmla="*/ 211 h 357"/>
              <a:gd name="T30" fmla="*/ 39 w 473"/>
              <a:gd name="T31" fmla="*/ 172 h 357"/>
              <a:gd name="T32" fmla="*/ 52 w 473"/>
              <a:gd name="T33" fmla="*/ 172 h 357"/>
              <a:gd name="T34" fmla="*/ 52 w 473"/>
              <a:gd name="T35" fmla="*/ 161 h 357"/>
              <a:gd name="T36" fmla="*/ 91 w 473"/>
              <a:gd name="T37" fmla="*/ 122 h 357"/>
              <a:gd name="T38" fmla="*/ 109 w 473"/>
              <a:gd name="T39" fmla="*/ 122 h 357"/>
              <a:gd name="T40" fmla="*/ 109 w 473"/>
              <a:gd name="T41" fmla="*/ 118 h 357"/>
              <a:gd name="T42" fmla="*/ 149 w 473"/>
              <a:gd name="T43" fmla="*/ 79 h 357"/>
              <a:gd name="T44" fmla="*/ 270 w 473"/>
              <a:gd name="T45" fmla="*/ 79 h 357"/>
              <a:gd name="T46" fmla="*/ 270 w 473"/>
              <a:gd name="T47" fmla="*/ 127 h 357"/>
              <a:gd name="T48" fmla="*/ 319 w 473"/>
              <a:gd name="T49" fmla="*/ 176 h 357"/>
              <a:gd name="T50" fmla="*/ 416 w 473"/>
              <a:gd name="T51" fmla="*/ 176 h 357"/>
              <a:gd name="T52" fmla="*/ 310 w 473"/>
              <a:gd name="T53" fmla="*/ 21 h 357"/>
              <a:gd name="T54" fmla="*/ 321 w 473"/>
              <a:gd name="T55" fmla="*/ 32 h 357"/>
              <a:gd name="T56" fmla="*/ 332 w 473"/>
              <a:gd name="T57" fmla="*/ 21 h 357"/>
              <a:gd name="T58" fmla="*/ 321 w 473"/>
              <a:gd name="T59" fmla="*/ 9 h 357"/>
              <a:gd name="T60" fmla="*/ 310 w 473"/>
              <a:gd name="T61" fmla="*/ 21 h 357"/>
              <a:gd name="T62" fmla="*/ 454 w 473"/>
              <a:gd name="T63" fmla="*/ 41 h 357"/>
              <a:gd name="T64" fmla="*/ 454 w 473"/>
              <a:gd name="T65" fmla="*/ 36 h 357"/>
              <a:gd name="T66" fmla="*/ 308 w 473"/>
              <a:gd name="T67" fmla="*/ 36 h 357"/>
              <a:gd name="T68" fmla="*/ 307 w 473"/>
              <a:gd name="T69" fmla="*/ 41 h 357"/>
              <a:gd name="T70" fmla="*/ 307 w 473"/>
              <a:gd name="T71" fmla="*/ 119 h 357"/>
              <a:gd name="T72" fmla="*/ 329 w 473"/>
              <a:gd name="T73" fmla="*/ 141 h 357"/>
              <a:gd name="T74" fmla="*/ 432 w 473"/>
              <a:gd name="T75" fmla="*/ 141 h 357"/>
              <a:gd name="T76" fmla="*/ 454 w 473"/>
              <a:gd name="T77" fmla="*/ 119 h 357"/>
              <a:gd name="T78" fmla="*/ 454 w 473"/>
              <a:gd name="T79" fmla="*/ 41 h 357"/>
              <a:gd name="T80" fmla="*/ 473 w 473"/>
              <a:gd name="T81" fmla="*/ 100 h 357"/>
              <a:gd name="T82" fmla="*/ 473 w 473"/>
              <a:gd name="T83" fmla="*/ 119 h 357"/>
              <a:gd name="T84" fmla="*/ 432 w 473"/>
              <a:gd name="T85" fmla="*/ 159 h 357"/>
              <a:gd name="T86" fmla="*/ 329 w 473"/>
              <a:gd name="T87" fmla="*/ 159 h 357"/>
              <a:gd name="T88" fmla="*/ 289 w 473"/>
              <a:gd name="T89" fmla="*/ 119 h 357"/>
              <a:gd name="T90" fmla="*/ 289 w 473"/>
              <a:gd name="T91" fmla="*/ 41 h 357"/>
              <a:gd name="T92" fmla="*/ 329 w 473"/>
              <a:gd name="T93" fmla="*/ 0 h 357"/>
              <a:gd name="T94" fmla="*/ 336 w 473"/>
              <a:gd name="T95" fmla="*/ 0 h 357"/>
              <a:gd name="T96" fmla="*/ 355 w 473"/>
              <a:gd name="T97" fmla="*/ 0 h 357"/>
              <a:gd name="T98" fmla="*/ 432 w 473"/>
              <a:gd name="T99" fmla="*/ 0 h 357"/>
              <a:gd name="T100" fmla="*/ 473 w 473"/>
              <a:gd name="T101" fmla="*/ 41 h 357"/>
              <a:gd name="T102" fmla="*/ 473 w 473"/>
              <a:gd name="T103" fmla="*/ 81 h 357"/>
              <a:gd name="T104" fmla="*/ 473 w 473"/>
              <a:gd name="T105" fmla="*/ 10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3" h="357">
                <a:moveTo>
                  <a:pt x="416" y="176"/>
                </a:moveTo>
                <a:cubicBezTo>
                  <a:pt x="416" y="225"/>
                  <a:pt x="416" y="225"/>
                  <a:pt x="416" y="225"/>
                </a:cubicBezTo>
                <a:cubicBezTo>
                  <a:pt x="416" y="246"/>
                  <a:pt x="399" y="264"/>
                  <a:pt x="377" y="264"/>
                </a:cubicBezTo>
                <a:cubicBezTo>
                  <a:pt x="364" y="264"/>
                  <a:pt x="364" y="264"/>
                  <a:pt x="364" y="264"/>
                </a:cubicBezTo>
                <a:cubicBezTo>
                  <a:pt x="364" y="274"/>
                  <a:pt x="364" y="274"/>
                  <a:pt x="364" y="274"/>
                </a:cubicBezTo>
                <a:cubicBezTo>
                  <a:pt x="364" y="296"/>
                  <a:pt x="347" y="314"/>
                  <a:pt x="325" y="314"/>
                </a:cubicBezTo>
                <a:cubicBezTo>
                  <a:pt x="307" y="314"/>
                  <a:pt x="307" y="314"/>
                  <a:pt x="307" y="314"/>
                </a:cubicBezTo>
                <a:cubicBezTo>
                  <a:pt x="307" y="317"/>
                  <a:pt x="307" y="317"/>
                  <a:pt x="307" y="317"/>
                </a:cubicBezTo>
                <a:cubicBezTo>
                  <a:pt x="307" y="339"/>
                  <a:pt x="289" y="357"/>
                  <a:pt x="268" y="357"/>
                </a:cubicBezTo>
                <a:cubicBezTo>
                  <a:pt x="110" y="357"/>
                  <a:pt x="110" y="357"/>
                  <a:pt x="110" y="357"/>
                </a:cubicBezTo>
                <a:cubicBezTo>
                  <a:pt x="88" y="357"/>
                  <a:pt x="71" y="339"/>
                  <a:pt x="71" y="317"/>
                </a:cubicBezTo>
                <a:cubicBezTo>
                  <a:pt x="71" y="310"/>
                  <a:pt x="71" y="310"/>
                  <a:pt x="71" y="310"/>
                </a:cubicBezTo>
                <a:cubicBezTo>
                  <a:pt x="39" y="310"/>
                  <a:pt x="39" y="310"/>
                  <a:pt x="39" y="310"/>
                </a:cubicBezTo>
                <a:cubicBezTo>
                  <a:pt x="18" y="310"/>
                  <a:pt x="0" y="293"/>
                  <a:pt x="0" y="271"/>
                </a:cubicBezTo>
                <a:cubicBezTo>
                  <a:pt x="0" y="211"/>
                  <a:pt x="0" y="211"/>
                  <a:pt x="0" y="211"/>
                </a:cubicBezTo>
                <a:cubicBezTo>
                  <a:pt x="0" y="189"/>
                  <a:pt x="18" y="172"/>
                  <a:pt x="39" y="172"/>
                </a:cubicBezTo>
                <a:cubicBezTo>
                  <a:pt x="52" y="172"/>
                  <a:pt x="52" y="172"/>
                  <a:pt x="52" y="172"/>
                </a:cubicBezTo>
                <a:cubicBezTo>
                  <a:pt x="52" y="161"/>
                  <a:pt x="52" y="161"/>
                  <a:pt x="52" y="161"/>
                </a:cubicBezTo>
                <a:cubicBezTo>
                  <a:pt x="52" y="140"/>
                  <a:pt x="69" y="122"/>
                  <a:pt x="91" y="122"/>
                </a:cubicBezTo>
                <a:cubicBezTo>
                  <a:pt x="109" y="122"/>
                  <a:pt x="109" y="122"/>
                  <a:pt x="109" y="122"/>
                </a:cubicBezTo>
                <a:cubicBezTo>
                  <a:pt x="109" y="118"/>
                  <a:pt x="109" y="118"/>
                  <a:pt x="109" y="118"/>
                </a:cubicBezTo>
                <a:cubicBezTo>
                  <a:pt x="109" y="97"/>
                  <a:pt x="127" y="79"/>
                  <a:pt x="149" y="79"/>
                </a:cubicBezTo>
                <a:cubicBezTo>
                  <a:pt x="270" y="79"/>
                  <a:pt x="270" y="79"/>
                  <a:pt x="270" y="79"/>
                </a:cubicBezTo>
                <a:cubicBezTo>
                  <a:pt x="270" y="127"/>
                  <a:pt x="270" y="127"/>
                  <a:pt x="270" y="127"/>
                </a:cubicBezTo>
                <a:cubicBezTo>
                  <a:pt x="270" y="154"/>
                  <a:pt x="292" y="176"/>
                  <a:pt x="319" y="176"/>
                </a:cubicBezTo>
                <a:lnTo>
                  <a:pt x="416" y="176"/>
                </a:lnTo>
                <a:close/>
                <a:moveTo>
                  <a:pt x="310" y="21"/>
                </a:moveTo>
                <a:cubicBezTo>
                  <a:pt x="310" y="27"/>
                  <a:pt x="315" y="32"/>
                  <a:pt x="321" y="32"/>
                </a:cubicBezTo>
                <a:cubicBezTo>
                  <a:pt x="327" y="32"/>
                  <a:pt x="332" y="27"/>
                  <a:pt x="332" y="21"/>
                </a:cubicBezTo>
                <a:cubicBezTo>
                  <a:pt x="332" y="14"/>
                  <a:pt x="327" y="9"/>
                  <a:pt x="321" y="9"/>
                </a:cubicBezTo>
                <a:cubicBezTo>
                  <a:pt x="315" y="9"/>
                  <a:pt x="310" y="14"/>
                  <a:pt x="310" y="21"/>
                </a:cubicBezTo>
                <a:close/>
                <a:moveTo>
                  <a:pt x="454" y="41"/>
                </a:moveTo>
                <a:cubicBezTo>
                  <a:pt x="454" y="39"/>
                  <a:pt x="454" y="38"/>
                  <a:pt x="454" y="36"/>
                </a:cubicBezTo>
                <a:cubicBezTo>
                  <a:pt x="308" y="36"/>
                  <a:pt x="308" y="36"/>
                  <a:pt x="308" y="36"/>
                </a:cubicBezTo>
                <a:cubicBezTo>
                  <a:pt x="307" y="38"/>
                  <a:pt x="307" y="39"/>
                  <a:pt x="307" y="41"/>
                </a:cubicBezTo>
                <a:cubicBezTo>
                  <a:pt x="307" y="119"/>
                  <a:pt x="307" y="119"/>
                  <a:pt x="307" y="119"/>
                </a:cubicBezTo>
                <a:cubicBezTo>
                  <a:pt x="307" y="131"/>
                  <a:pt x="317" y="141"/>
                  <a:pt x="329" y="141"/>
                </a:cubicBezTo>
                <a:cubicBezTo>
                  <a:pt x="432" y="141"/>
                  <a:pt x="432" y="141"/>
                  <a:pt x="432" y="141"/>
                </a:cubicBezTo>
                <a:cubicBezTo>
                  <a:pt x="444" y="141"/>
                  <a:pt x="454" y="131"/>
                  <a:pt x="454" y="119"/>
                </a:cubicBezTo>
                <a:lnTo>
                  <a:pt x="454" y="41"/>
                </a:lnTo>
                <a:close/>
                <a:moveTo>
                  <a:pt x="473" y="100"/>
                </a:moveTo>
                <a:cubicBezTo>
                  <a:pt x="473" y="119"/>
                  <a:pt x="473" y="119"/>
                  <a:pt x="473" y="119"/>
                </a:cubicBezTo>
                <a:cubicBezTo>
                  <a:pt x="473" y="141"/>
                  <a:pt x="454" y="159"/>
                  <a:pt x="432" y="159"/>
                </a:cubicBezTo>
                <a:cubicBezTo>
                  <a:pt x="329" y="159"/>
                  <a:pt x="329" y="159"/>
                  <a:pt x="329" y="159"/>
                </a:cubicBezTo>
                <a:cubicBezTo>
                  <a:pt x="307" y="159"/>
                  <a:pt x="289" y="141"/>
                  <a:pt x="289" y="119"/>
                </a:cubicBezTo>
                <a:cubicBezTo>
                  <a:pt x="289" y="41"/>
                  <a:pt x="289" y="41"/>
                  <a:pt x="289" y="41"/>
                </a:cubicBezTo>
                <a:cubicBezTo>
                  <a:pt x="289" y="18"/>
                  <a:pt x="307" y="0"/>
                  <a:pt x="329" y="0"/>
                </a:cubicBezTo>
                <a:cubicBezTo>
                  <a:pt x="336" y="0"/>
                  <a:pt x="336" y="0"/>
                  <a:pt x="336" y="0"/>
                </a:cubicBezTo>
                <a:cubicBezTo>
                  <a:pt x="355" y="0"/>
                  <a:pt x="355" y="0"/>
                  <a:pt x="355" y="0"/>
                </a:cubicBezTo>
                <a:cubicBezTo>
                  <a:pt x="432" y="0"/>
                  <a:pt x="432" y="0"/>
                  <a:pt x="432" y="0"/>
                </a:cubicBezTo>
                <a:cubicBezTo>
                  <a:pt x="454" y="0"/>
                  <a:pt x="473" y="18"/>
                  <a:pt x="473" y="41"/>
                </a:cubicBezTo>
                <a:cubicBezTo>
                  <a:pt x="473" y="81"/>
                  <a:pt x="473" y="81"/>
                  <a:pt x="473" y="81"/>
                </a:cubicBezTo>
                <a:lnTo>
                  <a:pt x="473" y="10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271"/>
          <p:cNvSpPr>
            <a:spLocks noEditPoints="1"/>
          </p:cNvSpPr>
          <p:nvPr/>
        </p:nvSpPr>
        <p:spPr bwMode="auto">
          <a:xfrm>
            <a:off x="10546942" y="2974798"/>
            <a:ext cx="444530" cy="367418"/>
          </a:xfrm>
          <a:custGeom>
            <a:avLst/>
            <a:gdLst>
              <a:gd name="T0" fmla="*/ 223 w 424"/>
              <a:gd name="T1" fmla="*/ 126 h 351"/>
              <a:gd name="T2" fmla="*/ 31 w 424"/>
              <a:gd name="T3" fmla="*/ 84 h 351"/>
              <a:gd name="T4" fmla="*/ 0 w 424"/>
              <a:gd name="T5" fmla="*/ 320 h 351"/>
              <a:gd name="T6" fmla="*/ 143 w 424"/>
              <a:gd name="T7" fmla="*/ 351 h 351"/>
              <a:gd name="T8" fmla="*/ 149 w 424"/>
              <a:gd name="T9" fmla="*/ 264 h 351"/>
              <a:gd name="T10" fmla="*/ 205 w 424"/>
              <a:gd name="T11" fmla="*/ 271 h 351"/>
              <a:gd name="T12" fmla="*/ 317 w 424"/>
              <a:gd name="T13" fmla="*/ 351 h 351"/>
              <a:gd name="T14" fmla="*/ 348 w 424"/>
              <a:gd name="T15" fmla="*/ 175 h 351"/>
              <a:gd name="T16" fmla="*/ 106 w 424"/>
              <a:gd name="T17" fmla="*/ 308 h 351"/>
              <a:gd name="T18" fmla="*/ 50 w 424"/>
              <a:gd name="T19" fmla="*/ 314 h 351"/>
              <a:gd name="T20" fmla="*/ 44 w 424"/>
              <a:gd name="T21" fmla="*/ 271 h 351"/>
              <a:gd name="T22" fmla="*/ 100 w 424"/>
              <a:gd name="T23" fmla="*/ 264 h 351"/>
              <a:gd name="T24" fmla="*/ 106 w 424"/>
              <a:gd name="T25" fmla="*/ 308 h 351"/>
              <a:gd name="T26" fmla="*/ 100 w 424"/>
              <a:gd name="T27" fmla="*/ 239 h 351"/>
              <a:gd name="T28" fmla="*/ 44 w 424"/>
              <a:gd name="T29" fmla="*/ 233 h 351"/>
              <a:gd name="T30" fmla="*/ 50 w 424"/>
              <a:gd name="T31" fmla="*/ 190 h 351"/>
              <a:gd name="T32" fmla="*/ 106 w 424"/>
              <a:gd name="T33" fmla="*/ 196 h 351"/>
              <a:gd name="T34" fmla="*/ 106 w 424"/>
              <a:gd name="T35" fmla="*/ 159 h 351"/>
              <a:gd name="T36" fmla="*/ 50 w 424"/>
              <a:gd name="T37" fmla="*/ 165 h 351"/>
              <a:gd name="T38" fmla="*/ 44 w 424"/>
              <a:gd name="T39" fmla="*/ 121 h 351"/>
              <a:gd name="T40" fmla="*/ 100 w 424"/>
              <a:gd name="T41" fmla="*/ 115 h 351"/>
              <a:gd name="T42" fmla="*/ 106 w 424"/>
              <a:gd name="T43" fmla="*/ 159 h 351"/>
              <a:gd name="T44" fmla="*/ 199 w 424"/>
              <a:gd name="T45" fmla="*/ 239 h 351"/>
              <a:gd name="T46" fmla="*/ 143 w 424"/>
              <a:gd name="T47" fmla="*/ 233 h 351"/>
              <a:gd name="T48" fmla="*/ 149 w 424"/>
              <a:gd name="T49" fmla="*/ 190 h 351"/>
              <a:gd name="T50" fmla="*/ 205 w 424"/>
              <a:gd name="T51" fmla="*/ 196 h 351"/>
              <a:gd name="T52" fmla="*/ 205 w 424"/>
              <a:gd name="T53" fmla="*/ 159 h 351"/>
              <a:gd name="T54" fmla="*/ 149 w 424"/>
              <a:gd name="T55" fmla="*/ 165 h 351"/>
              <a:gd name="T56" fmla="*/ 143 w 424"/>
              <a:gd name="T57" fmla="*/ 121 h 351"/>
              <a:gd name="T58" fmla="*/ 199 w 424"/>
              <a:gd name="T59" fmla="*/ 115 h 351"/>
              <a:gd name="T60" fmla="*/ 205 w 424"/>
              <a:gd name="T61" fmla="*/ 159 h 351"/>
              <a:gd name="T62" fmla="*/ 299 w 424"/>
              <a:gd name="T63" fmla="*/ 314 h 351"/>
              <a:gd name="T64" fmla="*/ 243 w 424"/>
              <a:gd name="T65" fmla="*/ 308 h 351"/>
              <a:gd name="T66" fmla="*/ 249 w 424"/>
              <a:gd name="T67" fmla="*/ 264 h 351"/>
              <a:gd name="T68" fmla="*/ 305 w 424"/>
              <a:gd name="T69" fmla="*/ 271 h 351"/>
              <a:gd name="T70" fmla="*/ 305 w 424"/>
              <a:gd name="T71" fmla="*/ 233 h 351"/>
              <a:gd name="T72" fmla="*/ 249 w 424"/>
              <a:gd name="T73" fmla="*/ 239 h 351"/>
              <a:gd name="T74" fmla="*/ 243 w 424"/>
              <a:gd name="T75" fmla="*/ 196 h 351"/>
              <a:gd name="T76" fmla="*/ 299 w 424"/>
              <a:gd name="T77" fmla="*/ 190 h 351"/>
              <a:gd name="T78" fmla="*/ 305 w 424"/>
              <a:gd name="T79" fmla="*/ 233 h 351"/>
              <a:gd name="T80" fmla="*/ 283 w 424"/>
              <a:gd name="T81" fmla="*/ 20 h 351"/>
              <a:gd name="T82" fmla="*/ 261 w 424"/>
              <a:gd name="T83" fmla="*/ 20 h 351"/>
              <a:gd name="T84" fmla="*/ 405 w 424"/>
              <a:gd name="T85" fmla="*/ 119 h 351"/>
              <a:gd name="T86" fmla="*/ 280 w 424"/>
              <a:gd name="T87" fmla="*/ 141 h 351"/>
              <a:gd name="T88" fmla="*/ 258 w 424"/>
              <a:gd name="T89" fmla="*/ 40 h 351"/>
              <a:gd name="T90" fmla="*/ 405 w 424"/>
              <a:gd name="T91" fmla="*/ 36 h 351"/>
              <a:gd name="T92" fmla="*/ 405 w 424"/>
              <a:gd name="T93" fmla="*/ 119 h 351"/>
              <a:gd name="T94" fmla="*/ 424 w 424"/>
              <a:gd name="T95" fmla="*/ 40 h 351"/>
              <a:gd name="T96" fmla="*/ 306 w 424"/>
              <a:gd name="T97" fmla="*/ 0 h 351"/>
              <a:gd name="T98" fmla="*/ 280 w 424"/>
              <a:gd name="T99" fmla="*/ 0 h 351"/>
              <a:gd name="T100" fmla="*/ 240 w 424"/>
              <a:gd name="T101" fmla="*/ 119 h 351"/>
              <a:gd name="T102" fmla="*/ 383 w 424"/>
              <a:gd name="T103" fmla="*/ 159 h 351"/>
              <a:gd name="T104" fmla="*/ 424 w 424"/>
              <a:gd name="T105" fmla="*/ 9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4" h="351">
                <a:moveTo>
                  <a:pt x="271" y="175"/>
                </a:moveTo>
                <a:cubicBezTo>
                  <a:pt x="244" y="175"/>
                  <a:pt x="223" y="153"/>
                  <a:pt x="223" y="126"/>
                </a:cubicBezTo>
                <a:cubicBezTo>
                  <a:pt x="223" y="84"/>
                  <a:pt x="223" y="84"/>
                  <a:pt x="223" y="84"/>
                </a:cubicBezTo>
                <a:cubicBezTo>
                  <a:pt x="31" y="84"/>
                  <a:pt x="31" y="84"/>
                  <a:pt x="31" y="84"/>
                </a:cubicBezTo>
                <a:cubicBezTo>
                  <a:pt x="14" y="84"/>
                  <a:pt x="0" y="98"/>
                  <a:pt x="0" y="115"/>
                </a:cubicBezTo>
                <a:cubicBezTo>
                  <a:pt x="0" y="320"/>
                  <a:pt x="0" y="320"/>
                  <a:pt x="0" y="320"/>
                </a:cubicBezTo>
                <a:cubicBezTo>
                  <a:pt x="0" y="337"/>
                  <a:pt x="14" y="351"/>
                  <a:pt x="31" y="351"/>
                </a:cubicBezTo>
                <a:cubicBezTo>
                  <a:pt x="143" y="351"/>
                  <a:pt x="143" y="351"/>
                  <a:pt x="143" y="351"/>
                </a:cubicBezTo>
                <a:cubicBezTo>
                  <a:pt x="143" y="271"/>
                  <a:pt x="143" y="271"/>
                  <a:pt x="143" y="271"/>
                </a:cubicBezTo>
                <a:cubicBezTo>
                  <a:pt x="143" y="267"/>
                  <a:pt x="146" y="264"/>
                  <a:pt x="149" y="264"/>
                </a:cubicBezTo>
                <a:cubicBezTo>
                  <a:pt x="199" y="264"/>
                  <a:pt x="199" y="264"/>
                  <a:pt x="199" y="264"/>
                </a:cubicBezTo>
                <a:cubicBezTo>
                  <a:pt x="203" y="264"/>
                  <a:pt x="205" y="267"/>
                  <a:pt x="205" y="271"/>
                </a:cubicBezTo>
                <a:cubicBezTo>
                  <a:pt x="205" y="351"/>
                  <a:pt x="205" y="351"/>
                  <a:pt x="205" y="351"/>
                </a:cubicBezTo>
                <a:cubicBezTo>
                  <a:pt x="317" y="351"/>
                  <a:pt x="317" y="351"/>
                  <a:pt x="317" y="351"/>
                </a:cubicBezTo>
                <a:cubicBezTo>
                  <a:pt x="334" y="351"/>
                  <a:pt x="348" y="337"/>
                  <a:pt x="348" y="320"/>
                </a:cubicBezTo>
                <a:cubicBezTo>
                  <a:pt x="348" y="175"/>
                  <a:pt x="348" y="175"/>
                  <a:pt x="348" y="175"/>
                </a:cubicBezTo>
                <a:lnTo>
                  <a:pt x="271" y="175"/>
                </a:lnTo>
                <a:close/>
                <a:moveTo>
                  <a:pt x="106" y="308"/>
                </a:moveTo>
                <a:cubicBezTo>
                  <a:pt x="106" y="311"/>
                  <a:pt x="103" y="314"/>
                  <a:pt x="100" y="314"/>
                </a:cubicBezTo>
                <a:cubicBezTo>
                  <a:pt x="50" y="314"/>
                  <a:pt x="50" y="314"/>
                  <a:pt x="50" y="314"/>
                </a:cubicBezTo>
                <a:cubicBezTo>
                  <a:pt x="47" y="314"/>
                  <a:pt x="44" y="311"/>
                  <a:pt x="44" y="308"/>
                </a:cubicBezTo>
                <a:cubicBezTo>
                  <a:pt x="44" y="271"/>
                  <a:pt x="44" y="271"/>
                  <a:pt x="44" y="271"/>
                </a:cubicBezTo>
                <a:cubicBezTo>
                  <a:pt x="44" y="267"/>
                  <a:pt x="47" y="264"/>
                  <a:pt x="50" y="264"/>
                </a:cubicBezTo>
                <a:cubicBezTo>
                  <a:pt x="100" y="264"/>
                  <a:pt x="100" y="264"/>
                  <a:pt x="100" y="264"/>
                </a:cubicBezTo>
                <a:cubicBezTo>
                  <a:pt x="103" y="264"/>
                  <a:pt x="106" y="267"/>
                  <a:pt x="106" y="271"/>
                </a:cubicBezTo>
                <a:lnTo>
                  <a:pt x="106" y="308"/>
                </a:lnTo>
                <a:close/>
                <a:moveTo>
                  <a:pt x="106" y="233"/>
                </a:moveTo>
                <a:cubicBezTo>
                  <a:pt x="106" y="237"/>
                  <a:pt x="103" y="239"/>
                  <a:pt x="100" y="239"/>
                </a:cubicBezTo>
                <a:cubicBezTo>
                  <a:pt x="50" y="239"/>
                  <a:pt x="50" y="239"/>
                  <a:pt x="50" y="239"/>
                </a:cubicBezTo>
                <a:cubicBezTo>
                  <a:pt x="47" y="239"/>
                  <a:pt x="44" y="237"/>
                  <a:pt x="44" y="233"/>
                </a:cubicBezTo>
                <a:cubicBezTo>
                  <a:pt x="44" y="196"/>
                  <a:pt x="44" y="196"/>
                  <a:pt x="44" y="196"/>
                </a:cubicBezTo>
                <a:cubicBezTo>
                  <a:pt x="44" y="193"/>
                  <a:pt x="47" y="190"/>
                  <a:pt x="50" y="190"/>
                </a:cubicBezTo>
                <a:cubicBezTo>
                  <a:pt x="100" y="190"/>
                  <a:pt x="100" y="190"/>
                  <a:pt x="100" y="190"/>
                </a:cubicBezTo>
                <a:cubicBezTo>
                  <a:pt x="103" y="190"/>
                  <a:pt x="106" y="193"/>
                  <a:pt x="106" y="196"/>
                </a:cubicBezTo>
                <a:lnTo>
                  <a:pt x="106" y="233"/>
                </a:lnTo>
                <a:close/>
                <a:moveTo>
                  <a:pt x="106" y="159"/>
                </a:moveTo>
                <a:cubicBezTo>
                  <a:pt x="106" y="162"/>
                  <a:pt x="103" y="165"/>
                  <a:pt x="100" y="165"/>
                </a:cubicBezTo>
                <a:cubicBezTo>
                  <a:pt x="50" y="165"/>
                  <a:pt x="50" y="165"/>
                  <a:pt x="50" y="165"/>
                </a:cubicBezTo>
                <a:cubicBezTo>
                  <a:pt x="47" y="165"/>
                  <a:pt x="44" y="162"/>
                  <a:pt x="44" y="159"/>
                </a:cubicBezTo>
                <a:cubicBezTo>
                  <a:pt x="44" y="121"/>
                  <a:pt x="44" y="121"/>
                  <a:pt x="44" y="121"/>
                </a:cubicBezTo>
                <a:cubicBezTo>
                  <a:pt x="44" y="118"/>
                  <a:pt x="47" y="115"/>
                  <a:pt x="50" y="115"/>
                </a:cubicBezTo>
                <a:cubicBezTo>
                  <a:pt x="100" y="115"/>
                  <a:pt x="100" y="115"/>
                  <a:pt x="100" y="115"/>
                </a:cubicBezTo>
                <a:cubicBezTo>
                  <a:pt x="103" y="115"/>
                  <a:pt x="106" y="118"/>
                  <a:pt x="106" y="121"/>
                </a:cubicBezTo>
                <a:lnTo>
                  <a:pt x="106" y="159"/>
                </a:lnTo>
                <a:close/>
                <a:moveTo>
                  <a:pt x="205" y="233"/>
                </a:moveTo>
                <a:cubicBezTo>
                  <a:pt x="205" y="237"/>
                  <a:pt x="203" y="239"/>
                  <a:pt x="199" y="239"/>
                </a:cubicBezTo>
                <a:cubicBezTo>
                  <a:pt x="149" y="239"/>
                  <a:pt x="149" y="239"/>
                  <a:pt x="149" y="239"/>
                </a:cubicBezTo>
                <a:cubicBezTo>
                  <a:pt x="146" y="239"/>
                  <a:pt x="143" y="237"/>
                  <a:pt x="143" y="233"/>
                </a:cubicBezTo>
                <a:cubicBezTo>
                  <a:pt x="143" y="196"/>
                  <a:pt x="143" y="196"/>
                  <a:pt x="143" y="196"/>
                </a:cubicBezTo>
                <a:cubicBezTo>
                  <a:pt x="143" y="193"/>
                  <a:pt x="146" y="190"/>
                  <a:pt x="149" y="190"/>
                </a:cubicBezTo>
                <a:cubicBezTo>
                  <a:pt x="199" y="190"/>
                  <a:pt x="199" y="190"/>
                  <a:pt x="199" y="190"/>
                </a:cubicBezTo>
                <a:cubicBezTo>
                  <a:pt x="203" y="190"/>
                  <a:pt x="205" y="193"/>
                  <a:pt x="205" y="196"/>
                </a:cubicBezTo>
                <a:lnTo>
                  <a:pt x="205" y="233"/>
                </a:lnTo>
                <a:close/>
                <a:moveTo>
                  <a:pt x="205" y="159"/>
                </a:moveTo>
                <a:cubicBezTo>
                  <a:pt x="205" y="162"/>
                  <a:pt x="203" y="165"/>
                  <a:pt x="199" y="165"/>
                </a:cubicBezTo>
                <a:cubicBezTo>
                  <a:pt x="149" y="165"/>
                  <a:pt x="149" y="165"/>
                  <a:pt x="149" y="165"/>
                </a:cubicBezTo>
                <a:cubicBezTo>
                  <a:pt x="146" y="165"/>
                  <a:pt x="143" y="162"/>
                  <a:pt x="143" y="159"/>
                </a:cubicBezTo>
                <a:cubicBezTo>
                  <a:pt x="143" y="121"/>
                  <a:pt x="143" y="121"/>
                  <a:pt x="143" y="121"/>
                </a:cubicBezTo>
                <a:cubicBezTo>
                  <a:pt x="143" y="118"/>
                  <a:pt x="146" y="115"/>
                  <a:pt x="149" y="115"/>
                </a:cubicBezTo>
                <a:cubicBezTo>
                  <a:pt x="199" y="115"/>
                  <a:pt x="199" y="115"/>
                  <a:pt x="199" y="115"/>
                </a:cubicBezTo>
                <a:cubicBezTo>
                  <a:pt x="203" y="115"/>
                  <a:pt x="205" y="118"/>
                  <a:pt x="205" y="121"/>
                </a:cubicBezTo>
                <a:lnTo>
                  <a:pt x="205" y="159"/>
                </a:lnTo>
                <a:close/>
                <a:moveTo>
                  <a:pt x="305" y="308"/>
                </a:moveTo>
                <a:cubicBezTo>
                  <a:pt x="305" y="311"/>
                  <a:pt x="302" y="314"/>
                  <a:pt x="299" y="314"/>
                </a:cubicBezTo>
                <a:cubicBezTo>
                  <a:pt x="249" y="314"/>
                  <a:pt x="249" y="314"/>
                  <a:pt x="249" y="314"/>
                </a:cubicBezTo>
                <a:cubicBezTo>
                  <a:pt x="245" y="314"/>
                  <a:pt x="243" y="311"/>
                  <a:pt x="243" y="308"/>
                </a:cubicBezTo>
                <a:cubicBezTo>
                  <a:pt x="243" y="271"/>
                  <a:pt x="243" y="271"/>
                  <a:pt x="243" y="271"/>
                </a:cubicBezTo>
                <a:cubicBezTo>
                  <a:pt x="243" y="267"/>
                  <a:pt x="245" y="264"/>
                  <a:pt x="249" y="264"/>
                </a:cubicBezTo>
                <a:cubicBezTo>
                  <a:pt x="299" y="264"/>
                  <a:pt x="299" y="264"/>
                  <a:pt x="299" y="264"/>
                </a:cubicBezTo>
                <a:cubicBezTo>
                  <a:pt x="302" y="264"/>
                  <a:pt x="305" y="267"/>
                  <a:pt x="305" y="271"/>
                </a:cubicBezTo>
                <a:lnTo>
                  <a:pt x="305" y="308"/>
                </a:lnTo>
                <a:close/>
                <a:moveTo>
                  <a:pt x="305" y="233"/>
                </a:moveTo>
                <a:cubicBezTo>
                  <a:pt x="305" y="237"/>
                  <a:pt x="302" y="239"/>
                  <a:pt x="299" y="239"/>
                </a:cubicBezTo>
                <a:cubicBezTo>
                  <a:pt x="249" y="239"/>
                  <a:pt x="249" y="239"/>
                  <a:pt x="249" y="239"/>
                </a:cubicBezTo>
                <a:cubicBezTo>
                  <a:pt x="245" y="239"/>
                  <a:pt x="243" y="237"/>
                  <a:pt x="243" y="233"/>
                </a:cubicBezTo>
                <a:cubicBezTo>
                  <a:pt x="243" y="196"/>
                  <a:pt x="243" y="196"/>
                  <a:pt x="243" y="196"/>
                </a:cubicBezTo>
                <a:cubicBezTo>
                  <a:pt x="243" y="193"/>
                  <a:pt x="245" y="190"/>
                  <a:pt x="249" y="190"/>
                </a:cubicBezTo>
                <a:cubicBezTo>
                  <a:pt x="299" y="190"/>
                  <a:pt x="299" y="190"/>
                  <a:pt x="299" y="190"/>
                </a:cubicBezTo>
                <a:cubicBezTo>
                  <a:pt x="302" y="190"/>
                  <a:pt x="305" y="193"/>
                  <a:pt x="305" y="196"/>
                </a:cubicBezTo>
                <a:lnTo>
                  <a:pt x="305" y="233"/>
                </a:lnTo>
                <a:close/>
                <a:moveTo>
                  <a:pt x="272" y="9"/>
                </a:moveTo>
                <a:cubicBezTo>
                  <a:pt x="278" y="9"/>
                  <a:pt x="283" y="14"/>
                  <a:pt x="283" y="20"/>
                </a:cubicBezTo>
                <a:cubicBezTo>
                  <a:pt x="283" y="26"/>
                  <a:pt x="278" y="31"/>
                  <a:pt x="272" y="31"/>
                </a:cubicBezTo>
                <a:cubicBezTo>
                  <a:pt x="266" y="31"/>
                  <a:pt x="261" y="26"/>
                  <a:pt x="261" y="20"/>
                </a:cubicBezTo>
                <a:cubicBezTo>
                  <a:pt x="261" y="14"/>
                  <a:pt x="266" y="9"/>
                  <a:pt x="272" y="9"/>
                </a:cubicBezTo>
                <a:close/>
                <a:moveTo>
                  <a:pt x="405" y="119"/>
                </a:moveTo>
                <a:cubicBezTo>
                  <a:pt x="405" y="131"/>
                  <a:pt x="395" y="141"/>
                  <a:pt x="383" y="141"/>
                </a:cubicBezTo>
                <a:cubicBezTo>
                  <a:pt x="280" y="141"/>
                  <a:pt x="280" y="141"/>
                  <a:pt x="280" y="141"/>
                </a:cubicBezTo>
                <a:cubicBezTo>
                  <a:pt x="268" y="141"/>
                  <a:pt x="258" y="131"/>
                  <a:pt x="258" y="119"/>
                </a:cubicBezTo>
                <a:cubicBezTo>
                  <a:pt x="258" y="40"/>
                  <a:pt x="258" y="40"/>
                  <a:pt x="258" y="40"/>
                </a:cubicBezTo>
                <a:cubicBezTo>
                  <a:pt x="258" y="39"/>
                  <a:pt x="258" y="37"/>
                  <a:pt x="259" y="36"/>
                </a:cubicBezTo>
                <a:cubicBezTo>
                  <a:pt x="405" y="36"/>
                  <a:pt x="405" y="36"/>
                  <a:pt x="405" y="36"/>
                </a:cubicBezTo>
                <a:cubicBezTo>
                  <a:pt x="405" y="37"/>
                  <a:pt x="405" y="39"/>
                  <a:pt x="405" y="40"/>
                </a:cubicBezTo>
                <a:lnTo>
                  <a:pt x="405" y="119"/>
                </a:lnTo>
                <a:close/>
                <a:moveTo>
                  <a:pt x="424" y="81"/>
                </a:moveTo>
                <a:cubicBezTo>
                  <a:pt x="424" y="40"/>
                  <a:pt x="424" y="40"/>
                  <a:pt x="424" y="40"/>
                </a:cubicBezTo>
                <a:cubicBezTo>
                  <a:pt x="424" y="18"/>
                  <a:pt x="405" y="0"/>
                  <a:pt x="383" y="0"/>
                </a:cubicBezTo>
                <a:cubicBezTo>
                  <a:pt x="306" y="0"/>
                  <a:pt x="306" y="0"/>
                  <a:pt x="306" y="0"/>
                </a:cubicBezTo>
                <a:cubicBezTo>
                  <a:pt x="287" y="0"/>
                  <a:pt x="287" y="0"/>
                  <a:pt x="287" y="0"/>
                </a:cubicBezTo>
                <a:cubicBezTo>
                  <a:pt x="280" y="0"/>
                  <a:pt x="280" y="0"/>
                  <a:pt x="280" y="0"/>
                </a:cubicBezTo>
                <a:cubicBezTo>
                  <a:pt x="258" y="0"/>
                  <a:pt x="240" y="18"/>
                  <a:pt x="240" y="40"/>
                </a:cubicBezTo>
                <a:cubicBezTo>
                  <a:pt x="240" y="119"/>
                  <a:pt x="240" y="119"/>
                  <a:pt x="240" y="119"/>
                </a:cubicBezTo>
                <a:cubicBezTo>
                  <a:pt x="240" y="141"/>
                  <a:pt x="258" y="159"/>
                  <a:pt x="280" y="159"/>
                </a:cubicBezTo>
                <a:cubicBezTo>
                  <a:pt x="383" y="159"/>
                  <a:pt x="383" y="159"/>
                  <a:pt x="383" y="159"/>
                </a:cubicBezTo>
                <a:cubicBezTo>
                  <a:pt x="405" y="159"/>
                  <a:pt x="424" y="141"/>
                  <a:pt x="424" y="119"/>
                </a:cubicBezTo>
                <a:cubicBezTo>
                  <a:pt x="424" y="99"/>
                  <a:pt x="424" y="99"/>
                  <a:pt x="424" y="99"/>
                </a:cubicBezTo>
                <a:lnTo>
                  <a:pt x="424" y="81"/>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273"/>
          <p:cNvSpPr>
            <a:spLocks noEditPoints="1"/>
          </p:cNvSpPr>
          <p:nvPr/>
        </p:nvSpPr>
        <p:spPr bwMode="auto">
          <a:xfrm>
            <a:off x="10521239" y="3621153"/>
            <a:ext cx="435457" cy="365905"/>
          </a:xfrm>
          <a:custGeom>
            <a:avLst/>
            <a:gdLst>
              <a:gd name="T0" fmla="*/ 416 w 416"/>
              <a:gd name="T1" fmla="*/ 157 h 349"/>
              <a:gd name="T2" fmla="*/ 376 w 416"/>
              <a:gd name="T3" fmla="*/ 257 h 349"/>
              <a:gd name="T4" fmla="*/ 364 w 416"/>
              <a:gd name="T5" fmla="*/ 267 h 349"/>
              <a:gd name="T6" fmla="*/ 306 w 416"/>
              <a:gd name="T7" fmla="*/ 306 h 349"/>
              <a:gd name="T8" fmla="*/ 267 w 416"/>
              <a:gd name="T9" fmla="*/ 349 h 349"/>
              <a:gd name="T10" fmla="*/ 70 w 416"/>
              <a:gd name="T11" fmla="*/ 310 h 349"/>
              <a:gd name="T12" fmla="*/ 39 w 416"/>
              <a:gd name="T13" fmla="*/ 303 h 349"/>
              <a:gd name="T14" fmla="*/ 0 w 416"/>
              <a:gd name="T15" fmla="*/ 203 h 349"/>
              <a:gd name="T16" fmla="*/ 51 w 416"/>
              <a:gd name="T17" fmla="*/ 164 h 349"/>
              <a:gd name="T18" fmla="*/ 91 w 416"/>
              <a:gd name="T19" fmla="*/ 115 h 349"/>
              <a:gd name="T20" fmla="*/ 109 w 416"/>
              <a:gd name="T21" fmla="*/ 111 h 349"/>
              <a:gd name="T22" fmla="*/ 171 w 416"/>
              <a:gd name="T23" fmla="*/ 72 h 349"/>
              <a:gd name="T24" fmla="*/ 148 w 416"/>
              <a:gd name="T25" fmla="*/ 91 h 349"/>
              <a:gd name="T26" fmla="*/ 128 w 416"/>
              <a:gd name="T27" fmla="*/ 124 h 349"/>
              <a:gd name="T28" fmla="*/ 91 w 416"/>
              <a:gd name="T29" fmla="*/ 134 h 349"/>
              <a:gd name="T30" fmla="*/ 70 w 416"/>
              <a:gd name="T31" fmla="*/ 166 h 349"/>
              <a:gd name="T32" fmla="*/ 69 w 416"/>
              <a:gd name="T33" fmla="*/ 180 h 349"/>
              <a:gd name="T34" fmla="*/ 39 w 416"/>
              <a:gd name="T35" fmla="*/ 183 h 349"/>
              <a:gd name="T36" fmla="*/ 19 w 416"/>
              <a:gd name="T37" fmla="*/ 264 h 349"/>
              <a:gd name="T38" fmla="*/ 80 w 416"/>
              <a:gd name="T39" fmla="*/ 284 h 349"/>
              <a:gd name="T40" fmla="*/ 89 w 416"/>
              <a:gd name="T41" fmla="*/ 310 h 349"/>
              <a:gd name="T42" fmla="*/ 267 w 416"/>
              <a:gd name="T43" fmla="*/ 330 h 349"/>
              <a:gd name="T44" fmla="*/ 287 w 416"/>
              <a:gd name="T45" fmla="*/ 297 h 349"/>
              <a:gd name="T46" fmla="*/ 325 w 416"/>
              <a:gd name="T47" fmla="*/ 287 h 349"/>
              <a:gd name="T48" fmla="*/ 345 w 416"/>
              <a:gd name="T49" fmla="*/ 255 h 349"/>
              <a:gd name="T50" fmla="*/ 346 w 416"/>
              <a:gd name="T51" fmla="*/ 241 h 349"/>
              <a:gd name="T52" fmla="*/ 376 w 416"/>
              <a:gd name="T53" fmla="*/ 238 h 349"/>
              <a:gd name="T54" fmla="*/ 397 w 416"/>
              <a:gd name="T55" fmla="*/ 164 h 349"/>
              <a:gd name="T56" fmla="*/ 410 w 416"/>
              <a:gd name="T57" fmla="*/ 40 h 349"/>
              <a:gd name="T58" fmla="*/ 369 w 416"/>
              <a:gd name="T59" fmla="*/ 157 h 349"/>
              <a:gd name="T60" fmla="*/ 363 w 416"/>
              <a:gd name="T61" fmla="*/ 177 h 349"/>
              <a:gd name="T62" fmla="*/ 221 w 416"/>
              <a:gd name="T63" fmla="*/ 217 h 349"/>
              <a:gd name="T64" fmla="*/ 180 w 416"/>
              <a:gd name="T65" fmla="*/ 99 h 349"/>
              <a:gd name="T66" fmla="*/ 227 w 416"/>
              <a:gd name="T67" fmla="*/ 59 h 349"/>
              <a:gd name="T68" fmla="*/ 268 w 416"/>
              <a:gd name="T69" fmla="*/ 0 h 349"/>
              <a:gd name="T70" fmla="*/ 410 w 416"/>
              <a:gd name="T71" fmla="*/ 40 h 349"/>
              <a:gd name="T72" fmla="*/ 259 w 416"/>
              <a:gd name="T73" fmla="*/ 31 h 349"/>
              <a:gd name="T74" fmla="*/ 259 w 416"/>
              <a:gd name="T75" fmla="*/ 9 h 349"/>
              <a:gd name="T76" fmla="*/ 201 w 416"/>
              <a:gd name="T77" fmla="*/ 79 h 349"/>
              <a:gd name="T78" fmla="*/ 223 w 416"/>
              <a:gd name="T79" fmla="*/ 79 h 349"/>
              <a:gd name="T80" fmla="*/ 201 w 416"/>
              <a:gd name="T81" fmla="*/ 79 h 349"/>
              <a:gd name="T82" fmla="*/ 344 w 416"/>
              <a:gd name="T83" fmla="*/ 95 h 349"/>
              <a:gd name="T84" fmla="*/ 199 w 416"/>
              <a:gd name="T85" fmla="*/ 99 h 349"/>
              <a:gd name="T86" fmla="*/ 221 w 416"/>
              <a:gd name="T87" fmla="*/ 198 h 349"/>
              <a:gd name="T88" fmla="*/ 344 w 416"/>
              <a:gd name="T89" fmla="*/ 177 h 349"/>
              <a:gd name="T90" fmla="*/ 391 w 416"/>
              <a:gd name="T91" fmla="*/ 40 h 349"/>
              <a:gd name="T92" fmla="*/ 246 w 416"/>
              <a:gd name="T93" fmla="*/ 36 h 349"/>
              <a:gd name="T94" fmla="*/ 246 w 416"/>
              <a:gd name="T95" fmla="*/ 59 h 349"/>
              <a:gd name="T96" fmla="*/ 363 w 416"/>
              <a:gd name="T97" fmla="*/ 99 h 349"/>
              <a:gd name="T98" fmla="*/ 369 w 416"/>
              <a:gd name="T99" fmla="*/ 139 h 349"/>
              <a:gd name="T100" fmla="*/ 391 w 416"/>
              <a:gd name="T101" fmla="*/ 4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16" h="349">
                <a:moveTo>
                  <a:pt x="415" y="153"/>
                </a:moveTo>
                <a:cubicBezTo>
                  <a:pt x="415" y="154"/>
                  <a:pt x="416" y="156"/>
                  <a:pt x="416" y="157"/>
                </a:cubicBezTo>
                <a:cubicBezTo>
                  <a:pt x="416" y="217"/>
                  <a:pt x="416" y="217"/>
                  <a:pt x="416" y="217"/>
                </a:cubicBezTo>
                <a:cubicBezTo>
                  <a:pt x="416" y="239"/>
                  <a:pt x="398" y="257"/>
                  <a:pt x="376" y="257"/>
                </a:cubicBezTo>
                <a:cubicBezTo>
                  <a:pt x="364" y="257"/>
                  <a:pt x="364" y="257"/>
                  <a:pt x="364" y="257"/>
                </a:cubicBezTo>
                <a:cubicBezTo>
                  <a:pt x="364" y="267"/>
                  <a:pt x="364" y="267"/>
                  <a:pt x="364" y="267"/>
                </a:cubicBezTo>
                <a:cubicBezTo>
                  <a:pt x="364" y="288"/>
                  <a:pt x="346" y="306"/>
                  <a:pt x="325" y="306"/>
                </a:cubicBezTo>
                <a:cubicBezTo>
                  <a:pt x="306" y="306"/>
                  <a:pt x="306" y="306"/>
                  <a:pt x="306" y="306"/>
                </a:cubicBezTo>
                <a:cubicBezTo>
                  <a:pt x="306" y="310"/>
                  <a:pt x="306" y="310"/>
                  <a:pt x="306" y="310"/>
                </a:cubicBezTo>
                <a:cubicBezTo>
                  <a:pt x="306" y="332"/>
                  <a:pt x="289" y="349"/>
                  <a:pt x="267" y="349"/>
                </a:cubicBezTo>
                <a:cubicBezTo>
                  <a:pt x="109" y="349"/>
                  <a:pt x="109" y="349"/>
                  <a:pt x="109" y="349"/>
                </a:cubicBezTo>
                <a:cubicBezTo>
                  <a:pt x="88" y="349"/>
                  <a:pt x="70" y="332"/>
                  <a:pt x="70" y="310"/>
                </a:cubicBezTo>
                <a:cubicBezTo>
                  <a:pt x="70" y="303"/>
                  <a:pt x="70" y="303"/>
                  <a:pt x="70" y="303"/>
                </a:cubicBezTo>
                <a:cubicBezTo>
                  <a:pt x="39" y="303"/>
                  <a:pt x="39" y="303"/>
                  <a:pt x="39" y="303"/>
                </a:cubicBezTo>
                <a:cubicBezTo>
                  <a:pt x="17" y="303"/>
                  <a:pt x="0" y="285"/>
                  <a:pt x="0" y="264"/>
                </a:cubicBezTo>
                <a:cubicBezTo>
                  <a:pt x="0" y="203"/>
                  <a:pt x="0" y="203"/>
                  <a:pt x="0" y="203"/>
                </a:cubicBezTo>
                <a:cubicBezTo>
                  <a:pt x="0" y="182"/>
                  <a:pt x="17" y="164"/>
                  <a:pt x="39" y="164"/>
                </a:cubicBezTo>
                <a:cubicBezTo>
                  <a:pt x="51" y="164"/>
                  <a:pt x="51" y="164"/>
                  <a:pt x="51" y="164"/>
                </a:cubicBezTo>
                <a:cubicBezTo>
                  <a:pt x="51" y="154"/>
                  <a:pt x="51" y="154"/>
                  <a:pt x="51" y="154"/>
                </a:cubicBezTo>
                <a:cubicBezTo>
                  <a:pt x="51" y="132"/>
                  <a:pt x="69" y="115"/>
                  <a:pt x="91" y="115"/>
                </a:cubicBezTo>
                <a:cubicBezTo>
                  <a:pt x="109" y="115"/>
                  <a:pt x="109" y="115"/>
                  <a:pt x="109" y="115"/>
                </a:cubicBezTo>
                <a:cubicBezTo>
                  <a:pt x="109" y="111"/>
                  <a:pt x="109" y="111"/>
                  <a:pt x="109" y="111"/>
                </a:cubicBezTo>
                <a:cubicBezTo>
                  <a:pt x="109" y="89"/>
                  <a:pt x="126" y="72"/>
                  <a:pt x="148" y="72"/>
                </a:cubicBezTo>
                <a:cubicBezTo>
                  <a:pt x="171" y="72"/>
                  <a:pt x="171" y="72"/>
                  <a:pt x="171" y="72"/>
                </a:cubicBezTo>
                <a:cubicBezTo>
                  <a:pt x="168" y="77"/>
                  <a:pt x="166" y="84"/>
                  <a:pt x="165" y="91"/>
                </a:cubicBezTo>
                <a:cubicBezTo>
                  <a:pt x="148" y="91"/>
                  <a:pt x="148" y="91"/>
                  <a:pt x="148" y="91"/>
                </a:cubicBezTo>
                <a:cubicBezTo>
                  <a:pt x="137" y="91"/>
                  <a:pt x="128" y="100"/>
                  <a:pt x="128" y="111"/>
                </a:cubicBezTo>
                <a:cubicBezTo>
                  <a:pt x="128" y="124"/>
                  <a:pt x="128" y="124"/>
                  <a:pt x="128" y="124"/>
                </a:cubicBezTo>
                <a:cubicBezTo>
                  <a:pt x="128" y="129"/>
                  <a:pt x="124" y="134"/>
                  <a:pt x="118" y="134"/>
                </a:cubicBezTo>
                <a:cubicBezTo>
                  <a:pt x="91" y="134"/>
                  <a:pt x="91" y="134"/>
                  <a:pt x="91" y="134"/>
                </a:cubicBezTo>
                <a:cubicBezTo>
                  <a:pt x="79" y="134"/>
                  <a:pt x="70" y="143"/>
                  <a:pt x="70" y="154"/>
                </a:cubicBezTo>
                <a:cubicBezTo>
                  <a:pt x="70" y="166"/>
                  <a:pt x="70" y="166"/>
                  <a:pt x="70" y="166"/>
                </a:cubicBezTo>
                <a:cubicBezTo>
                  <a:pt x="70" y="168"/>
                  <a:pt x="71" y="169"/>
                  <a:pt x="71" y="171"/>
                </a:cubicBezTo>
                <a:cubicBezTo>
                  <a:pt x="72" y="174"/>
                  <a:pt x="71" y="177"/>
                  <a:pt x="69" y="180"/>
                </a:cubicBezTo>
                <a:cubicBezTo>
                  <a:pt x="68" y="182"/>
                  <a:pt x="65" y="183"/>
                  <a:pt x="62" y="183"/>
                </a:cubicBezTo>
                <a:cubicBezTo>
                  <a:pt x="39" y="183"/>
                  <a:pt x="39" y="183"/>
                  <a:pt x="39" y="183"/>
                </a:cubicBezTo>
                <a:cubicBezTo>
                  <a:pt x="28" y="183"/>
                  <a:pt x="19" y="192"/>
                  <a:pt x="19" y="203"/>
                </a:cubicBezTo>
                <a:cubicBezTo>
                  <a:pt x="19" y="264"/>
                  <a:pt x="19" y="264"/>
                  <a:pt x="19" y="264"/>
                </a:cubicBezTo>
                <a:cubicBezTo>
                  <a:pt x="19" y="275"/>
                  <a:pt x="28" y="284"/>
                  <a:pt x="39" y="284"/>
                </a:cubicBezTo>
                <a:cubicBezTo>
                  <a:pt x="80" y="284"/>
                  <a:pt x="80" y="284"/>
                  <a:pt x="80" y="284"/>
                </a:cubicBezTo>
                <a:cubicBezTo>
                  <a:pt x="85" y="284"/>
                  <a:pt x="89" y="288"/>
                  <a:pt x="89" y="293"/>
                </a:cubicBezTo>
                <a:cubicBezTo>
                  <a:pt x="89" y="310"/>
                  <a:pt x="89" y="310"/>
                  <a:pt x="89" y="310"/>
                </a:cubicBezTo>
                <a:cubicBezTo>
                  <a:pt x="89" y="321"/>
                  <a:pt x="98" y="330"/>
                  <a:pt x="109" y="330"/>
                </a:cubicBezTo>
                <a:cubicBezTo>
                  <a:pt x="267" y="330"/>
                  <a:pt x="267" y="330"/>
                  <a:pt x="267" y="330"/>
                </a:cubicBezTo>
                <a:cubicBezTo>
                  <a:pt x="278" y="330"/>
                  <a:pt x="287" y="321"/>
                  <a:pt x="287" y="310"/>
                </a:cubicBezTo>
                <a:cubicBezTo>
                  <a:pt x="287" y="297"/>
                  <a:pt x="287" y="297"/>
                  <a:pt x="287" y="297"/>
                </a:cubicBezTo>
                <a:cubicBezTo>
                  <a:pt x="287" y="291"/>
                  <a:pt x="292" y="287"/>
                  <a:pt x="297" y="287"/>
                </a:cubicBezTo>
                <a:cubicBezTo>
                  <a:pt x="325" y="287"/>
                  <a:pt x="325" y="287"/>
                  <a:pt x="325" y="287"/>
                </a:cubicBezTo>
                <a:cubicBezTo>
                  <a:pt x="336" y="287"/>
                  <a:pt x="345" y="278"/>
                  <a:pt x="345" y="267"/>
                </a:cubicBezTo>
                <a:cubicBezTo>
                  <a:pt x="345" y="255"/>
                  <a:pt x="345" y="255"/>
                  <a:pt x="345" y="255"/>
                </a:cubicBezTo>
                <a:cubicBezTo>
                  <a:pt x="345" y="253"/>
                  <a:pt x="345" y="251"/>
                  <a:pt x="344" y="249"/>
                </a:cubicBezTo>
                <a:cubicBezTo>
                  <a:pt x="343" y="247"/>
                  <a:pt x="344" y="244"/>
                  <a:pt x="346" y="241"/>
                </a:cubicBezTo>
                <a:cubicBezTo>
                  <a:pt x="348" y="239"/>
                  <a:pt x="350" y="238"/>
                  <a:pt x="353" y="238"/>
                </a:cubicBezTo>
                <a:cubicBezTo>
                  <a:pt x="376" y="238"/>
                  <a:pt x="376" y="238"/>
                  <a:pt x="376" y="238"/>
                </a:cubicBezTo>
                <a:cubicBezTo>
                  <a:pt x="388" y="238"/>
                  <a:pt x="397" y="229"/>
                  <a:pt x="397" y="217"/>
                </a:cubicBezTo>
                <a:cubicBezTo>
                  <a:pt x="397" y="164"/>
                  <a:pt x="397" y="164"/>
                  <a:pt x="397" y="164"/>
                </a:cubicBezTo>
                <a:cubicBezTo>
                  <a:pt x="404" y="161"/>
                  <a:pt x="410" y="158"/>
                  <a:pt x="415" y="153"/>
                </a:cubicBezTo>
                <a:close/>
                <a:moveTo>
                  <a:pt x="410" y="40"/>
                </a:moveTo>
                <a:cubicBezTo>
                  <a:pt x="410" y="117"/>
                  <a:pt x="410" y="117"/>
                  <a:pt x="410" y="117"/>
                </a:cubicBezTo>
                <a:cubicBezTo>
                  <a:pt x="410" y="139"/>
                  <a:pt x="392" y="157"/>
                  <a:pt x="369" y="157"/>
                </a:cubicBezTo>
                <a:cubicBezTo>
                  <a:pt x="363" y="157"/>
                  <a:pt x="363" y="157"/>
                  <a:pt x="363" y="157"/>
                </a:cubicBezTo>
                <a:cubicBezTo>
                  <a:pt x="363" y="177"/>
                  <a:pt x="363" y="177"/>
                  <a:pt x="363" y="177"/>
                </a:cubicBezTo>
                <a:cubicBezTo>
                  <a:pt x="363" y="199"/>
                  <a:pt x="345" y="217"/>
                  <a:pt x="322" y="217"/>
                </a:cubicBezTo>
                <a:cubicBezTo>
                  <a:pt x="221" y="217"/>
                  <a:pt x="221" y="217"/>
                  <a:pt x="221" y="217"/>
                </a:cubicBezTo>
                <a:cubicBezTo>
                  <a:pt x="198" y="217"/>
                  <a:pt x="180" y="199"/>
                  <a:pt x="180" y="177"/>
                </a:cubicBezTo>
                <a:cubicBezTo>
                  <a:pt x="180" y="99"/>
                  <a:pt x="180" y="99"/>
                  <a:pt x="180" y="99"/>
                </a:cubicBezTo>
                <a:cubicBezTo>
                  <a:pt x="180" y="77"/>
                  <a:pt x="198" y="59"/>
                  <a:pt x="221" y="59"/>
                </a:cubicBezTo>
                <a:cubicBezTo>
                  <a:pt x="227" y="59"/>
                  <a:pt x="227" y="59"/>
                  <a:pt x="227" y="59"/>
                </a:cubicBezTo>
                <a:cubicBezTo>
                  <a:pt x="227" y="40"/>
                  <a:pt x="227" y="40"/>
                  <a:pt x="227" y="40"/>
                </a:cubicBezTo>
                <a:cubicBezTo>
                  <a:pt x="227" y="18"/>
                  <a:pt x="245" y="0"/>
                  <a:pt x="268" y="0"/>
                </a:cubicBezTo>
                <a:cubicBezTo>
                  <a:pt x="369" y="0"/>
                  <a:pt x="369" y="0"/>
                  <a:pt x="369" y="0"/>
                </a:cubicBezTo>
                <a:cubicBezTo>
                  <a:pt x="392" y="0"/>
                  <a:pt x="410" y="18"/>
                  <a:pt x="410" y="40"/>
                </a:cubicBezTo>
                <a:close/>
                <a:moveTo>
                  <a:pt x="248" y="20"/>
                </a:moveTo>
                <a:cubicBezTo>
                  <a:pt x="248" y="26"/>
                  <a:pt x="253" y="31"/>
                  <a:pt x="259" y="31"/>
                </a:cubicBezTo>
                <a:cubicBezTo>
                  <a:pt x="266" y="31"/>
                  <a:pt x="270" y="26"/>
                  <a:pt x="270" y="20"/>
                </a:cubicBezTo>
                <a:cubicBezTo>
                  <a:pt x="270" y="14"/>
                  <a:pt x="266" y="9"/>
                  <a:pt x="259" y="9"/>
                </a:cubicBezTo>
                <a:cubicBezTo>
                  <a:pt x="253" y="9"/>
                  <a:pt x="248" y="14"/>
                  <a:pt x="248" y="20"/>
                </a:cubicBezTo>
                <a:close/>
                <a:moveTo>
                  <a:pt x="201" y="79"/>
                </a:moveTo>
                <a:cubicBezTo>
                  <a:pt x="201" y="85"/>
                  <a:pt x="206" y="90"/>
                  <a:pt x="212" y="90"/>
                </a:cubicBezTo>
                <a:cubicBezTo>
                  <a:pt x="218" y="90"/>
                  <a:pt x="223" y="85"/>
                  <a:pt x="223" y="79"/>
                </a:cubicBezTo>
                <a:cubicBezTo>
                  <a:pt x="223" y="73"/>
                  <a:pt x="218" y="68"/>
                  <a:pt x="212" y="68"/>
                </a:cubicBezTo>
                <a:cubicBezTo>
                  <a:pt x="206" y="68"/>
                  <a:pt x="201" y="73"/>
                  <a:pt x="201" y="79"/>
                </a:cubicBezTo>
                <a:close/>
                <a:moveTo>
                  <a:pt x="344" y="99"/>
                </a:moveTo>
                <a:cubicBezTo>
                  <a:pt x="344" y="98"/>
                  <a:pt x="344" y="96"/>
                  <a:pt x="344" y="95"/>
                </a:cubicBezTo>
                <a:cubicBezTo>
                  <a:pt x="199" y="95"/>
                  <a:pt x="199" y="95"/>
                  <a:pt x="199" y="95"/>
                </a:cubicBezTo>
                <a:cubicBezTo>
                  <a:pt x="199" y="96"/>
                  <a:pt x="199" y="98"/>
                  <a:pt x="199" y="99"/>
                </a:cubicBezTo>
                <a:cubicBezTo>
                  <a:pt x="199" y="177"/>
                  <a:pt x="199" y="177"/>
                  <a:pt x="199" y="177"/>
                </a:cubicBezTo>
                <a:cubicBezTo>
                  <a:pt x="199" y="189"/>
                  <a:pt x="209" y="198"/>
                  <a:pt x="221" y="198"/>
                </a:cubicBezTo>
                <a:cubicBezTo>
                  <a:pt x="322" y="198"/>
                  <a:pt x="322" y="198"/>
                  <a:pt x="322" y="198"/>
                </a:cubicBezTo>
                <a:cubicBezTo>
                  <a:pt x="334" y="198"/>
                  <a:pt x="344" y="189"/>
                  <a:pt x="344" y="177"/>
                </a:cubicBezTo>
                <a:lnTo>
                  <a:pt x="344" y="99"/>
                </a:lnTo>
                <a:close/>
                <a:moveTo>
                  <a:pt x="391" y="40"/>
                </a:moveTo>
                <a:cubicBezTo>
                  <a:pt x="391" y="38"/>
                  <a:pt x="391" y="37"/>
                  <a:pt x="391" y="36"/>
                </a:cubicBezTo>
                <a:cubicBezTo>
                  <a:pt x="246" y="36"/>
                  <a:pt x="246" y="36"/>
                  <a:pt x="246" y="36"/>
                </a:cubicBezTo>
                <a:cubicBezTo>
                  <a:pt x="246" y="37"/>
                  <a:pt x="246" y="38"/>
                  <a:pt x="246" y="40"/>
                </a:cubicBezTo>
                <a:cubicBezTo>
                  <a:pt x="246" y="59"/>
                  <a:pt x="246" y="59"/>
                  <a:pt x="246" y="59"/>
                </a:cubicBezTo>
                <a:cubicBezTo>
                  <a:pt x="322" y="59"/>
                  <a:pt x="322" y="59"/>
                  <a:pt x="322" y="59"/>
                </a:cubicBezTo>
                <a:cubicBezTo>
                  <a:pt x="345" y="59"/>
                  <a:pt x="363" y="77"/>
                  <a:pt x="363" y="99"/>
                </a:cubicBezTo>
                <a:cubicBezTo>
                  <a:pt x="363" y="139"/>
                  <a:pt x="363" y="139"/>
                  <a:pt x="363" y="139"/>
                </a:cubicBezTo>
                <a:cubicBezTo>
                  <a:pt x="369" y="139"/>
                  <a:pt x="369" y="139"/>
                  <a:pt x="369" y="139"/>
                </a:cubicBezTo>
                <a:cubicBezTo>
                  <a:pt x="381" y="139"/>
                  <a:pt x="391" y="129"/>
                  <a:pt x="391" y="117"/>
                </a:cubicBezTo>
                <a:lnTo>
                  <a:pt x="391" y="4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TextBox 246"/>
          <p:cNvSpPr txBox="1"/>
          <p:nvPr/>
        </p:nvSpPr>
        <p:spPr>
          <a:xfrm>
            <a:off x="11120272" y="2448510"/>
            <a:ext cx="796050"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Financial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248" name="TextBox 247"/>
          <p:cNvSpPr txBox="1"/>
          <p:nvPr/>
        </p:nvSpPr>
        <p:spPr>
          <a:xfrm>
            <a:off x="11120271" y="3137125"/>
            <a:ext cx="796050"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E-Commerce</a:t>
            </a:r>
          </a:p>
        </p:txBody>
      </p:sp>
      <p:sp>
        <p:nvSpPr>
          <p:cNvPr id="249" name="TextBox 248"/>
          <p:cNvSpPr txBox="1"/>
          <p:nvPr/>
        </p:nvSpPr>
        <p:spPr>
          <a:xfrm>
            <a:off x="11120271" y="3765750"/>
            <a:ext cx="730474"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Subscriber</a:t>
            </a:r>
          </a:p>
        </p:txBody>
      </p:sp>
      <p:cxnSp>
        <p:nvCxnSpPr>
          <p:cNvPr id="251" name="Straight Connector 250"/>
          <p:cNvCxnSpPr/>
          <p:nvPr/>
        </p:nvCxnSpPr>
        <p:spPr>
          <a:xfrm>
            <a:off x="6617504" y="3368927"/>
            <a:ext cx="983844"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nvGrpSpPr>
          <p:cNvPr id="252" name="Group 251"/>
          <p:cNvGrpSpPr/>
          <p:nvPr/>
        </p:nvGrpSpPr>
        <p:grpSpPr>
          <a:xfrm>
            <a:off x="4491149" y="3049219"/>
            <a:ext cx="1291116" cy="651245"/>
            <a:chOff x="10271236" y="3573088"/>
            <a:chExt cx="223499" cy="1273888"/>
          </a:xfrm>
        </p:grpSpPr>
        <p:cxnSp>
          <p:nvCxnSpPr>
            <p:cNvPr id="253" name="Straight Connector 252"/>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56" name="Group 255"/>
          <p:cNvGrpSpPr/>
          <p:nvPr/>
        </p:nvGrpSpPr>
        <p:grpSpPr>
          <a:xfrm>
            <a:off x="7601348" y="3049219"/>
            <a:ext cx="1291116" cy="651245"/>
            <a:chOff x="10271236" y="3573088"/>
            <a:chExt cx="223499" cy="1273888"/>
          </a:xfrm>
        </p:grpSpPr>
        <p:cxnSp>
          <p:nvCxnSpPr>
            <p:cNvPr id="257" name="Straight Connector 256"/>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5662428" y="2554229"/>
            <a:ext cx="1097616" cy="1304292"/>
            <a:chOff x="5635924" y="3525554"/>
            <a:chExt cx="1097616" cy="1304292"/>
          </a:xfrm>
        </p:grpSpPr>
        <p:sp>
          <p:nvSpPr>
            <p:cNvPr id="195" name="Rounded Rectangle 194"/>
            <p:cNvSpPr/>
            <p:nvPr/>
          </p:nvSpPr>
          <p:spPr>
            <a:xfrm>
              <a:off x="579316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02" name="Group 201"/>
            <p:cNvGrpSpPr/>
            <p:nvPr/>
          </p:nvGrpSpPr>
          <p:grpSpPr>
            <a:xfrm>
              <a:off x="5961057" y="4003819"/>
              <a:ext cx="442823" cy="358300"/>
              <a:chOff x="3441700" y="1125538"/>
              <a:chExt cx="498475" cy="403225"/>
            </a:xfrm>
          </p:grpSpPr>
          <p:sp>
            <p:nvSpPr>
              <p:cNvPr id="203"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00" name="TextBox 199"/>
            <p:cNvSpPr txBox="1"/>
            <p:nvPr/>
          </p:nvSpPr>
          <p:spPr>
            <a:xfrm>
              <a:off x="5635924" y="4428295"/>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Network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and DNS</a:t>
              </a:r>
            </a:p>
          </p:txBody>
        </p:sp>
      </p:grpSp>
      <p:grpSp>
        <p:nvGrpSpPr>
          <p:cNvPr id="260" name="Group 259"/>
          <p:cNvGrpSpPr/>
          <p:nvPr/>
        </p:nvGrpSpPr>
        <p:grpSpPr>
          <a:xfrm>
            <a:off x="8770938" y="2554229"/>
            <a:ext cx="1097616" cy="1304292"/>
            <a:chOff x="8744434" y="3525554"/>
            <a:chExt cx="1097616" cy="1304292"/>
          </a:xfrm>
        </p:grpSpPr>
        <p:sp>
          <p:nvSpPr>
            <p:cNvPr id="224" name="Rounded Rectangle 223"/>
            <p:cNvSpPr/>
            <p:nvPr/>
          </p:nvSpPr>
          <p:spPr>
            <a:xfrm>
              <a:off x="890167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25" name="Group 224"/>
            <p:cNvGrpSpPr/>
            <p:nvPr/>
          </p:nvGrpSpPr>
          <p:grpSpPr>
            <a:xfrm>
              <a:off x="9069567" y="4003819"/>
              <a:ext cx="442823" cy="358300"/>
              <a:chOff x="3441700" y="1125538"/>
              <a:chExt cx="498475" cy="403225"/>
            </a:xfrm>
          </p:grpSpPr>
          <p:sp>
            <p:nvSpPr>
              <p:cNvPr id="226"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3" name="TextBox 222"/>
            <p:cNvSpPr txBox="1"/>
            <p:nvPr/>
          </p:nvSpPr>
          <p:spPr>
            <a:xfrm>
              <a:off x="8744434" y="4428295"/>
              <a:ext cx="1097616"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Application</a:t>
              </a:r>
            </a:p>
          </p:txBody>
        </p:sp>
      </p:grpSp>
      <p:grpSp>
        <p:nvGrpSpPr>
          <p:cNvPr id="262" name="Group 261"/>
          <p:cNvGrpSpPr/>
          <p:nvPr/>
        </p:nvGrpSpPr>
        <p:grpSpPr>
          <a:xfrm>
            <a:off x="5718397" y="2952598"/>
            <a:ext cx="187784" cy="187833"/>
            <a:chOff x="2033588" y="1128713"/>
            <a:chExt cx="161925" cy="161925"/>
          </a:xfrm>
        </p:grpSpPr>
        <p:sp>
          <p:nvSpPr>
            <p:cNvPr id="263"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8" name="Group 267"/>
          <p:cNvGrpSpPr/>
          <p:nvPr/>
        </p:nvGrpSpPr>
        <p:grpSpPr>
          <a:xfrm>
            <a:off x="5718397" y="3590470"/>
            <a:ext cx="187784" cy="187833"/>
            <a:chOff x="2033588" y="1128713"/>
            <a:chExt cx="161925" cy="161925"/>
          </a:xfrm>
        </p:grpSpPr>
        <p:sp>
          <p:nvSpPr>
            <p:cNvPr id="269"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4" name="Group 273"/>
          <p:cNvGrpSpPr/>
          <p:nvPr/>
        </p:nvGrpSpPr>
        <p:grpSpPr>
          <a:xfrm>
            <a:off x="8823465" y="2952598"/>
            <a:ext cx="187784" cy="187833"/>
            <a:chOff x="2033588" y="1128713"/>
            <a:chExt cx="161925" cy="161925"/>
          </a:xfrm>
        </p:grpSpPr>
        <p:sp>
          <p:nvSpPr>
            <p:cNvPr id="27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0" name="Group 279"/>
          <p:cNvGrpSpPr/>
          <p:nvPr/>
        </p:nvGrpSpPr>
        <p:grpSpPr>
          <a:xfrm>
            <a:off x="8823465" y="3581761"/>
            <a:ext cx="187784" cy="187833"/>
            <a:chOff x="2033588" y="1128713"/>
            <a:chExt cx="161925" cy="161925"/>
          </a:xfrm>
        </p:grpSpPr>
        <p:sp>
          <p:nvSpPr>
            <p:cNvPr id="281"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7"/>
            <p:cNvSpPr>
              <a:spLocks/>
            </p:cNvSpPr>
            <p:nvPr/>
          </p:nvSpPr>
          <p:spPr bwMode="auto">
            <a:xfrm>
              <a:off x="2068513" y="1190196"/>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86" name="Freeform 8"/>
          <p:cNvSpPr>
            <a:spLocks noEditPoints="1"/>
          </p:cNvSpPr>
          <p:nvPr/>
        </p:nvSpPr>
        <p:spPr bwMode="auto">
          <a:xfrm>
            <a:off x="1617355" y="3768968"/>
            <a:ext cx="384239" cy="436179"/>
          </a:xfrm>
          <a:custGeom>
            <a:avLst/>
            <a:gdLst>
              <a:gd name="T0" fmla="*/ 189 w 379"/>
              <a:gd name="T1" fmla="*/ 0 h 430"/>
              <a:gd name="T2" fmla="*/ 0 w 379"/>
              <a:gd name="T3" fmla="*/ 189 h 430"/>
              <a:gd name="T4" fmla="*/ 61 w 379"/>
              <a:gd name="T5" fmla="*/ 322 h 430"/>
              <a:gd name="T6" fmla="*/ 82 w 379"/>
              <a:gd name="T7" fmla="*/ 375 h 430"/>
              <a:gd name="T8" fmla="*/ 82 w 379"/>
              <a:gd name="T9" fmla="*/ 400 h 430"/>
              <a:gd name="T10" fmla="*/ 98 w 379"/>
              <a:gd name="T11" fmla="*/ 430 h 430"/>
              <a:gd name="T12" fmla="*/ 115 w 379"/>
              <a:gd name="T13" fmla="*/ 401 h 430"/>
              <a:gd name="T14" fmla="*/ 118 w 379"/>
              <a:gd name="T15" fmla="*/ 365 h 430"/>
              <a:gd name="T16" fmla="*/ 122 w 379"/>
              <a:gd name="T17" fmla="*/ 365 h 430"/>
              <a:gd name="T18" fmla="*/ 126 w 379"/>
              <a:gd name="T19" fmla="*/ 365 h 430"/>
              <a:gd name="T20" fmla="*/ 130 w 379"/>
              <a:gd name="T21" fmla="*/ 401 h 430"/>
              <a:gd name="T22" fmla="*/ 145 w 379"/>
              <a:gd name="T23" fmla="*/ 430 h 430"/>
              <a:gd name="T24" fmla="*/ 160 w 379"/>
              <a:gd name="T25" fmla="*/ 401 h 430"/>
              <a:gd name="T26" fmla="*/ 163 w 379"/>
              <a:gd name="T27" fmla="*/ 365 h 430"/>
              <a:gd name="T28" fmla="*/ 167 w 379"/>
              <a:gd name="T29" fmla="*/ 365 h 430"/>
              <a:gd name="T30" fmla="*/ 171 w 379"/>
              <a:gd name="T31" fmla="*/ 365 h 430"/>
              <a:gd name="T32" fmla="*/ 174 w 379"/>
              <a:gd name="T33" fmla="*/ 401 h 430"/>
              <a:gd name="T34" fmla="*/ 189 w 379"/>
              <a:gd name="T35" fmla="*/ 430 h 430"/>
              <a:gd name="T36" fmla="*/ 205 w 379"/>
              <a:gd name="T37" fmla="*/ 401 h 430"/>
              <a:gd name="T38" fmla="*/ 208 w 379"/>
              <a:gd name="T39" fmla="*/ 365 h 430"/>
              <a:gd name="T40" fmla="*/ 212 w 379"/>
              <a:gd name="T41" fmla="*/ 365 h 430"/>
              <a:gd name="T42" fmla="*/ 216 w 379"/>
              <a:gd name="T43" fmla="*/ 365 h 430"/>
              <a:gd name="T44" fmla="*/ 219 w 379"/>
              <a:gd name="T45" fmla="*/ 401 h 430"/>
              <a:gd name="T46" fmla="*/ 234 w 379"/>
              <a:gd name="T47" fmla="*/ 430 h 430"/>
              <a:gd name="T48" fmla="*/ 249 w 379"/>
              <a:gd name="T49" fmla="*/ 401 h 430"/>
              <a:gd name="T50" fmla="*/ 252 w 379"/>
              <a:gd name="T51" fmla="*/ 365 h 430"/>
              <a:gd name="T52" fmla="*/ 256 w 379"/>
              <a:gd name="T53" fmla="*/ 365 h 430"/>
              <a:gd name="T54" fmla="*/ 260 w 379"/>
              <a:gd name="T55" fmla="*/ 365 h 430"/>
              <a:gd name="T56" fmla="*/ 264 w 379"/>
              <a:gd name="T57" fmla="*/ 401 h 430"/>
              <a:gd name="T58" fmla="*/ 280 w 379"/>
              <a:gd name="T59" fmla="*/ 430 h 430"/>
              <a:gd name="T60" fmla="*/ 297 w 379"/>
              <a:gd name="T61" fmla="*/ 400 h 430"/>
              <a:gd name="T62" fmla="*/ 297 w 379"/>
              <a:gd name="T63" fmla="*/ 375 h 430"/>
              <a:gd name="T64" fmla="*/ 318 w 379"/>
              <a:gd name="T65" fmla="*/ 322 h 430"/>
              <a:gd name="T66" fmla="*/ 379 w 379"/>
              <a:gd name="T67" fmla="*/ 189 h 430"/>
              <a:gd name="T68" fmla="*/ 189 w 379"/>
              <a:gd name="T69" fmla="*/ 0 h 430"/>
              <a:gd name="T70" fmla="*/ 114 w 379"/>
              <a:gd name="T71" fmla="*/ 252 h 430"/>
              <a:gd name="T72" fmla="*/ 55 w 379"/>
              <a:gd name="T73" fmla="*/ 192 h 430"/>
              <a:gd name="T74" fmla="*/ 114 w 379"/>
              <a:gd name="T75" fmla="*/ 133 h 430"/>
              <a:gd name="T76" fmla="*/ 173 w 379"/>
              <a:gd name="T77" fmla="*/ 192 h 430"/>
              <a:gd name="T78" fmla="*/ 114 w 379"/>
              <a:gd name="T79" fmla="*/ 252 h 430"/>
              <a:gd name="T80" fmla="*/ 203 w 379"/>
              <a:gd name="T81" fmla="*/ 314 h 430"/>
              <a:gd name="T82" fmla="*/ 176 w 379"/>
              <a:gd name="T83" fmla="*/ 314 h 430"/>
              <a:gd name="T84" fmla="*/ 161 w 379"/>
              <a:gd name="T85" fmla="*/ 288 h 430"/>
              <a:gd name="T86" fmla="*/ 174 w 379"/>
              <a:gd name="T87" fmla="*/ 264 h 430"/>
              <a:gd name="T88" fmla="*/ 205 w 379"/>
              <a:gd name="T89" fmla="*/ 264 h 430"/>
              <a:gd name="T90" fmla="*/ 218 w 379"/>
              <a:gd name="T91" fmla="*/ 288 h 430"/>
              <a:gd name="T92" fmla="*/ 203 w 379"/>
              <a:gd name="T93" fmla="*/ 314 h 430"/>
              <a:gd name="T94" fmla="*/ 265 w 379"/>
              <a:gd name="T95" fmla="*/ 252 h 430"/>
              <a:gd name="T96" fmla="*/ 206 w 379"/>
              <a:gd name="T97" fmla="*/ 192 h 430"/>
              <a:gd name="T98" fmla="*/ 265 w 379"/>
              <a:gd name="T99" fmla="*/ 133 h 430"/>
              <a:gd name="T100" fmla="*/ 324 w 379"/>
              <a:gd name="T101" fmla="*/ 192 h 430"/>
              <a:gd name="T102" fmla="*/ 265 w 379"/>
              <a:gd name="T103" fmla="*/ 252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9" h="430">
                <a:moveTo>
                  <a:pt x="189" y="0"/>
                </a:moveTo>
                <a:cubicBezTo>
                  <a:pt x="85" y="0"/>
                  <a:pt x="0" y="85"/>
                  <a:pt x="0" y="189"/>
                </a:cubicBezTo>
                <a:cubicBezTo>
                  <a:pt x="0" y="254"/>
                  <a:pt x="61" y="322"/>
                  <a:pt x="61" y="322"/>
                </a:cubicBezTo>
                <a:cubicBezTo>
                  <a:pt x="72" y="334"/>
                  <a:pt x="82" y="358"/>
                  <a:pt x="82" y="375"/>
                </a:cubicBezTo>
                <a:cubicBezTo>
                  <a:pt x="82" y="400"/>
                  <a:pt x="82" y="400"/>
                  <a:pt x="82" y="400"/>
                </a:cubicBezTo>
                <a:cubicBezTo>
                  <a:pt x="82" y="417"/>
                  <a:pt x="89" y="430"/>
                  <a:pt x="98" y="430"/>
                </a:cubicBezTo>
                <a:cubicBezTo>
                  <a:pt x="108" y="430"/>
                  <a:pt x="115" y="417"/>
                  <a:pt x="115" y="401"/>
                </a:cubicBezTo>
                <a:cubicBezTo>
                  <a:pt x="115" y="386"/>
                  <a:pt x="117" y="369"/>
                  <a:pt x="118" y="365"/>
                </a:cubicBezTo>
                <a:cubicBezTo>
                  <a:pt x="118" y="365"/>
                  <a:pt x="118" y="365"/>
                  <a:pt x="122" y="365"/>
                </a:cubicBezTo>
                <a:cubicBezTo>
                  <a:pt x="126" y="365"/>
                  <a:pt x="126" y="365"/>
                  <a:pt x="126" y="365"/>
                </a:cubicBezTo>
                <a:cubicBezTo>
                  <a:pt x="128" y="369"/>
                  <a:pt x="130" y="386"/>
                  <a:pt x="130" y="401"/>
                </a:cubicBezTo>
                <a:cubicBezTo>
                  <a:pt x="130" y="417"/>
                  <a:pt x="136" y="430"/>
                  <a:pt x="145" y="430"/>
                </a:cubicBezTo>
                <a:cubicBezTo>
                  <a:pt x="153" y="430"/>
                  <a:pt x="160" y="417"/>
                  <a:pt x="160" y="401"/>
                </a:cubicBezTo>
                <a:cubicBezTo>
                  <a:pt x="160" y="386"/>
                  <a:pt x="161" y="369"/>
                  <a:pt x="163" y="365"/>
                </a:cubicBezTo>
                <a:cubicBezTo>
                  <a:pt x="163" y="365"/>
                  <a:pt x="163" y="365"/>
                  <a:pt x="167" y="365"/>
                </a:cubicBezTo>
                <a:cubicBezTo>
                  <a:pt x="171" y="365"/>
                  <a:pt x="171" y="365"/>
                  <a:pt x="171" y="365"/>
                </a:cubicBezTo>
                <a:cubicBezTo>
                  <a:pt x="173" y="369"/>
                  <a:pt x="174" y="386"/>
                  <a:pt x="174" y="401"/>
                </a:cubicBezTo>
                <a:cubicBezTo>
                  <a:pt x="174" y="417"/>
                  <a:pt x="181" y="430"/>
                  <a:pt x="189" y="430"/>
                </a:cubicBezTo>
                <a:cubicBezTo>
                  <a:pt x="198" y="430"/>
                  <a:pt x="205" y="417"/>
                  <a:pt x="205" y="401"/>
                </a:cubicBezTo>
                <a:cubicBezTo>
                  <a:pt x="205" y="386"/>
                  <a:pt x="206" y="369"/>
                  <a:pt x="208" y="365"/>
                </a:cubicBezTo>
                <a:cubicBezTo>
                  <a:pt x="208" y="365"/>
                  <a:pt x="208" y="365"/>
                  <a:pt x="212" y="365"/>
                </a:cubicBezTo>
                <a:cubicBezTo>
                  <a:pt x="216" y="365"/>
                  <a:pt x="216" y="365"/>
                  <a:pt x="216" y="365"/>
                </a:cubicBezTo>
                <a:cubicBezTo>
                  <a:pt x="218" y="369"/>
                  <a:pt x="219" y="386"/>
                  <a:pt x="219" y="401"/>
                </a:cubicBezTo>
                <a:cubicBezTo>
                  <a:pt x="219" y="417"/>
                  <a:pt x="226" y="430"/>
                  <a:pt x="234" y="430"/>
                </a:cubicBezTo>
                <a:cubicBezTo>
                  <a:pt x="242" y="430"/>
                  <a:pt x="249" y="417"/>
                  <a:pt x="249" y="401"/>
                </a:cubicBezTo>
                <a:cubicBezTo>
                  <a:pt x="249" y="386"/>
                  <a:pt x="251" y="369"/>
                  <a:pt x="252" y="365"/>
                </a:cubicBezTo>
                <a:cubicBezTo>
                  <a:pt x="252" y="365"/>
                  <a:pt x="252" y="365"/>
                  <a:pt x="256" y="365"/>
                </a:cubicBezTo>
                <a:cubicBezTo>
                  <a:pt x="260" y="365"/>
                  <a:pt x="260" y="365"/>
                  <a:pt x="260" y="365"/>
                </a:cubicBezTo>
                <a:cubicBezTo>
                  <a:pt x="262" y="369"/>
                  <a:pt x="264" y="386"/>
                  <a:pt x="264" y="401"/>
                </a:cubicBezTo>
                <a:cubicBezTo>
                  <a:pt x="264" y="417"/>
                  <a:pt x="271" y="430"/>
                  <a:pt x="280" y="430"/>
                </a:cubicBezTo>
                <a:cubicBezTo>
                  <a:pt x="290" y="430"/>
                  <a:pt x="297" y="417"/>
                  <a:pt x="297" y="400"/>
                </a:cubicBezTo>
                <a:cubicBezTo>
                  <a:pt x="297" y="375"/>
                  <a:pt x="297" y="375"/>
                  <a:pt x="297" y="375"/>
                </a:cubicBezTo>
                <a:cubicBezTo>
                  <a:pt x="297" y="358"/>
                  <a:pt x="306" y="334"/>
                  <a:pt x="318" y="322"/>
                </a:cubicBezTo>
                <a:cubicBezTo>
                  <a:pt x="318" y="322"/>
                  <a:pt x="379" y="254"/>
                  <a:pt x="379" y="189"/>
                </a:cubicBezTo>
                <a:cubicBezTo>
                  <a:pt x="379" y="85"/>
                  <a:pt x="294" y="0"/>
                  <a:pt x="189" y="0"/>
                </a:cubicBezTo>
                <a:close/>
                <a:moveTo>
                  <a:pt x="114" y="252"/>
                </a:moveTo>
                <a:cubicBezTo>
                  <a:pt x="81" y="252"/>
                  <a:pt x="55" y="225"/>
                  <a:pt x="55" y="192"/>
                </a:cubicBezTo>
                <a:cubicBezTo>
                  <a:pt x="55" y="160"/>
                  <a:pt x="81" y="133"/>
                  <a:pt x="114" y="133"/>
                </a:cubicBezTo>
                <a:cubicBezTo>
                  <a:pt x="147" y="133"/>
                  <a:pt x="173" y="160"/>
                  <a:pt x="173" y="192"/>
                </a:cubicBezTo>
                <a:cubicBezTo>
                  <a:pt x="173" y="225"/>
                  <a:pt x="147" y="252"/>
                  <a:pt x="114" y="252"/>
                </a:cubicBezTo>
                <a:close/>
                <a:moveTo>
                  <a:pt x="203" y="314"/>
                </a:moveTo>
                <a:cubicBezTo>
                  <a:pt x="176" y="314"/>
                  <a:pt x="176" y="314"/>
                  <a:pt x="176" y="314"/>
                </a:cubicBezTo>
                <a:cubicBezTo>
                  <a:pt x="159" y="314"/>
                  <a:pt x="152" y="302"/>
                  <a:pt x="161" y="288"/>
                </a:cubicBezTo>
                <a:cubicBezTo>
                  <a:pt x="174" y="264"/>
                  <a:pt x="174" y="264"/>
                  <a:pt x="174" y="264"/>
                </a:cubicBezTo>
                <a:cubicBezTo>
                  <a:pt x="183" y="249"/>
                  <a:pt x="196" y="249"/>
                  <a:pt x="205" y="264"/>
                </a:cubicBezTo>
                <a:cubicBezTo>
                  <a:pt x="218" y="288"/>
                  <a:pt x="218" y="288"/>
                  <a:pt x="218" y="288"/>
                </a:cubicBezTo>
                <a:cubicBezTo>
                  <a:pt x="227" y="302"/>
                  <a:pt x="220" y="314"/>
                  <a:pt x="203" y="314"/>
                </a:cubicBezTo>
                <a:close/>
                <a:moveTo>
                  <a:pt x="265" y="252"/>
                </a:moveTo>
                <a:cubicBezTo>
                  <a:pt x="232" y="252"/>
                  <a:pt x="206" y="225"/>
                  <a:pt x="206" y="192"/>
                </a:cubicBezTo>
                <a:cubicBezTo>
                  <a:pt x="206" y="160"/>
                  <a:pt x="232" y="133"/>
                  <a:pt x="265" y="133"/>
                </a:cubicBezTo>
                <a:cubicBezTo>
                  <a:pt x="298" y="133"/>
                  <a:pt x="324" y="160"/>
                  <a:pt x="324" y="192"/>
                </a:cubicBezTo>
                <a:cubicBezTo>
                  <a:pt x="324" y="225"/>
                  <a:pt x="298" y="252"/>
                  <a:pt x="265" y="252"/>
                </a:cubicBezTo>
                <a:close/>
              </a:path>
            </a:pathLst>
          </a:custGeom>
          <a:solidFill>
            <a:srgbClr val="DE20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TextBox 286"/>
          <p:cNvSpPr txBox="1"/>
          <p:nvPr/>
        </p:nvSpPr>
        <p:spPr>
          <a:xfrm>
            <a:off x="1443924" y="4270817"/>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DDoS</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Attacker</a:t>
            </a:r>
          </a:p>
        </p:txBody>
      </p:sp>
      <p:sp>
        <p:nvSpPr>
          <p:cNvPr id="288" name="TextBox 287"/>
          <p:cNvSpPr txBox="1"/>
          <p:nvPr/>
        </p:nvSpPr>
        <p:spPr>
          <a:xfrm>
            <a:off x="4484519" y="2631282"/>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Network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ICMP flood, UDP flood, </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SYN flood</a:t>
            </a:r>
          </a:p>
        </p:txBody>
      </p:sp>
      <p:sp>
        <p:nvSpPr>
          <p:cNvPr id="289" name="TextBox 288"/>
          <p:cNvSpPr txBox="1"/>
          <p:nvPr/>
        </p:nvSpPr>
        <p:spPr>
          <a:xfrm>
            <a:off x="4478763" y="3799485"/>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DNS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DNS amplification, query flood,</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dictionary attack, DNS poisoning</a:t>
            </a:r>
          </a:p>
        </p:txBody>
      </p:sp>
      <p:sp>
        <p:nvSpPr>
          <p:cNvPr id="290" name="TextBox 289"/>
          <p:cNvSpPr txBox="1"/>
          <p:nvPr/>
        </p:nvSpPr>
        <p:spPr>
          <a:xfrm>
            <a:off x="7607104" y="2631282"/>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SSL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renegotiation,</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flood</a:t>
            </a:r>
          </a:p>
        </p:txBody>
      </p:sp>
      <p:sp>
        <p:nvSpPr>
          <p:cNvPr id="291" name="TextBox 290"/>
          <p:cNvSpPr txBox="1"/>
          <p:nvPr/>
        </p:nvSpPr>
        <p:spPr>
          <a:xfrm>
            <a:off x="7601348" y="3799485"/>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HTTP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Slowloris, slow POST,</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recursive POST/GET</a:t>
            </a:r>
          </a:p>
        </p:txBody>
      </p:sp>
      <p:sp>
        <p:nvSpPr>
          <p:cNvPr id="293" name="Freeform 165"/>
          <p:cNvSpPr>
            <a:spLocks noChangeAspect="1" noEditPoints="1"/>
          </p:cNvSpPr>
          <p:nvPr/>
        </p:nvSpPr>
        <p:spPr bwMode="auto">
          <a:xfrm>
            <a:off x="10521239" y="1285053"/>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4" name="TextBox 293"/>
          <p:cNvSpPr txBox="1"/>
          <p:nvPr/>
        </p:nvSpPr>
        <p:spPr>
          <a:xfrm>
            <a:off x="11120271" y="1405099"/>
            <a:ext cx="730474"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Corporate Users</a:t>
            </a:r>
          </a:p>
        </p:txBody>
      </p:sp>
      <p:cxnSp>
        <p:nvCxnSpPr>
          <p:cNvPr id="295" name="Straight Connector 294"/>
          <p:cNvCxnSpPr/>
          <p:nvPr/>
        </p:nvCxnSpPr>
        <p:spPr>
          <a:xfrm>
            <a:off x="7109426" y="2135966"/>
            <a:ext cx="2996516"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7109426" y="2135966"/>
            <a:ext cx="0" cy="2687372"/>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flipH="1">
            <a:off x="10105942" y="1591200"/>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302" name="Left Arrow 301"/>
          <p:cNvSpPr/>
          <p:nvPr/>
        </p:nvSpPr>
        <p:spPr>
          <a:xfrm>
            <a:off x="9327211" y="2056611"/>
            <a:ext cx="250560" cy="159726"/>
          </a:xfrm>
          <a:prstGeom prst="leftArrow">
            <a:avLst>
              <a:gd name="adj1" fmla="val 0"/>
              <a:gd name="adj2" fmla="val 50000"/>
            </a:avLst>
          </a:prstGeom>
          <a:solidFill>
            <a:srgbClr val="669D34"/>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grpSp>
        <p:nvGrpSpPr>
          <p:cNvPr id="11" name="Group 10"/>
          <p:cNvGrpSpPr/>
          <p:nvPr/>
        </p:nvGrpSpPr>
        <p:grpSpPr>
          <a:xfrm>
            <a:off x="6579847" y="4692922"/>
            <a:ext cx="2191091" cy="1479278"/>
            <a:chOff x="-1990923" y="3755352"/>
            <a:chExt cx="2191091" cy="1479278"/>
          </a:xfrm>
        </p:grpSpPr>
        <p:sp>
          <p:nvSpPr>
            <p:cNvPr id="107" name="Rounded Rectangle 106"/>
            <p:cNvSpPr/>
            <p:nvPr/>
          </p:nvSpPr>
          <p:spPr>
            <a:xfrm>
              <a:off x="-1950504" y="3818581"/>
              <a:ext cx="2056300" cy="1416049"/>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8" name="Rounded Rectangle 107"/>
            <p:cNvSpPr/>
            <p:nvPr/>
          </p:nvSpPr>
          <p:spPr>
            <a:xfrm>
              <a:off x="-1158663" y="3755352"/>
              <a:ext cx="472616"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9" name="TextBox 108"/>
            <p:cNvSpPr txBox="1"/>
            <p:nvPr/>
          </p:nvSpPr>
          <p:spPr>
            <a:xfrm>
              <a:off x="-1158663" y="3768522"/>
              <a:ext cx="469150"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Access</a:t>
              </a:r>
            </a:p>
          </p:txBody>
        </p:sp>
        <p:cxnSp>
          <p:nvCxnSpPr>
            <p:cNvPr id="147" name="Straight Connector 146"/>
            <p:cNvCxnSpPr>
              <a:endCxn id="144" idx="20"/>
            </p:cNvCxnSpPr>
            <p:nvPr/>
          </p:nvCxnSpPr>
          <p:spPr>
            <a:xfrm>
              <a:off x="-1222967" y="4529673"/>
              <a:ext cx="723450" cy="2945"/>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665790" y="4354016"/>
              <a:ext cx="442823" cy="358300"/>
              <a:chOff x="3441700" y="1125538"/>
              <a:chExt cx="498475" cy="403225"/>
            </a:xfrm>
          </p:grpSpPr>
          <p:sp>
            <p:nvSpPr>
              <p:cNvPr id="119"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18" name="TextBox 117"/>
            <p:cNvSpPr txBox="1"/>
            <p:nvPr/>
          </p:nvSpPr>
          <p:spPr>
            <a:xfrm>
              <a:off x="-1990923"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Access Management</a:t>
              </a:r>
            </a:p>
          </p:txBody>
        </p:sp>
        <p:sp>
          <p:nvSpPr>
            <p:cNvPr id="140" name="TextBox 139"/>
            <p:cNvSpPr txBox="1"/>
            <p:nvPr/>
          </p:nvSpPr>
          <p:spPr>
            <a:xfrm>
              <a:off x="-897448"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Directory</a:t>
              </a:r>
            </a:p>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144" name="Freeform 19"/>
            <p:cNvSpPr>
              <a:spLocks noEditPoints="1"/>
            </p:cNvSpPr>
            <p:nvPr/>
          </p:nvSpPr>
          <p:spPr bwMode="auto">
            <a:xfrm>
              <a:off x="-524127" y="4349980"/>
              <a:ext cx="337977" cy="361181"/>
            </a:xfrm>
            <a:custGeom>
              <a:avLst/>
              <a:gdLst>
                <a:gd name="T0" fmla="*/ 206 w 412"/>
                <a:gd name="T1" fmla="*/ 0 h 441"/>
                <a:gd name="T2" fmla="*/ 0 w 412"/>
                <a:gd name="T3" fmla="*/ 82 h 441"/>
                <a:gd name="T4" fmla="*/ 0 w 412"/>
                <a:gd name="T5" fmla="*/ 361 h 441"/>
                <a:gd name="T6" fmla="*/ 0 w 412"/>
                <a:gd name="T7" fmla="*/ 361 h 441"/>
                <a:gd name="T8" fmla="*/ 206 w 412"/>
                <a:gd name="T9" fmla="*/ 441 h 441"/>
                <a:gd name="T10" fmla="*/ 411 w 412"/>
                <a:gd name="T11" fmla="*/ 361 h 441"/>
                <a:gd name="T12" fmla="*/ 412 w 412"/>
                <a:gd name="T13" fmla="*/ 361 h 441"/>
                <a:gd name="T14" fmla="*/ 412 w 412"/>
                <a:gd name="T15" fmla="*/ 82 h 441"/>
                <a:gd name="T16" fmla="*/ 206 w 412"/>
                <a:gd name="T17" fmla="*/ 0 h 441"/>
                <a:gd name="T18" fmla="*/ 381 w 412"/>
                <a:gd name="T19" fmla="*/ 320 h 441"/>
                <a:gd name="T20" fmla="*/ 206 w 412"/>
                <a:gd name="T21" fmla="*/ 357 h 441"/>
                <a:gd name="T22" fmla="*/ 30 w 412"/>
                <a:gd name="T23" fmla="*/ 320 h 441"/>
                <a:gd name="T24" fmla="*/ 25 w 412"/>
                <a:gd name="T25" fmla="*/ 303 h 441"/>
                <a:gd name="T26" fmla="*/ 42 w 412"/>
                <a:gd name="T27" fmla="*/ 299 h 441"/>
                <a:gd name="T28" fmla="*/ 206 w 412"/>
                <a:gd name="T29" fmla="*/ 333 h 441"/>
                <a:gd name="T30" fmla="*/ 369 w 412"/>
                <a:gd name="T31" fmla="*/ 299 h 441"/>
                <a:gd name="T32" fmla="*/ 386 w 412"/>
                <a:gd name="T33" fmla="*/ 303 h 441"/>
                <a:gd name="T34" fmla="*/ 381 w 412"/>
                <a:gd name="T35" fmla="*/ 320 h 441"/>
                <a:gd name="T36" fmla="*/ 381 w 412"/>
                <a:gd name="T37" fmla="*/ 223 h 441"/>
                <a:gd name="T38" fmla="*/ 206 w 412"/>
                <a:gd name="T39" fmla="*/ 260 h 441"/>
                <a:gd name="T40" fmla="*/ 30 w 412"/>
                <a:gd name="T41" fmla="*/ 223 h 441"/>
                <a:gd name="T42" fmla="*/ 25 w 412"/>
                <a:gd name="T43" fmla="*/ 207 h 441"/>
                <a:gd name="T44" fmla="*/ 42 w 412"/>
                <a:gd name="T45" fmla="*/ 202 h 441"/>
                <a:gd name="T46" fmla="*/ 206 w 412"/>
                <a:gd name="T47" fmla="*/ 236 h 441"/>
                <a:gd name="T48" fmla="*/ 369 w 412"/>
                <a:gd name="T49" fmla="*/ 202 h 441"/>
                <a:gd name="T50" fmla="*/ 386 w 412"/>
                <a:gd name="T51" fmla="*/ 207 h 441"/>
                <a:gd name="T52" fmla="*/ 381 w 412"/>
                <a:gd name="T53" fmla="*/ 223 h 441"/>
                <a:gd name="T54" fmla="*/ 381 w 412"/>
                <a:gd name="T55" fmla="*/ 126 h 441"/>
                <a:gd name="T56" fmla="*/ 206 w 412"/>
                <a:gd name="T57" fmla="*/ 164 h 441"/>
                <a:gd name="T58" fmla="*/ 30 w 412"/>
                <a:gd name="T59" fmla="*/ 126 h 441"/>
                <a:gd name="T60" fmla="*/ 25 w 412"/>
                <a:gd name="T61" fmla="*/ 110 h 441"/>
                <a:gd name="T62" fmla="*/ 42 w 412"/>
                <a:gd name="T63" fmla="*/ 106 h 441"/>
                <a:gd name="T64" fmla="*/ 206 w 412"/>
                <a:gd name="T65" fmla="*/ 140 h 441"/>
                <a:gd name="T66" fmla="*/ 369 w 412"/>
                <a:gd name="T67" fmla="*/ 106 h 441"/>
                <a:gd name="T68" fmla="*/ 386 w 412"/>
                <a:gd name="T69" fmla="*/ 110 h 441"/>
                <a:gd name="T70" fmla="*/ 381 w 412"/>
                <a:gd name="T71" fmla="*/ 12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2" h="441">
                  <a:moveTo>
                    <a:pt x="206" y="0"/>
                  </a:moveTo>
                  <a:cubicBezTo>
                    <a:pt x="92" y="0"/>
                    <a:pt x="0" y="37"/>
                    <a:pt x="0" y="82"/>
                  </a:cubicBezTo>
                  <a:cubicBezTo>
                    <a:pt x="0" y="82"/>
                    <a:pt x="0" y="361"/>
                    <a:pt x="0" y="361"/>
                  </a:cubicBezTo>
                  <a:cubicBezTo>
                    <a:pt x="0" y="361"/>
                    <a:pt x="0" y="361"/>
                    <a:pt x="0" y="361"/>
                  </a:cubicBezTo>
                  <a:cubicBezTo>
                    <a:pt x="1" y="406"/>
                    <a:pt x="93" y="441"/>
                    <a:pt x="206" y="441"/>
                  </a:cubicBezTo>
                  <a:cubicBezTo>
                    <a:pt x="318" y="441"/>
                    <a:pt x="410" y="406"/>
                    <a:pt x="411" y="361"/>
                  </a:cubicBezTo>
                  <a:cubicBezTo>
                    <a:pt x="412" y="361"/>
                    <a:pt x="412" y="361"/>
                    <a:pt x="412" y="361"/>
                  </a:cubicBezTo>
                  <a:cubicBezTo>
                    <a:pt x="412" y="361"/>
                    <a:pt x="412" y="82"/>
                    <a:pt x="412" y="82"/>
                  </a:cubicBezTo>
                  <a:cubicBezTo>
                    <a:pt x="412" y="37"/>
                    <a:pt x="319" y="0"/>
                    <a:pt x="206" y="0"/>
                  </a:cubicBezTo>
                  <a:close/>
                  <a:moveTo>
                    <a:pt x="381" y="320"/>
                  </a:moveTo>
                  <a:cubicBezTo>
                    <a:pt x="341" y="343"/>
                    <a:pt x="276" y="357"/>
                    <a:pt x="206" y="357"/>
                  </a:cubicBezTo>
                  <a:cubicBezTo>
                    <a:pt x="136" y="357"/>
                    <a:pt x="70" y="343"/>
                    <a:pt x="30" y="320"/>
                  </a:cubicBezTo>
                  <a:cubicBezTo>
                    <a:pt x="24" y="316"/>
                    <a:pt x="22" y="309"/>
                    <a:pt x="25" y="303"/>
                  </a:cubicBezTo>
                  <a:cubicBezTo>
                    <a:pt x="29" y="297"/>
                    <a:pt x="36" y="295"/>
                    <a:pt x="42" y="299"/>
                  </a:cubicBezTo>
                  <a:cubicBezTo>
                    <a:pt x="78" y="320"/>
                    <a:pt x="140" y="333"/>
                    <a:pt x="206" y="333"/>
                  </a:cubicBezTo>
                  <a:cubicBezTo>
                    <a:pt x="272" y="333"/>
                    <a:pt x="333" y="320"/>
                    <a:pt x="369" y="299"/>
                  </a:cubicBezTo>
                  <a:cubicBezTo>
                    <a:pt x="375" y="295"/>
                    <a:pt x="382" y="297"/>
                    <a:pt x="386" y="303"/>
                  </a:cubicBezTo>
                  <a:cubicBezTo>
                    <a:pt x="389" y="309"/>
                    <a:pt x="387" y="316"/>
                    <a:pt x="381" y="320"/>
                  </a:cubicBezTo>
                  <a:close/>
                  <a:moveTo>
                    <a:pt x="381" y="223"/>
                  </a:moveTo>
                  <a:cubicBezTo>
                    <a:pt x="341" y="246"/>
                    <a:pt x="276" y="260"/>
                    <a:pt x="206" y="260"/>
                  </a:cubicBezTo>
                  <a:cubicBezTo>
                    <a:pt x="136" y="260"/>
                    <a:pt x="70" y="246"/>
                    <a:pt x="30" y="223"/>
                  </a:cubicBezTo>
                  <a:cubicBezTo>
                    <a:pt x="24" y="220"/>
                    <a:pt x="22" y="212"/>
                    <a:pt x="25" y="207"/>
                  </a:cubicBezTo>
                  <a:cubicBezTo>
                    <a:pt x="29" y="201"/>
                    <a:pt x="36" y="199"/>
                    <a:pt x="42" y="202"/>
                  </a:cubicBezTo>
                  <a:cubicBezTo>
                    <a:pt x="78" y="224"/>
                    <a:pt x="140" y="236"/>
                    <a:pt x="206" y="236"/>
                  </a:cubicBezTo>
                  <a:cubicBezTo>
                    <a:pt x="272" y="236"/>
                    <a:pt x="333" y="224"/>
                    <a:pt x="369" y="202"/>
                  </a:cubicBezTo>
                  <a:cubicBezTo>
                    <a:pt x="375" y="199"/>
                    <a:pt x="382" y="201"/>
                    <a:pt x="386" y="207"/>
                  </a:cubicBezTo>
                  <a:cubicBezTo>
                    <a:pt x="389" y="212"/>
                    <a:pt x="387" y="220"/>
                    <a:pt x="381" y="223"/>
                  </a:cubicBezTo>
                  <a:close/>
                  <a:moveTo>
                    <a:pt x="381" y="126"/>
                  </a:moveTo>
                  <a:cubicBezTo>
                    <a:pt x="341" y="150"/>
                    <a:pt x="276" y="164"/>
                    <a:pt x="206" y="164"/>
                  </a:cubicBezTo>
                  <a:cubicBezTo>
                    <a:pt x="136" y="164"/>
                    <a:pt x="70" y="150"/>
                    <a:pt x="30" y="126"/>
                  </a:cubicBezTo>
                  <a:cubicBezTo>
                    <a:pt x="24" y="123"/>
                    <a:pt x="22" y="116"/>
                    <a:pt x="25" y="110"/>
                  </a:cubicBezTo>
                  <a:cubicBezTo>
                    <a:pt x="29" y="104"/>
                    <a:pt x="36" y="102"/>
                    <a:pt x="42" y="106"/>
                  </a:cubicBezTo>
                  <a:cubicBezTo>
                    <a:pt x="78" y="127"/>
                    <a:pt x="140" y="140"/>
                    <a:pt x="206" y="140"/>
                  </a:cubicBezTo>
                  <a:cubicBezTo>
                    <a:pt x="272" y="140"/>
                    <a:pt x="333" y="127"/>
                    <a:pt x="369" y="106"/>
                  </a:cubicBezTo>
                  <a:cubicBezTo>
                    <a:pt x="375" y="102"/>
                    <a:pt x="382" y="104"/>
                    <a:pt x="386" y="110"/>
                  </a:cubicBezTo>
                  <a:cubicBezTo>
                    <a:pt x="389" y="116"/>
                    <a:pt x="387" y="123"/>
                    <a:pt x="381" y="12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97" name="Group 196"/>
          <p:cNvGrpSpPr/>
          <p:nvPr/>
        </p:nvGrpSpPr>
        <p:grpSpPr>
          <a:xfrm>
            <a:off x="7187427" y="4479497"/>
            <a:ext cx="187784" cy="187833"/>
            <a:chOff x="2033588" y="1128713"/>
            <a:chExt cx="161925" cy="161925"/>
          </a:xfrm>
        </p:grpSpPr>
        <p:sp>
          <p:nvSpPr>
            <p:cNvPr id="198"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1" name="Group 210"/>
          <p:cNvGrpSpPr/>
          <p:nvPr/>
        </p:nvGrpSpPr>
        <p:grpSpPr>
          <a:xfrm>
            <a:off x="6845955" y="4478039"/>
            <a:ext cx="191250" cy="193193"/>
            <a:chOff x="2800350" y="1128713"/>
            <a:chExt cx="160338" cy="161925"/>
          </a:xfrm>
        </p:grpSpPr>
        <p:sp>
          <p:nvSpPr>
            <p:cNvPr id="212" name="Oval 10"/>
            <p:cNvSpPr>
              <a:spLocks noChangeArrowheads="1"/>
            </p:cNvSpPr>
            <p:nvPr/>
          </p:nvSpPr>
          <p:spPr bwMode="auto">
            <a:xfrm>
              <a:off x="2800350" y="1128713"/>
              <a:ext cx="160338" cy="161925"/>
            </a:xfrm>
            <a:prstGeom prst="ellipse">
              <a:avLst/>
            </a:prstGeom>
            <a:solidFill>
              <a:srgbClr val="669D3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11"/>
            <p:cNvSpPr>
              <a:spLocks/>
            </p:cNvSpPr>
            <p:nvPr/>
          </p:nvSpPr>
          <p:spPr bwMode="auto">
            <a:xfrm>
              <a:off x="2825750" y="1152525"/>
              <a:ext cx="103188" cy="112712"/>
            </a:xfrm>
            <a:custGeom>
              <a:avLst/>
              <a:gdLst>
                <a:gd name="T0" fmla="*/ 62 w 115"/>
                <a:gd name="T1" fmla="*/ 125 h 125"/>
                <a:gd name="T2" fmla="*/ 50 w 115"/>
                <a:gd name="T3" fmla="*/ 111 h 125"/>
                <a:gd name="T4" fmla="*/ 4 w 115"/>
                <a:gd name="T5" fmla="*/ 65 h 125"/>
                <a:gd name="T6" fmla="*/ 3 w 115"/>
                <a:gd name="T7" fmla="*/ 52 h 125"/>
                <a:gd name="T8" fmla="*/ 17 w 115"/>
                <a:gd name="T9" fmla="*/ 51 h 125"/>
                <a:gd name="T10" fmla="*/ 52 w 115"/>
                <a:gd name="T11" fmla="*/ 85 h 125"/>
                <a:gd name="T12" fmla="*/ 99 w 115"/>
                <a:gd name="T13" fmla="*/ 3 h 125"/>
                <a:gd name="T14" fmla="*/ 112 w 115"/>
                <a:gd name="T15" fmla="*/ 5 h 125"/>
                <a:gd name="T16" fmla="*/ 111 w 115"/>
                <a:gd name="T17" fmla="*/ 18 h 125"/>
                <a:gd name="T18" fmla="*/ 66 w 115"/>
                <a:gd name="T19" fmla="*/ 106 h 125"/>
                <a:gd name="T20" fmla="*/ 62 w 115"/>
                <a:gd name="T21"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125">
                  <a:moveTo>
                    <a:pt x="62" y="125"/>
                  </a:moveTo>
                  <a:cubicBezTo>
                    <a:pt x="50" y="111"/>
                    <a:pt x="50" y="111"/>
                    <a:pt x="50" y="111"/>
                  </a:cubicBezTo>
                  <a:cubicBezTo>
                    <a:pt x="32" y="91"/>
                    <a:pt x="28" y="86"/>
                    <a:pt x="4" y="65"/>
                  </a:cubicBezTo>
                  <a:cubicBezTo>
                    <a:pt x="0" y="62"/>
                    <a:pt x="0" y="56"/>
                    <a:pt x="3" y="52"/>
                  </a:cubicBezTo>
                  <a:cubicBezTo>
                    <a:pt x="7" y="48"/>
                    <a:pt x="13" y="48"/>
                    <a:pt x="17" y="51"/>
                  </a:cubicBezTo>
                  <a:cubicBezTo>
                    <a:pt x="35" y="67"/>
                    <a:pt x="42" y="74"/>
                    <a:pt x="52" y="85"/>
                  </a:cubicBezTo>
                  <a:cubicBezTo>
                    <a:pt x="61" y="58"/>
                    <a:pt x="79" y="18"/>
                    <a:pt x="99" y="3"/>
                  </a:cubicBezTo>
                  <a:cubicBezTo>
                    <a:pt x="103" y="0"/>
                    <a:pt x="109" y="1"/>
                    <a:pt x="112" y="5"/>
                  </a:cubicBezTo>
                  <a:cubicBezTo>
                    <a:pt x="115" y="9"/>
                    <a:pt x="115" y="15"/>
                    <a:pt x="111" y="18"/>
                  </a:cubicBezTo>
                  <a:cubicBezTo>
                    <a:pt x="92" y="32"/>
                    <a:pt x="71" y="81"/>
                    <a:pt x="66" y="106"/>
                  </a:cubicBezTo>
                  <a:lnTo>
                    <a:pt x="62" y="12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 name="Group 26"/>
          <p:cNvGrpSpPr/>
          <p:nvPr/>
        </p:nvGrpSpPr>
        <p:grpSpPr>
          <a:xfrm>
            <a:off x="2901262" y="3055984"/>
            <a:ext cx="451792" cy="453448"/>
            <a:chOff x="67691" y="2365356"/>
            <a:chExt cx="622138" cy="624418"/>
          </a:xfrm>
        </p:grpSpPr>
        <p:sp>
          <p:nvSpPr>
            <p:cNvPr id="26" name="Oval 25"/>
            <p:cNvSpPr/>
            <p:nvPr/>
          </p:nvSpPr>
          <p:spPr>
            <a:xfrm>
              <a:off x="80664" y="2379469"/>
              <a:ext cx="596193" cy="596193"/>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0" name="Freeform 57"/>
            <p:cNvSpPr>
              <a:spLocks noEditPoints="1"/>
            </p:cNvSpPr>
            <p:nvPr/>
          </p:nvSpPr>
          <p:spPr bwMode="auto">
            <a:xfrm>
              <a:off x="67691" y="2365356"/>
              <a:ext cx="622138" cy="624418"/>
            </a:xfrm>
            <a:custGeom>
              <a:avLst/>
              <a:gdLst>
                <a:gd name="T0" fmla="*/ 0 w 520"/>
                <a:gd name="T1" fmla="*/ 260 h 520"/>
                <a:gd name="T2" fmla="*/ 520 w 520"/>
                <a:gd name="T3" fmla="*/ 260 h 520"/>
                <a:gd name="T4" fmla="*/ 398 w 520"/>
                <a:gd name="T5" fmla="*/ 85 h 520"/>
                <a:gd name="T6" fmla="*/ 433 w 520"/>
                <a:gd name="T7" fmla="*/ 119 h 520"/>
                <a:gd name="T8" fmla="*/ 476 w 520"/>
                <a:gd name="T9" fmla="*/ 226 h 520"/>
                <a:gd name="T10" fmla="*/ 465 w 520"/>
                <a:gd name="T11" fmla="*/ 194 h 520"/>
                <a:gd name="T12" fmla="*/ 443 w 520"/>
                <a:gd name="T13" fmla="*/ 182 h 520"/>
                <a:gd name="T14" fmla="*/ 413 w 520"/>
                <a:gd name="T15" fmla="*/ 153 h 520"/>
                <a:gd name="T16" fmla="*/ 373 w 520"/>
                <a:gd name="T17" fmla="*/ 158 h 520"/>
                <a:gd name="T18" fmla="*/ 387 w 520"/>
                <a:gd name="T19" fmla="*/ 123 h 520"/>
                <a:gd name="T20" fmla="*/ 399 w 520"/>
                <a:gd name="T21" fmla="*/ 92 h 520"/>
                <a:gd name="T22" fmla="*/ 369 w 520"/>
                <a:gd name="T23" fmla="*/ 75 h 520"/>
                <a:gd name="T24" fmla="*/ 383 w 520"/>
                <a:gd name="T25" fmla="*/ 107 h 520"/>
                <a:gd name="T26" fmla="*/ 362 w 520"/>
                <a:gd name="T27" fmla="*/ 99 h 520"/>
                <a:gd name="T28" fmla="*/ 326 w 520"/>
                <a:gd name="T29" fmla="*/ 91 h 520"/>
                <a:gd name="T30" fmla="*/ 270 w 520"/>
                <a:gd name="T31" fmla="*/ 78 h 520"/>
                <a:gd name="T32" fmla="*/ 241 w 520"/>
                <a:gd name="T33" fmla="*/ 126 h 520"/>
                <a:gd name="T34" fmla="*/ 291 w 520"/>
                <a:gd name="T35" fmla="*/ 95 h 520"/>
                <a:gd name="T36" fmla="*/ 322 w 520"/>
                <a:gd name="T37" fmla="*/ 177 h 520"/>
                <a:gd name="T38" fmla="*/ 293 w 520"/>
                <a:gd name="T39" fmla="*/ 158 h 520"/>
                <a:gd name="T40" fmla="*/ 252 w 520"/>
                <a:gd name="T41" fmla="*/ 184 h 520"/>
                <a:gd name="T42" fmla="*/ 184 w 520"/>
                <a:gd name="T43" fmla="*/ 236 h 520"/>
                <a:gd name="T44" fmla="*/ 170 w 520"/>
                <a:gd name="T45" fmla="*/ 239 h 520"/>
                <a:gd name="T46" fmla="*/ 122 w 520"/>
                <a:gd name="T47" fmla="*/ 266 h 520"/>
                <a:gd name="T48" fmla="*/ 141 w 520"/>
                <a:gd name="T49" fmla="*/ 290 h 520"/>
                <a:gd name="T50" fmla="*/ 152 w 520"/>
                <a:gd name="T51" fmla="*/ 326 h 520"/>
                <a:gd name="T52" fmla="*/ 259 w 520"/>
                <a:gd name="T53" fmla="*/ 359 h 520"/>
                <a:gd name="T54" fmla="*/ 238 w 520"/>
                <a:gd name="T55" fmla="*/ 426 h 520"/>
                <a:gd name="T56" fmla="*/ 234 w 520"/>
                <a:gd name="T57" fmla="*/ 485 h 520"/>
                <a:gd name="T58" fmla="*/ 187 w 520"/>
                <a:gd name="T59" fmla="*/ 484 h 520"/>
                <a:gd name="T60" fmla="*/ 105 w 520"/>
                <a:gd name="T61" fmla="*/ 409 h 520"/>
                <a:gd name="T62" fmla="*/ 101 w 520"/>
                <a:gd name="T63" fmla="*/ 342 h 520"/>
                <a:gd name="T64" fmla="*/ 128 w 520"/>
                <a:gd name="T65" fmla="*/ 302 h 520"/>
                <a:gd name="T66" fmla="*/ 89 w 520"/>
                <a:gd name="T67" fmla="*/ 209 h 520"/>
                <a:gd name="T68" fmla="*/ 74 w 520"/>
                <a:gd name="T69" fmla="*/ 244 h 520"/>
                <a:gd name="T70" fmla="*/ 93 w 520"/>
                <a:gd name="T71" fmla="*/ 150 h 520"/>
                <a:gd name="T72" fmla="*/ 106 w 520"/>
                <a:gd name="T73" fmla="*/ 93 h 520"/>
                <a:gd name="T74" fmla="*/ 217 w 520"/>
                <a:gd name="T75" fmla="*/ 55 h 520"/>
                <a:gd name="T76" fmla="*/ 242 w 520"/>
                <a:gd name="T77" fmla="*/ 55 h 520"/>
                <a:gd name="T78" fmla="*/ 294 w 520"/>
                <a:gd name="T79" fmla="*/ 51 h 520"/>
                <a:gd name="T80" fmla="*/ 421 w 520"/>
                <a:gd name="T81" fmla="*/ 424 h 520"/>
                <a:gd name="T82" fmla="*/ 423 w 520"/>
                <a:gd name="T83" fmla="*/ 400 h 520"/>
                <a:gd name="T84" fmla="*/ 402 w 520"/>
                <a:gd name="T85" fmla="*/ 325 h 520"/>
                <a:gd name="T86" fmla="*/ 348 w 520"/>
                <a:gd name="T87" fmla="*/ 252 h 520"/>
                <a:gd name="T88" fmla="*/ 382 w 520"/>
                <a:gd name="T89" fmla="*/ 206 h 520"/>
                <a:gd name="T90" fmla="*/ 435 w 520"/>
                <a:gd name="T91" fmla="*/ 202 h 520"/>
                <a:gd name="T92" fmla="*/ 474 w 520"/>
                <a:gd name="T93" fmla="*/ 238 h 520"/>
                <a:gd name="T94" fmla="*/ 488 w 520"/>
                <a:gd name="T95" fmla="*/ 286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0" h="520">
                  <a:moveTo>
                    <a:pt x="260" y="0"/>
                  </a:moveTo>
                  <a:cubicBezTo>
                    <a:pt x="116" y="0"/>
                    <a:pt x="0" y="116"/>
                    <a:pt x="0" y="260"/>
                  </a:cubicBezTo>
                  <a:cubicBezTo>
                    <a:pt x="0" y="403"/>
                    <a:pt x="116" y="520"/>
                    <a:pt x="260" y="520"/>
                  </a:cubicBezTo>
                  <a:cubicBezTo>
                    <a:pt x="403" y="520"/>
                    <a:pt x="520" y="403"/>
                    <a:pt x="520" y="260"/>
                  </a:cubicBezTo>
                  <a:cubicBezTo>
                    <a:pt x="520" y="116"/>
                    <a:pt x="403" y="0"/>
                    <a:pt x="260" y="0"/>
                  </a:cubicBezTo>
                  <a:close/>
                  <a:moveTo>
                    <a:pt x="398" y="85"/>
                  </a:moveTo>
                  <a:cubicBezTo>
                    <a:pt x="401" y="87"/>
                    <a:pt x="420" y="104"/>
                    <a:pt x="415" y="106"/>
                  </a:cubicBezTo>
                  <a:cubicBezTo>
                    <a:pt x="411" y="108"/>
                    <a:pt x="433" y="119"/>
                    <a:pt x="433" y="119"/>
                  </a:cubicBezTo>
                  <a:cubicBezTo>
                    <a:pt x="465" y="134"/>
                    <a:pt x="485" y="206"/>
                    <a:pt x="485" y="219"/>
                  </a:cubicBezTo>
                  <a:cubicBezTo>
                    <a:pt x="485" y="232"/>
                    <a:pt x="481" y="232"/>
                    <a:pt x="476" y="226"/>
                  </a:cubicBezTo>
                  <a:cubicBezTo>
                    <a:pt x="471" y="221"/>
                    <a:pt x="474" y="211"/>
                    <a:pt x="473" y="205"/>
                  </a:cubicBezTo>
                  <a:cubicBezTo>
                    <a:pt x="471" y="199"/>
                    <a:pt x="469" y="195"/>
                    <a:pt x="465" y="194"/>
                  </a:cubicBezTo>
                  <a:cubicBezTo>
                    <a:pt x="461" y="192"/>
                    <a:pt x="452" y="184"/>
                    <a:pt x="450" y="175"/>
                  </a:cubicBezTo>
                  <a:cubicBezTo>
                    <a:pt x="448" y="166"/>
                    <a:pt x="445" y="179"/>
                    <a:pt x="443" y="182"/>
                  </a:cubicBezTo>
                  <a:cubicBezTo>
                    <a:pt x="441" y="185"/>
                    <a:pt x="437" y="182"/>
                    <a:pt x="436" y="174"/>
                  </a:cubicBezTo>
                  <a:cubicBezTo>
                    <a:pt x="434" y="166"/>
                    <a:pt x="420" y="152"/>
                    <a:pt x="413" y="153"/>
                  </a:cubicBezTo>
                  <a:cubicBezTo>
                    <a:pt x="406" y="155"/>
                    <a:pt x="399" y="174"/>
                    <a:pt x="395" y="174"/>
                  </a:cubicBezTo>
                  <a:cubicBezTo>
                    <a:pt x="391" y="173"/>
                    <a:pt x="374" y="170"/>
                    <a:pt x="373" y="158"/>
                  </a:cubicBezTo>
                  <a:cubicBezTo>
                    <a:pt x="372" y="145"/>
                    <a:pt x="383" y="144"/>
                    <a:pt x="390" y="142"/>
                  </a:cubicBezTo>
                  <a:cubicBezTo>
                    <a:pt x="397" y="140"/>
                    <a:pt x="386" y="131"/>
                    <a:pt x="387" y="123"/>
                  </a:cubicBezTo>
                  <a:cubicBezTo>
                    <a:pt x="388" y="114"/>
                    <a:pt x="394" y="117"/>
                    <a:pt x="401" y="111"/>
                  </a:cubicBezTo>
                  <a:cubicBezTo>
                    <a:pt x="408" y="105"/>
                    <a:pt x="399" y="92"/>
                    <a:pt x="399" y="92"/>
                  </a:cubicBezTo>
                  <a:cubicBezTo>
                    <a:pt x="397" y="89"/>
                    <a:pt x="396" y="83"/>
                    <a:pt x="398" y="85"/>
                  </a:cubicBezTo>
                  <a:close/>
                  <a:moveTo>
                    <a:pt x="369" y="75"/>
                  </a:moveTo>
                  <a:cubicBezTo>
                    <a:pt x="372" y="69"/>
                    <a:pt x="386" y="86"/>
                    <a:pt x="389" y="90"/>
                  </a:cubicBezTo>
                  <a:cubicBezTo>
                    <a:pt x="391" y="95"/>
                    <a:pt x="392" y="108"/>
                    <a:pt x="383" y="107"/>
                  </a:cubicBezTo>
                  <a:cubicBezTo>
                    <a:pt x="375" y="105"/>
                    <a:pt x="379" y="98"/>
                    <a:pt x="376" y="96"/>
                  </a:cubicBezTo>
                  <a:cubicBezTo>
                    <a:pt x="374" y="94"/>
                    <a:pt x="365" y="106"/>
                    <a:pt x="362" y="99"/>
                  </a:cubicBezTo>
                  <a:cubicBezTo>
                    <a:pt x="359" y="92"/>
                    <a:pt x="369" y="75"/>
                    <a:pt x="369" y="75"/>
                  </a:cubicBezTo>
                  <a:close/>
                  <a:moveTo>
                    <a:pt x="326" y="91"/>
                  </a:moveTo>
                  <a:cubicBezTo>
                    <a:pt x="322" y="93"/>
                    <a:pt x="305" y="106"/>
                    <a:pt x="302" y="93"/>
                  </a:cubicBezTo>
                  <a:cubicBezTo>
                    <a:pt x="299" y="81"/>
                    <a:pt x="283" y="77"/>
                    <a:pt x="270" y="78"/>
                  </a:cubicBezTo>
                  <a:cubicBezTo>
                    <a:pt x="258" y="79"/>
                    <a:pt x="215" y="83"/>
                    <a:pt x="214" y="99"/>
                  </a:cubicBezTo>
                  <a:cubicBezTo>
                    <a:pt x="213" y="115"/>
                    <a:pt x="240" y="110"/>
                    <a:pt x="241" y="126"/>
                  </a:cubicBezTo>
                  <a:cubicBezTo>
                    <a:pt x="242" y="143"/>
                    <a:pt x="253" y="137"/>
                    <a:pt x="256" y="120"/>
                  </a:cubicBezTo>
                  <a:cubicBezTo>
                    <a:pt x="259" y="104"/>
                    <a:pt x="271" y="83"/>
                    <a:pt x="291" y="95"/>
                  </a:cubicBezTo>
                  <a:cubicBezTo>
                    <a:pt x="312" y="108"/>
                    <a:pt x="316" y="126"/>
                    <a:pt x="317" y="143"/>
                  </a:cubicBezTo>
                  <a:cubicBezTo>
                    <a:pt x="318" y="159"/>
                    <a:pt x="322" y="169"/>
                    <a:pt x="322" y="177"/>
                  </a:cubicBezTo>
                  <a:cubicBezTo>
                    <a:pt x="322" y="186"/>
                    <a:pt x="315" y="198"/>
                    <a:pt x="310" y="185"/>
                  </a:cubicBezTo>
                  <a:cubicBezTo>
                    <a:pt x="304" y="171"/>
                    <a:pt x="300" y="150"/>
                    <a:pt x="293" y="158"/>
                  </a:cubicBezTo>
                  <a:cubicBezTo>
                    <a:pt x="287" y="166"/>
                    <a:pt x="298" y="184"/>
                    <a:pt x="286" y="186"/>
                  </a:cubicBezTo>
                  <a:cubicBezTo>
                    <a:pt x="273" y="188"/>
                    <a:pt x="264" y="176"/>
                    <a:pt x="252" y="184"/>
                  </a:cubicBezTo>
                  <a:cubicBezTo>
                    <a:pt x="239" y="192"/>
                    <a:pt x="214" y="222"/>
                    <a:pt x="208" y="230"/>
                  </a:cubicBezTo>
                  <a:cubicBezTo>
                    <a:pt x="203" y="239"/>
                    <a:pt x="187" y="228"/>
                    <a:pt x="184" y="236"/>
                  </a:cubicBezTo>
                  <a:cubicBezTo>
                    <a:pt x="181" y="244"/>
                    <a:pt x="185" y="258"/>
                    <a:pt x="180" y="258"/>
                  </a:cubicBezTo>
                  <a:cubicBezTo>
                    <a:pt x="174" y="258"/>
                    <a:pt x="168" y="247"/>
                    <a:pt x="170" y="239"/>
                  </a:cubicBezTo>
                  <a:cubicBezTo>
                    <a:pt x="172" y="231"/>
                    <a:pt x="154" y="227"/>
                    <a:pt x="142" y="228"/>
                  </a:cubicBezTo>
                  <a:cubicBezTo>
                    <a:pt x="129" y="229"/>
                    <a:pt x="113" y="262"/>
                    <a:pt x="122" y="266"/>
                  </a:cubicBezTo>
                  <a:cubicBezTo>
                    <a:pt x="130" y="270"/>
                    <a:pt x="159" y="246"/>
                    <a:pt x="153" y="265"/>
                  </a:cubicBezTo>
                  <a:cubicBezTo>
                    <a:pt x="148" y="283"/>
                    <a:pt x="131" y="283"/>
                    <a:pt x="141" y="290"/>
                  </a:cubicBezTo>
                  <a:cubicBezTo>
                    <a:pt x="151" y="297"/>
                    <a:pt x="157" y="297"/>
                    <a:pt x="154" y="305"/>
                  </a:cubicBezTo>
                  <a:cubicBezTo>
                    <a:pt x="152" y="314"/>
                    <a:pt x="143" y="321"/>
                    <a:pt x="152" y="326"/>
                  </a:cubicBezTo>
                  <a:cubicBezTo>
                    <a:pt x="160" y="331"/>
                    <a:pt x="197" y="335"/>
                    <a:pt x="212" y="344"/>
                  </a:cubicBezTo>
                  <a:cubicBezTo>
                    <a:pt x="228" y="353"/>
                    <a:pt x="245" y="358"/>
                    <a:pt x="259" y="359"/>
                  </a:cubicBezTo>
                  <a:cubicBezTo>
                    <a:pt x="272" y="361"/>
                    <a:pt x="271" y="372"/>
                    <a:pt x="266" y="384"/>
                  </a:cubicBezTo>
                  <a:cubicBezTo>
                    <a:pt x="262" y="395"/>
                    <a:pt x="258" y="421"/>
                    <a:pt x="238" y="426"/>
                  </a:cubicBezTo>
                  <a:cubicBezTo>
                    <a:pt x="219" y="431"/>
                    <a:pt x="232" y="446"/>
                    <a:pt x="216" y="458"/>
                  </a:cubicBezTo>
                  <a:cubicBezTo>
                    <a:pt x="201" y="469"/>
                    <a:pt x="221" y="483"/>
                    <a:pt x="234" y="485"/>
                  </a:cubicBezTo>
                  <a:cubicBezTo>
                    <a:pt x="246" y="487"/>
                    <a:pt x="255" y="485"/>
                    <a:pt x="252" y="493"/>
                  </a:cubicBezTo>
                  <a:cubicBezTo>
                    <a:pt x="249" y="500"/>
                    <a:pt x="215" y="494"/>
                    <a:pt x="187" y="484"/>
                  </a:cubicBezTo>
                  <a:cubicBezTo>
                    <a:pt x="159" y="474"/>
                    <a:pt x="154" y="444"/>
                    <a:pt x="149" y="430"/>
                  </a:cubicBezTo>
                  <a:cubicBezTo>
                    <a:pt x="144" y="415"/>
                    <a:pt x="115" y="412"/>
                    <a:pt x="105" y="409"/>
                  </a:cubicBezTo>
                  <a:cubicBezTo>
                    <a:pt x="96" y="406"/>
                    <a:pt x="73" y="361"/>
                    <a:pt x="87" y="358"/>
                  </a:cubicBezTo>
                  <a:cubicBezTo>
                    <a:pt x="100" y="354"/>
                    <a:pt x="97" y="349"/>
                    <a:pt x="101" y="342"/>
                  </a:cubicBezTo>
                  <a:cubicBezTo>
                    <a:pt x="106" y="335"/>
                    <a:pt x="126" y="325"/>
                    <a:pt x="132" y="324"/>
                  </a:cubicBezTo>
                  <a:cubicBezTo>
                    <a:pt x="138" y="323"/>
                    <a:pt x="138" y="305"/>
                    <a:pt x="128" y="302"/>
                  </a:cubicBezTo>
                  <a:cubicBezTo>
                    <a:pt x="119" y="298"/>
                    <a:pt x="98" y="283"/>
                    <a:pt x="96" y="270"/>
                  </a:cubicBezTo>
                  <a:cubicBezTo>
                    <a:pt x="94" y="256"/>
                    <a:pt x="88" y="212"/>
                    <a:pt x="89" y="209"/>
                  </a:cubicBezTo>
                  <a:cubicBezTo>
                    <a:pt x="90" y="206"/>
                    <a:pt x="79" y="216"/>
                    <a:pt x="79" y="229"/>
                  </a:cubicBezTo>
                  <a:cubicBezTo>
                    <a:pt x="79" y="243"/>
                    <a:pt x="74" y="258"/>
                    <a:pt x="74" y="244"/>
                  </a:cubicBezTo>
                  <a:cubicBezTo>
                    <a:pt x="74" y="229"/>
                    <a:pt x="75" y="198"/>
                    <a:pt x="76" y="192"/>
                  </a:cubicBezTo>
                  <a:cubicBezTo>
                    <a:pt x="77" y="186"/>
                    <a:pt x="80" y="155"/>
                    <a:pt x="93" y="150"/>
                  </a:cubicBezTo>
                  <a:cubicBezTo>
                    <a:pt x="105" y="145"/>
                    <a:pt x="101" y="133"/>
                    <a:pt x="100" y="123"/>
                  </a:cubicBezTo>
                  <a:cubicBezTo>
                    <a:pt x="98" y="114"/>
                    <a:pt x="94" y="102"/>
                    <a:pt x="106" y="93"/>
                  </a:cubicBezTo>
                  <a:cubicBezTo>
                    <a:pt x="106" y="93"/>
                    <a:pt x="147" y="60"/>
                    <a:pt x="206" y="44"/>
                  </a:cubicBezTo>
                  <a:cubicBezTo>
                    <a:pt x="206" y="44"/>
                    <a:pt x="218" y="44"/>
                    <a:pt x="217" y="55"/>
                  </a:cubicBezTo>
                  <a:cubicBezTo>
                    <a:pt x="216" y="65"/>
                    <a:pt x="231" y="57"/>
                    <a:pt x="234" y="54"/>
                  </a:cubicBezTo>
                  <a:cubicBezTo>
                    <a:pt x="236" y="51"/>
                    <a:pt x="240" y="50"/>
                    <a:pt x="242" y="55"/>
                  </a:cubicBezTo>
                  <a:cubicBezTo>
                    <a:pt x="244" y="60"/>
                    <a:pt x="252" y="55"/>
                    <a:pt x="256" y="51"/>
                  </a:cubicBezTo>
                  <a:cubicBezTo>
                    <a:pt x="260" y="47"/>
                    <a:pt x="275" y="37"/>
                    <a:pt x="294" y="51"/>
                  </a:cubicBezTo>
                  <a:cubicBezTo>
                    <a:pt x="314" y="64"/>
                    <a:pt x="330" y="89"/>
                    <a:pt x="326" y="91"/>
                  </a:cubicBezTo>
                  <a:close/>
                  <a:moveTo>
                    <a:pt x="421" y="424"/>
                  </a:moveTo>
                  <a:cubicBezTo>
                    <a:pt x="421" y="424"/>
                    <a:pt x="412" y="433"/>
                    <a:pt x="408" y="428"/>
                  </a:cubicBezTo>
                  <a:cubicBezTo>
                    <a:pt x="403" y="423"/>
                    <a:pt x="417" y="411"/>
                    <a:pt x="423" y="400"/>
                  </a:cubicBezTo>
                  <a:cubicBezTo>
                    <a:pt x="430" y="388"/>
                    <a:pt x="438" y="345"/>
                    <a:pt x="437" y="333"/>
                  </a:cubicBezTo>
                  <a:cubicBezTo>
                    <a:pt x="437" y="321"/>
                    <a:pt x="417" y="318"/>
                    <a:pt x="402" y="325"/>
                  </a:cubicBezTo>
                  <a:cubicBezTo>
                    <a:pt x="387" y="332"/>
                    <a:pt x="353" y="307"/>
                    <a:pt x="349" y="290"/>
                  </a:cubicBezTo>
                  <a:cubicBezTo>
                    <a:pt x="344" y="272"/>
                    <a:pt x="347" y="258"/>
                    <a:pt x="348" y="252"/>
                  </a:cubicBezTo>
                  <a:cubicBezTo>
                    <a:pt x="349" y="247"/>
                    <a:pt x="357" y="228"/>
                    <a:pt x="365" y="228"/>
                  </a:cubicBezTo>
                  <a:cubicBezTo>
                    <a:pt x="365" y="228"/>
                    <a:pt x="382" y="218"/>
                    <a:pt x="382" y="206"/>
                  </a:cubicBezTo>
                  <a:cubicBezTo>
                    <a:pt x="382" y="194"/>
                    <a:pt x="395" y="185"/>
                    <a:pt x="406" y="185"/>
                  </a:cubicBezTo>
                  <a:cubicBezTo>
                    <a:pt x="417" y="185"/>
                    <a:pt x="433" y="188"/>
                    <a:pt x="435" y="202"/>
                  </a:cubicBezTo>
                  <a:cubicBezTo>
                    <a:pt x="437" y="215"/>
                    <a:pt x="445" y="219"/>
                    <a:pt x="453" y="221"/>
                  </a:cubicBezTo>
                  <a:cubicBezTo>
                    <a:pt x="461" y="222"/>
                    <a:pt x="474" y="232"/>
                    <a:pt x="474" y="238"/>
                  </a:cubicBezTo>
                  <a:cubicBezTo>
                    <a:pt x="475" y="243"/>
                    <a:pt x="485" y="246"/>
                    <a:pt x="488" y="247"/>
                  </a:cubicBezTo>
                  <a:cubicBezTo>
                    <a:pt x="490" y="247"/>
                    <a:pt x="494" y="254"/>
                    <a:pt x="488" y="286"/>
                  </a:cubicBezTo>
                  <a:cubicBezTo>
                    <a:pt x="483" y="318"/>
                    <a:pt x="461" y="385"/>
                    <a:pt x="421" y="424"/>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p:cNvGrpSpPr/>
          <p:nvPr/>
        </p:nvGrpSpPr>
        <p:grpSpPr>
          <a:xfrm>
            <a:off x="3474785" y="3053060"/>
            <a:ext cx="449723" cy="449604"/>
            <a:chOff x="3324122" y="2870819"/>
            <a:chExt cx="449723" cy="449604"/>
          </a:xfrm>
        </p:grpSpPr>
        <p:sp>
          <p:nvSpPr>
            <p:cNvPr id="373" name="Oval 372"/>
            <p:cNvSpPr/>
            <p:nvPr/>
          </p:nvSpPr>
          <p:spPr>
            <a:xfrm>
              <a:off x="3332509" y="2879145"/>
              <a:ext cx="432951" cy="432951"/>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5" name="Freeform 22"/>
            <p:cNvSpPr>
              <a:spLocks noEditPoints="1"/>
            </p:cNvSpPr>
            <p:nvPr/>
          </p:nvSpPr>
          <p:spPr bwMode="auto">
            <a:xfrm rot="16200000">
              <a:off x="3324182" y="2870759"/>
              <a:ext cx="449604" cy="449723"/>
            </a:xfrm>
            <a:custGeom>
              <a:avLst/>
              <a:gdLst>
                <a:gd name="T0" fmla="*/ 213 w 425"/>
                <a:gd name="T1" fmla="*/ 0 h 425"/>
                <a:gd name="T2" fmla="*/ 0 w 425"/>
                <a:gd name="T3" fmla="*/ 213 h 425"/>
                <a:gd name="T4" fmla="*/ 213 w 425"/>
                <a:gd name="T5" fmla="*/ 425 h 425"/>
                <a:gd name="T6" fmla="*/ 425 w 425"/>
                <a:gd name="T7" fmla="*/ 213 h 425"/>
                <a:gd name="T8" fmla="*/ 213 w 425"/>
                <a:gd name="T9" fmla="*/ 0 h 425"/>
                <a:gd name="T10" fmla="*/ 159 w 425"/>
                <a:gd name="T11" fmla="*/ 77 h 425"/>
                <a:gd name="T12" fmla="*/ 191 w 425"/>
                <a:gd name="T13" fmla="*/ 77 h 425"/>
                <a:gd name="T14" fmla="*/ 191 w 425"/>
                <a:gd name="T15" fmla="*/ 37 h 425"/>
                <a:gd name="T16" fmla="*/ 213 w 425"/>
                <a:gd name="T17" fmla="*/ 16 h 425"/>
                <a:gd name="T18" fmla="*/ 234 w 425"/>
                <a:gd name="T19" fmla="*/ 37 h 425"/>
                <a:gd name="T20" fmla="*/ 234 w 425"/>
                <a:gd name="T21" fmla="*/ 77 h 425"/>
                <a:gd name="T22" fmla="*/ 266 w 425"/>
                <a:gd name="T23" fmla="*/ 77 h 425"/>
                <a:gd name="T24" fmla="*/ 274 w 425"/>
                <a:gd name="T25" fmla="*/ 90 h 425"/>
                <a:gd name="T26" fmla="*/ 222 w 425"/>
                <a:gd name="T27" fmla="*/ 163 h 425"/>
                <a:gd name="T28" fmla="*/ 203 w 425"/>
                <a:gd name="T29" fmla="*/ 163 h 425"/>
                <a:gd name="T30" fmla="*/ 152 w 425"/>
                <a:gd name="T31" fmla="*/ 90 h 425"/>
                <a:gd name="T32" fmla="*/ 159 w 425"/>
                <a:gd name="T33" fmla="*/ 77 h 425"/>
                <a:gd name="T34" fmla="*/ 116 w 425"/>
                <a:gd name="T35" fmla="*/ 266 h 425"/>
                <a:gd name="T36" fmla="*/ 102 w 425"/>
                <a:gd name="T37" fmla="*/ 273 h 425"/>
                <a:gd name="T38" fmla="*/ 29 w 425"/>
                <a:gd name="T39" fmla="*/ 222 h 425"/>
                <a:gd name="T40" fmla="*/ 29 w 425"/>
                <a:gd name="T41" fmla="*/ 203 h 425"/>
                <a:gd name="T42" fmla="*/ 102 w 425"/>
                <a:gd name="T43" fmla="*/ 152 h 425"/>
                <a:gd name="T44" fmla="*/ 116 w 425"/>
                <a:gd name="T45" fmla="*/ 159 h 425"/>
                <a:gd name="T46" fmla="*/ 116 w 425"/>
                <a:gd name="T47" fmla="*/ 191 h 425"/>
                <a:gd name="T48" fmla="*/ 172 w 425"/>
                <a:gd name="T49" fmla="*/ 191 h 425"/>
                <a:gd name="T50" fmla="*/ 194 w 425"/>
                <a:gd name="T51" fmla="*/ 213 h 425"/>
                <a:gd name="T52" fmla="*/ 172 w 425"/>
                <a:gd name="T53" fmla="*/ 234 h 425"/>
                <a:gd name="T54" fmla="*/ 116 w 425"/>
                <a:gd name="T55" fmla="*/ 234 h 425"/>
                <a:gd name="T56" fmla="*/ 116 w 425"/>
                <a:gd name="T57" fmla="*/ 266 h 425"/>
                <a:gd name="T58" fmla="*/ 266 w 425"/>
                <a:gd name="T59" fmla="*/ 348 h 425"/>
                <a:gd name="T60" fmla="*/ 234 w 425"/>
                <a:gd name="T61" fmla="*/ 348 h 425"/>
                <a:gd name="T62" fmla="*/ 234 w 425"/>
                <a:gd name="T63" fmla="*/ 388 h 425"/>
                <a:gd name="T64" fmla="*/ 213 w 425"/>
                <a:gd name="T65" fmla="*/ 409 h 425"/>
                <a:gd name="T66" fmla="*/ 191 w 425"/>
                <a:gd name="T67" fmla="*/ 388 h 425"/>
                <a:gd name="T68" fmla="*/ 191 w 425"/>
                <a:gd name="T69" fmla="*/ 348 h 425"/>
                <a:gd name="T70" fmla="*/ 159 w 425"/>
                <a:gd name="T71" fmla="*/ 348 h 425"/>
                <a:gd name="T72" fmla="*/ 152 w 425"/>
                <a:gd name="T73" fmla="*/ 335 h 425"/>
                <a:gd name="T74" fmla="*/ 203 w 425"/>
                <a:gd name="T75" fmla="*/ 262 h 425"/>
                <a:gd name="T76" fmla="*/ 222 w 425"/>
                <a:gd name="T77" fmla="*/ 262 h 425"/>
                <a:gd name="T78" fmla="*/ 273 w 425"/>
                <a:gd name="T79" fmla="*/ 335 h 425"/>
                <a:gd name="T80" fmla="*/ 266 w 425"/>
                <a:gd name="T81" fmla="*/ 348 h 425"/>
                <a:gd name="T82" fmla="*/ 396 w 425"/>
                <a:gd name="T83" fmla="*/ 222 h 425"/>
                <a:gd name="T84" fmla="*/ 323 w 425"/>
                <a:gd name="T85" fmla="*/ 273 h 425"/>
                <a:gd name="T86" fmla="*/ 310 w 425"/>
                <a:gd name="T87" fmla="*/ 266 h 425"/>
                <a:gd name="T88" fmla="*/ 310 w 425"/>
                <a:gd name="T89" fmla="*/ 234 h 425"/>
                <a:gd name="T90" fmla="*/ 253 w 425"/>
                <a:gd name="T91" fmla="*/ 234 h 425"/>
                <a:gd name="T92" fmla="*/ 232 w 425"/>
                <a:gd name="T93" fmla="*/ 213 h 425"/>
                <a:gd name="T94" fmla="*/ 253 w 425"/>
                <a:gd name="T95" fmla="*/ 191 h 425"/>
                <a:gd name="T96" fmla="*/ 310 w 425"/>
                <a:gd name="T97" fmla="*/ 191 h 425"/>
                <a:gd name="T98" fmla="*/ 310 w 425"/>
                <a:gd name="T99" fmla="*/ 159 h 425"/>
                <a:gd name="T100" fmla="*/ 323 w 425"/>
                <a:gd name="T101" fmla="*/ 152 h 425"/>
                <a:gd name="T102" fmla="*/ 396 w 425"/>
                <a:gd name="T103" fmla="*/ 203 h 425"/>
                <a:gd name="T104" fmla="*/ 396 w 425"/>
                <a:gd name="T105" fmla="*/ 22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25">
                  <a:moveTo>
                    <a:pt x="213" y="0"/>
                  </a:moveTo>
                  <a:cubicBezTo>
                    <a:pt x="95" y="0"/>
                    <a:pt x="0" y="95"/>
                    <a:pt x="0" y="213"/>
                  </a:cubicBezTo>
                  <a:cubicBezTo>
                    <a:pt x="0" y="330"/>
                    <a:pt x="95" y="425"/>
                    <a:pt x="213" y="425"/>
                  </a:cubicBezTo>
                  <a:cubicBezTo>
                    <a:pt x="330" y="425"/>
                    <a:pt x="425" y="330"/>
                    <a:pt x="425" y="213"/>
                  </a:cubicBezTo>
                  <a:cubicBezTo>
                    <a:pt x="425" y="95"/>
                    <a:pt x="330" y="0"/>
                    <a:pt x="213" y="0"/>
                  </a:cubicBezTo>
                  <a:close/>
                  <a:moveTo>
                    <a:pt x="159" y="77"/>
                  </a:moveTo>
                  <a:cubicBezTo>
                    <a:pt x="191" y="77"/>
                    <a:pt x="191" y="77"/>
                    <a:pt x="191" y="77"/>
                  </a:cubicBezTo>
                  <a:cubicBezTo>
                    <a:pt x="191" y="37"/>
                    <a:pt x="191" y="37"/>
                    <a:pt x="191" y="37"/>
                  </a:cubicBezTo>
                  <a:cubicBezTo>
                    <a:pt x="191" y="25"/>
                    <a:pt x="201" y="16"/>
                    <a:pt x="213" y="16"/>
                  </a:cubicBezTo>
                  <a:cubicBezTo>
                    <a:pt x="225" y="16"/>
                    <a:pt x="234" y="25"/>
                    <a:pt x="234" y="37"/>
                  </a:cubicBezTo>
                  <a:cubicBezTo>
                    <a:pt x="234" y="77"/>
                    <a:pt x="234" y="77"/>
                    <a:pt x="234" y="77"/>
                  </a:cubicBezTo>
                  <a:cubicBezTo>
                    <a:pt x="266" y="77"/>
                    <a:pt x="266" y="77"/>
                    <a:pt x="266" y="77"/>
                  </a:cubicBezTo>
                  <a:cubicBezTo>
                    <a:pt x="276" y="77"/>
                    <a:pt x="279" y="83"/>
                    <a:pt x="274" y="90"/>
                  </a:cubicBezTo>
                  <a:cubicBezTo>
                    <a:pt x="222" y="163"/>
                    <a:pt x="222" y="163"/>
                    <a:pt x="222" y="163"/>
                  </a:cubicBezTo>
                  <a:cubicBezTo>
                    <a:pt x="217" y="171"/>
                    <a:pt x="208" y="171"/>
                    <a:pt x="203" y="163"/>
                  </a:cubicBezTo>
                  <a:cubicBezTo>
                    <a:pt x="152" y="90"/>
                    <a:pt x="152" y="90"/>
                    <a:pt x="152" y="90"/>
                  </a:cubicBezTo>
                  <a:cubicBezTo>
                    <a:pt x="147" y="83"/>
                    <a:pt x="150" y="77"/>
                    <a:pt x="159" y="77"/>
                  </a:cubicBezTo>
                  <a:close/>
                  <a:moveTo>
                    <a:pt x="116" y="266"/>
                  </a:moveTo>
                  <a:cubicBezTo>
                    <a:pt x="116" y="275"/>
                    <a:pt x="110" y="279"/>
                    <a:pt x="102" y="273"/>
                  </a:cubicBezTo>
                  <a:cubicBezTo>
                    <a:pt x="29" y="222"/>
                    <a:pt x="29" y="222"/>
                    <a:pt x="29" y="222"/>
                  </a:cubicBezTo>
                  <a:cubicBezTo>
                    <a:pt x="22" y="217"/>
                    <a:pt x="22" y="208"/>
                    <a:pt x="29" y="203"/>
                  </a:cubicBezTo>
                  <a:cubicBezTo>
                    <a:pt x="102" y="152"/>
                    <a:pt x="102" y="152"/>
                    <a:pt x="102" y="152"/>
                  </a:cubicBezTo>
                  <a:cubicBezTo>
                    <a:pt x="110" y="147"/>
                    <a:pt x="116" y="150"/>
                    <a:pt x="116" y="159"/>
                  </a:cubicBezTo>
                  <a:cubicBezTo>
                    <a:pt x="116" y="191"/>
                    <a:pt x="116" y="191"/>
                    <a:pt x="116" y="191"/>
                  </a:cubicBezTo>
                  <a:cubicBezTo>
                    <a:pt x="172" y="191"/>
                    <a:pt x="172" y="191"/>
                    <a:pt x="172" y="191"/>
                  </a:cubicBezTo>
                  <a:cubicBezTo>
                    <a:pt x="184" y="191"/>
                    <a:pt x="194" y="201"/>
                    <a:pt x="194" y="213"/>
                  </a:cubicBezTo>
                  <a:cubicBezTo>
                    <a:pt x="194" y="224"/>
                    <a:pt x="184" y="234"/>
                    <a:pt x="172" y="234"/>
                  </a:cubicBezTo>
                  <a:cubicBezTo>
                    <a:pt x="116" y="234"/>
                    <a:pt x="116" y="234"/>
                    <a:pt x="116" y="234"/>
                  </a:cubicBezTo>
                  <a:lnTo>
                    <a:pt x="116" y="266"/>
                  </a:lnTo>
                  <a:close/>
                  <a:moveTo>
                    <a:pt x="266" y="348"/>
                  </a:moveTo>
                  <a:cubicBezTo>
                    <a:pt x="234" y="348"/>
                    <a:pt x="234" y="348"/>
                    <a:pt x="234" y="348"/>
                  </a:cubicBezTo>
                  <a:cubicBezTo>
                    <a:pt x="234" y="388"/>
                    <a:pt x="234" y="388"/>
                    <a:pt x="234" y="388"/>
                  </a:cubicBezTo>
                  <a:cubicBezTo>
                    <a:pt x="234" y="400"/>
                    <a:pt x="225" y="409"/>
                    <a:pt x="213" y="409"/>
                  </a:cubicBezTo>
                  <a:cubicBezTo>
                    <a:pt x="201" y="409"/>
                    <a:pt x="191" y="400"/>
                    <a:pt x="191" y="388"/>
                  </a:cubicBezTo>
                  <a:cubicBezTo>
                    <a:pt x="191" y="348"/>
                    <a:pt x="191" y="348"/>
                    <a:pt x="191" y="348"/>
                  </a:cubicBezTo>
                  <a:cubicBezTo>
                    <a:pt x="159" y="348"/>
                    <a:pt x="159" y="348"/>
                    <a:pt x="159" y="348"/>
                  </a:cubicBezTo>
                  <a:cubicBezTo>
                    <a:pt x="150" y="348"/>
                    <a:pt x="147" y="342"/>
                    <a:pt x="152" y="335"/>
                  </a:cubicBezTo>
                  <a:cubicBezTo>
                    <a:pt x="203" y="262"/>
                    <a:pt x="203" y="262"/>
                    <a:pt x="203" y="262"/>
                  </a:cubicBezTo>
                  <a:cubicBezTo>
                    <a:pt x="208" y="254"/>
                    <a:pt x="217" y="254"/>
                    <a:pt x="222" y="262"/>
                  </a:cubicBezTo>
                  <a:cubicBezTo>
                    <a:pt x="273" y="335"/>
                    <a:pt x="273" y="335"/>
                    <a:pt x="273" y="335"/>
                  </a:cubicBezTo>
                  <a:cubicBezTo>
                    <a:pt x="279" y="342"/>
                    <a:pt x="276" y="348"/>
                    <a:pt x="266" y="348"/>
                  </a:cubicBezTo>
                  <a:close/>
                  <a:moveTo>
                    <a:pt x="396" y="222"/>
                  </a:moveTo>
                  <a:cubicBezTo>
                    <a:pt x="323" y="273"/>
                    <a:pt x="323" y="273"/>
                    <a:pt x="323" y="273"/>
                  </a:cubicBezTo>
                  <a:cubicBezTo>
                    <a:pt x="316" y="279"/>
                    <a:pt x="310" y="275"/>
                    <a:pt x="310" y="266"/>
                  </a:cubicBezTo>
                  <a:cubicBezTo>
                    <a:pt x="310" y="234"/>
                    <a:pt x="310" y="234"/>
                    <a:pt x="310" y="234"/>
                  </a:cubicBezTo>
                  <a:cubicBezTo>
                    <a:pt x="253" y="234"/>
                    <a:pt x="253" y="234"/>
                    <a:pt x="253" y="234"/>
                  </a:cubicBezTo>
                  <a:cubicBezTo>
                    <a:pt x="241" y="234"/>
                    <a:pt x="232" y="224"/>
                    <a:pt x="232" y="213"/>
                  </a:cubicBezTo>
                  <a:cubicBezTo>
                    <a:pt x="232" y="201"/>
                    <a:pt x="241" y="191"/>
                    <a:pt x="253" y="191"/>
                  </a:cubicBezTo>
                  <a:cubicBezTo>
                    <a:pt x="310" y="191"/>
                    <a:pt x="310" y="191"/>
                    <a:pt x="310" y="191"/>
                  </a:cubicBezTo>
                  <a:cubicBezTo>
                    <a:pt x="310" y="159"/>
                    <a:pt x="310" y="159"/>
                    <a:pt x="310" y="159"/>
                  </a:cubicBezTo>
                  <a:cubicBezTo>
                    <a:pt x="310" y="150"/>
                    <a:pt x="316" y="147"/>
                    <a:pt x="323" y="152"/>
                  </a:cubicBezTo>
                  <a:cubicBezTo>
                    <a:pt x="396" y="203"/>
                    <a:pt x="396" y="203"/>
                    <a:pt x="396" y="203"/>
                  </a:cubicBezTo>
                  <a:cubicBezTo>
                    <a:pt x="404" y="208"/>
                    <a:pt x="404" y="217"/>
                    <a:pt x="396" y="222"/>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76" name="TextBox 375"/>
          <p:cNvSpPr txBox="1"/>
          <p:nvPr/>
        </p:nvSpPr>
        <p:spPr>
          <a:xfrm>
            <a:off x="2522386" y="2770455"/>
            <a:ext cx="1206350" cy="221599"/>
          </a:xfrm>
          <a:prstGeom prst="rect">
            <a:avLst/>
          </a:prstGeom>
          <a:noFill/>
        </p:spPr>
        <p:txBody>
          <a:bodyPr wrap="square" lIns="0" tIns="0" rIns="0" bIns="0" rtlCol="0">
            <a:spAutoFit/>
          </a:bodyPr>
          <a:lstStyle/>
          <a:p>
            <a:pPr algn="ctr">
              <a:lnSpc>
                <a:spcPct val="90000"/>
              </a:lnSpc>
            </a:pP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Multiple ISP </a:t>
            </a:r>
            <a:b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strategy</a:t>
            </a:r>
          </a:p>
        </p:txBody>
      </p:sp>
      <p:sp>
        <p:nvSpPr>
          <p:cNvPr id="377" name="TextBox 376"/>
          <p:cNvSpPr txBox="1"/>
          <p:nvPr/>
        </p:nvSpPr>
        <p:spPr>
          <a:xfrm>
            <a:off x="2754250" y="3586816"/>
            <a:ext cx="730474"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ISPa/b</a:t>
            </a:r>
          </a:p>
        </p:txBody>
      </p:sp>
      <p:sp>
        <p:nvSpPr>
          <p:cNvPr id="182" name="TextBox 181"/>
          <p:cNvSpPr txBox="1"/>
          <p:nvPr/>
        </p:nvSpPr>
        <p:spPr>
          <a:xfrm>
            <a:off x="847316" y="5017294"/>
            <a:ext cx="4223908" cy="1231106"/>
          </a:xfrm>
          <a:prstGeom prst="rect">
            <a:avLst/>
          </a:prstGeom>
          <a:noFill/>
        </p:spPr>
        <p:txBody>
          <a:bodyPr wrap="square" lIns="0" tIns="0" rIns="0" bIns="0" rtlCol="0">
            <a:spAutoFit/>
          </a:bodyPr>
          <a:lstStyle/>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Block web-based malicious files</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Block malicious web communication</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Advanced malware detection</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Reduce false positives </a:t>
            </a:r>
          </a:p>
        </p:txBody>
      </p:sp>
      <p:sp>
        <p:nvSpPr>
          <p:cNvPr id="190" name="Rounded Rectangle 189"/>
          <p:cNvSpPr/>
          <p:nvPr/>
        </p:nvSpPr>
        <p:spPr>
          <a:xfrm>
            <a:off x="4865999" y="920597"/>
            <a:ext cx="2676082" cy="1102131"/>
          </a:xfrm>
          <a:prstGeom prst="roundRect">
            <a:avLst>
              <a:gd name="adj" fmla="val 8285"/>
            </a:avLst>
          </a:prstGeom>
          <a:noFill/>
          <a:ln w="76200" cmpd="sng">
            <a:solidFill>
              <a:srgbClr val="00489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Title 1"/>
          <p:cNvSpPr>
            <a:spLocks noGrp="1"/>
          </p:cNvSpPr>
          <p:nvPr>
            <p:ph type="title"/>
          </p:nvPr>
        </p:nvSpPr>
        <p:spPr>
          <a:xfrm>
            <a:off x="395847" y="204885"/>
            <a:ext cx="10972800" cy="914400"/>
          </a:xfrm>
        </p:spPr>
        <p:txBody>
          <a:bodyPr/>
          <a:lstStyle/>
          <a:p>
            <a:r>
              <a:rPr lang="nb-NO" dirty="0"/>
              <a:t>FireEye Advanced Threat Protection</a:t>
            </a:r>
            <a:endParaRPr lang="en-GB" dirty="0"/>
          </a:p>
        </p:txBody>
      </p:sp>
    </p:spTree>
    <p:extLst>
      <p:ext uri="{BB962C8B-B14F-4D97-AF65-F5344CB8AC3E}">
        <p14:creationId xmlns:p14="http://schemas.microsoft.com/office/powerpoint/2010/main" val="3420309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TextBox 28"/>
          <p:cNvSpPr txBox="1"/>
          <p:nvPr/>
        </p:nvSpPr>
        <p:spPr>
          <a:xfrm>
            <a:off x="-680484" y="-4498710"/>
            <a:ext cx="65" cy="276999"/>
          </a:xfrm>
          <a:prstGeom prst="rect">
            <a:avLst/>
          </a:prstGeom>
          <a:noFill/>
        </p:spPr>
        <p:txBody>
          <a:bodyPr wrap="none" lIns="0" tIns="0" rIns="0" bIns="0" rtlCol="0">
            <a:spAutoFit/>
          </a:bodyPr>
          <a:lstStyle/>
          <a:p>
            <a:pPr>
              <a:lnSpc>
                <a:spcPct val="90000"/>
              </a:lnSpc>
              <a:spcAft>
                <a:spcPts val="600"/>
              </a:spcAft>
            </a:pPr>
            <a:endParaRPr lang="en-US" sz="2000" kern="1200" dirty="0">
              <a:gradFill>
                <a:gsLst>
                  <a:gs pos="0">
                    <a:schemeClr val="tx1"/>
                  </a:gs>
                  <a:gs pos="100000">
                    <a:schemeClr val="tx1"/>
                  </a:gs>
                </a:gsLst>
                <a:path path="shape">
                  <a:fillToRect l="50000" t="50000" r="50000" b="50000"/>
                </a:path>
              </a:gradFill>
              <a:effectLst>
                <a:outerShdw blurRad="38100" dist="25400" dir="2700000" algn="tl">
                  <a:srgbClr val="000000">
                    <a:alpha val="0"/>
                  </a:srgbClr>
                </a:outerShdw>
              </a:effectLst>
              <a:latin typeface="+mn-lt"/>
              <a:ea typeface="+mn-ea"/>
              <a:cs typeface="+mn-cs"/>
            </a:endParaRPr>
          </a:p>
        </p:txBody>
      </p:sp>
      <p:grpSp>
        <p:nvGrpSpPr>
          <p:cNvPr id="57" name="Group 56"/>
          <p:cNvGrpSpPr/>
          <p:nvPr/>
        </p:nvGrpSpPr>
        <p:grpSpPr>
          <a:xfrm>
            <a:off x="10338014" y="2599138"/>
            <a:ext cx="161582" cy="1256852"/>
            <a:chOff x="10271236" y="3573088"/>
            <a:chExt cx="223499" cy="1256852"/>
          </a:xfrm>
        </p:grpSpPr>
        <p:cxnSp>
          <p:nvCxnSpPr>
            <p:cNvPr id="52" name="Straight Connector 51"/>
            <p:cNvCxnSpPr/>
            <p:nvPr/>
          </p:nvCxnSpPr>
          <p:spPr>
            <a:xfrm flipH="1">
              <a:off x="10271236" y="4829940"/>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a:off x="10271236" y="3573088"/>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271236" y="3573088"/>
              <a:ext cx="0" cy="1256758"/>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sp>
        <p:nvSpPr>
          <p:cNvPr id="192" name="Rounded Rectangle 191"/>
          <p:cNvSpPr/>
          <p:nvPr/>
        </p:nvSpPr>
        <p:spPr>
          <a:xfrm>
            <a:off x="4347324" y="2407090"/>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3" name="Rounded Rectangle 192"/>
          <p:cNvSpPr/>
          <p:nvPr/>
        </p:nvSpPr>
        <p:spPr>
          <a:xfrm>
            <a:off x="5100989" y="2343861"/>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4" name="TextBox 193"/>
          <p:cNvSpPr txBox="1"/>
          <p:nvPr/>
        </p:nvSpPr>
        <p:spPr>
          <a:xfrm>
            <a:off x="4962473" y="2363217"/>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Perimeter  Services</a:t>
            </a:r>
          </a:p>
        </p:txBody>
      </p:sp>
      <p:cxnSp>
        <p:nvCxnSpPr>
          <p:cNvPr id="209" name="Straight Connector 208"/>
          <p:cNvCxnSpPr/>
          <p:nvPr/>
        </p:nvCxnSpPr>
        <p:spPr>
          <a:xfrm>
            <a:off x="6369746" y="1842921"/>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89" idx="2"/>
          </p:cNvCxnSpPr>
          <p:nvPr/>
        </p:nvCxnSpPr>
        <p:spPr>
          <a:xfrm>
            <a:off x="6206673" y="1927575"/>
            <a:ext cx="199" cy="65681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6020481" y="1842921"/>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174" name="Rounded Rectangle 173"/>
          <p:cNvSpPr/>
          <p:nvPr/>
        </p:nvSpPr>
        <p:spPr>
          <a:xfrm>
            <a:off x="5010538" y="1100273"/>
            <a:ext cx="2401569" cy="734408"/>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5" name="Rounded Rectangle 174"/>
          <p:cNvSpPr/>
          <p:nvPr/>
        </p:nvSpPr>
        <p:spPr>
          <a:xfrm>
            <a:off x="5353862" y="1024553"/>
            <a:ext cx="1695522" cy="151440"/>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6" name="TextBox 175"/>
          <p:cNvSpPr txBox="1"/>
          <p:nvPr/>
        </p:nvSpPr>
        <p:spPr>
          <a:xfrm>
            <a:off x="5398538" y="1056707"/>
            <a:ext cx="16027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FireEye Advanced Threat Protection</a:t>
            </a:r>
          </a:p>
        </p:txBody>
      </p:sp>
      <p:sp>
        <p:nvSpPr>
          <p:cNvPr id="177" name="Freeform 32"/>
          <p:cNvSpPr>
            <a:spLocks noEditPoints="1"/>
          </p:cNvSpPr>
          <p:nvPr/>
        </p:nvSpPr>
        <p:spPr bwMode="auto">
          <a:xfrm>
            <a:off x="5906199" y="1346389"/>
            <a:ext cx="600947" cy="139304"/>
          </a:xfrm>
          <a:custGeom>
            <a:avLst/>
            <a:gdLst>
              <a:gd name="T0" fmla="*/ 522 w 554"/>
              <a:gd name="T1" fmla="*/ 0 h 128"/>
              <a:gd name="T2" fmla="*/ 32 w 554"/>
              <a:gd name="T3" fmla="*/ 0 h 128"/>
              <a:gd name="T4" fmla="*/ 0 w 554"/>
              <a:gd name="T5" fmla="*/ 32 h 128"/>
              <a:gd name="T6" fmla="*/ 0 w 554"/>
              <a:gd name="T7" fmla="*/ 96 h 128"/>
              <a:gd name="T8" fmla="*/ 32 w 554"/>
              <a:gd name="T9" fmla="*/ 128 h 128"/>
              <a:gd name="T10" fmla="*/ 522 w 554"/>
              <a:gd name="T11" fmla="*/ 128 h 128"/>
              <a:gd name="T12" fmla="*/ 554 w 554"/>
              <a:gd name="T13" fmla="*/ 96 h 128"/>
              <a:gd name="T14" fmla="*/ 554 w 554"/>
              <a:gd name="T15" fmla="*/ 32 h 128"/>
              <a:gd name="T16" fmla="*/ 522 w 554"/>
              <a:gd name="T17" fmla="*/ 0 h 128"/>
              <a:gd name="T18" fmla="*/ 277 w 554"/>
              <a:gd name="T19" fmla="*/ 106 h 128"/>
              <a:gd name="T20" fmla="*/ 234 w 554"/>
              <a:gd name="T21" fmla="*/ 64 h 128"/>
              <a:gd name="T22" fmla="*/ 277 w 554"/>
              <a:gd name="T23" fmla="*/ 21 h 128"/>
              <a:gd name="T24" fmla="*/ 320 w 554"/>
              <a:gd name="T25" fmla="*/ 64 h 128"/>
              <a:gd name="T26" fmla="*/ 277 w 554"/>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4" h="128">
                <a:moveTo>
                  <a:pt x="522" y="0"/>
                </a:moveTo>
                <a:cubicBezTo>
                  <a:pt x="32" y="0"/>
                  <a:pt x="32" y="0"/>
                  <a:pt x="32" y="0"/>
                </a:cubicBezTo>
                <a:cubicBezTo>
                  <a:pt x="14" y="0"/>
                  <a:pt x="0" y="14"/>
                  <a:pt x="0" y="32"/>
                </a:cubicBezTo>
                <a:cubicBezTo>
                  <a:pt x="0" y="96"/>
                  <a:pt x="0" y="96"/>
                  <a:pt x="0" y="96"/>
                </a:cubicBezTo>
                <a:cubicBezTo>
                  <a:pt x="0" y="113"/>
                  <a:pt x="14" y="128"/>
                  <a:pt x="32" y="128"/>
                </a:cubicBezTo>
                <a:cubicBezTo>
                  <a:pt x="522" y="128"/>
                  <a:pt x="522" y="128"/>
                  <a:pt x="522" y="128"/>
                </a:cubicBezTo>
                <a:cubicBezTo>
                  <a:pt x="540" y="128"/>
                  <a:pt x="554" y="113"/>
                  <a:pt x="554" y="96"/>
                </a:cubicBezTo>
                <a:cubicBezTo>
                  <a:pt x="554" y="32"/>
                  <a:pt x="554" y="32"/>
                  <a:pt x="554" y="32"/>
                </a:cubicBezTo>
                <a:cubicBezTo>
                  <a:pt x="554" y="14"/>
                  <a:pt x="540" y="0"/>
                  <a:pt x="522" y="0"/>
                </a:cubicBezTo>
                <a:close/>
                <a:moveTo>
                  <a:pt x="277" y="106"/>
                </a:moveTo>
                <a:cubicBezTo>
                  <a:pt x="254" y="106"/>
                  <a:pt x="234" y="87"/>
                  <a:pt x="234" y="64"/>
                </a:cubicBezTo>
                <a:cubicBezTo>
                  <a:pt x="234" y="40"/>
                  <a:pt x="254" y="21"/>
                  <a:pt x="277" y="21"/>
                </a:cubicBezTo>
                <a:cubicBezTo>
                  <a:pt x="301" y="21"/>
                  <a:pt x="320" y="40"/>
                  <a:pt x="320" y="64"/>
                </a:cubicBezTo>
                <a:cubicBezTo>
                  <a:pt x="320" y="87"/>
                  <a:pt x="301" y="106"/>
                  <a:pt x="277"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TextBox 178"/>
          <p:cNvSpPr txBox="1"/>
          <p:nvPr/>
        </p:nvSpPr>
        <p:spPr>
          <a:xfrm>
            <a:off x="5870091" y="1555476"/>
            <a:ext cx="673162"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FireEye NX</a:t>
            </a:r>
          </a:p>
        </p:txBody>
      </p:sp>
      <p:grpSp>
        <p:nvGrpSpPr>
          <p:cNvPr id="184" name="Group 183"/>
          <p:cNvGrpSpPr/>
          <p:nvPr/>
        </p:nvGrpSpPr>
        <p:grpSpPr>
          <a:xfrm>
            <a:off x="6112781" y="1763682"/>
            <a:ext cx="187784" cy="187833"/>
            <a:chOff x="2033588" y="1128713"/>
            <a:chExt cx="161925" cy="161925"/>
          </a:xfrm>
        </p:grpSpPr>
        <p:sp>
          <p:nvSpPr>
            <p:cNvPr id="18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0" name="Rounded Rectangle 219"/>
          <p:cNvSpPr/>
          <p:nvPr/>
        </p:nvSpPr>
        <p:spPr>
          <a:xfrm>
            <a:off x="7455834" y="2407090"/>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1" name="Rounded Rectangle 220"/>
          <p:cNvSpPr/>
          <p:nvPr/>
        </p:nvSpPr>
        <p:spPr>
          <a:xfrm>
            <a:off x="8209499" y="2343861"/>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2" name="TextBox 221"/>
          <p:cNvSpPr txBox="1"/>
          <p:nvPr/>
        </p:nvSpPr>
        <p:spPr>
          <a:xfrm>
            <a:off x="8070983" y="2363217"/>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App Services</a:t>
            </a:r>
          </a:p>
        </p:txBody>
      </p:sp>
      <p:cxnSp>
        <p:nvCxnSpPr>
          <p:cNvPr id="231" name="Straight Connector 230"/>
          <p:cNvCxnSpPr/>
          <p:nvPr/>
        </p:nvCxnSpPr>
        <p:spPr>
          <a:xfrm>
            <a:off x="2564839" y="3194497"/>
            <a:ext cx="7956400"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564839" y="3366302"/>
            <a:ext cx="1926310"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1998615" y="2654464"/>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1998615" y="3367235"/>
            <a:ext cx="567039" cy="534389"/>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sp>
        <p:nvSpPr>
          <p:cNvPr id="235" name="Freeform 165"/>
          <p:cNvSpPr>
            <a:spLocks noChangeAspect="1" noEditPoints="1"/>
          </p:cNvSpPr>
          <p:nvPr/>
        </p:nvSpPr>
        <p:spPr bwMode="auto">
          <a:xfrm>
            <a:off x="1587750" y="2311837"/>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6" name="TextBox 235"/>
          <p:cNvSpPr txBox="1"/>
          <p:nvPr/>
        </p:nvSpPr>
        <p:spPr>
          <a:xfrm>
            <a:off x="1443924" y="2813360"/>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Legitimate</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Users</a:t>
            </a:r>
          </a:p>
        </p:txBody>
      </p:sp>
      <p:sp>
        <p:nvSpPr>
          <p:cNvPr id="237" name="Freeform 28"/>
          <p:cNvSpPr>
            <a:spLocks noEditPoints="1"/>
          </p:cNvSpPr>
          <p:nvPr/>
        </p:nvSpPr>
        <p:spPr bwMode="auto">
          <a:xfrm>
            <a:off x="10025296" y="3042819"/>
            <a:ext cx="169120" cy="226127"/>
          </a:xfrm>
          <a:custGeom>
            <a:avLst/>
            <a:gdLst>
              <a:gd name="T0" fmla="*/ 549 w 1147"/>
              <a:gd name="T1" fmla="*/ 166 h 1533"/>
              <a:gd name="T2" fmla="*/ 549 w 1147"/>
              <a:gd name="T3" fmla="*/ 166 h 1533"/>
              <a:gd name="T4" fmla="*/ 598 w 1147"/>
              <a:gd name="T5" fmla="*/ 166 h 1533"/>
              <a:gd name="T6" fmla="*/ 875 w 1147"/>
              <a:gd name="T7" fmla="*/ 444 h 1533"/>
              <a:gd name="T8" fmla="*/ 875 w 1147"/>
              <a:gd name="T9" fmla="*/ 642 h 1533"/>
              <a:gd name="T10" fmla="*/ 272 w 1147"/>
              <a:gd name="T11" fmla="*/ 642 h 1533"/>
              <a:gd name="T12" fmla="*/ 272 w 1147"/>
              <a:gd name="T13" fmla="*/ 444 h 1533"/>
              <a:gd name="T14" fmla="*/ 549 w 1147"/>
              <a:gd name="T15" fmla="*/ 166 h 1533"/>
              <a:gd name="T16" fmla="*/ 549 w 1147"/>
              <a:gd name="T17" fmla="*/ 166 h 1533"/>
              <a:gd name="T18" fmla="*/ 1041 w 1147"/>
              <a:gd name="T19" fmla="*/ 642 h 1533"/>
              <a:gd name="T20" fmla="*/ 1041 w 1147"/>
              <a:gd name="T21" fmla="*/ 642 h 1533"/>
              <a:gd name="T22" fmla="*/ 1041 w 1147"/>
              <a:gd name="T23" fmla="*/ 444 h 1533"/>
              <a:gd name="T24" fmla="*/ 598 w 1147"/>
              <a:gd name="T25" fmla="*/ 0 h 1533"/>
              <a:gd name="T26" fmla="*/ 549 w 1147"/>
              <a:gd name="T27" fmla="*/ 0 h 1533"/>
              <a:gd name="T28" fmla="*/ 106 w 1147"/>
              <a:gd name="T29" fmla="*/ 444 h 1533"/>
              <a:gd name="T30" fmla="*/ 106 w 1147"/>
              <a:gd name="T31" fmla="*/ 642 h 1533"/>
              <a:gd name="T32" fmla="*/ 0 w 1147"/>
              <a:gd name="T33" fmla="*/ 753 h 1533"/>
              <a:gd name="T34" fmla="*/ 0 w 1147"/>
              <a:gd name="T35" fmla="*/ 1422 h 1533"/>
              <a:gd name="T36" fmla="*/ 111 w 1147"/>
              <a:gd name="T37" fmla="*/ 1533 h 1533"/>
              <a:gd name="T38" fmla="*/ 1037 w 1147"/>
              <a:gd name="T39" fmla="*/ 1533 h 1533"/>
              <a:gd name="T40" fmla="*/ 1147 w 1147"/>
              <a:gd name="T41" fmla="*/ 1422 h 1533"/>
              <a:gd name="T42" fmla="*/ 1147 w 1147"/>
              <a:gd name="T43" fmla="*/ 753 h 1533"/>
              <a:gd name="T44" fmla="*/ 1041 w 1147"/>
              <a:gd name="T45" fmla="*/ 642 h 1533"/>
              <a:gd name="T46" fmla="*/ 1041 w 1147"/>
              <a:gd name="T47" fmla="*/ 642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7" h="1533">
                <a:moveTo>
                  <a:pt x="549" y="166"/>
                </a:moveTo>
                <a:lnTo>
                  <a:pt x="549" y="166"/>
                </a:lnTo>
                <a:lnTo>
                  <a:pt x="598" y="166"/>
                </a:lnTo>
                <a:cubicBezTo>
                  <a:pt x="751" y="166"/>
                  <a:pt x="875" y="291"/>
                  <a:pt x="875" y="444"/>
                </a:cubicBezTo>
                <a:lnTo>
                  <a:pt x="875" y="642"/>
                </a:lnTo>
                <a:lnTo>
                  <a:pt x="272" y="642"/>
                </a:lnTo>
                <a:lnTo>
                  <a:pt x="272" y="444"/>
                </a:lnTo>
                <a:cubicBezTo>
                  <a:pt x="272" y="291"/>
                  <a:pt x="396" y="166"/>
                  <a:pt x="549" y="166"/>
                </a:cubicBezTo>
                <a:lnTo>
                  <a:pt x="549" y="166"/>
                </a:lnTo>
                <a:close/>
                <a:moveTo>
                  <a:pt x="1041" y="642"/>
                </a:moveTo>
                <a:lnTo>
                  <a:pt x="1041" y="642"/>
                </a:lnTo>
                <a:lnTo>
                  <a:pt x="1041" y="444"/>
                </a:lnTo>
                <a:cubicBezTo>
                  <a:pt x="1041" y="199"/>
                  <a:pt x="842" y="0"/>
                  <a:pt x="598" y="0"/>
                </a:cubicBezTo>
                <a:lnTo>
                  <a:pt x="549" y="0"/>
                </a:lnTo>
                <a:cubicBezTo>
                  <a:pt x="305" y="0"/>
                  <a:pt x="106" y="199"/>
                  <a:pt x="106" y="444"/>
                </a:cubicBezTo>
                <a:lnTo>
                  <a:pt x="106" y="642"/>
                </a:lnTo>
                <a:cubicBezTo>
                  <a:pt x="47" y="645"/>
                  <a:pt x="0" y="693"/>
                  <a:pt x="0" y="753"/>
                </a:cubicBezTo>
                <a:lnTo>
                  <a:pt x="0" y="1422"/>
                </a:lnTo>
                <a:cubicBezTo>
                  <a:pt x="0" y="1483"/>
                  <a:pt x="50" y="1533"/>
                  <a:pt x="111" y="1533"/>
                </a:cubicBezTo>
                <a:lnTo>
                  <a:pt x="1037" y="1533"/>
                </a:lnTo>
                <a:cubicBezTo>
                  <a:pt x="1097" y="1533"/>
                  <a:pt x="1147" y="1483"/>
                  <a:pt x="1147" y="1422"/>
                </a:cubicBezTo>
                <a:lnTo>
                  <a:pt x="1147" y="753"/>
                </a:lnTo>
                <a:cubicBezTo>
                  <a:pt x="1147" y="693"/>
                  <a:pt x="1100" y="645"/>
                  <a:pt x="1041" y="642"/>
                </a:cubicBezTo>
                <a:lnTo>
                  <a:pt x="1041" y="642"/>
                </a:lnTo>
                <a:close/>
              </a:path>
            </a:pathLst>
          </a:custGeom>
          <a:solidFill>
            <a:srgbClr val="669D34"/>
          </a:solidFill>
          <a:ln w="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39" name="Freeform 272"/>
          <p:cNvSpPr>
            <a:spLocks noEditPoints="1"/>
          </p:cNvSpPr>
          <p:nvPr/>
        </p:nvSpPr>
        <p:spPr bwMode="auto">
          <a:xfrm>
            <a:off x="10521239" y="2340965"/>
            <a:ext cx="495937" cy="374977"/>
          </a:xfrm>
          <a:custGeom>
            <a:avLst/>
            <a:gdLst>
              <a:gd name="T0" fmla="*/ 416 w 473"/>
              <a:gd name="T1" fmla="*/ 176 h 357"/>
              <a:gd name="T2" fmla="*/ 416 w 473"/>
              <a:gd name="T3" fmla="*/ 225 h 357"/>
              <a:gd name="T4" fmla="*/ 377 w 473"/>
              <a:gd name="T5" fmla="*/ 264 h 357"/>
              <a:gd name="T6" fmla="*/ 364 w 473"/>
              <a:gd name="T7" fmla="*/ 264 h 357"/>
              <a:gd name="T8" fmla="*/ 364 w 473"/>
              <a:gd name="T9" fmla="*/ 274 h 357"/>
              <a:gd name="T10" fmla="*/ 325 w 473"/>
              <a:gd name="T11" fmla="*/ 314 h 357"/>
              <a:gd name="T12" fmla="*/ 307 w 473"/>
              <a:gd name="T13" fmla="*/ 314 h 357"/>
              <a:gd name="T14" fmla="*/ 307 w 473"/>
              <a:gd name="T15" fmla="*/ 317 h 357"/>
              <a:gd name="T16" fmla="*/ 268 w 473"/>
              <a:gd name="T17" fmla="*/ 357 h 357"/>
              <a:gd name="T18" fmla="*/ 110 w 473"/>
              <a:gd name="T19" fmla="*/ 357 h 357"/>
              <a:gd name="T20" fmla="*/ 71 w 473"/>
              <a:gd name="T21" fmla="*/ 317 h 357"/>
              <a:gd name="T22" fmla="*/ 71 w 473"/>
              <a:gd name="T23" fmla="*/ 310 h 357"/>
              <a:gd name="T24" fmla="*/ 39 w 473"/>
              <a:gd name="T25" fmla="*/ 310 h 357"/>
              <a:gd name="T26" fmla="*/ 0 w 473"/>
              <a:gd name="T27" fmla="*/ 271 h 357"/>
              <a:gd name="T28" fmla="*/ 0 w 473"/>
              <a:gd name="T29" fmla="*/ 211 h 357"/>
              <a:gd name="T30" fmla="*/ 39 w 473"/>
              <a:gd name="T31" fmla="*/ 172 h 357"/>
              <a:gd name="T32" fmla="*/ 52 w 473"/>
              <a:gd name="T33" fmla="*/ 172 h 357"/>
              <a:gd name="T34" fmla="*/ 52 w 473"/>
              <a:gd name="T35" fmla="*/ 161 h 357"/>
              <a:gd name="T36" fmla="*/ 91 w 473"/>
              <a:gd name="T37" fmla="*/ 122 h 357"/>
              <a:gd name="T38" fmla="*/ 109 w 473"/>
              <a:gd name="T39" fmla="*/ 122 h 357"/>
              <a:gd name="T40" fmla="*/ 109 w 473"/>
              <a:gd name="T41" fmla="*/ 118 h 357"/>
              <a:gd name="T42" fmla="*/ 149 w 473"/>
              <a:gd name="T43" fmla="*/ 79 h 357"/>
              <a:gd name="T44" fmla="*/ 270 w 473"/>
              <a:gd name="T45" fmla="*/ 79 h 357"/>
              <a:gd name="T46" fmla="*/ 270 w 473"/>
              <a:gd name="T47" fmla="*/ 127 h 357"/>
              <a:gd name="T48" fmla="*/ 319 w 473"/>
              <a:gd name="T49" fmla="*/ 176 h 357"/>
              <a:gd name="T50" fmla="*/ 416 w 473"/>
              <a:gd name="T51" fmla="*/ 176 h 357"/>
              <a:gd name="T52" fmla="*/ 310 w 473"/>
              <a:gd name="T53" fmla="*/ 21 h 357"/>
              <a:gd name="T54" fmla="*/ 321 w 473"/>
              <a:gd name="T55" fmla="*/ 32 h 357"/>
              <a:gd name="T56" fmla="*/ 332 w 473"/>
              <a:gd name="T57" fmla="*/ 21 h 357"/>
              <a:gd name="T58" fmla="*/ 321 w 473"/>
              <a:gd name="T59" fmla="*/ 9 h 357"/>
              <a:gd name="T60" fmla="*/ 310 w 473"/>
              <a:gd name="T61" fmla="*/ 21 h 357"/>
              <a:gd name="T62" fmla="*/ 454 w 473"/>
              <a:gd name="T63" fmla="*/ 41 h 357"/>
              <a:gd name="T64" fmla="*/ 454 w 473"/>
              <a:gd name="T65" fmla="*/ 36 h 357"/>
              <a:gd name="T66" fmla="*/ 308 w 473"/>
              <a:gd name="T67" fmla="*/ 36 h 357"/>
              <a:gd name="T68" fmla="*/ 307 w 473"/>
              <a:gd name="T69" fmla="*/ 41 h 357"/>
              <a:gd name="T70" fmla="*/ 307 w 473"/>
              <a:gd name="T71" fmla="*/ 119 h 357"/>
              <a:gd name="T72" fmla="*/ 329 w 473"/>
              <a:gd name="T73" fmla="*/ 141 h 357"/>
              <a:gd name="T74" fmla="*/ 432 w 473"/>
              <a:gd name="T75" fmla="*/ 141 h 357"/>
              <a:gd name="T76" fmla="*/ 454 w 473"/>
              <a:gd name="T77" fmla="*/ 119 h 357"/>
              <a:gd name="T78" fmla="*/ 454 w 473"/>
              <a:gd name="T79" fmla="*/ 41 h 357"/>
              <a:gd name="T80" fmla="*/ 473 w 473"/>
              <a:gd name="T81" fmla="*/ 100 h 357"/>
              <a:gd name="T82" fmla="*/ 473 w 473"/>
              <a:gd name="T83" fmla="*/ 119 h 357"/>
              <a:gd name="T84" fmla="*/ 432 w 473"/>
              <a:gd name="T85" fmla="*/ 159 h 357"/>
              <a:gd name="T86" fmla="*/ 329 w 473"/>
              <a:gd name="T87" fmla="*/ 159 h 357"/>
              <a:gd name="T88" fmla="*/ 289 w 473"/>
              <a:gd name="T89" fmla="*/ 119 h 357"/>
              <a:gd name="T90" fmla="*/ 289 w 473"/>
              <a:gd name="T91" fmla="*/ 41 h 357"/>
              <a:gd name="T92" fmla="*/ 329 w 473"/>
              <a:gd name="T93" fmla="*/ 0 h 357"/>
              <a:gd name="T94" fmla="*/ 336 w 473"/>
              <a:gd name="T95" fmla="*/ 0 h 357"/>
              <a:gd name="T96" fmla="*/ 355 w 473"/>
              <a:gd name="T97" fmla="*/ 0 h 357"/>
              <a:gd name="T98" fmla="*/ 432 w 473"/>
              <a:gd name="T99" fmla="*/ 0 h 357"/>
              <a:gd name="T100" fmla="*/ 473 w 473"/>
              <a:gd name="T101" fmla="*/ 41 h 357"/>
              <a:gd name="T102" fmla="*/ 473 w 473"/>
              <a:gd name="T103" fmla="*/ 81 h 357"/>
              <a:gd name="T104" fmla="*/ 473 w 473"/>
              <a:gd name="T105" fmla="*/ 10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3" h="357">
                <a:moveTo>
                  <a:pt x="416" y="176"/>
                </a:moveTo>
                <a:cubicBezTo>
                  <a:pt x="416" y="225"/>
                  <a:pt x="416" y="225"/>
                  <a:pt x="416" y="225"/>
                </a:cubicBezTo>
                <a:cubicBezTo>
                  <a:pt x="416" y="246"/>
                  <a:pt x="399" y="264"/>
                  <a:pt x="377" y="264"/>
                </a:cubicBezTo>
                <a:cubicBezTo>
                  <a:pt x="364" y="264"/>
                  <a:pt x="364" y="264"/>
                  <a:pt x="364" y="264"/>
                </a:cubicBezTo>
                <a:cubicBezTo>
                  <a:pt x="364" y="274"/>
                  <a:pt x="364" y="274"/>
                  <a:pt x="364" y="274"/>
                </a:cubicBezTo>
                <a:cubicBezTo>
                  <a:pt x="364" y="296"/>
                  <a:pt x="347" y="314"/>
                  <a:pt x="325" y="314"/>
                </a:cubicBezTo>
                <a:cubicBezTo>
                  <a:pt x="307" y="314"/>
                  <a:pt x="307" y="314"/>
                  <a:pt x="307" y="314"/>
                </a:cubicBezTo>
                <a:cubicBezTo>
                  <a:pt x="307" y="317"/>
                  <a:pt x="307" y="317"/>
                  <a:pt x="307" y="317"/>
                </a:cubicBezTo>
                <a:cubicBezTo>
                  <a:pt x="307" y="339"/>
                  <a:pt x="289" y="357"/>
                  <a:pt x="268" y="357"/>
                </a:cubicBezTo>
                <a:cubicBezTo>
                  <a:pt x="110" y="357"/>
                  <a:pt x="110" y="357"/>
                  <a:pt x="110" y="357"/>
                </a:cubicBezTo>
                <a:cubicBezTo>
                  <a:pt x="88" y="357"/>
                  <a:pt x="71" y="339"/>
                  <a:pt x="71" y="317"/>
                </a:cubicBezTo>
                <a:cubicBezTo>
                  <a:pt x="71" y="310"/>
                  <a:pt x="71" y="310"/>
                  <a:pt x="71" y="310"/>
                </a:cubicBezTo>
                <a:cubicBezTo>
                  <a:pt x="39" y="310"/>
                  <a:pt x="39" y="310"/>
                  <a:pt x="39" y="310"/>
                </a:cubicBezTo>
                <a:cubicBezTo>
                  <a:pt x="18" y="310"/>
                  <a:pt x="0" y="293"/>
                  <a:pt x="0" y="271"/>
                </a:cubicBezTo>
                <a:cubicBezTo>
                  <a:pt x="0" y="211"/>
                  <a:pt x="0" y="211"/>
                  <a:pt x="0" y="211"/>
                </a:cubicBezTo>
                <a:cubicBezTo>
                  <a:pt x="0" y="189"/>
                  <a:pt x="18" y="172"/>
                  <a:pt x="39" y="172"/>
                </a:cubicBezTo>
                <a:cubicBezTo>
                  <a:pt x="52" y="172"/>
                  <a:pt x="52" y="172"/>
                  <a:pt x="52" y="172"/>
                </a:cubicBezTo>
                <a:cubicBezTo>
                  <a:pt x="52" y="161"/>
                  <a:pt x="52" y="161"/>
                  <a:pt x="52" y="161"/>
                </a:cubicBezTo>
                <a:cubicBezTo>
                  <a:pt x="52" y="140"/>
                  <a:pt x="69" y="122"/>
                  <a:pt x="91" y="122"/>
                </a:cubicBezTo>
                <a:cubicBezTo>
                  <a:pt x="109" y="122"/>
                  <a:pt x="109" y="122"/>
                  <a:pt x="109" y="122"/>
                </a:cubicBezTo>
                <a:cubicBezTo>
                  <a:pt x="109" y="118"/>
                  <a:pt x="109" y="118"/>
                  <a:pt x="109" y="118"/>
                </a:cubicBezTo>
                <a:cubicBezTo>
                  <a:pt x="109" y="97"/>
                  <a:pt x="127" y="79"/>
                  <a:pt x="149" y="79"/>
                </a:cubicBezTo>
                <a:cubicBezTo>
                  <a:pt x="270" y="79"/>
                  <a:pt x="270" y="79"/>
                  <a:pt x="270" y="79"/>
                </a:cubicBezTo>
                <a:cubicBezTo>
                  <a:pt x="270" y="127"/>
                  <a:pt x="270" y="127"/>
                  <a:pt x="270" y="127"/>
                </a:cubicBezTo>
                <a:cubicBezTo>
                  <a:pt x="270" y="154"/>
                  <a:pt x="292" y="176"/>
                  <a:pt x="319" y="176"/>
                </a:cubicBezTo>
                <a:lnTo>
                  <a:pt x="416" y="176"/>
                </a:lnTo>
                <a:close/>
                <a:moveTo>
                  <a:pt x="310" y="21"/>
                </a:moveTo>
                <a:cubicBezTo>
                  <a:pt x="310" y="27"/>
                  <a:pt x="315" y="32"/>
                  <a:pt x="321" y="32"/>
                </a:cubicBezTo>
                <a:cubicBezTo>
                  <a:pt x="327" y="32"/>
                  <a:pt x="332" y="27"/>
                  <a:pt x="332" y="21"/>
                </a:cubicBezTo>
                <a:cubicBezTo>
                  <a:pt x="332" y="14"/>
                  <a:pt x="327" y="9"/>
                  <a:pt x="321" y="9"/>
                </a:cubicBezTo>
                <a:cubicBezTo>
                  <a:pt x="315" y="9"/>
                  <a:pt x="310" y="14"/>
                  <a:pt x="310" y="21"/>
                </a:cubicBezTo>
                <a:close/>
                <a:moveTo>
                  <a:pt x="454" y="41"/>
                </a:moveTo>
                <a:cubicBezTo>
                  <a:pt x="454" y="39"/>
                  <a:pt x="454" y="38"/>
                  <a:pt x="454" y="36"/>
                </a:cubicBezTo>
                <a:cubicBezTo>
                  <a:pt x="308" y="36"/>
                  <a:pt x="308" y="36"/>
                  <a:pt x="308" y="36"/>
                </a:cubicBezTo>
                <a:cubicBezTo>
                  <a:pt x="307" y="38"/>
                  <a:pt x="307" y="39"/>
                  <a:pt x="307" y="41"/>
                </a:cubicBezTo>
                <a:cubicBezTo>
                  <a:pt x="307" y="119"/>
                  <a:pt x="307" y="119"/>
                  <a:pt x="307" y="119"/>
                </a:cubicBezTo>
                <a:cubicBezTo>
                  <a:pt x="307" y="131"/>
                  <a:pt x="317" y="141"/>
                  <a:pt x="329" y="141"/>
                </a:cubicBezTo>
                <a:cubicBezTo>
                  <a:pt x="432" y="141"/>
                  <a:pt x="432" y="141"/>
                  <a:pt x="432" y="141"/>
                </a:cubicBezTo>
                <a:cubicBezTo>
                  <a:pt x="444" y="141"/>
                  <a:pt x="454" y="131"/>
                  <a:pt x="454" y="119"/>
                </a:cubicBezTo>
                <a:lnTo>
                  <a:pt x="454" y="41"/>
                </a:lnTo>
                <a:close/>
                <a:moveTo>
                  <a:pt x="473" y="100"/>
                </a:moveTo>
                <a:cubicBezTo>
                  <a:pt x="473" y="119"/>
                  <a:pt x="473" y="119"/>
                  <a:pt x="473" y="119"/>
                </a:cubicBezTo>
                <a:cubicBezTo>
                  <a:pt x="473" y="141"/>
                  <a:pt x="454" y="159"/>
                  <a:pt x="432" y="159"/>
                </a:cubicBezTo>
                <a:cubicBezTo>
                  <a:pt x="329" y="159"/>
                  <a:pt x="329" y="159"/>
                  <a:pt x="329" y="159"/>
                </a:cubicBezTo>
                <a:cubicBezTo>
                  <a:pt x="307" y="159"/>
                  <a:pt x="289" y="141"/>
                  <a:pt x="289" y="119"/>
                </a:cubicBezTo>
                <a:cubicBezTo>
                  <a:pt x="289" y="41"/>
                  <a:pt x="289" y="41"/>
                  <a:pt x="289" y="41"/>
                </a:cubicBezTo>
                <a:cubicBezTo>
                  <a:pt x="289" y="18"/>
                  <a:pt x="307" y="0"/>
                  <a:pt x="329" y="0"/>
                </a:cubicBezTo>
                <a:cubicBezTo>
                  <a:pt x="336" y="0"/>
                  <a:pt x="336" y="0"/>
                  <a:pt x="336" y="0"/>
                </a:cubicBezTo>
                <a:cubicBezTo>
                  <a:pt x="355" y="0"/>
                  <a:pt x="355" y="0"/>
                  <a:pt x="355" y="0"/>
                </a:cubicBezTo>
                <a:cubicBezTo>
                  <a:pt x="432" y="0"/>
                  <a:pt x="432" y="0"/>
                  <a:pt x="432" y="0"/>
                </a:cubicBezTo>
                <a:cubicBezTo>
                  <a:pt x="454" y="0"/>
                  <a:pt x="473" y="18"/>
                  <a:pt x="473" y="41"/>
                </a:cubicBezTo>
                <a:cubicBezTo>
                  <a:pt x="473" y="81"/>
                  <a:pt x="473" y="81"/>
                  <a:pt x="473" y="81"/>
                </a:cubicBezTo>
                <a:lnTo>
                  <a:pt x="473" y="10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271"/>
          <p:cNvSpPr>
            <a:spLocks noEditPoints="1"/>
          </p:cNvSpPr>
          <p:nvPr/>
        </p:nvSpPr>
        <p:spPr bwMode="auto">
          <a:xfrm>
            <a:off x="10546942" y="2972173"/>
            <a:ext cx="444530" cy="367418"/>
          </a:xfrm>
          <a:custGeom>
            <a:avLst/>
            <a:gdLst>
              <a:gd name="T0" fmla="*/ 223 w 424"/>
              <a:gd name="T1" fmla="*/ 126 h 351"/>
              <a:gd name="T2" fmla="*/ 31 w 424"/>
              <a:gd name="T3" fmla="*/ 84 h 351"/>
              <a:gd name="T4" fmla="*/ 0 w 424"/>
              <a:gd name="T5" fmla="*/ 320 h 351"/>
              <a:gd name="T6" fmla="*/ 143 w 424"/>
              <a:gd name="T7" fmla="*/ 351 h 351"/>
              <a:gd name="T8" fmla="*/ 149 w 424"/>
              <a:gd name="T9" fmla="*/ 264 h 351"/>
              <a:gd name="T10" fmla="*/ 205 w 424"/>
              <a:gd name="T11" fmla="*/ 271 h 351"/>
              <a:gd name="T12" fmla="*/ 317 w 424"/>
              <a:gd name="T13" fmla="*/ 351 h 351"/>
              <a:gd name="T14" fmla="*/ 348 w 424"/>
              <a:gd name="T15" fmla="*/ 175 h 351"/>
              <a:gd name="T16" fmla="*/ 106 w 424"/>
              <a:gd name="T17" fmla="*/ 308 h 351"/>
              <a:gd name="T18" fmla="*/ 50 w 424"/>
              <a:gd name="T19" fmla="*/ 314 h 351"/>
              <a:gd name="T20" fmla="*/ 44 w 424"/>
              <a:gd name="T21" fmla="*/ 271 h 351"/>
              <a:gd name="T22" fmla="*/ 100 w 424"/>
              <a:gd name="T23" fmla="*/ 264 h 351"/>
              <a:gd name="T24" fmla="*/ 106 w 424"/>
              <a:gd name="T25" fmla="*/ 308 h 351"/>
              <a:gd name="T26" fmla="*/ 100 w 424"/>
              <a:gd name="T27" fmla="*/ 239 h 351"/>
              <a:gd name="T28" fmla="*/ 44 w 424"/>
              <a:gd name="T29" fmla="*/ 233 h 351"/>
              <a:gd name="T30" fmla="*/ 50 w 424"/>
              <a:gd name="T31" fmla="*/ 190 h 351"/>
              <a:gd name="T32" fmla="*/ 106 w 424"/>
              <a:gd name="T33" fmla="*/ 196 h 351"/>
              <a:gd name="T34" fmla="*/ 106 w 424"/>
              <a:gd name="T35" fmla="*/ 159 h 351"/>
              <a:gd name="T36" fmla="*/ 50 w 424"/>
              <a:gd name="T37" fmla="*/ 165 h 351"/>
              <a:gd name="T38" fmla="*/ 44 w 424"/>
              <a:gd name="T39" fmla="*/ 121 h 351"/>
              <a:gd name="T40" fmla="*/ 100 w 424"/>
              <a:gd name="T41" fmla="*/ 115 h 351"/>
              <a:gd name="T42" fmla="*/ 106 w 424"/>
              <a:gd name="T43" fmla="*/ 159 h 351"/>
              <a:gd name="T44" fmla="*/ 199 w 424"/>
              <a:gd name="T45" fmla="*/ 239 h 351"/>
              <a:gd name="T46" fmla="*/ 143 w 424"/>
              <a:gd name="T47" fmla="*/ 233 h 351"/>
              <a:gd name="T48" fmla="*/ 149 w 424"/>
              <a:gd name="T49" fmla="*/ 190 h 351"/>
              <a:gd name="T50" fmla="*/ 205 w 424"/>
              <a:gd name="T51" fmla="*/ 196 h 351"/>
              <a:gd name="T52" fmla="*/ 205 w 424"/>
              <a:gd name="T53" fmla="*/ 159 h 351"/>
              <a:gd name="T54" fmla="*/ 149 w 424"/>
              <a:gd name="T55" fmla="*/ 165 h 351"/>
              <a:gd name="T56" fmla="*/ 143 w 424"/>
              <a:gd name="T57" fmla="*/ 121 h 351"/>
              <a:gd name="T58" fmla="*/ 199 w 424"/>
              <a:gd name="T59" fmla="*/ 115 h 351"/>
              <a:gd name="T60" fmla="*/ 205 w 424"/>
              <a:gd name="T61" fmla="*/ 159 h 351"/>
              <a:gd name="T62" fmla="*/ 299 w 424"/>
              <a:gd name="T63" fmla="*/ 314 h 351"/>
              <a:gd name="T64" fmla="*/ 243 w 424"/>
              <a:gd name="T65" fmla="*/ 308 h 351"/>
              <a:gd name="T66" fmla="*/ 249 w 424"/>
              <a:gd name="T67" fmla="*/ 264 h 351"/>
              <a:gd name="T68" fmla="*/ 305 w 424"/>
              <a:gd name="T69" fmla="*/ 271 h 351"/>
              <a:gd name="T70" fmla="*/ 305 w 424"/>
              <a:gd name="T71" fmla="*/ 233 h 351"/>
              <a:gd name="T72" fmla="*/ 249 w 424"/>
              <a:gd name="T73" fmla="*/ 239 h 351"/>
              <a:gd name="T74" fmla="*/ 243 w 424"/>
              <a:gd name="T75" fmla="*/ 196 h 351"/>
              <a:gd name="T76" fmla="*/ 299 w 424"/>
              <a:gd name="T77" fmla="*/ 190 h 351"/>
              <a:gd name="T78" fmla="*/ 305 w 424"/>
              <a:gd name="T79" fmla="*/ 233 h 351"/>
              <a:gd name="T80" fmla="*/ 283 w 424"/>
              <a:gd name="T81" fmla="*/ 20 h 351"/>
              <a:gd name="T82" fmla="*/ 261 w 424"/>
              <a:gd name="T83" fmla="*/ 20 h 351"/>
              <a:gd name="T84" fmla="*/ 405 w 424"/>
              <a:gd name="T85" fmla="*/ 119 h 351"/>
              <a:gd name="T86" fmla="*/ 280 w 424"/>
              <a:gd name="T87" fmla="*/ 141 h 351"/>
              <a:gd name="T88" fmla="*/ 258 w 424"/>
              <a:gd name="T89" fmla="*/ 40 h 351"/>
              <a:gd name="T90" fmla="*/ 405 w 424"/>
              <a:gd name="T91" fmla="*/ 36 h 351"/>
              <a:gd name="T92" fmla="*/ 405 w 424"/>
              <a:gd name="T93" fmla="*/ 119 h 351"/>
              <a:gd name="T94" fmla="*/ 424 w 424"/>
              <a:gd name="T95" fmla="*/ 40 h 351"/>
              <a:gd name="T96" fmla="*/ 306 w 424"/>
              <a:gd name="T97" fmla="*/ 0 h 351"/>
              <a:gd name="T98" fmla="*/ 280 w 424"/>
              <a:gd name="T99" fmla="*/ 0 h 351"/>
              <a:gd name="T100" fmla="*/ 240 w 424"/>
              <a:gd name="T101" fmla="*/ 119 h 351"/>
              <a:gd name="T102" fmla="*/ 383 w 424"/>
              <a:gd name="T103" fmla="*/ 159 h 351"/>
              <a:gd name="T104" fmla="*/ 424 w 424"/>
              <a:gd name="T105" fmla="*/ 9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4" h="351">
                <a:moveTo>
                  <a:pt x="271" y="175"/>
                </a:moveTo>
                <a:cubicBezTo>
                  <a:pt x="244" y="175"/>
                  <a:pt x="223" y="153"/>
                  <a:pt x="223" y="126"/>
                </a:cubicBezTo>
                <a:cubicBezTo>
                  <a:pt x="223" y="84"/>
                  <a:pt x="223" y="84"/>
                  <a:pt x="223" y="84"/>
                </a:cubicBezTo>
                <a:cubicBezTo>
                  <a:pt x="31" y="84"/>
                  <a:pt x="31" y="84"/>
                  <a:pt x="31" y="84"/>
                </a:cubicBezTo>
                <a:cubicBezTo>
                  <a:pt x="14" y="84"/>
                  <a:pt x="0" y="98"/>
                  <a:pt x="0" y="115"/>
                </a:cubicBezTo>
                <a:cubicBezTo>
                  <a:pt x="0" y="320"/>
                  <a:pt x="0" y="320"/>
                  <a:pt x="0" y="320"/>
                </a:cubicBezTo>
                <a:cubicBezTo>
                  <a:pt x="0" y="337"/>
                  <a:pt x="14" y="351"/>
                  <a:pt x="31" y="351"/>
                </a:cubicBezTo>
                <a:cubicBezTo>
                  <a:pt x="143" y="351"/>
                  <a:pt x="143" y="351"/>
                  <a:pt x="143" y="351"/>
                </a:cubicBezTo>
                <a:cubicBezTo>
                  <a:pt x="143" y="271"/>
                  <a:pt x="143" y="271"/>
                  <a:pt x="143" y="271"/>
                </a:cubicBezTo>
                <a:cubicBezTo>
                  <a:pt x="143" y="267"/>
                  <a:pt x="146" y="264"/>
                  <a:pt x="149" y="264"/>
                </a:cubicBezTo>
                <a:cubicBezTo>
                  <a:pt x="199" y="264"/>
                  <a:pt x="199" y="264"/>
                  <a:pt x="199" y="264"/>
                </a:cubicBezTo>
                <a:cubicBezTo>
                  <a:pt x="203" y="264"/>
                  <a:pt x="205" y="267"/>
                  <a:pt x="205" y="271"/>
                </a:cubicBezTo>
                <a:cubicBezTo>
                  <a:pt x="205" y="351"/>
                  <a:pt x="205" y="351"/>
                  <a:pt x="205" y="351"/>
                </a:cubicBezTo>
                <a:cubicBezTo>
                  <a:pt x="317" y="351"/>
                  <a:pt x="317" y="351"/>
                  <a:pt x="317" y="351"/>
                </a:cubicBezTo>
                <a:cubicBezTo>
                  <a:pt x="334" y="351"/>
                  <a:pt x="348" y="337"/>
                  <a:pt x="348" y="320"/>
                </a:cubicBezTo>
                <a:cubicBezTo>
                  <a:pt x="348" y="175"/>
                  <a:pt x="348" y="175"/>
                  <a:pt x="348" y="175"/>
                </a:cubicBezTo>
                <a:lnTo>
                  <a:pt x="271" y="175"/>
                </a:lnTo>
                <a:close/>
                <a:moveTo>
                  <a:pt x="106" y="308"/>
                </a:moveTo>
                <a:cubicBezTo>
                  <a:pt x="106" y="311"/>
                  <a:pt x="103" y="314"/>
                  <a:pt x="100" y="314"/>
                </a:cubicBezTo>
                <a:cubicBezTo>
                  <a:pt x="50" y="314"/>
                  <a:pt x="50" y="314"/>
                  <a:pt x="50" y="314"/>
                </a:cubicBezTo>
                <a:cubicBezTo>
                  <a:pt x="47" y="314"/>
                  <a:pt x="44" y="311"/>
                  <a:pt x="44" y="308"/>
                </a:cubicBezTo>
                <a:cubicBezTo>
                  <a:pt x="44" y="271"/>
                  <a:pt x="44" y="271"/>
                  <a:pt x="44" y="271"/>
                </a:cubicBezTo>
                <a:cubicBezTo>
                  <a:pt x="44" y="267"/>
                  <a:pt x="47" y="264"/>
                  <a:pt x="50" y="264"/>
                </a:cubicBezTo>
                <a:cubicBezTo>
                  <a:pt x="100" y="264"/>
                  <a:pt x="100" y="264"/>
                  <a:pt x="100" y="264"/>
                </a:cubicBezTo>
                <a:cubicBezTo>
                  <a:pt x="103" y="264"/>
                  <a:pt x="106" y="267"/>
                  <a:pt x="106" y="271"/>
                </a:cubicBezTo>
                <a:lnTo>
                  <a:pt x="106" y="308"/>
                </a:lnTo>
                <a:close/>
                <a:moveTo>
                  <a:pt x="106" y="233"/>
                </a:moveTo>
                <a:cubicBezTo>
                  <a:pt x="106" y="237"/>
                  <a:pt x="103" y="239"/>
                  <a:pt x="100" y="239"/>
                </a:cubicBezTo>
                <a:cubicBezTo>
                  <a:pt x="50" y="239"/>
                  <a:pt x="50" y="239"/>
                  <a:pt x="50" y="239"/>
                </a:cubicBezTo>
                <a:cubicBezTo>
                  <a:pt x="47" y="239"/>
                  <a:pt x="44" y="237"/>
                  <a:pt x="44" y="233"/>
                </a:cubicBezTo>
                <a:cubicBezTo>
                  <a:pt x="44" y="196"/>
                  <a:pt x="44" y="196"/>
                  <a:pt x="44" y="196"/>
                </a:cubicBezTo>
                <a:cubicBezTo>
                  <a:pt x="44" y="193"/>
                  <a:pt x="47" y="190"/>
                  <a:pt x="50" y="190"/>
                </a:cubicBezTo>
                <a:cubicBezTo>
                  <a:pt x="100" y="190"/>
                  <a:pt x="100" y="190"/>
                  <a:pt x="100" y="190"/>
                </a:cubicBezTo>
                <a:cubicBezTo>
                  <a:pt x="103" y="190"/>
                  <a:pt x="106" y="193"/>
                  <a:pt x="106" y="196"/>
                </a:cubicBezTo>
                <a:lnTo>
                  <a:pt x="106" y="233"/>
                </a:lnTo>
                <a:close/>
                <a:moveTo>
                  <a:pt x="106" y="159"/>
                </a:moveTo>
                <a:cubicBezTo>
                  <a:pt x="106" y="162"/>
                  <a:pt x="103" y="165"/>
                  <a:pt x="100" y="165"/>
                </a:cubicBezTo>
                <a:cubicBezTo>
                  <a:pt x="50" y="165"/>
                  <a:pt x="50" y="165"/>
                  <a:pt x="50" y="165"/>
                </a:cubicBezTo>
                <a:cubicBezTo>
                  <a:pt x="47" y="165"/>
                  <a:pt x="44" y="162"/>
                  <a:pt x="44" y="159"/>
                </a:cubicBezTo>
                <a:cubicBezTo>
                  <a:pt x="44" y="121"/>
                  <a:pt x="44" y="121"/>
                  <a:pt x="44" y="121"/>
                </a:cubicBezTo>
                <a:cubicBezTo>
                  <a:pt x="44" y="118"/>
                  <a:pt x="47" y="115"/>
                  <a:pt x="50" y="115"/>
                </a:cubicBezTo>
                <a:cubicBezTo>
                  <a:pt x="100" y="115"/>
                  <a:pt x="100" y="115"/>
                  <a:pt x="100" y="115"/>
                </a:cubicBezTo>
                <a:cubicBezTo>
                  <a:pt x="103" y="115"/>
                  <a:pt x="106" y="118"/>
                  <a:pt x="106" y="121"/>
                </a:cubicBezTo>
                <a:lnTo>
                  <a:pt x="106" y="159"/>
                </a:lnTo>
                <a:close/>
                <a:moveTo>
                  <a:pt x="205" y="233"/>
                </a:moveTo>
                <a:cubicBezTo>
                  <a:pt x="205" y="237"/>
                  <a:pt x="203" y="239"/>
                  <a:pt x="199" y="239"/>
                </a:cubicBezTo>
                <a:cubicBezTo>
                  <a:pt x="149" y="239"/>
                  <a:pt x="149" y="239"/>
                  <a:pt x="149" y="239"/>
                </a:cubicBezTo>
                <a:cubicBezTo>
                  <a:pt x="146" y="239"/>
                  <a:pt x="143" y="237"/>
                  <a:pt x="143" y="233"/>
                </a:cubicBezTo>
                <a:cubicBezTo>
                  <a:pt x="143" y="196"/>
                  <a:pt x="143" y="196"/>
                  <a:pt x="143" y="196"/>
                </a:cubicBezTo>
                <a:cubicBezTo>
                  <a:pt x="143" y="193"/>
                  <a:pt x="146" y="190"/>
                  <a:pt x="149" y="190"/>
                </a:cubicBezTo>
                <a:cubicBezTo>
                  <a:pt x="199" y="190"/>
                  <a:pt x="199" y="190"/>
                  <a:pt x="199" y="190"/>
                </a:cubicBezTo>
                <a:cubicBezTo>
                  <a:pt x="203" y="190"/>
                  <a:pt x="205" y="193"/>
                  <a:pt x="205" y="196"/>
                </a:cubicBezTo>
                <a:lnTo>
                  <a:pt x="205" y="233"/>
                </a:lnTo>
                <a:close/>
                <a:moveTo>
                  <a:pt x="205" y="159"/>
                </a:moveTo>
                <a:cubicBezTo>
                  <a:pt x="205" y="162"/>
                  <a:pt x="203" y="165"/>
                  <a:pt x="199" y="165"/>
                </a:cubicBezTo>
                <a:cubicBezTo>
                  <a:pt x="149" y="165"/>
                  <a:pt x="149" y="165"/>
                  <a:pt x="149" y="165"/>
                </a:cubicBezTo>
                <a:cubicBezTo>
                  <a:pt x="146" y="165"/>
                  <a:pt x="143" y="162"/>
                  <a:pt x="143" y="159"/>
                </a:cubicBezTo>
                <a:cubicBezTo>
                  <a:pt x="143" y="121"/>
                  <a:pt x="143" y="121"/>
                  <a:pt x="143" y="121"/>
                </a:cubicBezTo>
                <a:cubicBezTo>
                  <a:pt x="143" y="118"/>
                  <a:pt x="146" y="115"/>
                  <a:pt x="149" y="115"/>
                </a:cubicBezTo>
                <a:cubicBezTo>
                  <a:pt x="199" y="115"/>
                  <a:pt x="199" y="115"/>
                  <a:pt x="199" y="115"/>
                </a:cubicBezTo>
                <a:cubicBezTo>
                  <a:pt x="203" y="115"/>
                  <a:pt x="205" y="118"/>
                  <a:pt x="205" y="121"/>
                </a:cubicBezTo>
                <a:lnTo>
                  <a:pt x="205" y="159"/>
                </a:lnTo>
                <a:close/>
                <a:moveTo>
                  <a:pt x="305" y="308"/>
                </a:moveTo>
                <a:cubicBezTo>
                  <a:pt x="305" y="311"/>
                  <a:pt x="302" y="314"/>
                  <a:pt x="299" y="314"/>
                </a:cubicBezTo>
                <a:cubicBezTo>
                  <a:pt x="249" y="314"/>
                  <a:pt x="249" y="314"/>
                  <a:pt x="249" y="314"/>
                </a:cubicBezTo>
                <a:cubicBezTo>
                  <a:pt x="245" y="314"/>
                  <a:pt x="243" y="311"/>
                  <a:pt x="243" y="308"/>
                </a:cubicBezTo>
                <a:cubicBezTo>
                  <a:pt x="243" y="271"/>
                  <a:pt x="243" y="271"/>
                  <a:pt x="243" y="271"/>
                </a:cubicBezTo>
                <a:cubicBezTo>
                  <a:pt x="243" y="267"/>
                  <a:pt x="245" y="264"/>
                  <a:pt x="249" y="264"/>
                </a:cubicBezTo>
                <a:cubicBezTo>
                  <a:pt x="299" y="264"/>
                  <a:pt x="299" y="264"/>
                  <a:pt x="299" y="264"/>
                </a:cubicBezTo>
                <a:cubicBezTo>
                  <a:pt x="302" y="264"/>
                  <a:pt x="305" y="267"/>
                  <a:pt x="305" y="271"/>
                </a:cubicBezTo>
                <a:lnTo>
                  <a:pt x="305" y="308"/>
                </a:lnTo>
                <a:close/>
                <a:moveTo>
                  <a:pt x="305" y="233"/>
                </a:moveTo>
                <a:cubicBezTo>
                  <a:pt x="305" y="237"/>
                  <a:pt x="302" y="239"/>
                  <a:pt x="299" y="239"/>
                </a:cubicBezTo>
                <a:cubicBezTo>
                  <a:pt x="249" y="239"/>
                  <a:pt x="249" y="239"/>
                  <a:pt x="249" y="239"/>
                </a:cubicBezTo>
                <a:cubicBezTo>
                  <a:pt x="245" y="239"/>
                  <a:pt x="243" y="237"/>
                  <a:pt x="243" y="233"/>
                </a:cubicBezTo>
                <a:cubicBezTo>
                  <a:pt x="243" y="196"/>
                  <a:pt x="243" y="196"/>
                  <a:pt x="243" y="196"/>
                </a:cubicBezTo>
                <a:cubicBezTo>
                  <a:pt x="243" y="193"/>
                  <a:pt x="245" y="190"/>
                  <a:pt x="249" y="190"/>
                </a:cubicBezTo>
                <a:cubicBezTo>
                  <a:pt x="299" y="190"/>
                  <a:pt x="299" y="190"/>
                  <a:pt x="299" y="190"/>
                </a:cubicBezTo>
                <a:cubicBezTo>
                  <a:pt x="302" y="190"/>
                  <a:pt x="305" y="193"/>
                  <a:pt x="305" y="196"/>
                </a:cubicBezTo>
                <a:lnTo>
                  <a:pt x="305" y="233"/>
                </a:lnTo>
                <a:close/>
                <a:moveTo>
                  <a:pt x="272" y="9"/>
                </a:moveTo>
                <a:cubicBezTo>
                  <a:pt x="278" y="9"/>
                  <a:pt x="283" y="14"/>
                  <a:pt x="283" y="20"/>
                </a:cubicBezTo>
                <a:cubicBezTo>
                  <a:pt x="283" y="26"/>
                  <a:pt x="278" y="31"/>
                  <a:pt x="272" y="31"/>
                </a:cubicBezTo>
                <a:cubicBezTo>
                  <a:pt x="266" y="31"/>
                  <a:pt x="261" y="26"/>
                  <a:pt x="261" y="20"/>
                </a:cubicBezTo>
                <a:cubicBezTo>
                  <a:pt x="261" y="14"/>
                  <a:pt x="266" y="9"/>
                  <a:pt x="272" y="9"/>
                </a:cubicBezTo>
                <a:close/>
                <a:moveTo>
                  <a:pt x="405" y="119"/>
                </a:moveTo>
                <a:cubicBezTo>
                  <a:pt x="405" y="131"/>
                  <a:pt x="395" y="141"/>
                  <a:pt x="383" y="141"/>
                </a:cubicBezTo>
                <a:cubicBezTo>
                  <a:pt x="280" y="141"/>
                  <a:pt x="280" y="141"/>
                  <a:pt x="280" y="141"/>
                </a:cubicBezTo>
                <a:cubicBezTo>
                  <a:pt x="268" y="141"/>
                  <a:pt x="258" y="131"/>
                  <a:pt x="258" y="119"/>
                </a:cubicBezTo>
                <a:cubicBezTo>
                  <a:pt x="258" y="40"/>
                  <a:pt x="258" y="40"/>
                  <a:pt x="258" y="40"/>
                </a:cubicBezTo>
                <a:cubicBezTo>
                  <a:pt x="258" y="39"/>
                  <a:pt x="258" y="37"/>
                  <a:pt x="259" y="36"/>
                </a:cubicBezTo>
                <a:cubicBezTo>
                  <a:pt x="405" y="36"/>
                  <a:pt x="405" y="36"/>
                  <a:pt x="405" y="36"/>
                </a:cubicBezTo>
                <a:cubicBezTo>
                  <a:pt x="405" y="37"/>
                  <a:pt x="405" y="39"/>
                  <a:pt x="405" y="40"/>
                </a:cubicBezTo>
                <a:lnTo>
                  <a:pt x="405" y="119"/>
                </a:lnTo>
                <a:close/>
                <a:moveTo>
                  <a:pt x="424" y="81"/>
                </a:moveTo>
                <a:cubicBezTo>
                  <a:pt x="424" y="40"/>
                  <a:pt x="424" y="40"/>
                  <a:pt x="424" y="40"/>
                </a:cubicBezTo>
                <a:cubicBezTo>
                  <a:pt x="424" y="18"/>
                  <a:pt x="405" y="0"/>
                  <a:pt x="383" y="0"/>
                </a:cubicBezTo>
                <a:cubicBezTo>
                  <a:pt x="306" y="0"/>
                  <a:pt x="306" y="0"/>
                  <a:pt x="306" y="0"/>
                </a:cubicBezTo>
                <a:cubicBezTo>
                  <a:pt x="287" y="0"/>
                  <a:pt x="287" y="0"/>
                  <a:pt x="287" y="0"/>
                </a:cubicBezTo>
                <a:cubicBezTo>
                  <a:pt x="280" y="0"/>
                  <a:pt x="280" y="0"/>
                  <a:pt x="280" y="0"/>
                </a:cubicBezTo>
                <a:cubicBezTo>
                  <a:pt x="258" y="0"/>
                  <a:pt x="240" y="18"/>
                  <a:pt x="240" y="40"/>
                </a:cubicBezTo>
                <a:cubicBezTo>
                  <a:pt x="240" y="119"/>
                  <a:pt x="240" y="119"/>
                  <a:pt x="240" y="119"/>
                </a:cubicBezTo>
                <a:cubicBezTo>
                  <a:pt x="240" y="141"/>
                  <a:pt x="258" y="159"/>
                  <a:pt x="280" y="159"/>
                </a:cubicBezTo>
                <a:cubicBezTo>
                  <a:pt x="383" y="159"/>
                  <a:pt x="383" y="159"/>
                  <a:pt x="383" y="159"/>
                </a:cubicBezTo>
                <a:cubicBezTo>
                  <a:pt x="405" y="159"/>
                  <a:pt x="424" y="141"/>
                  <a:pt x="424" y="119"/>
                </a:cubicBezTo>
                <a:cubicBezTo>
                  <a:pt x="424" y="99"/>
                  <a:pt x="424" y="99"/>
                  <a:pt x="424" y="99"/>
                </a:cubicBezTo>
                <a:lnTo>
                  <a:pt x="424" y="81"/>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273"/>
          <p:cNvSpPr>
            <a:spLocks noEditPoints="1"/>
          </p:cNvSpPr>
          <p:nvPr/>
        </p:nvSpPr>
        <p:spPr bwMode="auto">
          <a:xfrm>
            <a:off x="10521239" y="3618528"/>
            <a:ext cx="435457" cy="365905"/>
          </a:xfrm>
          <a:custGeom>
            <a:avLst/>
            <a:gdLst>
              <a:gd name="T0" fmla="*/ 416 w 416"/>
              <a:gd name="T1" fmla="*/ 157 h 349"/>
              <a:gd name="T2" fmla="*/ 376 w 416"/>
              <a:gd name="T3" fmla="*/ 257 h 349"/>
              <a:gd name="T4" fmla="*/ 364 w 416"/>
              <a:gd name="T5" fmla="*/ 267 h 349"/>
              <a:gd name="T6" fmla="*/ 306 w 416"/>
              <a:gd name="T7" fmla="*/ 306 h 349"/>
              <a:gd name="T8" fmla="*/ 267 w 416"/>
              <a:gd name="T9" fmla="*/ 349 h 349"/>
              <a:gd name="T10" fmla="*/ 70 w 416"/>
              <a:gd name="T11" fmla="*/ 310 h 349"/>
              <a:gd name="T12" fmla="*/ 39 w 416"/>
              <a:gd name="T13" fmla="*/ 303 h 349"/>
              <a:gd name="T14" fmla="*/ 0 w 416"/>
              <a:gd name="T15" fmla="*/ 203 h 349"/>
              <a:gd name="T16" fmla="*/ 51 w 416"/>
              <a:gd name="T17" fmla="*/ 164 h 349"/>
              <a:gd name="T18" fmla="*/ 91 w 416"/>
              <a:gd name="T19" fmla="*/ 115 h 349"/>
              <a:gd name="T20" fmla="*/ 109 w 416"/>
              <a:gd name="T21" fmla="*/ 111 h 349"/>
              <a:gd name="T22" fmla="*/ 171 w 416"/>
              <a:gd name="T23" fmla="*/ 72 h 349"/>
              <a:gd name="T24" fmla="*/ 148 w 416"/>
              <a:gd name="T25" fmla="*/ 91 h 349"/>
              <a:gd name="T26" fmla="*/ 128 w 416"/>
              <a:gd name="T27" fmla="*/ 124 h 349"/>
              <a:gd name="T28" fmla="*/ 91 w 416"/>
              <a:gd name="T29" fmla="*/ 134 h 349"/>
              <a:gd name="T30" fmla="*/ 70 w 416"/>
              <a:gd name="T31" fmla="*/ 166 h 349"/>
              <a:gd name="T32" fmla="*/ 69 w 416"/>
              <a:gd name="T33" fmla="*/ 180 h 349"/>
              <a:gd name="T34" fmla="*/ 39 w 416"/>
              <a:gd name="T35" fmla="*/ 183 h 349"/>
              <a:gd name="T36" fmla="*/ 19 w 416"/>
              <a:gd name="T37" fmla="*/ 264 h 349"/>
              <a:gd name="T38" fmla="*/ 80 w 416"/>
              <a:gd name="T39" fmla="*/ 284 h 349"/>
              <a:gd name="T40" fmla="*/ 89 w 416"/>
              <a:gd name="T41" fmla="*/ 310 h 349"/>
              <a:gd name="T42" fmla="*/ 267 w 416"/>
              <a:gd name="T43" fmla="*/ 330 h 349"/>
              <a:gd name="T44" fmla="*/ 287 w 416"/>
              <a:gd name="T45" fmla="*/ 297 h 349"/>
              <a:gd name="T46" fmla="*/ 325 w 416"/>
              <a:gd name="T47" fmla="*/ 287 h 349"/>
              <a:gd name="T48" fmla="*/ 345 w 416"/>
              <a:gd name="T49" fmla="*/ 255 h 349"/>
              <a:gd name="T50" fmla="*/ 346 w 416"/>
              <a:gd name="T51" fmla="*/ 241 h 349"/>
              <a:gd name="T52" fmla="*/ 376 w 416"/>
              <a:gd name="T53" fmla="*/ 238 h 349"/>
              <a:gd name="T54" fmla="*/ 397 w 416"/>
              <a:gd name="T55" fmla="*/ 164 h 349"/>
              <a:gd name="T56" fmla="*/ 410 w 416"/>
              <a:gd name="T57" fmla="*/ 40 h 349"/>
              <a:gd name="T58" fmla="*/ 369 w 416"/>
              <a:gd name="T59" fmla="*/ 157 h 349"/>
              <a:gd name="T60" fmla="*/ 363 w 416"/>
              <a:gd name="T61" fmla="*/ 177 h 349"/>
              <a:gd name="T62" fmla="*/ 221 w 416"/>
              <a:gd name="T63" fmla="*/ 217 h 349"/>
              <a:gd name="T64" fmla="*/ 180 w 416"/>
              <a:gd name="T65" fmla="*/ 99 h 349"/>
              <a:gd name="T66" fmla="*/ 227 w 416"/>
              <a:gd name="T67" fmla="*/ 59 h 349"/>
              <a:gd name="T68" fmla="*/ 268 w 416"/>
              <a:gd name="T69" fmla="*/ 0 h 349"/>
              <a:gd name="T70" fmla="*/ 410 w 416"/>
              <a:gd name="T71" fmla="*/ 40 h 349"/>
              <a:gd name="T72" fmla="*/ 259 w 416"/>
              <a:gd name="T73" fmla="*/ 31 h 349"/>
              <a:gd name="T74" fmla="*/ 259 w 416"/>
              <a:gd name="T75" fmla="*/ 9 h 349"/>
              <a:gd name="T76" fmla="*/ 201 w 416"/>
              <a:gd name="T77" fmla="*/ 79 h 349"/>
              <a:gd name="T78" fmla="*/ 223 w 416"/>
              <a:gd name="T79" fmla="*/ 79 h 349"/>
              <a:gd name="T80" fmla="*/ 201 w 416"/>
              <a:gd name="T81" fmla="*/ 79 h 349"/>
              <a:gd name="T82" fmla="*/ 344 w 416"/>
              <a:gd name="T83" fmla="*/ 95 h 349"/>
              <a:gd name="T84" fmla="*/ 199 w 416"/>
              <a:gd name="T85" fmla="*/ 99 h 349"/>
              <a:gd name="T86" fmla="*/ 221 w 416"/>
              <a:gd name="T87" fmla="*/ 198 h 349"/>
              <a:gd name="T88" fmla="*/ 344 w 416"/>
              <a:gd name="T89" fmla="*/ 177 h 349"/>
              <a:gd name="T90" fmla="*/ 391 w 416"/>
              <a:gd name="T91" fmla="*/ 40 h 349"/>
              <a:gd name="T92" fmla="*/ 246 w 416"/>
              <a:gd name="T93" fmla="*/ 36 h 349"/>
              <a:gd name="T94" fmla="*/ 246 w 416"/>
              <a:gd name="T95" fmla="*/ 59 h 349"/>
              <a:gd name="T96" fmla="*/ 363 w 416"/>
              <a:gd name="T97" fmla="*/ 99 h 349"/>
              <a:gd name="T98" fmla="*/ 369 w 416"/>
              <a:gd name="T99" fmla="*/ 139 h 349"/>
              <a:gd name="T100" fmla="*/ 391 w 416"/>
              <a:gd name="T101" fmla="*/ 4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16" h="349">
                <a:moveTo>
                  <a:pt x="415" y="153"/>
                </a:moveTo>
                <a:cubicBezTo>
                  <a:pt x="415" y="154"/>
                  <a:pt x="416" y="156"/>
                  <a:pt x="416" y="157"/>
                </a:cubicBezTo>
                <a:cubicBezTo>
                  <a:pt x="416" y="217"/>
                  <a:pt x="416" y="217"/>
                  <a:pt x="416" y="217"/>
                </a:cubicBezTo>
                <a:cubicBezTo>
                  <a:pt x="416" y="239"/>
                  <a:pt x="398" y="257"/>
                  <a:pt x="376" y="257"/>
                </a:cubicBezTo>
                <a:cubicBezTo>
                  <a:pt x="364" y="257"/>
                  <a:pt x="364" y="257"/>
                  <a:pt x="364" y="257"/>
                </a:cubicBezTo>
                <a:cubicBezTo>
                  <a:pt x="364" y="267"/>
                  <a:pt x="364" y="267"/>
                  <a:pt x="364" y="267"/>
                </a:cubicBezTo>
                <a:cubicBezTo>
                  <a:pt x="364" y="288"/>
                  <a:pt x="346" y="306"/>
                  <a:pt x="325" y="306"/>
                </a:cubicBezTo>
                <a:cubicBezTo>
                  <a:pt x="306" y="306"/>
                  <a:pt x="306" y="306"/>
                  <a:pt x="306" y="306"/>
                </a:cubicBezTo>
                <a:cubicBezTo>
                  <a:pt x="306" y="310"/>
                  <a:pt x="306" y="310"/>
                  <a:pt x="306" y="310"/>
                </a:cubicBezTo>
                <a:cubicBezTo>
                  <a:pt x="306" y="332"/>
                  <a:pt x="289" y="349"/>
                  <a:pt x="267" y="349"/>
                </a:cubicBezTo>
                <a:cubicBezTo>
                  <a:pt x="109" y="349"/>
                  <a:pt x="109" y="349"/>
                  <a:pt x="109" y="349"/>
                </a:cubicBezTo>
                <a:cubicBezTo>
                  <a:pt x="88" y="349"/>
                  <a:pt x="70" y="332"/>
                  <a:pt x="70" y="310"/>
                </a:cubicBezTo>
                <a:cubicBezTo>
                  <a:pt x="70" y="303"/>
                  <a:pt x="70" y="303"/>
                  <a:pt x="70" y="303"/>
                </a:cubicBezTo>
                <a:cubicBezTo>
                  <a:pt x="39" y="303"/>
                  <a:pt x="39" y="303"/>
                  <a:pt x="39" y="303"/>
                </a:cubicBezTo>
                <a:cubicBezTo>
                  <a:pt x="17" y="303"/>
                  <a:pt x="0" y="285"/>
                  <a:pt x="0" y="264"/>
                </a:cubicBezTo>
                <a:cubicBezTo>
                  <a:pt x="0" y="203"/>
                  <a:pt x="0" y="203"/>
                  <a:pt x="0" y="203"/>
                </a:cubicBezTo>
                <a:cubicBezTo>
                  <a:pt x="0" y="182"/>
                  <a:pt x="17" y="164"/>
                  <a:pt x="39" y="164"/>
                </a:cubicBezTo>
                <a:cubicBezTo>
                  <a:pt x="51" y="164"/>
                  <a:pt x="51" y="164"/>
                  <a:pt x="51" y="164"/>
                </a:cubicBezTo>
                <a:cubicBezTo>
                  <a:pt x="51" y="154"/>
                  <a:pt x="51" y="154"/>
                  <a:pt x="51" y="154"/>
                </a:cubicBezTo>
                <a:cubicBezTo>
                  <a:pt x="51" y="132"/>
                  <a:pt x="69" y="115"/>
                  <a:pt x="91" y="115"/>
                </a:cubicBezTo>
                <a:cubicBezTo>
                  <a:pt x="109" y="115"/>
                  <a:pt x="109" y="115"/>
                  <a:pt x="109" y="115"/>
                </a:cubicBezTo>
                <a:cubicBezTo>
                  <a:pt x="109" y="111"/>
                  <a:pt x="109" y="111"/>
                  <a:pt x="109" y="111"/>
                </a:cubicBezTo>
                <a:cubicBezTo>
                  <a:pt x="109" y="89"/>
                  <a:pt x="126" y="72"/>
                  <a:pt x="148" y="72"/>
                </a:cubicBezTo>
                <a:cubicBezTo>
                  <a:pt x="171" y="72"/>
                  <a:pt x="171" y="72"/>
                  <a:pt x="171" y="72"/>
                </a:cubicBezTo>
                <a:cubicBezTo>
                  <a:pt x="168" y="77"/>
                  <a:pt x="166" y="84"/>
                  <a:pt x="165" y="91"/>
                </a:cubicBezTo>
                <a:cubicBezTo>
                  <a:pt x="148" y="91"/>
                  <a:pt x="148" y="91"/>
                  <a:pt x="148" y="91"/>
                </a:cubicBezTo>
                <a:cubicBezTo>
                  <a:pt x="137" y="91"/>
                  <a:pt x="128" y="100"/>
                  <a:pt x="128" y="111"/>
                </a:cubicBezTo>
                <a:cubicBezTo>
                  <a:pt x="128" y="124"/>
                  <a:pt x="128" y="124"/>
                  <a:pt x="128" y="124"/>
                </a:cubicBezTo>
                <a:cubicBezTo>
                  <a:pt x="128" y="129"/>
                  <a:pt x="124" y="134"/>
                  <a:pt x="118" y="134"/>
                </a:cubicBezTo>
                <a:cubicBezTo>
                  <a:pt x="91" y="134"/>
                  <a:pt x="91" y="134"/>
                  <a:pt x="91" y="134"/>
                </a:cubicBezTo>
                <a:cubicBezTo>
                  <a:pt x="79" y="134"/>
                  <a:pt x="70" y="143"/>
                  <a:pt x="70" y="154"/>
                </a:cubicBezTo>
                <a:cubicBezTo>
                  <a:pt x="70" y="166"/>
                  <a:pt x="70" y="166"/>
                  <a:pt x="70" y="166"/>
                </a:cubicBezTo>
                <a:cubicBezTo>
                  <a:pt x="70" y="168"/>
                  <a:pt x="71" y="169"/>
                  <a:pt x="71" y="171"/>
                </a:cubicBezTo>
                <a:cubicBezTo>
                  <a:pt x="72" y="174"/>
                  <a:pt x="71" y="177"/>
                  <a:pt x="69" y="180"/>
                </a:cubicBezTo>
                <a:cubicBezTo>
                  <a:pt x="68" y="182"/>
                  <a:pt x="65" y="183"/>
                  <a:pt x="62" y="183"/>
                </a:cubicBezTo>
                <a:cubicBezTo>
                  <a:pt x="39" y="183"/>
                  <a:pt x="39" y="183"/>
                  <a:pt x="39" y="183"/>
                </a:cubicBezTo>
                <a:cubicBezTo>
                  <a:pt x="28" y="183"/>
                  <a:pt x="19" y="192"/>
                  <a:pt x="19" y="203"/>
                </a:cubicBezTo>
                <a:cubicBezTo>
                  <a:pt x="19" y="264"/>
                  <a:pt x="19" y="264"/>
                  <a:pt x="19" y="264"/>
                </a:cubicBezTo>
                <a:cubicBezTo>
                  <a:pt x="19" y="275"/>
                  <a:pt x="28" y="284"/>
                  <a:pt x="39" y="284"/>
                </a:cubicBezTo>
                <a:cubicBezTo>
                  <a:pt x="80" y="284"/>
                  <a:pt x="80" y="284"/>
                  <a:pt x="80" y="284"/>
                </a:cubicBezTo>
                <a:cubicBezTo>
                  <a:pt x="85" y="284"/>
                  <a:pt x="89" y="288"/>
                  <a:pt x="89" y="293"/>
                </a:cubicBezTo>
                <a:cubicBezTo>
                  <a:pt x="89" y="310"/>
                  <a:pt x="89" y="310"/>
                  <a:pt x="89" y="310"/>
                </a:cubicBezTo>
                <a:cubicBezTo>
                  <a:pt x="89" y="321"/>
                  <a:pt x="98" y="330"/>
                  <a:pt x="109" y="330"/>
                </a:cubicBezTo>
                <a:cubicBezTo>
                  <a:pt x="267" y="330"/>
                  <a:pt x="267" y="330"/>
                  <a:pt x="267" y="330"/>
                </a:cubicBezTo>
                <a:cubicBezTo>
                  <a:pt x="278" y="330"/>
                  <a:pt x="287" y="321"/>
                  <a:pt x="287" y="310"/>
                </a:cubicBezTo>
                <a:cubicBezTo>
                  <a:pt x="287" y="297"/>
                  <a:pt x="287" y="297"/>
                  <a:pt x="287" y="297"/>
                </a:cubicBezTo>
                <a:cubicBezTo>
                  <a:pt x="287" y="291"/>
                  <a:pt x="292" y="287"/>
                  <a:pt x="297" y="287"/>
                </a:cubicBezTo>
                <a:cubicBezTo>
                  <a:pt x="325" y="287"/>
                  <a:pt x="325" y="287"/>
                  <a:pt x="325" y="287"/>
                </a:cubicBezTo>
                <a:cubicBezTo>
                  <a:pt x="336" y="287"/>
                  <a:pt x="345" y="278"/>
                  <a:pt x="345" y="267"/>
                </a:cubicBezTo>
                <a:cubicBezTo>
                  <a:pt x="345" y="255"/>
                  <a:pt x="345" y="255"/>
                  <a:pt x="345" y="255"/>
                </a:cubicBezTo>
                <a:cubicBezTo>
                  <a:pt x="345" y="253"/>
                  <a:pt x="345" y="251"/>
                  <a:pt x="344" y="249"/>
                </a:cubicBezTo>
                <a:cubicBezTo>
                  <a:pt x="343" y="247"/>
                  <a:pt x="344" y="244"/>
                  <a:pt x="346" y="241"/>
                </a:cubicBezTo>
                <a:cubicBezTo>
                  <a:pt x="348" y="239"/>
                  <a:pt x="350" y="238"/>
                  <a:pt x="353" y="238"/>
                </a:cubicBezTo>
                <a:cubicBezTo>
                  <a:pt x="376" y="238"/>
                  <a:pt x="376" y="238"/>
                  <a:pt x="376" y="238"/>
                </a:cubicBezTo>
                <a:cubicBezTo>
                  <a:pt x="388" y="238"/>
                  <a:pt x="397" y="229"/>
                  <a:pt x="397" y="217"/>
                </a:cubicBezTo>
                <a:cubicBezTo>
                  <a:pt x="397" y="164"/>
                  <a:pt x="397" y="164"/>
                  <a:pt x="397" y="164"/>
                </a:cubicBezTo>
                <a:cubicBezTo>
                  <a:pt x="404" y="161"/>
                  <a:pt x="410" y="158"/>
                  <a:pt x="415" y="153"/>
                </a:cubicBezTo>
                <a:close/>
                <a:moveTo>
                  <a:pt x="410" y="40"/>
                </a:moveTo>
                <a:cubicBezTo>
                  <a:pt x="410" y="117"/>
                  <a:pt x="410" y="117"/>
                  <a:pt x="410" y="117"/>
                </a:cubicBezTo>
                <a:cubicBezTo>
                  <a:pt x="410" y="139"/>
                  <a:pt x="392" y="157"/>
                  <a:pt x="369" y="157"/>
                </a:cubicBezTo>
                <a:cubicBezTo>
                  <a:pt x="363" y="157"/>
                  <a:pt x="363" y="157"/>
                  <a:pt x="363" y="157"/>
                </a:cubicBezTo>
                <a:cubicBezTo>
                  <a:pt x="363" y="177"/>
                  <a:pt x="363" y="177"/>
                  <a:pt x="363" y="177"/>
                </a:cubicBezTo>
                <a:cubicBezTo>
                  <a:pt x="363" y="199"/>
                  <a:pt x="345" y="217"/>
                  <a:pt x="322" y="217"/>
                </a:cubicBezTo>
                <a:cubicBezTo>
                  <a:pt x="221" y="217"/>
                  <a:pt x="221" y="217"/>
                  <a:pt x="221" y="217"/>
                </a:cubicBezTo>
                <a:cubicBezTo>
                  <a:pt x="198" y="217"/>
                  <a:pt x="180" y="199"/>
                  <a:pt x="180" y="177"/>
                </a:cubicBezTo>
                <a:cubicBezTo>
                  <a:pt x="180" y="99"/>
                  <a:pt x="180" y="99"/>
                  <a:pt x="180" y="99"/>
                </a:cubicBezTo>
                <a:cubicBezTo>
                  <a:pt x="180" y="77"/>
                  <a:pt x="198" y="59"/>
                  <a:pt x="221" y="59"/>
                </a:cubicBezTo>
                <a:cubicBezTo>
                  <a:pt x="227" y="59"/>
                  <a:pt x="227" y="59"/>
                  <a:pt x="227" y="59"/>
                </a:cubicBezTo>
                <a:cubicBezTo>
                  <a:pt x="227" y="40"/>
                  <a:pt x="227" y="40"/>
                  <a:pt x="227" y="40"/>
                </a:cubicBezTo>
                <a:cubicBezTo>
                  <a:pt x="227" y="18"/>
                  <a:pt x="245" y="0"/>
                  <a:pt x="268" y="0"/>
                </a:cubicBezTo>
                <a:cubicBezTo>
                  <a:pt x="369" y="0"/>
                  <a:pt x="369" y="0"/>
                  <a:pt x="369" y="0"/>
                </a:cubicBezTo>
                <a:cubicBezTo>
                  <a:pt x="392" y="0"/>
                  <a:pt x="410" y="18"/>
                  <a:pt x="410" y="40"/>
                </a:cubicBezTo>
                <a:close/>
                <a:moveTo>
                  <a:pt x="248" y="20"/>
                </a:moveTo>
                <a:cubicBezTo>
                  <a:pt x="248" y="26"/>
                  <a:pt x="253" y="31"/>
                  <a:pt x="259" y="31"/>
                </a:cubicBezTo>
                <a:cubicBezTo>
                  <a:pt x="266" y="31"/>
                  <a:pt x="270" y="26"/>
                  <a:pt x="270" y="20"/>
                </a:cubicBezTo>
                <a:cubicBezTo>
                  <a:pt x="270" y="14"/>
                  <a:pt x="266" y="9"/>
                  <a:pt x="259" y="9"/>
                </a:cubicBezTo>
                <a:cubicBezTo>
                  <a:pt x="253" y="9"/>
                  <a:pt x="248" y="14"/>
                  <a:pt x="248" y="20"/>
                </a:cubicBezTo>
                <a:close/>
                <a:moveTo>
                  <a:pt x="201" y="79"/>
                </a:moveTo>
                <a:cubicBezTo>
                  <a:pt x="201" y="85"/>
                  <a:pt x="206" y="90"/>
                  <a:pt x="212" y="90"/>
                </a:cubicBezTo>
                <a:cubicBezTo>
                  <a:pt x="218" y="90"/>
                  <a:pt x="223" y="85"/>
                  <a:pt x="223" y="79"/>
                </a:cubicBezTo>
                <a:cubicBezTo>
                  <a:pt x="223" y="73"/>
                  <a:pt x="218" y="68"/>
                  <a:pt x="212" y="68"/>
                </a:cubicBezTo>
                <a:cubicBezTo>
                  <a:pt x="206" y="68"/>
                  <a:pt x="201" y="73"/>
                  <a:pt x="201" y="79"/>
                </a:cubicBezTo>
                <a:close/>
                <a:moveTo>
                  <a:pt x="344" y="99"/>
                </a:moveTo>
                <a:cubicBezTo>
                  <a:pt x="344" y="98"/>
                  <a:pt x="344" y="96"/>
                  <a:pt x="344" y="95"/>
                </a:cubicBezTo>
                <a:cubicBezTo>
                  <a:pt x="199" y="95"/>
                  <a:pt x="199" y="95"/>
                  <a:pt x="199" y="95"/>
                </a:cubicBezTo>
                <a:cubicBezTo>
                  <a:pt x="199" y="96"/>
                  <a:pt x="199" y="98"/>
                  <a:pt x="199" y="99"/>
                </a:cubicBezTo>
                <a:cubicBezTo>
                  <a:pt x="199" y="177"/>
                  <a:pt x="199" y="177"/>
                  <a:pt x="199" y="177"/>
                </a:cubicBezTo>
                <a:cubicBezTo>
                  <a:pt x="199" y="189"/>
                  <a:pt x="209" y="198"/>
                  <a:pt x="221" y="198"/>
                </a:cubicBezTo>
                <a:cubicBezTo>
                  <a:pt x="322" y="198"/>
                  <a:pt x="322" y="198"/>
                  <a:pt x="322" y="198"/>
                </a:cubicBezTo>
                <a:cubicBezTo>
                  <a:pt x="334" y="198"/>
                  <a:pt x="344" y="189"/>
                  <a:pt x="344" y="177"/>
                </a:cubicBezTo>
                <a:lnTo>
                  <a:pt x="344" y="99"/>
                </a:lnTo>
                <a:close/>
                <a:moveTo>
                  <a:pt x="391" y="40"/>
                </a:moveTo>
                <a:cubicBezTo>
                  <a:pt x="391" y="38"/>
                  <a:pt x="391" y="37"/>
                  <a:pt x="391" y="36"/>
                </a:cubicBezTo>
                <a:cubicBezTo>
                  <a:pt x="246" y="36"/>
                  <a:pt x="246" y="36"/>
                  <a:pt x="246" y="36"/>
                </a:cubicBezTo>
                <a:cubicBezTo>
                  <a:pt x="246" y="37"/>
                  <a:pt x="246" y="38"/>
                  <a:pt x="246" y="40"/>
                </a:cubicBezTo>
                <a:cubicBezTo>
                  <a:pt x="246" y="59"/>
                  <a:pt x="246" y="59"/>
                  <a:pt x="246" y="59"/>
                </a:cubicBezTo>
                <a:cubicBezTo>
                  <a:pt x="322" y="59"/>
                  <a:pt x="322" y="59"/>
                  <a:pt x="322" y="59"/>
                </a:cubicBezTo>
                <a:cubicBezTo>
                  <a:pt x="345" y="59"/>
                  <a:pt x="363" y="77"/>
                  <a:pt x="363" y="99"/>
                </a:cubicBezTo>
                <a:cubicBezTo>
                  <a:pt x="363" y="139"/>
                  <a:pt x="363" y="139"/>
                  <a:pt x="363" y="139"/>
                </a:cubicBezTo>
                <a:cubicBezTo>
                  <a:pt x="369" y="139"/>
                  <a:pt x="369" y="139"/>
                  <a:pt x="369" y="139"/>
                </a:cubicBezTo>
                <a:cubicBezTo>
                  <a:pt x="381" y="139"/>
                  <a:pt x="391" y="129"/>
                  <a:pt x="391" y="117"/>
                </a:cubicBezTo>
                <a:lnTo>
                  <a:pt x="391" y="4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TextBox 246"/>
          <p:cNvSpPr txBox="1"/>
          <p:nvPr/>
        </p:nvSpPr>
        <p:spPr>
          <a:xfrm>
            <a:off x="11120272" y="2445885"/>
            <a:ext cx="796050"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Financial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248" name="TextBox 247"/>
          <p:cNvSpPr txBox="1"/>
          <p:nvPr/>
        </p:nvSpPr>
        <p:spPr>
          <a:xfrm>
            <a:off x="11120271" y="3134500"/>
            <a:ext cx="796050"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E-Commerce</a:t>
            </a:r>
          </a:p>
        </p:txBody>
      </p:sp>
      <p:sp>
        <p:nvSpPr>
          <p:cNvPr id="249" name="TextBox 248"/>
          <p:cNvSpPr txBox="1"/>
          <p:nvPr/>
        </p:nvSpPr>
        <p:spPr>
          <a:xfrm>
            <a:off x="11120271" y="3763125"/>
            <a:ext cx="730474"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Subscriber</a:t>
            </a:r>
          </a:p>
        </p:txBody>
      </p:sp>
      <p:cxnSp>
        <p:nvCxnSpPr>
          <p:cNvPr id="251" name="Straight Connector 250"/>
          <p:cNvCxnSpPr/>
          <p:nvPr/>
        </p:nvCxnSpPr>
        <p:spPr>
          <a:xfrm>
            <a:off x="6617504" y="3366302"/>
            <a:ext cx="983844"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nvGrpSpPr>
          <p:cNvPr id="252" name="Group 251"/>
          <p:cNvGrpSpPr/>
          <p:nvPr/>
        </p:nvGrpSpPr>
        <p:grpSpPr>
          <a:xfrm>
            <a:off x="4491149" y="3046594"/>
            <a:ext cx="1291116" cy="651245"/>
            <a:chOff x="10271236" y="3573088"/>
            <a:chExt cx="223499" cy="1273888"/>
          </a:xfrm>
        </p:grpSpPr>
        <p:cxnSp>
          <p:nvCxnSpPr>
            <p:cNvPr id="253" name="Straight Connector 252"/>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56" name="Group 255"/>
          <p:cNvGrpSpPr/>
          <p:nvPr/>
        </p:nvGrpSpPr>
        <p:grpSpPr>
          <a:xfrm>
            <a:off x="7601348" y="3046594"/>
            <a:ext cx="1291116" cy="651245"/>
            <a:chOff x="10271236" y="3573088"/>
            <a:chExt cx="223499" cy="1273888"/>
          </a:xfrm>
        </p:grpSpPr>
        <p:cxnSp>
          <p:nvCxnSpPr>
            <p:cNvPr id="257" name="Straight Connector 256"/>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5662428" y="2551604"/>
            <a:ext cx="1097616" cy="1304292"/>
            <a:chOff x="5635924" y="3525554"/>
            <a:chExt cx="1097616" cy="1304292"/>
          </a:xfrm>
        </p:grpSpPr>
        <p:sp>
          <p:nvSpPr>
            <p:cNvPr id="195" name="Rounded Rectangle 194"/>
            <p:cNvSpPr/>
            <p:nvPr/>
          </p:nvSpPr>
          <p:spPr>
            <a:xfrm>
              <a:off x="579316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02" name="Group 201"/>
            <p:cNvGrpSpPr/>
            <p:nvPr/>
          </p:nvGrpSpPr>
          <p:grpSpPr>
            <a:xfrm>
              <a:off x="5961057" y="4003819"/>
              <a:ext cx="442823" cy="358300"/>
              <a:chOff x="3441700" y="1125538"/>
              <a:chExt cx="498475" cy="403225"/>
            </a:xfrm>
          </p:grpSpPr>
          <p:sp>
            <p:nvSpPr>
              <p:cNvPr id="203"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00" name="TextBox 199"/>
            <p:cNvSpPr txBox="1"/>
            <p:nvPr/>
          </p:nvSpPr>
          <p:spPr>
            <a:xfrm>
              <a:off x="5635924" y="4428295"/>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Network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and DNS</a:t>
              </a:r>
            </a:p>
          </p:txBody>
        </p:sp>
      </p:grpSp>
      <p:grpSp>
        <p:nvGrpSpPr>
          <p:cNvPr id="260" name="Group 259"/>
          <p:cNvGrpSpPr/>
          <p:nvPr/>
        </p:nvGrpSpPr>
        <p:grpSpPr>
          <a:xfrm>
            <a:off x="8770938" y="2551604"/>
            <a:ext cx="1097616" cy="1304292"/>
            <a:chOff x="8744434" y="3525554"/>
            <a:chExt cx="1097616" cy="1304292"/>
          </a:xfrm>
        </p:grpSpPr>
        <p:sp>
          <p:nvSpPr>
            <p:cNvPr id="224" name="Rounded Rectangle 223"/>
            <p:cNvSpPr/>
            <p:nvPr/>
          </p:nvSpPr>
          <p:spPr>
            <a:xfrm>
              <a:off x="890167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25" name="Group 224"/>
            <p:cNvGrpSpPr/>
            <p:nvPr/>
          </p:nvGrpSpPr>
          <p:grpSpPr>
            <a:xfrm>
              <a:off x="9069567" y="4003819"/>
              <a:ext cx="442823" cy="358300"/>
              <a:chOff x="3441700" y="1125538"/>
              <a:chExt cx="498475" cy="403225"/>
            </a:xfrm>
          </p:grpSpPr>
          <p:sp>
            <p:nvSpPr>
              <p:cNvPr id="226"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3" name="TextBox 222"/>
            <p:cNvSpPr txBox="1"/>
            <p:nvPr/>
          </p:nvSpPr>
          <p:spPr>
            <a:xfrm>
              <a:off x="8744434" y="4428295"/>
              <a:ext cx="1097616"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Application</a:t>
              </a:r>
            </a:p>
          </p:txBody>
        </p:sp>
      </p:grpSp>
      <p:grpSp>
        <p:nvGrpSpPr>
          <p:cNvPr id="262" name="Group 261"/>
          <p:cNvGrpSpPr/>
          <p:nvPr/>
        </p:nvGrpSpPr>
        <p:grpSpPr>
          <a:xfrm>
            <a:off x="5718397" y="2949973"/>
            <a:ext cx="187784" cy="187833"/>
            <a:chOff x="2033588" y="1128713"/>
            <a:chExt cx="161925" cy="161925"/>
          </a:xfrm>
        </p:grpSpPr>
        <p:sp>
          <p:nvSpPr>
            <p:cNvPr id="263"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8" name="Group 267"/>
          <p:cNvGrpSpPr/>
          <p:nvPr/>
        </p:nvGrpSpPr>
        <p:grpSpPr>
          <a:xfrm>
            <a:off x="5718397" y="3587845"/>
            <a:ext cx="187784" cy="187833"/>
            <a:chOff x="2033588" y="1128713"/>
            <a:chExt cx="161925" cy="161925"/>
          </a:xfrm>
        </p:grpSpPr>
        <p:sp>
          <p:nvSpPr>
            <p:cNvPr id="269"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4" name="Group 273"/>
          <p:cNvGrpSpPr/>
          <p:nvPr/>
        </p:nvGrpSpPr>
        <p:grpSpPr>
          <a:xfrm>
            <a:off x="8823465" y="2949973"/>
            <a:ext cx="187784" cy="187833"/>
            <a:chOff x="2033588" y="1128713"/>
            <a:chExt cx="161925" cy="161925"/>
          </a:xfrm>
        </p:grpSpPr>
        <p:sp>
          <p:nvSpPr>
            <p:cNvPr id="27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0" name="Group 279"/>
          <p:cNvGrpSpPr/>
          <p:nvPr/>
        </p:nvGrpSpPr>
        <p:grpSpPr>
          <a:xfrm>
            <a:off x="8823465" y="3579136"/>
            <a:ext cx="187784" cy="187833"/>
            <a:chOff x="2033588" y="1128713"/>
            <a:chExt cx="161925" cy="161925"/>
          </a:xfrm>
        </p:grpSpPr>
        <p:sp>
          <p:nvSpPr>
            <p:cNvPr id="281"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7"/>
            <p:cNvSpPr>
              <a:spLocks/>
            </p:cNvSpPr>
            <p:nvPr/>
          </p:nvSpPr>
          <p:spPr bwMode="auto">
            <a:xfrm>
              <a:off x="2068513" y="1190196"/>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86" name="Freeform 8"/>
          <p:cNvSpPr>
            <a:spLocks noEditPoints="1"/>
          </p:cNvSpPr>
          <p:nvPr/>
        </p:nvSpPr>
        <p:spPr bwMode="auto">
          <a:xfrm>
            <a:off x="1617355" y="3766343"/>
            <a:ext cx="384239" cy="436179"/>
          </a:xfrm>
          <a:custGeom>
            <a:avLst/>
            <a:gdLst>
              <a:gd name="T0" fmla="*/ 189 w 379"/>
              <a:gd name="T1" fmla="*/ 0 h 430"/>
              <a:gd name="T2" fmla="*/ 0 w 379"/>
              <a:gd name="T3" fmla="*/ 189 h 430"/>
              <a:gd name="T4" fmla="*/ 61 w 379"/>
              <a:gd name="T5" fmla="*/ 322 h 430"/>
              <a:gd name="T6" fmla="*/ 82 w 379"/>
              <a:gd name="T7" fmla="*/ 375 h 430"/>
              <a:gd name="T8" fmla="*/ 82 w 379"/>
              <a:gd name="T9" fmla="*/ 400 h 430"/>
              <a:gd name="T10" fmla="*/ 98 w 379"/>
              <a:gd name="T11" fmla="*/ 430 h 430"/>
              <a:gd name="T12" fmla="*/ 115 w 379"/>
              <a:gd name="T13" fmla="*/ 401 h 430"/>
              <a:gd name="T14" fmla="*/ 118 w 379"/>
              <a:gd name="T15" fmla="*/ 365 h 430"/>
              <a:gd name="T16" fmla="*/ 122 w 379"/>
              <a:gd name="T17" fmla="*/ 365 h 430"/>
              <a:gd name="T18" fmla="*/ 126 w 379"/>
              <a:gd name="T19" fmla="*/ 365 h 430"/>
              <a:gd name="T20" fmla="*/ 130 w 379"/>
              <a:gd name="T21" fmla="*/ 401 h 430"/>
              <a:gd name="T22" fmla="*/ 145 w 379"/>
              <a:gd name="T23" fmla="*/ 430 h 430"/>
              <a:gd name="T24" fmla="*/ 160 w 379"/>
              <a:gd name="T25" fmla="*/ 401 h 430"/>
              <a:gd name="T26" fmla="*/ 163 w 379"/>
              <a:gd name="T27" fmla="*/ 365 h 430"/>
              <a:gd name="T28" fmla="*/ 167 w 379"/>
              <a:gd name="T29" fmla="*/ 365 h 430"/>
              <a:gd name="T30" fmla="*/ 171 w 379"/>
              <a:gd name="T31" fmla="*/ 365 h 430"/>
              <a:gd name="T32" fmla="*/ 174 w 379"/>
              <a:gd name="T33" fmla="*/ 401 h 430"/>
              <a:gd name="T34" fmla="*/ 189 w 379"/>
              <a:gd name="T35" fmla="*/ 430 h 430"/>
              <a:gd name="T36" fmla="*/ 205 w 379"/>
              <a:gd name="T37" fmla="*/ 401 h 430"/>
              <a:gd name="T38" fmla="*/ 208 w 379"/>
              <a:gd name="T39" fmla="*/ 365 h 430"/>
              <a:gd name="T40" fmla="*/ 212 w 379"/>
              <a:gd name="T41" fmla="*/ 365 h 430"/>
              <a:gd name="T42" fmla="*/ 216 w 379"/>
              <a:gd name="T43" fmla="*/ 365 h 430"/>
              <a:gd name="T44" fmla="*/ 219 w 379"/>
              <a:gd name="T45" fmla="*/ 401 h 430"/>
              <a:gd name="T46" fmla="*/ 234 w 379"/>
              <a:gd name="T47" fmla="*/ 430 h 430"/>
              <a:gd name="T48" fmla="*/ 249 w 379"/>
              <a:gd name="T49" fmla="*/ 401 h 430"/>
              <a:gd name="T50" fmla="*/ 252 w 379"/>
              <a:gd name="T51" fmla="*/ 365 h 430"/>
              <a:gd name="T52" fmla="*/ 256 w 379"/>
              <a:gd name="T53" fmla="*/ 365 h 430"/>
              <a:gd name="T54" fmla="*/ 260 w 379"/>
              <a:gd name="T55" fmla="*/ 365 h 430"/>
              <a:gd name="T56" fmla="*/ 264 w 379"/>
              <a:gd name="T57" fmla="*/ 401 h 430"/>
              <a:gd name="T58" fmla="*/ 280 w 379"/>
              <a:gd name="T59" fmla="*/ 430 h 430"/>
              <a:gd name="T60" fmla="*/ 297 w 379"/>
              <a:gd name="T61" fmla="*/ 400 h 430"/>
              <a:gd name="T62" fmla="*/ 297 w 379"/>
              <a:gd name="T63" fmla="*/ 375 h 430"/>
              <a:gd name="T64" fmla="*/ 318 w 379"/>
              <a:gd name="T65" fmla="*/ 322 h 430"/>
              <a:gd name="T66" fmla="*/ 379 w 379"/>
              <a:gd name="T67" fmla="*/ 189 h 430"/>
              <a:gd name="T68" fmla="*/ 189 w 379"/>
              <a:gd name="T69" fmla="*/ 0 h 430"/>
              <a:gd name="T70" fmla="*/ 114 w 379"/>
              <a:gd name="T71" fmla="*/ 252 h 430"/>
              <a:gd name="T72" fmla="*/ 55 w 379"/>
              <a:gd name="T73" fmla="*/ 192 h 430"/>
              <a:gd name="T74" fmla="*/ 114 w 379"/>
              <a:gd name="T75" fmla="*/ 133 h 430"/>
              <a:gd name="T76" fmla="*/ 173 w 379"/>
              <a:gd name="T77" fmla="*/ 192 h 430"/>
              <a:gd name="T78" fmla="*/ 114 w 379"/>
              <a:gd name="T79" fmla="*/ 252 h 430"/>
              <a:gd name="T80" fmla="*/ 203 w 379"/>
              <a:gd name="T81" fmla="*/ 314 h 430"/>
              <a:gd name="T82" fmla="*/ 176 w 379"/>
              <a:gd name="T83" fmla="*/ 314 h 430"/>
              <a:gd name="T84" fmla="*/ 161 w 379"/>
              <a:gd name="T85" fmla="*/ 288 h 430"/>
              <a:gd name="T86" fmla="*/ 174 w 379"/>
              <a:gd name="T87" fmla="*/ 264 h 430"/>
              <a:gd name="T88" fmla="*/ 205 w 379"/>
              <a:gd name="T89" fmla="*/ 264 h 430"/>
              <a:gd name="T90" fmla="*/ 218 w 379"/>
              <a:gd name="T91" fmla="*/ 288 h 430"/>
              <a:gd name="T92" fmla="*/ 203 w 379"/>
              <a:gd name="T93" fmla="*/ 314 h 430"/>
              <a:gd name="T94" fmla="*/ 265 w 379"/>
              <a:gd name="T95" fmla="*/ 252 h 430"/>
              <a:gd name="T96" fmla="*/ 206 w 379"/>
              <a:gd name="T97" fmla="*/ 192 h 430"/>
              <a:gd name="T98" fmla="*/ 265 w 379"/>
              <a:gd name="T99" fmla="*/ 133 h 430"/>
              <a:gd name="T100" fmla="*/ 324 w 379"/>
              <a:gd name="T101" fmla="*/ 192 h 430"/>
              <a:gd name="T102" fmla="*/ 265 w 379"/>
              <a:gd name="T103" fmla="*/ 252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9" h="430">
                <a:moveTo>
                  <a:pt x="189" y="0"/>
                </a:moveTo>
                <a:cubicBezTo>
                  <a:pt x="85" y="0"/>
                  <a:pt x="0" y="85"/>
                  <a:pt x="0" y="189"/>
                </a:cubicBezTo>
                <a:cubicBezTo>
                  <a:pt x="0" y="254"/>
                  <a:pt x="61" y="322"/>
                  <a:pt x="61" y="322"/>
                </a:cubicBezTo>
                <a:cubicBezTo>
                  <a:pt x="72" y="334"/>
                  <a:pt x="82" y="358"/>
                  <a:pt x="82" y="375"/>
                </a:cubicBezTo>
                <a:cubicBezTo>
                  <a:pt x="82" y="400"/>
                  <a:pt x="82" y="400"/>
                  <a:pt x="82" y="400"/>
                </a:cubicBezTo>
                <a:cubicBezTo>
                  <a:pt x="82" y="417"/>
                  <a:pt x="89" y="430"/>
                  <a:pt x="98" y="430"/>
                </a:cubicBezTo>
                <a:cubicBezTo>
                  <a:pt x="108" y="430"/>
                  <a:pt x="115" y="417"/>
                  <a:pt x="115" y="401"/>
                </a:cubicBezTo>
                <a:cubicBezTo>
                  <a:pt x="115" y="386"/>
                  <a:pt x="117" y="369"/>
                  <a:pt x="118" y="365"/>
                </a:cubicBezTo>
                <a:cubicBezTo>
                  <a:pt x="118" y="365"/>
                  <a:pt x="118" y="365"/>
                  <a:pt x="122" y="365"/>
                </a:cubicBezTo>
                <a:cubicBezTo>
                  <a:pt x="126" y="365"/>
                  <a:pt x="126" y="365"/>
                  <a:pt x="126" y="365"/>
                </a:cubicBezTo>
                <a:cubicBezTo>
                  <a:pt x="128" y="369"/>
                  <a:pt x="130" y="386"/>
                  <a:pt x="130" y="401"/>
                </a:cubicBezTo>
                <a:cubicBezTo>
                  <a:pt x="130" y="417"/>
                  <a:pt x="136" y="430"/>
                  <a:pt x="145" y="430"/>
                </a:cubicBezTo>
                <a:cubicBezTo>
                  <a:pt x="153" y="430"/>
                  <a:pt x="160" y="417"/>
                  <a:pt x="160" y="401"/>
                </a:cubicBezTo>
                <a:cubicBezTo>
                  <a:pt x="160" y="386"/>
                  <a:pt x="161" y="369"/>
                  <a:pt x="163" y="365"/>
                </a:cubicBezTo>
                <a:cubicBezTo>
                  <a:pt x="163" y="365"/>
                  <a:pt x="163" y="365"/>
                  <a:pt x="167" y="365"/>
                </a:cubicBezTo>
                <a:cubicBezTo>
                  <a:pt x="171" y="365"/>
                  <a:pt x="171" y="365"/>
                  <a:pt x="171" y="365"/>
                </a:cubicBezTo>
                <a:cubicBezTo>
                  <a:pt x="173" y="369"/>
                  <a:pt x="174" y="386"/>
                  <a:pt x="174" y="401"/>
                </a:cubicBezTo>
                <a:cubicBezTo>
                  <a:pt x="174" y="417"/>
                  <a:pt x="181" y="430"/>
                  <a:pt x="189" y="430"/>
                </a:cubicBezTo>
                <a:cubicBezTo>
                  <a:pt x="198" y="430"/>
                  <a:pt x="205" y="417"/>
                  <a:pt x="205" y="401"/>
                </a:cubicBezTo>
                <a:cubicBezTo>
                  <a:pt x="205" y="386"/>
                  <a:pt x="206" y="369"/>
                  <a:pt x="208" y="365"/>
                </a:cubicBezTo>
                <a:cubicBezTo>
                  <a:pt x="208" y="365"/>
                  <a:pt x="208" y="365"/>
                  <a:pt x="212" y="365"/>
                </a:cubicBezTo>
                <a:cubicBezTo>
                  <a:pt x="216" y="365"/>
                  <a:pt x="216" y="365"/>
                  <a:pt x="216" y="365"/>
                </a:cubicBezTo>
                <a:cubicBezTo>
                  <a:pt x="218" y="369"/>
                  <a:pt x="219" y="386"/>
                  <a:pt x="219" y="401"/>
                </a:cubicBezTo>
                <a:cubicBezTo>
                  <a:pt x="219" y="417"/>
                  <a:pt x="226" y="430"/>
                  <a:pt x="234" y="430"/>
                </a:cubicBezTo>
                <a:cubicBezTo>
                  <a:pt x="242" y="430"/>
                  <a:pt x="249" y="417"/>
                  <a:pt x="249" y="401"/>
                </a:cubicBezTo>
                <a:cubicBezTo>
                  <a:pt x="249" y="386"/>
                  <a:pt x="251" y="369"/>
                  <a:pt x="252" y="365"/>
                </a:cubicBezTo>
                <a:cubicBezTo>
                  <a:pt x="252" y="365"/>
                  <a:pt x="252" y="365"/>
                  <a:pt x="256" y="365"/>
                </a:cubicBezTo>
                <a:cubicBezTo>
                  <a:pt x="260" y="365"/>
                  <a:pt x="260" y="365"/>
                  <a:pt x="260" y="365"/>
                </a:cubicBezTo>
                <a:cubicBezTo>
                  <a:pt x="262" y="369"/>
                  <a:pt x="264" y="386"/>
                  <a:pt x="264" y="401"/>
                </a:cubicBezTo>
                <a:cubicBezTo>
                  <a:pt x="264" y="417"/>
                  <a:pt x="271" y="430"/>
                  <a:pt x="280" y="430"/>
                </a:cubicBezTo>
                <a:cubicBezTo>
                  <a:pt x="290" y="430"/>
                  <a:pt x="297" y="417"/>
                  <a:pt x="297" y="400"/>
                </a:cubicBezTo>
                <a:cubicBezTo>
                  <a:pt x="297" y="375"/>
                  <a:pt x="297" y="375"/>
                  <a:pt x="297" y="375"/>
                </a:cubicBezTo>
                <a:cubicBezTo>
                  <a:pt x="297" y="358"/>
                  <a:pt x="306" y="334"/>
                  <a:pt x="318" y="322"/>
                </a:cubicBezTo>
                <a:cubicBezTo>
                  <a:pt x="318" y="322"/>
                  <a:pt x="379" y="254"/>
                  <a:pt x="379" y="189"/>
                </a:cubicBezTo>
                <a:cubicBezTo>
                  <a:pt x="379" y="85"/>
                  <a:pt x="294" y="0"/>
                  <a:pt x="189" y="0"/>
                </a:cubicBezTo>
                <a:close/>
                <a:moveTo>
                  <a:pt x="114" y="252"/>
                </a:moveTo>
                <a:cubicBezTo>
                  <a:pt x="81" y="252"/>
                  <a:pt x="55" y="225"/>
                  <a:pt x="55" y="192"/>
                </a:cubicBezTo>
                <a:cubicBezTo>
                  <a:pt x="55" y="160"/>
                  <a:pt x="81" y="133"/>
                  <a:pt x="114" y="133"/>
                </a:cubicBezTo>
                <a:cubicBezTo>
                  <a:pt x="147" y="133"/>
                  <a:pt x="173" y="160"/>
                  <a:pt x="173" y="192"/>
                </a:cubicBezTo>
                <a:cubicBezTo>
                  <a:pt x="173" y="225"/>
                  <a:pt x="147" y="252"/>
                  <a:pt x="114" y="252"/>
                </a:cubicBezTo>
                <a:close/>
                <a:moveTo>
                  <a:pt x="203" y="314"/>
                </a:moveTo>
                <a:cubicBezTo>
                  <a:pt x="176" y="314"/>
                  <a:pt x="176" y="314"/>
                  <a:pt x="176" y="314"/>
                </a:cubicBezTo>
                <a:cubicBezTo>
                  <a:pt x="159" y="314"/>
                  <a:pt x="152" y="302"/>
                  <a:pt x="161" y="288"/>
                </a:cubicBezTo>
                <a:cubicBezTo>
                  <a:pt x="174" y="264"/>
                  <a:pt x="174" y="264"/>
                  <a:pt x="174" y="264"/>
                </a:cubicBezTo>
                <a:cubicBezTo>
                  <a:pt x="183" y="249"/>
                  <a:pt x="196" y="249"/>
                  <a:pt x="205" y="264"/>
                </a:cubicBezTo>
                <a:cubicBezTo>
                  <a:pt x="218" y="288"/>
                  <a:pt x="218" y="288"/>
                  <a:pt x="218" y="288"/>
                </a:cubicBezTo>
                <a:cubicBezTo>
                  <a:pt x="227" y="302"/>
                  <a:pt x="220" y="314"/>
                  <a:pt x="203" y="314"/>
                </a:cubicBezTo>
                <a:close/>
                <a:moveTo>
                  <a:pt x="265" y="252"/>
                </a:moveTo>
                <a:cubicBezTo>
                  <a:pt x="232" y="252"/>
                  <a:pt x="206" y="225"/>
                  <a:pt x="206" y="192"/>
                </a:cubicBezTo>
                <a:cubicBezTo>
                  <a:pt x="206" y="160"/>
                  <a:pt x="232" y="133"/>
                  <a:pt x="265" y="133"/>
                </a:cubicBezTo>
                <a:cubicBezTo>
                  <a:pt x="298" y="133"/>
                  <a:pt x="324" y="160"/>
                  <a:pt x="324" y="192"/>
                </a:cubicBezTo>
                <a:cubicBezTo>
                  <a:pt x="324" y="225"/>
                  <a:pt x="298" y="252"/>
                  <a:pt x="265" y="252"/>
                </a:cubicBezTo>
                <a:close/>
              </a:path>
            </a:pathLst>
          </a:custGeom>
          <a:solidFill>
            <a:srgbClr val="DE20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TextBox 286"/>
          <p:cNvSpPr txBox="1"/>
          <p:nvPr/>
        </p:nvSpPr>
        <p:spPr>
          <a:xfrm>
            <a:off x="1443924" y="4268192"/>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DDoS</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Attacker</a:t>
            </a:r>
          </a:p>
        </p:txBody>
      </p:sp>
      <p:sp>
        <p:nvSpPr>
          <p:cNvPr id="288" name="TextBox 287"/>
          <p:cNvSpPr txBox="1"/>
          <p:nvPr/>
        </p:nvSpPr>
        <p:spPr>
          <a:xfrm>
            <a:off x="4484519" y="2628657"/>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Network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ICMP flood, UDP flood, </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SYN flood</a:t>
            </a:r>
          </a:p>
        </p:txBody>
      </p:sp>
      <p:sp>
        <p:nvSpPr>
          <p:cNvPr id="289" name="TextBox 288"/>
          <p:cNvSpPr txBox="1"/>
          <p:nvPr/>
        </p:nvSpPr>
        <p:spPr>
          <a:xfrm>
            <a:off x="4478763" y="3796860"/>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DNS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DNS amplification, query flood,</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dictionary attack, DNS poisoning</a:t>
            </a:r>
          </a:p>
        </p:txBody>
      </p:sp>
      <p:sp>
        <p:nvSpPr>
          <p:cNvPr id="290" name="TextBox 289"/>
          <p:cNvSpPr txBox="1"/>
          <p:nvPr/>
        </p:nvSpPr>
        <p:spPr>
          <a:xfrm>
            <a:off x="7607104" y="2628657"/>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SSL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renegotiation,</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flood</a:t>
            </a:r>
          </a:p>
        </p:txBody>
      </p:sp>
      <p:sp>
        <p:nvSpPr>
          <p:cNvPr id="291" name="TextBox 290"/>
          <p:cNvSpPr txBox="1"/>
          <p:nvPr/>
        </p:nvSpPr>
        <p:spPr>
          <a:xfrm>
            <a:off x="7601348" y="3796860"/>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HTTP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Slowloris, slow POST,</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recursive POST/GET</a:t>
            </a:r>
          </a:p>
        </p:txBody>
      </p:sp>
      <p:sp>
        <p:nvSpPr>
          <p:cNvPr id="293" name="Freeform 165"/>
          <p:cNvSpPr>
            <a:spLocks noChangeAspect="1" noEditPoints="1"/>
          </p:cNvSpPr>
          <p:nvPr/>
        </p:nvSpPr>
        <p:spPr bwMode="auto">
          <a:xfrm>
            <a:off x="10521239" y="1282428"/>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4" name="TextBox 293"/>
          <p:cNvSpPr txBox="1"/>
          <p:nvPr/>
        </p:nvSpPr>
        <p:spPr>
          <a:xfrm>
            <a:off x="11120271" y="1402474"/>
            <a:ext cx="730474"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Corporate Users</a:t>
            </a:r>
          </a:p>
        </p:txBody>
      </p:sp>
      <p:cxnSp>
        <p:nvCxnSpPr>
          <p:cNvPr id="295" name="Straight Connector 294"/>
          <p:cNvCxnSpPr/>
          <p:nvPr/>
        </p:nvCxnSpPr>
        <p:spPr>
          <a:xfrm>
            <a:off x="7109426" y="2133341"/>
            <a:ext cx="2996516"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7109426" y="2133341"/>
            <a:ext cx="0" cy="2687372"/>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flipH="1">
            <a:off x="10105942" y="1588575"/>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302" name="Left Arrow 301"/>
          <p:cNvSpPr/>
          <p:nvPr/>
        </p:nvSpPr>
        <p:spPr>
          <a:xfrm>
            <a:off x="9327211" y="2053986"/>
            <a:ext cx="250560" cy="159726"/>
          </a:xfrm>
          <a:prstGeom prst="leftArrow">
            <a:avLst>
              <a:gd name="adj1" fmla="val 0"/>
              <a:gd name="adj2" fmla="val 50000"/>
            </a:avLst>
          </a:prstGeom>
          <a:solidFill>
            <a:srgbClr val="669D34"/>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grpSp>
        <p:nvGrpSpPr>
          <p:cNvPr id="11" name="Group 10"/>
          <p:cNvGrpSpPr/>
          <p:nvPr/>
        </p:nvGrpSpPr>
        <p:grpSpPr>
          <a:xfrm>
            <a:off x="6579847" y="4690297"/>
            <a:ext cx="2191091" cy="1479278"/>
            <a:chOff x="-1990923" y="3755352"/>
            <a:chExt cx="2191091" cy="1479278"/>
          </a:xfrm>
        </p:grpSpPr>
        <p:sp>
          <p:nvSpPr>
            <p:cNvPr id="107" name="Rounded Rectangle 106"/>
            <p:cNvSpPr/>
            <p:nvPr/>
          </p:nvSpPr>
          <p:spPr>
            <a:xfrm>
              <a:off x="-1950504" y="3818581"/>
              <a:ext cx="2056300" cy="1416049"/>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8" name="Rounded Rectangle 107"/>
            <p:cNvSpPr/>
            <p:nvPr/>
          </p:nvSpPr>
          <p:spPr>
            <a:xfrm>
              <a:off x="-1158663" y="3755352"/>
              <a:ext cx="472616"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9" name="TextBox 108"/>
            <p:cNvSpPr txBox="1"/>
            <p:nvPr/>
          </p:nvSpPr>
          <p:spPr>
            <a:xfrm>
              <a:off x="-1158663" y="3768522"/>
              <a:ext cx="469150"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Access</a:t>
              </a:r>
            </a:p>
          </p:txBody>
        </p:sp>
        <p:cxnSp>
          <p:nvCxnSpPr>
            <p:cNvPr id="147" name="Straight Connector 146"/>
            <p:cNvCxnSpPr>
              <a:endCxn id="144" idx="20"/>
            </p:cNvCxnSpPr>
            <p:nvPr/>
          </p:nvCxnSpPr>
          <p:spPr>
            <a:xfrm>
              <a:off x="-1222967" y="4529673"/>
              <a:ext cx="723450" cy="2945"/>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665790" y="4354016"/>
              <a:ext cx="442823" cy="358300"/>
              <a:chOff x="3441700" y="1125538"/>
              <a:chExt cx="498475" cy="403225"/>
            </a:xfrm>
          </p:grpSpPr>
          <p:sp>
            <p:nvSpPr>
              <p:cNvPr id="119"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18" name="TextBox 117"/>
            <p:cNvSpPr txBox="1"/>
            <p:nvPr/>
          </p:nvSpPr>
          <p:spPr>
            <a:xfrm>
              <a:off x="-1990923"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Access Management</a:t>
              </a:r>
            </a:p>
          </p:txBody>
        </p:sp>
        <p:sp>
          <p:nvSpPr>
            <p:cNvPr id="140" name="TextBox 139"/>
            <p:cNvSpPr txBox="1"/>
            <p:nvPr/>
          </p:nvSpPr>
          <p:spPr>
            <a:xfrm>
              <a:off x="-897448"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Directory</a:t>
              </a:r>
            </a:p>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144" name="Freeform 19"/>
            <p:cNvSpPr>
              <a:spLocks noEditPoints="1"/>
            </p:cNvSpPr>
            <p:nvPr/>
          </p:nvSpPr>
          <p:spPr bwMode="auto">
            <a:xfrm>
              <a:off x="-524127" y="4349980"/>
              <a:ext cx="337977" cy="361181"/>
            </a:xfrm>
            <a:custGeom>
              <a:avLst/>
              <a:gdLst>
                <a:gd name="T0" fmla="*/ 206 w 412"/>
                <a:gd name="T1" fmla="*/ 0 h 441"/>
                <a:gd name="T2" fmla="*/ 0 w 412"/>
                <a:gd name="T3" fmla="*/ 82 h 441"/>
                <a:gd name="T4" fmla="*/ 0 w 412"/>
                <a:gd name="T5" fmla="*/ 361 h 441"/>
                <a:gd name="T6" fmla="*/ 0 w 412"/>
                <a:gd name="T7" fmla="*/ 361 h 441"/>
                <a:gd name="T8" fmla="*/ 206 w 412"/>
                <a:gd name="T9" fmla="*/ 441 h 441"/>
                <a:gd name="T10" fmla="*/ 411 w 412"/>
                <a:gd name="T11" fmla="*/ 361 h 441"/>
                <a:gd name="T12" fmla="*/ 412 w 412"/>
                <a:gd name="T13" fmla="*/ 361 h 441"/>
                <a:gd name="T14" fmla="*/ 412 w 412"/>
                <a:gd name="T15" fmla="*/ 82 h 441"/>
                <a:gd name="T16" fmla="*/ 206 w 412"/>
                <a:gd name="T17" fmla="*/ 0 h 441"/>
                <a:gd name="T18" fmla="*/ 381 w 412"/>
                <a:gd name="T19" fmla="*/ 320 h 441"/>
                <a:gd name="T20" fmla="*/ 206 w 412"/>
                <a:gd name="T21" fmla="*/ 357 h 441"/>
                <a:gd name="T22" fmla="*/ 30 w 412"/>
                <a:gd name="T23" fmla="*/ 320 h 441"/>
                <a:gd name="T24" fmla="*/ 25 w 412"/>
                <a:gd name="T25" fmla="*/ 303 h 441"/>
                <a:gd name="T26" fmla="*/ 42 w 412"/>
                <a:gd name="T27" fmla="*/ 299 h 441"/>
                <a:gd name="T28" fmla="*/ 206 w 412"/>
                <a:gd name="T29" fmla="*/ 333 h 441"/>
                <a:gd name="T30" fmla="*/ 369 w 412"/>
                <a:gd name="T31" fmla="*/ 299 h 441"/>
                <a:gd name="T32" fmla="*/ 386 w 412"/>
                <a:gd name="T33" fmla="*/ 303 h 441"/>
                <a:gd name="T34" fmla="*/ 381 w 412"/>
                <a:gd name="T35" fmla="*/ 320 h 441"/>
                <a:gd name="T36" fmla="*/ 381 w 412"/>
                <a:gd name="T37" fmla="*/ 223 h 441"/>
                <a:gd name="T38" fmla="*/ 206 w 412"/>
                <a:gd name="T39" fmla="*/ 260 h 441"/>
                <a:gd name="T40" fmla="*/ 30 w 412"/>
                <a:gd name="T41" fmla="*/ 223 h 441"/>
                <a:gd name="T42" fmla="*/ 25 w 412"/>
                <a:gd name="T43" fmla="*/ 207 h 441"/>
                <a:gd name="T44" fmla="*/ 42 w 412"/>
                <a:gd name="T45" fmla="*/ 202 h 441"/>
                <a:gd name="T46" fmla="*/ 206 w 412"/>
                <a:gd name="T47" fmla="*/ 236 h 441"/>
                <a:gd name="T48" fmla="*/ 369 w 412"/>
                <a:gd name="T49" fmla="*/ 202 h 441"/>
                <a:gd name="T50" fmla="*/ 386 w 412"/>
                <a:gd name="T51" fmla="*/ 207 h 441"/>
                <a:gd name="T52" fmla="*/ 381 w 412"/>
                <a:gd name="T53" fmla="*/ 223 h 441"/>
                <a:gd name="T54" fmla="*/ 381 w 412"/>
                <a:gd name="T55" fmla="*/ 126 h 441"/>
                <a:gd name="T56" fmla="*/ 206 w 412"/>
                <a:gd name="T57" fmla="*/ 164 h 441"/>
                <a:gd name="T58" fmla="*/ 30 w 412"/>
                <a:gd name="T59" fmla="*/ 126 h 441"/>
                <a:gd name="T60" fmla="*/ 25 w 412"/>
                <a:gd name="T61" fmla="*/ 110 h 441"/>
                <a:gd name="T62" fmla="*/ 42 w 412"/>
                <a:gd name="T63" fmla="*/ 106 h 441"/>
                <a:gd name="T64" fmla="*/ 206 w 412"/>
                <a:gd name="T65" fmla="*/ 140 h 441"/>
                <a:gd name="T66" fmla="*/ 369 w 412"/>
                <a:gd name="T67" fmla="*/ 106 h 441"/>
                <a:gd name="T68" fmla="*/ 386 w 412"/>
                <a:gd name="T69" fmla="*/ 110 h 441"/>
                <a:gd name="T70" fmla="*/ 381 w 412"/>
                <a:gd name="T71" fmla="*/ 12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2" h="441">
                  <a:moveTo>
                    <a:pt x="206" y="0"/>
                  </a:moveTo>
                  <a:cubicBezTo>
                    <a:pt x="92" y="0"/>
                    <a:pt x="0" y="37"/>
                    <a:pt x="0" y="82"/>
                  </a:cubicBezTo>
                  <a:cubicBezTo>
                    <a:pt x="0" y="82"/>
                    <a:pt x="0" y="361"/>
                    <a:pt x="0" y="361"/>
                  </a:cubicBezTo>
                  <a:cubicBezTo>
                    <a:pt x="0" y="361"/>
                    <a:pt x="0" y="361"/>
                    <a:pt x="0" y="361"/>
                  </a:cubicBezTo>
                  <a:cubicBezTo>
                    <a:pt x="1" y="406"/>
                    <a:pt x="93" y="441"/>
                    <a:pt x="206" y="441"/>
                  </a:cubicBezTo>
                  <a:cubicBezTo>
                    <a:pt x="318" y="441"/>
                    <a:pt x="410" y="406"/>
                    <a:pt x="411" y="361"/>
                  </a:cubicBezTo>
                  <a:cubicBezTo>
                    <a:pt x="412" y="361"/>
                    <a:pt x="412" y="361"/>
                    <a:pt x="412" y="361"/>
                  </a:cubicBezTo>
                  <a:cubicBezTo>
                    <a:pt x="412" y="361"/>
                    <a:pt x="412" y="82"/>
                    <a:pt x="412" y="82"/>
                  </a:cubicBezTo>
                  <a:cubicBezTo>
                    <a:pt x="412" y="37"/>
                    <a:pt x="319" y="0"/>
                    <a:pt x="206" y="0"/>
                  </a:cubicBezTo>
                  <a:close/>
                  <a:moveTo>
                    <a:pt x="381" y="320"/>
                  </a:moveTo>
                  <a:cubicBezTo>
                    <a:pt x="341" y="343"/>
                    <a:pt x="276" y="357"/>
                    <a:pt x="206" y="357"/>
                  </a:cubicBezTo>
                  <a:cubicBezTo>
                    <a:pt x="136" y="357"/>
                    <a:pt x="70" y="343"/>
                    <a:pt x="30" y="320"/>
                  </a:cubicBezTo>
                  <a:cubicBezTo>
                    <a:pt x="24" y="316"/>
                    <a:pt x="22" y="309"/>
                    <a:pt x="25" y="303"/>
                  </a:cubicBezTo>
                  <a:cubicBezTo>
                    <a:pt x="29" y="297"/>
                    <a:pt x="36" y="295"/>
                    <a:pt x="42" y="299"/>
                  </a:cubicBezTo>
                  <a:cubicBezTo>
                    <a:pt x="78" y="320"/>
                    <a:pt x="140" y="333"/>
                    <a:pt x="206" y="333"/>
                  </a:cubicBezTo>
                  <a:cubicBezTo>
                    <a:pt x="272" y="333"/>
                    <a:pt x="333" y="320"/>
                    <a:pt x="369" y="299"/>
                  </a:cubicBezTo>
                  <a:cubicBezTo>
                    <a:pt x="375" y="295"/>
                    <a:pt x="382" y="297"/>
                    <a:pt x="386" y="303"/>
                  </a:cubicBezTo>
                  <a:cubicBezTo>
                    <a:pt x="389" y="309"/>
                    <a:pt x="387" y="316"/>
                    <a:pt x="381" y="320"/>
                  </a:cubicBezTo>
                  <a:close/>
                  <a:moveTo>
                    <a:pt x="381" y="223"/>
                  </a:moveTo>
                  <a:cubicBezTo>
                    <a:pt x="341" y="246"/>
                    <a:pt x="276" y="260"/>
                    <a:pt x="206" y="260"/>
                  </a:cubicBezTo>
                  <a:cubicBezTo>
                    <a:pt x="136" y="260"/>
                    <a:pt x="70" y="246"/>
                    <a:pt x="30" y="223"/>
                  </a:cubicBezTo>
                  <a:cubicBezTo>
                    <a:pt x="24" y="220"/>
                    <a:pt x="22" y="212"/>
                    <a:pt x="25" y="207"/>
                  </a:cubicBezTo>
                  <a:cubicBezTo>
                    <a:pt x="29" y="201"/>
                    <a:pt x="36" y="199"/>
                    <a:pt x="42" y="202"/>
                  </a:cubicBezTo>
                  <a:cubicBezTo>
                    <a:pt x="78" y="224"/>
                    <a:pt x="140" y="236"/>
                    <a:pt x="206" y="236"/>
                  </a:cubicBezTo>
                  <a:cubicBezTo>
                    <a:pt x="272" y="236"/>
                    <a:pt x="333" y="224"/>
                    <a:pt x="369" y="202"/>
                  </a:cubicBezTo>
                  <a:cubicBezTo>
                    <a:pt x="375" y="199"/>
                    <a:pt x="382" y="201"/>
                    <a:pt x="386" y="207"/>
                  </a:cubicBezTo>
                  <a:cubicBezTo>
                    <a:pt x="389" y="212"/>
                    <a:pt x="387" y="220"/>
                    <a:pt x="381" y="223"/>
                  </a:cubicBezTo>
                  <a:close/>
                  <a:moveTo>
                    <a:pt x="381" y="126"/>
                  </a:moveTo>
                  <a:cubicBezTo>
                    <a:pt x="341" y="150"/>
                    <a:pt x="276" y="164"/>
                    <a:pt x="206" y="164"/>
                  </a:cubicBezTo>
                  <a:cubicBezTo>
                    <a:pt x="136" y="164"/>
                    <a:pt x="70" y="150"/>
                    <a:pt x="30" y="126"/>
                  </a:cubicBezTo>
                  <a:cubicBezTo>
                    <a:pt x="24" y="123"/>
                    <a:pt x="22" y="116"/>
                    <a:pt x="25" y="110"/>
                  </a:cubicBezTo>
                  <a:cubicBezTo>
                    <a:pt x="29" y="104"/>
                    <a:pt x="36" y="102"/>
                    <a:pt x="42" y="106"/>
                  </a:cubicBezTo>
                  <a:cubicBezTo>
                    <a:pt x="78" y="127"/>
                    <a:pt x="140" y="140"/>
                    <a:pt x="206" y="140"/>
                  </a:cubicBezTo>
                  <a:cubicBezTo>
                    <a:pt x="272" y="140"/>
                    <a:pt x="333" y="127"/>
                    <a:pt x="369" y="106"/>
                  </a:cubicBezTo>
                  <a:cubicBezTo>
                    <a:pt x="375" y="102"/>
                    <a:pt x="382" y="104"/>
                    <a:pt x="386" y="110"/>
                  </a:cubicBezTo>
                  <a:cubicBezTo>
                    <a:pt x="389" y="116"/>
                    <a:pt x="387" y="123"/>
                    <a:pt x="381" y="12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97" name="Group 196"/>
          <p:cNvGrpSpPr/>
          <p:nvPr/>
        </p:nvGrpSpPr>
        <p:grpSpPr>
          <a:xfrm>
            <a:off x="7187427" y="4476872"/>
            <a:ext cx="187784" cy="187833"/>
            <a:chOff x="2033588" y="1128713"/>
            <a:chExt cx="161925" cy="161925"/>
          </a:xfrm>
        </p:grpSpPr>
        <p:sp>
          <p:nvSpPr>
            <p:cNvPr id="198"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1" name="Group 210"/>
          <p:cNvGrpSpPr/>
          <p:nvPr/>
        </p:nvGrpSpPr>
        <p:grpSpPr>
          <a:xfrm>
            <a:off x="6845955" y="4475414"/>
            <a:ext cx="191250" cy="193193"/>
            <a:chOff x="2800350" y="1128713"/>
            <a:chExt cx="160338" cy="161925"/>
          </a:xfrm>
        </p:grpSpPr>
        <p:sp>
          <p:nvSpPr>
            <p:cNvPr id="212" name="Oval 10"/>
            <p:cNvSpPr>
              <a:spLocks noChangeArrowheads="1"/>
            </p:cNvSpPr>
            <p:nvPr/>
          </p:nvSpPr>
          <p:spPr bwMode="auto">
            <a:xfrm>
              <a:off x="2800350" y="1128713"/>
              <a:ext cx="160338" cy="161925"/>
            </a:xfrm>
            <a:prstGeom prst="ellipse">
              <a:avLst/>
            </a:prstGeom>
            <a:solidFill>
              <a:srgbClr val="669D3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11"/>
            <p:cNvSpPr>
              <a:spLocks/>
            </p:cNvSpPr>
            <p:nvPr/>
          </p:nvSpPr>
          <p:spPr bwMode="auto">
            <a:xfrm>
              <a:off x="2825750" y="1152525"/>
              <a:ext cx="103188" cy="112712"/>
            </a:xfrm>
            <a:custGeom>
              <a:avLst/>
              <a:gdLst>
                <a:gd name="T0" fmla="*/ 62 w 115"/>
                <a:gd name="T1" fmla="*/ 125 h 125"/>
                <a:gd name="T2" fmla="*/ 50 w 115"/>
                <a:gd name="T3" fmla="*/ 111 h 125"/>
                <a:gd name="T4" fmla="*/ 4 w 115"/>
                <a:gd name="T5" fmla="*/ 65 h 125"/>
                <a:gd name="T6" fmla="*/ 3 w 115"/>
                <a:gd name="T7" fmla="*/ 52 h 125"/>
                <a:gd name="T8" fmla="*/ 17 w 115"/>
                <a:gd name="T9" fmla="*/ 51 h 125"/>
                <a:gd name="T10" fmla="*/ 52 w 115"/>
                <a:gd name="T11" fmla="*/ 85 h 125"/>
                <a:gd name="T12" fmla="*/ 99 w 115"/>
                <a:gd name="T13" fmla="*/ 3 h 125"/>
                <a:gd name="T14" fmla="*/ 112 w 115"/>
                <a:gd name="T15" fmla="*/ 5 h 125"/>
                <a:gd name="T16" fmla="*/ 111 w 115"/>
                <a:gd name="T17" fmla="*/ 18 h 125"/>
                <a:gd name="T18" fmla="*/ 66 w 115"/>
                <a:gd name="T19" fmla="*/ 106 h 125"/>
                <a:gd name="T20" fmla="*/ 62 w 115"/>
                <a:gd name="T21"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125">
                  <a:moveTo>
                    <a:pt x="62" y="125"/>
                  </a:moveTo>
                  <a:cubicBezTo>
                    <a:pt x="50" y="111"/>
                    <a:pt x="50" y="111"/>
                    <a:pt x="50" y="111"/>
                  </a:cubicBezTo>
                  <a:cubicBezTo>
                    <a:pt x="32" y="91"/>
                    <a:pt x="28" y="86"/>
                    <a:pt x="4" y="65"/>
                  </a:cubicBezTo>
                  <a:cubicBezTo>
                    <a:pt x="0" y="62"/>
                    <a:pt x="0" y="56"/>
                    <a:pt x="3" y="52"/>
                  </a:cubicBezTo>
                  <a:cubicBezTo>
                    <a:pt x="7" y="48"/>
                    <a:pt x="13" y="48"/>
                    <a:pt x="17" y="51"/>
                  </a:cubicBezTo>
                  <a:cubicBezTo>
                    <a:pt x="35" y="67"/>
                    <a:pt x="42" y="74"/>
                    <a:pt x="52" y="85"/>
                  </a:cubicBezTo>
                  <a:cubicBezTo>
                    <a:pt x="61" y="58"/>
                    <a:pt x="79" y="18"/>
                    <a:pt x="99" y="3"/>
                  </a:cubicBezTo>
                  <a:cubicBezTo>
                    <a:pt x="103" y="0"/>
                    <a:pt x="109" y="1"/>
                    <a:pt x="112" y="5"/>
                  </a:cubicBezTo>
                  <a:cubicBezTo>
                    <a:pt x="115" y="9"/>
                    <a:pt x="115" y="15"/>
                    <a:pt x="111" y="18"/>
                  </a:cubicBezTo>
                  <a:cubicBezTo>
                    <a:pt x="92" y="32"/>
                    <a:pt x="71" y="81"/>
                    <a:pt x="66" y="106"/>
                  </a:cubicBezTo>
                  <a:lnTo>
                    <a:pt x="62" y="12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 name="Group 26"/>
          <p:cNvGrpSpPr/>
          <p:nvPr/>
        </p:nvGrpSpPr>
        <p:grpSpPr>
          <a:xfrm>
            <a:off x="2901262" y="3053359"/>
            <a:ext cx="451792" cy="453448"/>
            <a:chOff x="67691" y="2365356"/>
            <a:chExt cx="622138" cy="624418"/>
          </a:xfrm>
        </p:grpSpPr>
        <p:sp>
          <p:nvSpPr>
            <p:cNvPr id="26" name="Oval 25"/>
            <p:cNvSpPr/>
            <p:nvPr/>
          </p:nvSpPr>
          <p:spPr>
            <a:xfrm>
              <a:off x="80664" y="2379469"/>
              <a:ext cx="596193" cy="596193"/>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0" name="Freeform 57"/>
            <p:cNvSpPr>
              <a:spLocks noEditPoints="1"/>
            </p:cNvSpPr>
            <p:nvPr/>
          </p:nvSpPr>
          <p:spPr bwMode="auto">
            <a:xfrm>
              <a:off x="67691" y="2365356"/>
              <a:ext cx="622138" cy="624418"/>
            </a:xfrm>
            <a:custGeom>
              <a:avLst/>
              <a:gdLst>
                <a:gd name="T0" fmla="*/ 0 w 520"/>
                <a:gd name="T1" fmla="*/ 260 h 520"/>
                <a:gd name="T2" fmla="*/ 520 w 520"/>
                <a:gd name="T3" fmla="*/ 260 h 520"/>
                <a:gd name="T4" fmla="*/ 398 w 520"/>
                <a:gd name="T5" fmla="*/ 85 h 520"/>
                <a:gd name="T6" fmla="*/ 433 w 520"/>
                <a:gd name="T7" fmla="*/ 119 h 520"/>
                <a:gd name="T8" fmla="*/ 476 w 520"/>
                <a:gd name="T9" fmla="*/ 226 h 520"/>
                <a:gd name="T10" fmla="*/ 465 w 520"/>
                <a:gd name="T11" fmla="*/ 194 h 520"/>
                <a:gd name="T12" fmla="*/ 443 w 520"/>
                <a:gd name="T13" fmla="*/ 182 h 520"/>
                <a:gd name="T14" fmla="*/ 413 w 520"/>
                <a:gd name="T15" fmla="*/ 153 h 520"/>
                <a:gd name="T16" fmla="*/ 373 w 520"/>
                <a:gd name="T17" fmla="*/ 158 h 520"/>
                <a:gd name="T18" fmla="*/ 387 w 520"/>
                <a:gd name="T19" fmla="*/ 123 h 520"/>
                <a:gd name="T20" fmla="*/ 399 w 520"/>
                <a:gd name="T21" fmla="*/ 92 h 520"/>
                <a:gd name="T22" fmla="*/ 369 w 520"/>
                <a:gd name="T23" fmla="*/ 75 h 520"/>
                <a:gd name="T24" fmla="*/ 383 w 520"/>
                <a:gd name="T25" fmla="*/ 107 h 520"/>
                <a:gd name="T26" fmla="*/ 362 w 520"/>
                <a:gd name="T27" fmla="*/ 99 h 520"/>
                <a:gd name="T28" fmla="*/ 326 w 520"/>
                <a:gd name="T29" fmla="*/ 91 h 520"/>
                <a:gd name="T30" fmla="*/ 270 w 520"/>
                <a:gd name="T31" fmla="*/ 78 h 520"/>
                <a:gd name="T32" fmla="*/ 241 w 520"/>
                <a:gd name="T33" fmla="*/ 126 h 520"/>
                <a:gd name="T34" fmla="*/ 291 w 520"/>
                <a:gd name="T35" fmla="*/ 95 h 520"/>
                <a:gd name="T36" fmla="*/ 322 w 520"/>
                <a:gd name="T37" fmla="*/ 177 h 520"/>
                <a:gd name="T38" fmla="*/ 293 w 520"/>
                <a:gd name="T39" fmla="*/ 158 h 520"/>
                <a:gd name="T40" fmla="*/ 252 w 520"/>
                <a:gd name="T41" fmla="*/ 184 h 520"/>
                <a:gd name="T42" fmla="*/ 184 w 520"/>
                <a:gd name="T43" fmla="*/ 236 h 520"/>
                <a:gd name="T44" fmla="*/ 170 w 520"/>
                <a:gd name="T45" fmla="*/ 239 h 520"/>
                <a:gd name="T46" fmla="*/ 122 w 520"/>
                <a:gd name="T47" fmla="*/ 266 h 520"/>
                <a:gd name="T48" fmla="*/ 141 w 520"/>
                <a:gd name="T49" fmla="*/ 290 h 520"/>
                <a:gd name="T50" fmla="*/ 152 w 520"/>
                <a:gd name="T51" fmla="*/ 326 h 520"/>
                <a:gd name="T52" fmla="*/ 259 w 520"/>
                <a:gd name="T53" fmla="*/ 359 h 520"/>
                <a:gd name="T54" fmla="*/ 238 w 520"/>
                <a:gd name="T55" fmla="*/ 426 h 520"/>
                <a:gd name="T56" fmla="*/ 234 w 520"/>
                <a:gd name="T57" fmla="*/ 485 h 520"/>
                <a:gd name="T58" fmla="*/ 187 w 520"/>
                <a:gd name="T59" fmla="*/ 484 h 520"/>
                <a:gd name="T60" fmla="*/ 105 w 520"/>
                <a:gd name="T61" fmla="*/ 409 h 520"/>
                <a:gd name="T62" fmla="*/ 101 w 520"/>
                <a:gd name="T63" fmla="*/ 342 h 520"/>
                <a:gd name="T64" fmla="*/ 128 w 520"/>
                <a:gd name="T65" fmla="*/ 302 h 520"/>
                <a:gd name="T66" fmla="*/ 89 w 520"/>
                <a:gd name="T67" fmla="*/ 209 h 520"/>
                <a:gd name="T68" fmla="*/ 74 w 520"/>
                <a:gd name="T69" fmla="*/ 244 h 520"/>
                <a:gd name="T70" fmla="*/ 93 w 520"/>
                <a:gd name="T71" fmla="*/ 150 h 520"/>
                <a:gd name="T72" fmla="*/ 106 w 520"/>
                <a:gd name="T73" fmla="*/ 93 h 520"/>
                <a:gd name="T74" fmla="*/ 217 w 520"/>
                <a:gd name="T75" fmla="*/ 55 h 520"/>
                <a:gd name="T76" fmla="*/ 242 w 520"/>
                <a:gd name="T77" fmla="*/ 55 h 520"/>
                <a:gd name="T78" fmla="*/ 294 w 520"/>
                <a:gd name="T79" fmla="*/ 51 h 520"/>
                <a:gd name="T80" fmla="*/ 421 w 520"/>
                <a:gd name="T81" fmla="*/ 424 h 520"/>
                <a:gd name="T82" fmla="*/ 423 w 520"/>
                <a:gd name="T83" fmla="*/ 400 h 520"/>
                <a:gd name="T84" fmla="*/ 402 w 520"/>
                <a:gd name="T85" fmla="*/ 325 h 520"/>
                <a:gd name="T86" fmla="*/ 348 w 520"/>
                <a:gd name="T87" fmla="*/ 252 h 520"/>
                <a:gd name="T88" fmla="*/ 382 w 520"/>
                <a:gd name="T89" fmla="*/ 206 h 520"/>
                <a:gd name="T90" fmla="*/ 435 w 520"/>
                <a:gd name="T91" fmla="*/ 202 h 520"/>
                <a:gd name="T92" fmla="*/ 474 w 520"/>
                <a:gd name="T93" fmla="*/ 238 h 520"/>
                <a:gd name="T94" fmla="*/ 488 w 520"/>
                <a:gd name="T95" fmla="*/ 286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0" h="520">
                  <a:moveTo>
                    <a:pt x="260" y="0"/>
                  </a:moveTo>
                  <a:cubicBezTo>
                    <a:pt x="116" y="0"/>
                    <a:pt x="0" y="116"/>
                    <a:pt x="0" y="260"/>
                  </a:cubicBezTo>
                  <a:cubicBezTo>
                    <a:pt x="0" y="403"/>
                    <a:pt x="116" y="520"/>
                    <a:pt x="260" y="520"/>
                  </a:cubicBezTo>
                  <a:cubicBezTo>
                    <a:pt x="403" y="520"/>
                    <a:pt x="520" y="403"/>
                    <a:pt x="520" y="260"/>
                  </a:cubicBezTo>
                  <a:cubicBezTo>
                    <a:pt x="520" y="116"/>
                    <a:pt x="403" y="0"/>
                    <a:pt x="260" y="0"/>
                  </a:cubicBezTo>
                  <a:close/>
                  <a:moveTo>
                    <a:pt x="398" y="85"/>
                  </a:moveTo>
                  <a:cubicBezTo>
                    <a:pt x="401" y="87"/>
                    <a:pt x="420" y="104"/>
                    <a:pt x="415" y="106"/>
                  </a:cubicBezTo>
                  <a:cubicBezTo>
                    <a:pt x="411" y="108"/>
                    <a:pt x="433" y="119"/>
                    <a:pt x="433" y="119"/>
                  </a:cubicBezTo>
                  <a:cubicBezTo>
                    <a:pt x="465" y="134"/>
                    <a:pt x="485" y="206"/>
                    <a:pt x="485" y="219"/>
                  </a:cubicBezTo>
                  <a:cubicBezTo>
                    <a:pt x="485" y="232"/>
                    <a:pt x="481" y="232"/>
                    <a:pt x="476" y="226"/>
                  </a:cubicBezTo>
                  <a:cubicBezTo>
                    <a:pt x="471" y="221"/>
                    <a:pt x="474" y="211"/>
                    <a:pt x="473" y="205"/>
                  </a:cubicBezTo>
                  <a:cubicBezTo>
                    <a:pt x="471" y="199"/>
                    <a:pt x="469" y="195"/>
                    <a:pt x="465" y="194"/>
                  </a:cubicBezTo>
                  <a:cubicBezTo>
                    <a:pt x="461" y="192"/>
                    <a:pt x="452" y="184"/>
                    <a:pt x="450" y="175"/>
                  </a:cubicBezTo>
                  <a:cubicBezTo>
                    <a:pt x="448" y="166"/>
                    <a:pt x="445" y="179"/>
                    <a:pt x="443" y="182"/>
                  </a:cubicBezTo>
                  <a:cubicBezTo>
                    <a:pt x="441" y="185"/>
                    <a:pt x="437" y="182"/>
                    <a:pt x="436" y="174"/>
                  </a:cubicBezTo>
                  <a:cubicBezTo>
                    <a:pt x="434" y="166"/>
                    <a:pt x="420" y="152"/>
                    <a:pt x="413" y="153"/>
                  </a:cubicBezTo>
                  <a:cubicBezTo>
                    <a:pt x="406" y="155"/>
                    <a:pt x="399" y="174"/>
                    <a:pt x="395" y="174"/>
                  </a:cubicBezTo>
                  <a:cubicBezTo>
                    <a:pt x="391" y="173"/>
                    <a:pt x="374" y="170"/>
                    <a:pt x="373" y="158"/>
                  </a:cubicBezTo>
                  <a:cubicBezTo>
                    <a:pt x="372" y="145"/>
                    <a:pt x="383" y="144"/>
                    <a:pt x="390" y="142"/>
                  </a:cubicBezTo>
                  <a:cubicBezTo>
                    <a:pt x="397" y="140"/>
                    <a:pt x="386" y="131"/>
                    <a:pt x="387" y="123"/>
                  </a:cubicBezTo>
                  <a:cubicBezTo>
                    <a:pt x="388" y="114"/>
                    <a:pt x="394" y="117"/>
                    <a:pt x="401" y="111"/>
                  </a:cubicBezTo>
                  <a:cubicBezTo>
                    <a:pt x="408" y="105"/>
                    <a:pt x="399" y="92"/>
                    <a:pt x="399" y="92"/>
                  </a:cubicBezTo>
                  <a:cubicBezTo>
                    <a:pt x="397" y="89"/>
                    <a:pt x="396" y="83"/>
                    <a:pt x="398" y="85"/>
                  </a:cubicBezTo>
                  <a:close/>
                  <a:moveTo>
                    <a:pt x="369" y="75"/>
                  </a:moveTo>
                  <a:cubicBezTo>
                    <a:pt x="372" y="69"/>
                    <a:pt x="386" y="86"/>
                    <a:pt x="389" y="90"/>
                  </a:cubicBezTo>
                  <a:cubicBezTo>
                    <a:pt x="391" y="95"/>
                    <a:pt x="392" y="108"/>
                    <a:pt x="383" y="107"/>
                  </a:cubicBezTo>
                  <a:cubicBezTo>
                    <a:pt x="375" y="105"/>
                    <a:pt x="379" y="98"/>
                    <a:pt x="376" y="96"/>
                  </a:cubicBezTo>
                  <a:cubicBezTo>
                    <a:pt x="374" y="94"/>
                    <a:pt x="365" y="106"/>
                    <a:pt x="362" y="99"/>
                  </a:cubicBezTo>
                  <a:cubicBezTo>
                    <a:pt x="359" y="92"/>
                    <a:pt x="369" y="75"/>
                    <a:pt x="369" y="75"/>
                  </a:cubicBezTo>
                  <a:close/>
                  <a:moveTo>
                    <a:pt x="326" y="91"/>
                  </a:moveTo>
                  <a:cubicBezTo>
                    <a:pt x="322" y="93"/>
                    <a:pt x="305" y="106"/>
                    <a:pt x="302" y="93"/>
                  </a:cubicBezTo>
                  <a:cubicBezTo>
                    <a:pt x="299" y="81"/>
                    <a:pt x="283" y="77"/>
                    <a:pt x="270" y="78"/>
                  </a:cubicBezTo>
                  <a:cubicBezTo>
                    <a:pt x="258" y="79"/>
                    <a:pt x="215" y="83"/>
                    <a:pt x="214" y="99"/>
                  </a:cubicBezTo>
                  <a:cubicBezTo>
                    <a:pt x="213" y="115"/>
                    <a:pt x="240" y="110"/>
                    <a:pt x="241" y="126"/>
                  </a:cubicBezTo>
                  <a:cubicBezTo>
                    <a:pt x="242" y="143"/>
                    <a:pt x="253" y="137"/>
                    <a:pt x="256" y="120"/>
                  </a:cubicBezTo>
                  <a:cubicBezTo>
                    <a:pt x="259" y="104"/>
                    <a:pt x="271" y="83"/>
                    <a:pt x="291" y="95"/>
                  </a:cubicBezTo>
                  <a:cubicBezTo>
                    <a:pt x="312" y="108"/>
                    <a:pt x="316" y="126"/>
                    <a:pt x="317" y="143"/>
                  </a:cubicBezTo>
                  <a:cubicBezTo>
                    <a:pt x="318" y="159"/>
                    <a:pt x="322" y="169"/>
                    <a:pt x="322" y="177"/>
                  </a:cubicBezTo>
                  <a:cubicBezTo>
                    <a:pt x="322" y="186"/>
                    <a:pt x="315" y="198"/>
                    <a:pt x="310" y="185"/>
                  </a:cubicBezTo>
                  <a:cubicBezTo>
                    <a:pt x="304" y="171"/>
                    <a:pt x="300" y="150"/>
                    <a:pt x="293" y="158"/>
                  </a:cubicBezTo>
                  <a:cubicBezTo>
                    <a:pt x="287" y="166"/>
                    <a:pt x="298" y="184"/>
                    <a:pt x="286" y="186"/>
                  </a:cubicBezTo>
                  <a:cubicBezTo>
                    <a:pt x="273" y="188"/>
                    <a:pt x="264" y="176"/>
                    <a:pt x="252" y="184"/>
                  </a:cubicBezTo>
                  <a:cubicBezTo>
                    <a:pt x="239" y="192"/>
                    <a:pt x="214" y="222"/>
                    <a:pt x="208" y="230"/>
                  </a:cubicBezTo>
                  <a:cubicBezTo>
                    <a:pt x="203" y="239"/>
                    <a:pt x="187" y="228"/>
                    <a:pt x="184" y="236"/>
                  </a:cubicBezTo>
                  <a:cubicBezTo>
                    <a:pt x="181" y="244"/>
                    <a:pt x="185" y="258"/>
                    <a:pt x="180" y="258"/>
                  </a:cubicBezTo>
                  <a:cubicBezTo>
                    <a:pt x="174" y="258"/>
                    <a:pt x="168" y="247"/>
                    <a:pt x="170" y="239"/>
                  </a:cubicBezTo>
                  <a:cubicBezTo>
                    <a:pt x="172" y="231"/>
                    <a:pt x="154" y="227"/>
                    <a:pt x="142" y="228"/>
                  </a:cubicBezTo>
                  <a:cubicBezTo>
                    <a:pt x="129" y="229"/>
                    <a:pt x="113" y="262"/>
                    <a:pt x="122" y="266"/>
                  </a:cubicBezTo>
                  <a:cubicBezTo>
                    <a:pt x="130" y="270"/>
                    <a:pt x="159" y="246"/>
                    <a:pt x="153" y="265"/>
                  </a:cubicBezTo>
                  <a:cubicBezTo>
                    <a:pt x="148" y="283"/>
                    <a:pt x="131" y="283"/>
                    <a:pt x="141" y="290"/>
                  </a:cubicBezTo>
                  <a:cubicBezTo>
                    <a:pt x="151" y="297"/>
                    <a:pt x="157" y="297"/>
                    <a:pt x="154" y="305"/>
                  </a:cubicBezTo>
                  <a:cubicBezTo>
                    <a:pt x="152" y="314"/>
                    <a:pt x="143" y="321"/>
                    <a:pt x="152" y="326"/>
                  </a:cubicBezTo>
                  <a:cubicBezTo>
                    <a:pt x="160" y="331"/>
                    <a:pt x="197" y="335"/>
                    <a:pt x="212" y="344"/>
                  </a:cubicBezTo>
                  <a:cubicBezTo>
                    <a:pt x="228" y="353"/>
                    <a:pt x="245" y="358"/>
                    <a:pt x="259" y="359"/>
                  </a:cubicBezTo>
                  <a:cubicBezTo>
                    <a:pt x="272" y="361"/>
                    <a:pt x="271" y="372"/>
                    <a:pt x="266" y="384"/>
                  </a:cubicBezTo>
                  <a:cubicBezTo>
                    <a:pt x="262" y="395"/>
                    <a:pt x="258" y="421"/>
                    <a:pt x="238" y="426"/>
                  </a:cubicBezTo>
                  <a:cubicBezTo>
                    <a:pt x="219" y="431"/>
                    <a:pt x="232" y="446"/>
                    <a:pt x="216" y="458"/>
                  </a:cubicBezTo>
                  <a:cubicBezTo>
                    <a:pt x="201" y="469"/>
                    <a:pt x="221" y="483"/>
                    <a:pt x="234" y="485"/>
                  </a:cubicBezTo>
                  <a:cubicBezTo>
                    <a:pt x="246" y="487"/>
                    <a:pt x="255" y="485"/>
                    <a:pt x="252" y="493"/>
                  </a:cubicBezTo>
                  <a:cubicBezTo>
                    <a:pt x="249" y="500"/>
                    <a:pt x="215" y="494"/>
                    <a:pt x="187" y="484"/>
                  </a:cubicBezTo>
                  <a:cubicBezTo>
                    <a:pt x="159" y="474"/>
                    <a:pt x="154" y="444"/>
                    <a:pt x="149" y="430"/>
                  </a:cubicBezTo>
                  <a:cubicBezTo>
                    <a:pt x="144" y="415"/>
                    <a:pt x="115" y="412"/>
                    <a:pt x="105" y="409"/>
                  </a:cubicBezTo>
                  <a:cubicBezTo>
                    <a:pt x="96" y="406"/>
                    <a:pt x="73" y="361"/>
                    <a:pt x="87" y="358"/>
                  </a:cubicBezTo>
                  <a:cubicBezTo>
                    <a:pt x="100" y="354"/>
                    <a:pt x="97" y="349"/>
                    <a:pt x="101" y="342"/>
                  </a:cubicBezTo>
                  <a:cubicBezTo>
                    <a:pt x="106" y="335"/>
                    <a:pt x="126" y="325"/>
                    <a:pt x="132" y="324"/>
                  </a:cubicBezTo>
                  <a:cubicBezTo>
                    <a:pt x="138" y="323"/>
                    <a:pt x="138" y="305"/>
                    <a:pt x="128" y="302"/>
                  </a:cubicBezTo>
                  <a:cubicBezTo>
                    <a:pt x="119" y="298"/>
                    <a:pt x="98" y="283"/>
                    <a:pt x="96" y="270"/>
                  </a:cubicBezTo>
                  <a:cubicBezTo>
                    <a:pt x="94" y="256"/>
                    <a:pt x="88" y="212"/>
                    <a:pt x="89" y="209"/>
                  </a:cubicBezTo>
                  <a:cubicBezTo>
                    <a:pt x="90" y="206"/>
                    <a:pt x="79" y="216"/>
                    <a:pt x="79" y="229"/>
                  </a:cubicBezTo>
                  <a:cubicBezTo>
                    <a:pt x="79" y="243"/>
                    <a:pt x="74" y="258"/>
                    <a:pt x="74" y="244"/>
                  </a:cubicBezTo>
                  <a:cubicBezTo>
                    <a:pt x="74" y="229"/>
                    <a:pt x="75" y="198"/>
                    <a:pt x="76" y="192"/>
                  </a:cubicBezTo>
                  <a:cubicBezTo>
                    <a:pt x="77" y="186"/>
                    <a:pt x="80" y="155"/>
                    <a:pt x="93" y="150"/>
                  </a:cubicBezTo>
                  <a:cubicBezTo>
                    <a:pt x="105" y="145"/>
                    <a:pt x="101" y="133"/>
                    <a:pt x="100" y="123"/>
                  </a:cubicBezTo>
                  <a:cubicBezTo>
                    <a:pt x="98" y="114"/>
                    <a:pt x="94" y="102"/>
                    <a:pt x="106" y="93"/>
                  </a:cubicBezTo>
                  <a:cubicBezTo>
                    <a:pt x="106" y="93"/>
                    <a:pt x="147" y="60"/>
                    <a:pt x="206" y="44"/>
                  </a:cubicBezTo>
                  <a:cubicBezTo>
                    <a:pt x="206" y="44"/>
                    <a:pt x="218" y="44"/>
                    <a:pt x="217" y="55"/>
                  </a:cubicBezTo>
                  <a:cubicBezTo>
                    <a:pt x="216" y="65"/>
                    <a:pt x="231" y="57"/>
                    <a:pt x="234" y="54"/>
                  </a:cubicBezTo>
                  <a:cubicBezTo>
                    <a:pt x="236" y="51"/>
                    <a:pt x="240" y="50"/>
                    <a:pt x="242" y="55"/>
                  </a:cubicBezTo>
                  <a:cubicBezTo>
                    <a:pt x="244" y="60"/>
                    <a:pt x="252" y="55"/>
                    <a:pt x="256" y="51"/>
                  </a:cubicBezTo>
                  <a:cubicBezTo>
                    <a:pt x="260" y="47"/>
                    <a:pt x="275" y="37"/>
                    <a:pt x="294" y="51"/>
                  </a:cubicBezTo>
                  <a:cubicBezTo>
                    <a:pt x="314" y="64"/>
                    <a:pt x="330" y="89"/>
                    <a:pt x="326" y="91"/>
                  </a:cubicBezTo>
                  <a:close/>
                  <a:moveTo>
                    <a:pt x="421" y="424"/>
                  </a:moveTo>
                  <a:cubicBezTo>
                    <a:pt x="421" y="424"/>
                    <a:pt x="412" y="433"/>
                    <a:pt x="408" y="428"/>
                  </a:cubicBezTo>
                  <a:cubicBezTo>
                    <a:pt x="403" y="423"/>
                    <a:pt x="417" y="411"/>
                    <a:pt x="423" y="400"/>
                  </a:cubicBezTo>
                  <a:cubicBezTo>
                    <a:pt x="430" y="388"/>
                    <a:pt x="438" y="345"/>
                    <a:pt x="437" y="333"/>
                  </a:cubicBezTo>
                  <a:cubicBezTo>
                    <a:pt x="437" y="321"/>
                    <a:pt x="417" y="318"/>
                    <a:pt x="402" y="325"/>
                  </a:cubicBezTo>
                  <a:cubicBezTo>
                    <a:pt x="387" y="332"/>
                    <a:pt x="353" y="307"/>
                    <a:pt x="349" y="290"/>
                  </a:cubicBezTo>
                  <a:cubicBezTo>
                    <a:pt x="344" y="272"/>
                    <a:pt x="347" y="258"/>
                    <a:pt x="348" y="252"/>
                  </a:cubicBezTo>
                  <a:cubicBezTo>
                    <a:pt x="349" y="247"/>
                    <a:pt x="357" y="228"/>
                    <a:pt x="365" y="228"/>
                  </a:cubicBezTo>
                  <a:cubicBezTo>
                    <a:pt x="365" y="228"/>
                    <a:pt x="382" y="218"/>
                    <a:pt x="382" y="206"/>
                  </a:cubicBezTo>
                  <a:cubicBezTo>
                    <a:pt x="382" y="194"/>
                    <a:pt x="395" y="185"/>
                    <a:pt x="406" y="185"/>
                  </a:cubicBezTo>
                  <a:cubicBezTo>
                    <a:pt x="417" y="185"/>
                    <a:pt x="433" y="188"/>
                    <a:pt x="435" y="202"/>
                  </a:cubicBezTo>
                  <a:cubicBezTo>
                    <a:pt x="437" y="215"/>
                    <a:pt x="445" y="219"/>
                    <a:pt x="453" y="221"/>
                  </a:cubicBezTo>
                  <a:cubicBezTo>
                    <a:pt x="461" y="222"/>
                    <a:pt x="474" y="232"/>
                    <a:pt x="474" y="238"/>
                  </a:cubicBezTo>
                  <a:cubicBezTo>
                    <a:pt x="475" y="243"/>
                    <a:pt x="485" y="246"/>
                    <a:pt x="488" y="247"/>
                  </a:cubicBezTo>
                  <a:cubicBezTo>
                    <a:pt x="490" y="247"/>
                    <a:pt x="494" y="254"/>
                    <a:pt x="488" y="286"/>
                  </a:cubicBezTo>
                  <a:cubicBezTo>
                    <a:pt x="483" y="318"/>
                    <a:pt x="461" y="385"/>
                    <a:pt x="421" y="424"/>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p:cNvGrpSpPr/>
          <p:nvPr/>
        </p:nvGrpSpPr>
        <p:grpSpPr>
          <a:xfrm>
            <a:off x="3474785" y="3050435"/>
            <a:ext cx="449723" cy="449604"/>
            <a:chOff x="3324122" y="2870819"/>
            <a:chExt cx="449723" cy="449604"/>
          </a:xfrm>
        </p:grpSpPr>
        <p:sp>
          <p:nvSpPr>
            <p:cNvPr id="373" name="Oval 372"/>
            <p:cNvSpPr/>
            <p:nvPr/>
          </p:nvSpPr>
          <p:spPr>
            <a:xfrm>
              <a:off x="3332509" y="2879145"/>
              <a:ext cx="432951" cy="432951"/>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5" name="Freeform 22"/>
            <p:cNvSpPr>
              <a:spLocks noEditPoints="1"/>
            </p:cNvSpPr>
            <p:nvPr/>
          </p:nvSpPr>
          <p:spPr bwMode="auto">
            <a:xfrm rot="16200000">
              <a:off x="3324182" y="2870759"/>
              <a:ext cx="449604" cy="449723"/>
            </a:xfrm>
            <a:custGeom>
              <a:avLst/>
              <a:gdLst>
                <a:gd name="T0" fmla="*/ 213 w 425"/>
                <a:gd name="T1" fmla="*/ 0 h 425"/>
                <a:gd name="T2" fmla="*/ 0 w 425"/>
                <a:gd name="T3" fmla="*/ 213 h 425"/>
                <a:gd name="T4" fmla="*/ 213 w 425"/>
                <a:gd name="T5" fmla="*/ 425 h 425"/>
                <a:gd name="T6" fmla="*/ 425 w 425"/>
                <a:gd name="T7" fmla="*/ 213 h 425"/>
                <a:gd name="T8" fmla="*/ 213 w 425"/>
                <a:gd name="T9" fmla="*/ 0 h 425"/>
                <a:gd name="T10" fmla="*/ 159 w 425"/>
                <a:gd name="T11" fmla="*/ 77 h 425"/>
                <a:gd name="T12" fmla="*/ 191 w 425"/>
                <a:gd name="T13" fmla="*/ 77 h 425"/>
                <a:gd name="T14" fmla="*/ 191 w 425"/>
                <a:gd name="T15" fmla="*/ 37 h 425"/>
                <a:gd name="T16" fmla="*/ 213 w 425"/>
                <a:gd name="T17" fmla="*/ 16 h 425"/>
                <a:gd name="T18" fmla="*/ 234 w 425"/>
                <a:gd name="T19" fmla="*/ 37 h 425"/>
                <a:gd name="T20" fmla="*/ 234 w 425"/>
                <a:gd name="T21" fmla="*/ 77 h 425"/>
                <a:gd name="T22" fmla="*/ 266 w 425"/>
                <a:gd name="T23" fmla="*/ 77 h 425"/>
                <a:gd name="T24" fmla="*/ 274 w 425"/>
                <a:gd name="T25" fmla="*/ 90 h 425"/>
                <a:gd name="T26" fmla="*/ 222 w 425"/>
                <a:gd name="T27" fmla="*/ 163 h 425"/>
                <a:gd name="T28" fmla="*/ 203 w 425"/>
                <a:gd name="T29" fmla="*/ 163 h 425"/>
                <a:gd name="T30" fmla="*/ 152 w 425"/>
                <a:gd name="T31" fmla="*/ 90 h 425"/>
                <a:gd name="T32" fmla="*/ 159 w 425"/>
                <a:gd name="T33" fmla="*/ 77 h 425"/>
                <a:gd name="T34" fmla="*/ 116 w 425"/>
                <a:gd name="T35" fmla="*/ 266 h 425"/>
                <a:gd name="T36" fmla="*/ 102 w 425"/>
                <a:gd name="T37" fmla="*/ 273 h 425"/>
                <a:gd name="T38" fmla="*/ 29 w 425"/>
                <a:gd name="T39" fmla="*/ 222 h 425"/>
                <a:gd name="T40" fmla="*/ 29 w 425"/>
                <a:gd name="T41" fmla="*/ 203 h 425"/>
                <a:gd name="T42" fmla="*/ 102 w 425"/>
                <a:gd name="T43" fmla="*/ 152 h 425"/>
                <a:gd name="T44" fmla="*/ 116 w 425"/>
                <a:gd name="T45" fmla="*/ 159 h 425"/>
                <a:gd name="T46" fmla="*/ 116 w 425"/>
                <a:gd name="T47" fmla="*/ 191 h 425"/>
                <a:gd name="T48" fmla="*/ 172 w 425"/>
                <a:gd name="T49" fmla="*/ 191 h 425"/>
                <a:gd name="T50" fmla="*/ 194 w 425"/>
                <a:gd name="T51" fmla="*/ 213 h 425"/>
                <a:gd name="T52" fmla="*/ 172 w 425"/>
                <a:gd name="T53" fmla="*/ 234 h 425"/>
                <a:gd name="T54" fmla="*/ 116 w 425"/>
                <a:gd name="T55" fmla="*/ 234 h 425"/>
                <a:gd name="T56" fmla="*/ 116 w 425"/>
                <a:gd name="T57" fmla="*/ 266 h 425"/>
                <a:gd name="T58" fmla="*/ 266 w 425"/>
                <a:gd name="T59" fmla="*/ 348 h 425"/>
                <a:gd name="T60" fmla="*/ 234 w 425"/>
                <a:gd name="T61" fmla="*/ 348 h 425"/>
                <a:gd name="T62" fmla="*/ 234 w 425"/>
                <a:gd name="T63" fmla="*/ 388 h 425"/>
                <a:gd name="T64" fmla="*/ 213 w 425"/>
                <a:gd name="T65" fmla="*/ 409 h 425"/>
                <a:gd name="T66" fmla="*/ 191 w 425"/>
                <a:gd name="T67" fmla="*/ 388 h 425"/>
                <a:gd name="T68" fmla="*/ 191 w 425"/>
                <a:gd name="T69" fmla="*/ 348 h 425"/>
                <a:gd name="T70" fmla="*/ 159 w 425"/>
                <a:gd name="T71" fmla="*/ 348 h 425"/>
                <a:gd name="T72" fmla="*/ 152 w 425"/>
                <a:gd name="T73" fmla="*/ 335 h 425"/>
                <a:gd name="T74" fmla="*/ 203 w 425"/>
                <a:gd name="T75" fmla="*/ 262 h 425"/>
                <a:gd name="T76" fmla="*/ 222 w 425"/>
                <a:gd name="T77" fmla="*/ 262 h 425"/>
                <a:gd name="T78" fmla="*/ 273 w 425"/>
                <a:gd name="T79" fmla="*/ 335 h 425"/>
                <a:gd name="T80" fmla="*/ 266 w 425"/>
                <a:gd name="T81" fmla="*/ 348 h 425"/>
                <a:gd name="T82" fmla="*/ 396 w 425"/>
                <a:gd name="T83" fmla="*/ 222 h 425"/>
                <a:gd name="T84" fmla="*/ 323 w 425"/>
                <a:gd name="T85" fmla="*/ 273 h 425"/>
                <a:gd name="T86" fmla="*/ 310 w 425"/>
                <a:gd name="T87" fmla="*/ 266 h 425"/>
                <a:gd name="T88" fmla="*/ 310 w 425"/>
                <a:gd name="T89" fmla="*/ 234 h 425"/>
                <a:gd name="T90" fmla="*/ 253 w 425"/>
                <a:gd name="T91" fmla="*/ 234 h 425"/>
                <a:gd name="T92" fmla="*/ 232 w 425"/>
                <a:gd name="T93" fmla="*/ 213 h 425"/>
                <a:gd name="T94" fmla="*/ 253 w 425"/>
                <a:gd name="T95" fmla="*/ 191 h 425"/>
                <a:gd name="T96" fmla="*/ 310 w 425"/>
                <a:gd name="T97" fmla="*/ 191 h 425"/>
                <a:gd name="T98" fmla="*/ 310 w 425"/>
                <a:gd name="T99" fmla="*/ 159 h 425"/>
                <a:gd name="T100" fmla="*/ 323 w 425"/>
                <a:gd name="T101" fmla="*/ 152 h 425"/>
                <a:gd name="T102" fmla="*/ 396 w 425"/>
                <a:gd name="T103" fmla="*/ 203 h 425"/>
                <a:gd name="T104" fmla="*/ 396 w 425"/>
                <a:gd name="T105" fmla="*/ 22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25">
                  <a:moveTo>
                    <a:pt x="213" y="0"/>
                  </a:moveTo>
                  <a:cubicBezTo>
                    <a:pt x="95" y="0"/>
                    <a:pt x="0" y="95"/>
                    <a:pt x="0" y="213"/>
                  </a:cubicBezTo>
                  <a:cubicBezTo>
                    <a:pt x="0" y="330"/>
                    <a:pt x="95" y="425"/>
                    <a:pt x="213" y="425"/>
                  </a:cubicBezTo>
                  <a:cubicBezTo>
                    <a:pt x="330" y="425"/>
                    <a:pt x="425" y="330"/>
                    <a:pt x="425" y="213"/>
                  </a:cubicBezTo>
                  <a:cubicBezTo>
                    <a:pt x="425" y="95"/>
                    <a:pt x="330" y="0"/>
                    <a:pt x="213" y="0"/>
                  </a:cubicBezTo>
                  <a:close/>
                  <a:moveTo>
                    <a:pt x="159" y="77"/>
                  </a:moveTo>
                  <a:cubicBezTo>
                    <a:pt x="191" y="77"/>
                    <a:pt x="191" y="77"/>
                    <a:pt x="191" y="77"/>
                  </a:cubicBezTo>
                  <a:cubicBezTo>
                    <a:pt x="191" y="37"/>
                    <a:pt x="191" y="37"/>
                    <a:pt x="191" y="37"/>
                  </a:cubicBezTo>
                  <a:cubicBezTo>
                    <a:pt x="191" y="25"/>
                    <a:pt x="201" y="16"/>
                    <a:pt x="213" y="16"/>
                  </a:cubicBezTo>
                  <a:cubicBezTo>
                    <a:pt x="225" y="16"/>
                    <a:pt x="234" y="25"/>
                    <a:pt x="234" y="37"/>
                  </a:cubicBezTo>
                  <a:cubicBezTo>
                    <a:pt x="234" y="77"/>
                    <a:pt x="234" y="77"/>
                    <a:pt x="234" y="77"/>
                  </a:cubicBezTo>
                  <a:cubicBezTo>
                    <a:pt x="266" y="77"/>
                    <a:pt x="266" y="77"/>
                    <a:pt x="266" y="77"/>
                  </a:cubicBezTo>
                  <a:cubicBezTo>
                    <a:pt x="276" y="77"/>
                    <a:pt x="279" y="83"/>
                    <a:pt x="274" y="90"/>
                  </a:cubicBezTo>
                  <a:cubicBezTo>
                    <a:pt x="222" y="163"/>
                    <a:pt x="222" y="163"/>
                    <a:pt x="222" y="163"/>
                  </a:cubicBezTo>
                  <a:cubicBezTo>
                    <a:pt x="217" y="171"/>
                    <a:pt x="208" y="171"/>
                    <a:pt x="203" y="163"/>
                  </a:cubicBezTo>
                  <a:cubicBezTo>
                    <a:pt x="152" y="90"/>
                    <a:pt x="152" y="90"/>
                    <a:pt x="152" y="90"/>
                  </a:cubicBezTo>
                  <a:cubicBezTo>
                    <a:pt x="147" y="83"/>
                    <a:pt x="150" y="77"/>
                    <a:pt x="159" y="77"/>
                  </a:cubicBezTo>
                  <a:close/>
                  <a:moveTo>
                    <a:pt x="116" y="266"/>
                  </a:moveTo>
                  <a:cubicBezTo>
                    <a:pt x="116" y="275"/>
                    <a:pt x="110" y="279"/>
                    <a:pt x="102" y="273"/>
                  </a:cubicBezTo>
                  <a:cubicBezTo>
                    <a:pt x="29" y="222"/>
                    <a:pt x="29" y="222"/>
                    <a:pt x="29" y="222"/>
                  </a:cubicBezTo>
                  <a:cubicBezTo>
                    <a:pt x="22" y="217"/>
                    <a:pt x="22" y="208"/>
                    <a:pt x="29" y="203"/>
                  </a:cubicBezTo>
                  <a:cubicBezTo>
                    <a:pt x="102" y="152"/>
                    <a:pt x="102" y="152"/>
                    <a:pt x="102" y="152"/>
                  </a:cubicBezTo>
                  <a:cubicBezTo>
                    <a:pt x="110" y="147"/>
                    <a:pt x="116" y="150"/>
                    <a:pt x="116" y="159"/>
                  </a:cubicBezTo>
                  <a:cubicBezTo>
                    <a:pt x="116" y="191"/>
                    <a:pt x="116" y="191"/>
                    <a:pt x="116" y="191"/>
                  </a:cubicBezTo>
                  <a:cubicBezTo>
                    <a:pt x="172" y="191"/>
                    <a:pt x="172" y="191"/>
                    <a:pt x="172" y="191"/>
                  </a:cubicBezTo>
                  <a:cubicBezTo>
                    <a:pt x="184" y="191"/>
                    <a:pt x="194" y="201"/>
                    <a:pt x="194" y="213"/>
                  </a:cubicBezTo>
                  <a:cubicBezTo>
                    <a:pt x="194" y="224"/>
                    <a:pt x="184" y="234"/>
                    <a:pt x="172" y="234"/>
                  </a:cubicBezTo>
                  <a:cubicBezTo>
                    <a:pt x="116" y="234"/>
                    <a:pt x="116" y="234"/>
                    <a:pt x="116" y="234"/>
                  </a:cubicBezTo>
                  <a:lnTo>
                    <a:pt x="116" y="266"/>
                  </a:lnTo>
                  <a:close/>
                  <a:moveTo>
                    <a:pt x="266" y="348"/>
                  </a:moveTo>
                  <a:cubicBezTo>
                    <a:pt x="234" y="348"/>
                    <a:pt x="234" y="348"/>
                    <a:pt x="234" y="348"/>
                  </a:cubicBezTo>
                  <a:cubicBezTo>
                    <a:pt x="234" y="388"/>
                    <a:pt x="234" y="388"/>
                    <a:pt x="234" y="388"/>
                  </a:cubicBezTo>
                  <a:cubicBezTo>
                    <a:pt x="234" y="400"/>
                    <a:pt x="225" y="409"/>
                    <a:pt x="213" y="409"/>
                  </a:cubicBezTo>
                  <a:cubicBezTo>
                    <a:pt x="201" y="409"/>
                    <a:pt x="191" y="400"/>
                    <a:pt x="191" y="388"/>
                  </a:cubicBezTo>
                  <a:cubicBezTo>
                    <a:pt x="191" y="348"/>
                    <a:pt x="191" y="348"/>
                    <a:pt x="191" y="348"/>
                  </a:cubicBezTo>
                  <a:cubicBezTo>
                    <a:pt x="159" y="348"/>
                    <a:pt x="159" y="348"/>
                    <a:pt x="159" y="348"/>
                  </a:cubicBezTo>
                  <a:cubicBezTo>
                    <a:pt x="150" y="348"/>
                    <a:pt x="147" y="342"/>
                    <a:pt x="152" y="335"/>
                  </a:cubicBezTo>
                  <a:cubicBezTo>
                    <a:pt x="203" y="262"/>
                    <a:pt x="203" y="262"/>
                    <a:pt x="203" y="262"/>
                  </a:cubicBezTo>
                  <a:cubicBezTo>
                    <a:pt x="208" y="254"/>
                    <a:pt x="217" y="254"/>
                    <a:pt x="222" y="262"/>
                  </a:cubicBezTo>
                  <a:cubicBezTo>
                    <a:pt x="273" y="335"/>
                    <a:pt x="273" y="335"/>
                    <a:pt x="273" y="335"/>
                  </a:cubicBezTo>
                  <a:cubicBezTo>
                    <a:pt x="279" y="342"/>
                    <a:pt x="276" y="348"/>
                    <a:pt x="266" y="348"/>
                  </a:cubicBezTo>
                  <a:close/>
                  <a:moveTo>
                    <a:pt x="396" y="222"/>
                  </a:moveTo>
                  <a:cubicBezTo>
                    <a:pt x="323" y="273"/>
                    <a:pt x="323" y="273"/>
                    <a:pt x="323" y="273"/>
                  </a:cubicBezTo>
                  <a:cubicBezTo>
                    <a:pt x="316" y="279"/>
                    <a:pt x="310" y="275"/>
                    <a:pt x="310" y="266"/>
                  </a:cubicBezTo>
                  <a:cubicBezTo>
                    <a:pt x="310" y="234"/>
                    <a:pt x="310" y="234"/>
                    <a:pt x="310" y="234"/>
                  </a:cubicBezTo>
                  <a:cubicBezTo>
                    <a:pt x="253" y="234"/>
                    <a:pt x="253" y="234"/>
                    <a:pt x="253" y="234"/>
                  </a:cubicBezTo>
                  <a:cubicBezTo>
                    <a:pt x="241" y="234"/>
                    <a:pt x="232" y="224"/>
                    <a:pt x="232" y="213"/>
                  </a:cubicBezTo>
                  <a:cubicBezTo>
                    <a:pt x="232" y="201"/>
                    <a:pt x="241" y="191"/>
                    <a:pt x="253" y="191"/>
                  </a:cubicBezTo>
                  <a:cubicBezTo>
                    <a:pt x="310" y="191"/>
                    <a:pt x="310" y="191"/>
                    <a:pt x="310" y="191"/>
                  </a:cubicBezTo>
                  <a:cubicBezTo>
                    <a:pt x="310" y="159"/>
                    <a:pt x="310" y="159"/>
                    <a:pt x="310" y="159"/>
                  </a:cubicBezTo>
                  <a:cubicBezTo>
                    <a:pt x="310" y="150"/>
                    <a:pt x="316" y="147"/>
                    <a:pt x="323" y="152"/>
                  </a:cubicBezTo>
                  <a:cubicBezTo>
                    <a:pt x="396" y="203"/>
                    <a:pt x="396" y="203"/>
                    <a:pt x="396" y="203"/>
                  </a:cubicBezTo>
                  <a:cubicBezTo>
                    <a:pt x="404" y="208"/>
                    <a:pt x="404" y="217"/>
                    <a:pt x="396" y="222"/>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76" name="TextBox 375"/>
          <p:cNvSpPr txBox="1"/>
          <p:nvPr/>
        </p:nvSpPr>
        <p:spPr>
          <a:xfrm>
            <a:off x="2522386" y="2767830"/>
            <a:ext cx="1206350" cy="221599"/>
          </a:xfrm>
          <a:prstGeom prst="rect">
            <a:avLst/>
          </a:prstGeom>
          <a:noFill/>
        </p:spPr>
        <p:txBody>
          <a:bodyPr wrap="square" lIns="0" tIns="0" rIns="0" bIns="0" rtlCol="0">
            <a:spAutoFit/>
          </a:bodyPr>
          <a:lstStyle/>
          <a:p>
            <a:pPr algn="ctr">
              <a:lnSpc>
                <a:spcPct val="90000"/>
              </a:lnSpc>
            </a:pP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Multiple ISP </a:t>
            </a:r>
            <a:b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strategy</a:t>
            </a:r>
          </a:p>
        </p:txBody>
      </p:sp>
      <p:sp>
        <p:nvSpPr>
          <p:cNvPr id="377" name="TextBox 376"/>
          <p:cNvSpPr txBox="1"/>
          <p:nvPr/>
        </p:nvSpPr>
        <p:spPr>
          <a:xfrm>
            <a:off x="2754250" y="3584191"/>
            <a:ext cx="730474"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ISPa/b</a:t>
            </a:r>
          </a:p>
        </p:txBody>
      </p:sp>
      <p:sp>
        <p:nvSpPr>
          <p:cNvPr id="182" name="TextBox 181"/>
          <p:cNvSpPr txBox="1"/>
          <p:nvPr/>
        </p:nvSpPr>
        <p:spPr>
          <a:xfrm>
            <a:off x="847316" y="5017294"/>
            <a:ext cx="4223908" cy="1231106"/>
          </a:xfrm>
          <a:prstGeom prst="rect">
            <a:avLst/>
          </a:prstGeom>
          <a:noFill/>
        </p:spPr>
        <p:txBody>
          <a:bodyPr wrap="square" lIns="0" tIns="0" rIns="0" bIns="0" rtlCol="0">
            <a:spAutoFit/>
          </a:bodyPr>
          <a:lstStyle/>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Secure access from any device</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SSL VPN</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Context-aware access and control</a:t>
            </a:r>
          </a:p>
          <a:p>
            <a:pPr marL="285750" indent="-285750">
              <a:lnSpc>
                <a:spcPct val="125000"/>
              </a:lnSpc>
              <a:buClr>
                <a:srgbClr val="00AEEF"/>
              </a:buClr>
              <a:buSzPct val="120000"/>
              <a:buFont typeface="Arial" charset="0"/>
              <a:buChar char="•"/>
            </a:pPr>
            <a:r>
              <a:rPr lang="en-US" sz="1600" dirty="0">
                <a:gradFill>
                  <a:gsLst>
                    <a:gs pos="0">
                      <a:srgbClr val="4E4F53"/>
                    </a:gs>
                    <a:gs pos="100000">
                      <a:srgbClr val="4E4F53"/>
                    </a:gs>
                  </a:gsLst>
                  <a:path path="shape">
                    <a:fillToRect l="50000" t="50000" r="50000" b="50000"/>
                  </a:path>
                </a:gradFill>
                <a:ea typeface="Arial" charset="0"/>
                <a:cs typeface="Arial" charset="0"/>
              </a:rPr>
              <a:t>Federated platform</a:t>
            </a:r>
          </a:p>
        </p:txBody>
      </p:sp>
      <p:sp>
        <p:nvSpPr>
          <p:cNvPr id="190" name="Rounded Rectangle 189"/>
          <p:cNvSpPr/>
          <p:nvPr/>
        </p:nvSpPr>
        <p:spPr>
          <a:xfrm>
            <a:off x="6430384" y="4392983"/>
            <a:ext cx="2449206" cy="1958833"/>
          </a:xfrm>
          <a:prstGeom prst="roundRect">
            <a:avLst>
              <a:gd name="adj" fmla="val 8285"/>
            </a:avLst>
          </a:prstGeom>
          <a:noFill/>
          <a:ln w="76200" cmpd="sng">
            <a:solidFill>
              <a:srgbClr val="004892"/>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Title 1"/>
          <p:cNvSpPr>
            <a:spLocks noGrp="1"/>
          </p:cNvSpPr>
          <p:nvPr>
            <p:ph type="title"/>
          </p:nvPr>
        </p:nvSpPr>
        <p:spPr/>
        <p:txBody>
          <a:bodyPr/>
          <a:lstStyle/>
          <a:p>
            <a:r>
              <a:rPr lang="nb-NO"/>
              <a:t>Secure Access</a:t>
            </a:r>
            <a:endParaRPr lang="en-GB"/>
          </a:p>
        </p:txBody>
      </p:sp>
    </p:spTree>
    <p:extLst>
      <p:ext uri="{BB962C8B-B14F-4D97-AF65-F5344CB8AC3E}">
        <p14:creationId xmlns:p14="http://schemas.microsoft.com/office/powerpoint/2010/main" val="1445748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 name="TextBox 28"/>
          <p:cNvSpPr txBox="1"/>
          <p:nvPr/>
        </p:nvSpPr>
        <p:spPr>
          <a:xfrm>
            <a:off x="-680484" y="-4496085"/>
            <a:ext cx="65" cy="276999"/>
          </a:xfrm>
          <a:prstGeom prst="rect">
            <a:avLst/>
          </a:prstGeom>
          <a:noFill/>
        </p:spPr>
        <p:txBody>
          <a:bodyPr wrap="none" lIns="0" tIns="0" rIns="0" bIns="0" rtlCol="0">
            <a:spAutoFit/>
          </a:bodyPr>
          <a:lstStyle/>
          <a:p>
            <a:pPr>
              <a:lnSpc>
                <a:spcPct val="90000"/>
              </a:lnSpc>
              <a:spcAft>
                <a:spcPts val="600"/>
              </a:spcAft>
            </a:pPr>
            <a:endParaRPr lang="en-US" sz="2000" kern="1200" dirty="0">
              <a:gradFill>
                <a:gsLst>
                  <a:gs pos="0">
                    <a:schemeClr val="tx1"/>
                  </a:gs>
                  <a:gs pos="100000">
                    <a:schemeClr val="tx1"/>
                  </a:gs>
                </a:gsLst>
                <a:path path="shape">
                  <a:fillToRect l="50000" t="50000" r="50000" b="50000"/>
                </a:path>
              </a:gradFill>
              <a:effectLst>
                <a:outerShdw blurRad="38100" dist="25400" dir="2700000" algn="tl">
                  <a:srgbClr val="000000">
                    <a:alpha val="0"/>
                  </a:srgbClr>
                </a:outerShdw>
              </a:effectLst>
              <a:latin typeface="+mn-lt"/>
              <a:ea typeface="+mn-ea"/>
              <a:cs typeface="+mn-cs"/>
            </a:endParaRPr>
          </a:p>
        </p:txBody>
      </p:sp>
      <p:grpSp>
        <p:nvGrpSpPr>
          <p:cNvPr id="57" name="Group 56"/>
          <p:cNvGrpSpPr/>
          <p:nvPr/>
        </p:nvGrpSpPr>
        <p:grpSpPr>
          <a:xfrm>
            <a:off x="10338014" y="2601763"/>
            <a:ext cx="161582" cy="1256852"/>
            <a:chOff x="10271236" y="3573088"/>
            <a:chExt cx="223499" cy="1256852"/>
          </a:xfrm>
        </p:grpSpPr>
        <p:cxnSp>
          <p:nvCxnSpPr>
            <p:cNvPr id="52" name="Straight Connector 51"/>
            <p:cNvCxnSpPr/>
            <p:nvPr/>
          </p:nvCxnSpPr>
          <p:spPr>
            <a:xfrm flipH="1">
              <a:off x="10271236" y="4829940"/>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a:off x="10271236" y="3573088"/>
              <a:ext cx="223499"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271236" y="3573088"/>
              <a:ext cx="0" cy="1256758"/>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sp>
        <p:nvSpPr>
          <p:cNvPr id="192" name="Rounded Rectangle 191"/>
          <p:cNvSpPr/>
          <p:nvPr/>
        </p:nvSpPr>
        <p:spPr>
          <a:xfrm>
            <a:off x="4347324" y="2409715"/>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3" name="Rounded Rectangle 192"/>
          <p:cNvSpPr/>
          <p:nvPr/>
        </p:nvSpPr>
        <p:spPr>
          <a:xfrm>
            <a:off x="5100989" y="2346486"/>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4" name="TextBox 193"/>
          <p:cNvSpPr txBox="1"/>
          <p:nvPr/>
        </p:nvSpPr>
        <p:spPr>
          <a:xfrm>
            <a:off x="4962473" y="2365842"/>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Perimeter  Services</a:t>
            </a:r>
          </a:p>
        </p:txBody>
      </p:sp>
      <p:cxnSp>
        <p:nvCxnSpPr>
          <p:cNvPr id="209" name="Straight Connector 208"/>
          <p:cNvCxnSpPr/>
          <p:nvPr/>
        </p:nvCxnSpPr>
        <p:spPr>
          <a:xfrm>
            <a:off x="6369746" y="1845546"/>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89" idx="2"/>
          </p:cNvCxnSpPr>
          <p:nvPr/>
        </p:nvCxnSpPr>
        <p:spPr>
          <a:xfrm>
            <a:off x="6206673" y="1930200"/>
            <a:ext cx="199" cy="65681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6020481" y="1845546"/>
            <a:ext cx="0" cy="778401"/>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174" name="Rounded Rectangle 173"/>
          <p:cNvSpPr/>
          <p:nvPr/>
        </p:nvSpPr>
        <p:spPr>
          <a:xfrm>
            <a:off x="5010538" y="1102898"/>
            <a:ext cx="2401569" cy="734408"/>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5" name="Rounded Rectangle 174"/>
          <p:cNvSpPr/>
          <p:nvPr/>
        </p:nvSpPr>
        <p:spPr>
          <a:xfrm>
            <a:off x="5353862" y="1027178"/>
            <a:ext cx="1695522" cy="151440"/>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6" name="TextBox 175"/>
          <p:cNvSpPr txBox="1"/>
          <p:nvPr/>
        </p:nvSpPr>
        <p:spPr>
          <a:xfrm>
            <a:off x="5398538" y="1059332"/>
            <a:ext cx="16027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FireEye Advanced Threat Protection</a:t>
            </a:r>
          </a:p>
        </p:txBody>
      </p:sp>
      <p:sp>
        <p:nvSpPr>
          <p:cNvPr id="177" name="Freeform 32"/>
          <p:cNvSpPr>
            <a:spLocks noEditPoints="1"/>
          </p:cNvSpPr>
          <p:nvPr/>
        </p:nvSpPr>
        <p:spPr bwMode="auto">
          <a:xfrm>
            <a:off x="5906199" y="1349014"/>
            <a:ext cx="600947" cy="139304"/>
          </a:xfrm>
          <a:custGeom>
            <a:avLst/>
            <a:gdLst>
              <a:gd name="T0" fmla="*/ 522 w 554"/>
              <a:gd name="T1" fmla="*/ 0 h 128"/>
              <a:gd name="T2" fmla="*/ 32 w 554"/>
              <a:gd name="T3" fmla="*/ 0 h 128"/>
              <a:gd name="T4" fmla="*/ 0 w 554"/>
              <a:gd name="T5" fmla="*/ 32 h 128"/>
              <a:gd name="T6" fmla="*/ 0 w 554"/>
              <a:gd name="T7" fmla="*/ 96 h 128"/>
              <a:gd name="T8" fmla="*/ 32 w 554"/>
              <a:gd name="T9" fmla="*/ 128 h 128"/>
              <a:gd name="T10" fmla="*/ 522 w 554"/>
              <a:gd name="T11" fmla="*/ 128 h 128"/>
              <a:gd name="T12" fmla="*/ 554 w 554"/>
              <a:gd name="T13" fmla="*/ 96 h 128"/>
              <a:gd name="T14" fmla="*/ 554 w 554"/>
              <a:gd name="T15" fmla="*/ 32 h 128"/>
              <a:gd name="T16" fmla="*/ 522 w 554"/>
              <a:gd name="T17" fmla="*/ 0 h 128"/>
              <a:gd name="T18" fmla="*/ 277 w 554"/>
              <a:gd name="T19" fmla="*/ 106 h 128"/>
              <a:gd name="T20" fmla="*/ 234 w 554"/>
              <a:gd name="T21" fmla="*/ 64 h 128"/>
              <a:gd name="T22" fmla="*/ 277 w 554"/>
              <a:gd name="T23" fmla="*/ 21 h 128"/>
              <a:gd name="T24" fmla="*/ 320 w 554"/>
              <a:gd name="T25" fmla="*/ 64 h 128"/>
              <a:gd name="T26" fmla="*/ 277 w 554"/>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4" h="128">
                <a:moveTo>
                  <a:pt x="522" y="0"/>
                </a:moveTo>
                <a:cubicBezTo>
                  <a:pt x="32" y="0"/>
                  <a:pt x="32" y="0"/>
                  <a:pt x="32" y="0"/>
                </a:cubicBezTo>
                <a:cubicBezTo>
                  <a:pt x="14" y="0"/>
                  <a:pt x="0" y="14"/>
                  <a:pt x="0" y="32"/>
                </a:cubicBezTo>
                <a:cubicBezTo>
                  <a:pt x="0" y="96"/>
                  <a:pt x="0" y="96"/>
                  <a:pt x="0" y="96"/>
                </a:cubicBezTo>
                <a:cubicBezTo>
                  <a:pt x="0" y="113"/>
                  <a:pt x="14" y="128"/>
                  <a:pt x="32" y="128"/>
                </a:cubicBezTo>
                <a:cubicBezTo>
                  <a:pt x="522" y="128"/>
                  <a:pt x="522" y="128"/>
                  <a:pt x="522" y="128"/>
                </a:cubicBezTo>
                <a:cubicBezTo>
                  <a:pt x="540" y="128"/>
                  <a:pt x="554" y="113"/>
                  <a:pt x="554" y="96"/>
                </a:cubicBezTo>
                <a:cubicBezTo>
                  <a:pt x="554" y="32"/>
                  <a:pt x="554" y="32"/>
                  <a:pt x="554" y="32"/>
                </a:cubicBezTo>
                <a:cubicBezTo>
                  <a:pt x="554" y="14"/>
                  <a:pt x="540" y="0"/>
                  <a:pt x="522" y="0"/>
                </a:cubicBezTo>
                <a:close/>
                <a:moveTo>
                  <a:pt x="277" y="106"/>
                </a:moveTo>
                <a:cubicBezTo>
                  <a:pt x="254" y="106"/>
                  <a:pt x="234" y="87"/>
                  <a:pt x="234" y="64"/>
                </a:cubicBezTo>
                <a:cubicBezTo>
                  <a:pt x="234" y="40"/>
                  <a:pt x="254" y="21"/>
                  <a:pt x="277" y="21"/>
                </a:cubicBezTo>
                <a:cubicBezTo>
                  <a:pt x="301" y="21"/>
                  <a:pt x="320" y="40"/>
                  <a:pt x="320" y="64"/>
                </a:cubicBezTo>
                <a:cubicBezTo>
                  <a:pt x="320" y="87"/>
                  <a:pt x="301" y="106"/>
                  <a:pt x="277"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9" name="TextBox 178"/>
          <p:cNvSpPr txBox="1"/>
          <p:nvPr/>
        </p:nvSpPr>
        <p:spPr>
          <a:xfrm>
            <a:off x="5870091" y="1558101"/>
            <a:ext cx="673162"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FireEye NX</a:t>
            </a:r>
          </a:p>
        </p:txBody>
      </p:sp>
      <p:grpSp>
        <p:nvGrpSpPr>
          <p:cNvPr id="184" name="Group 183"/>
          <p:cNvGrpSpPr/>
          <p:nvPr/>
        </p:nvGrpSpPr>
        <p:grpSpPr>
          <a:xfrm>
            <a:off x="6112781" y="1766307"/>
            <a:ext cx="187784" cy="187833"/>
            <a:chOff x="2033588" y="1128713"/>
            <a:chExt cx="161925" cy="161925"/>
          </a:xfrm>
        </p:grpSpPr>
        <p:sp>
          <p:nvSpPr>
            <p:cNvPr id="18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0" name="Rounded Rectangle 219"/>
          <p:cNvSpPr/>
          <p:nvPr/>
        </p:nvSpPr>
        <p:spPr>
          <a:xfrm>
            <a:off x="7455834" y="2409715"/>
            <a:ext cx="2401569" cy="1861102"/>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1" name="Rounded Rectangle 220"/>
          <p:cNvSpPr/>
          <p:nvPr/>
        </p:nvSpPr>
        <p:spPr>
          <a:xfrm>
            <a:off x="8209499" y="2346486"/>
            <a:ext cx="894238"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2" name="TextBox 221"/>
          <p:cNvSpPr txBox="1"/>
          <p:nvPr/>
        </p:nvSpPr>
        <p:spPr>
          <a:xfrm>
            <a:off x="8070983" y="2365842"/>
            <a:ext cx="1167804"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App Services</a:t>
            </a:r>
          </a:p>
        </p:txBody>
      </p:sp>
      <p:cxnSp>
        <p:nvCxnSpPr>
          <p:cNvPr id="231" name="Straight Connector 230"/>
          <p:cNvCxnSpPr/>
          <p:nvPr/>
        </p:nvCxnSpPr>
        <p:spPr>
          <a:xfrm>
            <a:off x="2564839" y="3197122"/>
            <a:ext cx="7956400"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564839" y="3368927"/>
            <a:ext cx="1926310"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1998615" y="2657089"/>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1998615" y="3369860"/>
            <a:ext cx="567039" cy="534389"/>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sp>
        <p:nvSpPr>
          <p:cNvPr id="235" name="Freeform 165"/>
          <p:cNvSpPr>
            <a:spLocks noChangeAspect="1" noEditPoints="1"/>
          </p:cNvSpPr>
          <p:nvPr/>
        </p:nvSpPr>
        <p:spPr bwMode="auto">
          <a:xfrm>
            <a:off x="1587750" y="2314462"/>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6" name="TextBox 235"/>
          <p:cNvSpPr txBox="1"/>
          <p:nvPr/>
        </p:nvSpPr>
        <p:spPr>
          <a:xfrm>
            <a:off x="1443924" y="2815985"/>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Legitimate</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Users</a:t>
            </a:r>
          </a:p>
        </p:txBody>
      </p:sp>
      <p:sp>
        <p:nvSpPr>
          <p:cNvPr id="237" name="Freeform 28"/>
          <p:cNvSpPr>
            <a:spLocks noEditPoints="1"/>
          </p:cNvSpPr>
          <p:nvPr/>
        </p:nvSpPr>
        <p:spPr bwMode="auto">
          <a:xfrm>
            <a:off x="10025296" y="3045444"/>
            <a:ext cx="169120" cy="226127"/>
          </a:xfrm>
          <a:custGeom>
            <a:avLst/>
            <a:gdLst>
              <a:gd name="T0" fmla="*/ 549 w 1147"/>
              <a:gd name="T1" fmla="*/ 166 h 1533"/>
              <a:gd name="T2" fmla="*/ 549 w 1147"/>
              <a:gd name="T3" fmla="*/ 166 h 1533"/>
              <a:gd name="T4" fmla="*/ 598 w 1147"/>
              <a:gd name="T5" fmla="*/ 166 h 1533"/>
              <a:gd name="T6" fmla="*/ 875 w 1147"/>
              <a:gd name="T7" fmla="*/ 444 h 1533"/>
              <a:gd name="T8" fmla="*/ 875 w 1147"/>
              <a:gd name="T9" fmla="*/ 642 h 1533"/>
              <a:gd name="T10" fmla="*/ 272 w 1147"/>
              <a:gd name="T11" fmla="*/ 642 h 1533"/>
              <a:gd name="T12" fmla="*/ 272 w 1147"/>
              <a:gd name="T13" fmla="*/ 444 h 1533"/>
              <a:gd name="T14" fmla="*/ 549 w 1147"/>
              <a:gd name="T15" fmla="*/ 166 h 1533"/>
              <a:gd name="T16" fmla="*/ 549 w 1147"/>
              <a:gd name="T17" fmla="*/ 166 h 1533"/>
              <a:gd name="T18" fmla="*/ 1041 w 1147"/>
              <a:gd name="T19" fmla="*/ 642 h 1533"/>
              <a:gd name="T20" fmla="*/ 1041 w 1147"/>
              <a:gd name="T21" fmla="*/ 642 h 1533"/>
              <a:gd name="T22" fmla="*/ 1041 w 1147"/>
              <a:gd name="T23" fmla="*/ 444 h 1533"/>
              <a:gd name="T24" fmla="*/ 598 w 1147"/>
              <a:gd name="T25" fmla="*/ 0 h 1533"/>
              <a:gd name="T26" fmla="*/ 549 w 1147"/>
              <a:gd name="T27" fmla="*/ 0 h 1533"/>
              <a:gd name="T28" fmla="*/ 106 w 1147"/>
              <a:gd name="T29" fmla="*/ 444 h 1533"/>
              <a:gd name="T30" fmla="*/ 106 w 1147"/>
              <a:gd name="T31" fmla="*/ 642 h 1533"/>
              <a:gd name="T32" fmla="*/ 0 w 1147"/>
              <a:gd name="T33" fmla="*/ 753 h 1533"/>
              <a:gd name="T34" fmla="*/ 0 w 1147"/>
              <a:gd name="T35" fmla="*/ 1422 h 1533"/>
              <a:gd name="T36" fmla="*/ 111 w 1147"/>
              <a:gd name="T37" fmla="*/ 1533 h 1533"/>
              <a:gd name="T38" fmla="*/ 1037 w 1147"/>
              <a:gd name="T39" fmla="*/ 1533 h 1533"/>
              <a:gd name="T40" fmla="*/ 1147 w 1147"/>
              <a:gd name="T41" fmla="*/ 1422 h 1533"/>
              <a:gd name="T42" fmla="*/ 1147 w 1147"/>
              <a:gd name="T43" fmla="*/ 753 h 1533"/>
              <a:gd name="T44" fmla="*/ 1041 w 1147"/>
              <a:gd name="T45" fmla="*/ 642 h 1533"/>
              <a:gd name="T46" fmla="*/ 1041 w 1147"/>
              <a:gd name="T47" fmla="*/ 642 h 1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7" h="1533">
                <a:moveTo>
                  <a:pt x="549" y="166"/>
                </a:moveTo>
                <a:lnTo>
                  <a:pt x="549" y="166"/>
                </a:lnTo>
                <a:lnTo>
                  <a:pt x="598" y="166"/>
                </a:lnTo>
                <a:cubicBezTo>
                  <a:pt x="751" y="166"/>
                  <a:pt x="875" y="291"/>
                  <a:pt x="875" y="444"/>
                </a:cubicBezTo>
                <a:lnTo>
                  <a:pt x="875" y="642"/>
                </a:lnTo>
                <a:lnTo>
                  <a:pt x="272" y="642"/>
                </a:lnTo>
                <a:lnTo>
                  <a:pt x="272" y="444"/>
                </a:lnTo>
                <a:cubicBezTo>
                  <a:pt x="272" y="291"/>
                  <a:pt x="396" y="166"/>
                  <a:pt x="549" y="166"/>
                </a:cubicBezTo>
                <a:lnTo>
                  <a:pt x="549" y="166"/>
                </a:lnTo>
                <a:close/>
                <a:moveTo>
                  <a:pt x="1041" y="642"/>
                </a:moveTo>
                <a:lnTo>
                  <a:pt x="1041" y="642"/>
                </a:lnTo>
                <a:lnTo>
                  <a:pt x="1041" y="444"/>
                </a:lnTo>
                <a:cubicBezTo>
                  <a:pt x="1041" y="199"/>
                  <a:pt x="842" y="0"/>
                  <a:pt x="598" y="0"/>
                </a:cubicBezTo>
                <a:lnTo>
                  <a:pt x="549" y="0"/>
                </a:lnTo>
                <a:cubicBezTo>
                  <a:pt x="305" y="0"/>
                  <a:pt x="106" y="199"/>
                  <a:pt x="106" y="444"/>
                </a:cubicBezTo>
                <a:lnTo>
                  <a:pt x="106" y="642"/>
                </a:lnTo>
                <a:cubicBezTo>
                  <a:pt x="47" y="645"/>
                  <a:pt x="0" y="693"/>
                  <a:pt x="0" y="753"/>
                </a:cubicBezTo>
                <a:lnTo>
                  <a:pt x="0" y="1422"/>
                </a:lnTo>
                <a:cubicBezTo>
                  <a:pt x="0" y="1483"/>
                  <a:pt x="50" y="1533"/>
                  <a:pt x="111" y="1533"/>
                </a:cubicBezTo>
                <a:lnTo>
                  <a:pt x="1037" y="1533"/>
                </a:lnTo>
                <a:cubicBezTo>
                  <a:pt x="1097" y="1533"/>
                  <a:pt x="1147" y="1483"/>
                  <a:pt x="1147" y="1422"/>
                </a:cubicBezTo>
                <a:lnTo>
                  <a:pt x="1147" y="753"/>
                </a:lnTo>
                <a:cubicBezTo>
                  <a:pt x="1147" y="693"/>
                  <a:pt x="1100" y="645"/>
                  <a:pt x="1041" y="642"/>
                </a:cubicBezTo>
                <a:lnTo>
                  <a:pt x="1041" y="642"/>
                </a:lnTo>
                <a:close/>
              </a:path>
            </a:pathLst>
          </a:custGeom>
          <a:solidFill>
            <a:srgbClr val="669D34"/>
          </a:solidFill>
          <a:ln w="8"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39" name="Freeform 272"/>
          <p:cNvSpPr>
            <a:spLocks noEditPoints="1"/>
          </p:cNvSpPr>
          <p:nvPr/>
        </p:nvSpPr>
        <p:spPr bwMode="auto">
          <a:xfrm>
            <a:off x="10521239" y="2343590"/>
            <a:ext cx="495937" cy="374977"/>
          </a:xfrm>
          <a:custGeom>
            <a:avLst/>
            <a:gdLst>
              <a:gd name="T0" fmla="*/ 416 w 473"/>
              <a:gd name="T1" fmla="*/ 176 h 357"/>
              <a:gd name="T2" fmla="*/ 416 w 473"/>
              <a:gd name="T3" fmla="*/ 225 h 357"/>
              <a:gd name="T4" fmla="*/ 377 w 473"/>
              <a:gd name="T5" fmla="*/ 264 h 357"/>
              <a:gd name="T6" fmla="*/ 364 w 473"/>
              <a:gd name="T7" fmla="*/ 264 h 357"/>
              <a:gd name="T8" fmla="*/ 364 w 473"/>
              <a:gd name="T9" fmla="*/ 274 h 357"/>
              <a:gd name="T10" fmla="*/ 325 w 473"/>
              <a:gd name="T11" fmla="*/ 314 h 357"/>
              <a:gd name="T12" fmla="*/ 307 w 473"/>
              <a:gd name="T13" fmla="*/ 314 h 357"/>
              <a:gd name="T14" fmla="*/ 307 w 473"/>
              <a:gd name="T15" fmla="*/ 317 h 357"/>
              <a:gd name="T16" fmla="*/ 268 w 473"/>
              <a:gd name="T17" fmla="*/ 357 h 357"/>
              <a:gd name="T18" fmla="*/ 110 w 473"/>
              <a:gd name="T19" fmla="*/ 357 h 357"/>
              <a:gd name="T20" fmla="*/ 71 w 473"/>
              <a:gd name="T21" fmla="*/ 317 h 357"/>
              <a:gd name="T22" fmla="*/ 71 w 473"/>
              <a:gd name="T23" fmla="*/ 310 h 357"/>
              <a:gd name="T24" fmla="*/ 39 w 473"/>
              <a:gd name="T25" fmla="*/ 310 h 357"/>
              <a:gd name="T26" fmla="*/ 0 w 473"/>
              <a:gd name="T27" fmla="*/ 271 h 357"/>
              <a:gd name="T28" fmla="*/ 0 w 473"/>
              <a:gd name="T29" fmla="*/ 211 h 357"/>
              <a:gd name="T30" fmla="*/ 39 w 473"/>
              <a:gd name="T31" fmla="*/ 172 h 357"/>
              <a:gd name="T32" fmla="*/ 52 w 473"/>
              <a:gd name="T33" fmla="*/ 172 h 357"/>
              <a:gd name="T34" fmla="*/ 52 w 473"/>
              <a:gd name="T35" fmla="*/ 161 h 357"/>
              <a:gd name="T36" fmla="*/ 91 w 473"/>
              <a:gd name="T37" fmla="*/ 122 h 357"/>
              <a:gd name="T38" fmla="*/ 109 w 473"/>
              <a:gd name="T39" fmla="*/ 122 h 357"/>
              <a:gd name="T40" fmla="*/ 109 w 473"/>
              <a:gd name="T41" fmla="*/ 118 h 357"/>
              <a:gd name="T42" fmla="*/ 149 w 473"/>
              <a:gd name="T43" fmla="*/ 79 h 357"/>
              <a:gd name="T44" fmla="*/ 270 w 473"/>
              <a:gd name="T45" fmla="*/ 79 h 357"/>
              <a:gd name="T46" fmla="*/ 270 w 473"/>
              <a:gd name="T47" fmla="*/ 127 h 357"/>
              <a:gd name="T48" fmla="*/ 319 w 473"/>
              <a:gd name="T49" fmla="*/ 176 h 357"/>
              <a:gd name="T50" fmla="*/ 416 w 473"/>
              <a:gd name="T51" fmla="*/ 176 h 357"/>
              <a:gd name="T52" fmla="*/ 310 w 473"/>
              <a:gd name="T53" fmla="*/ 21 h 357"/>
              <a:gd name="T54" fmla="*/ 321 w 473"/>
              <a:gd name="T55" fmla="*/ 32 h 357"/>
              <a:gd name="T56" fmla="*/ 332 w 473"/>
              <a:gd name="T57" fmla="*/ 21 h 357"/>
              <a:gd name="T58" fmla="*/ 321 w 473"/>
              <a:gd name="T59" fmla="*/ 9 h 357"/>
              <a:gd name="T60" fmla="*/ 310 w 473"/>
              <a:gd name="T61" fmla="*/ 21 h 357"/>
              <a:gd name="T62" fmla="*/ 454 w 473"/>
              <a:gd name="T63" fmla="*/ 41 h 357"/>
              <a:gd name="T64" fmla="*/ 454 w 473"/>
              <a:gd name="T65" fmla="*/ 36 h 357"/>
              <a:gd name="T66" fmla="*/ 308 w 473"/>
              <a:gd name="T67" fmla="*/ 36 h 357"/>
              <a:gd name="T68" fmla="*/ 307 w 473"/>
              <a:gd name="T69" fmla="*/ 41 h 357"/>
              <a:gd name="T70" fmla="*/ 307 w 473"/>
              <a:gd name="T71" fmla="*/ 119 h 357"/>
              <a:gd name="T72" fmla="*/ 329 w 473"/>
              <a:gd name="T73" fmla="*/ 141 h 357"/>
              <a:gd name="T74" fmla="*/ 432 w 473"/>
              <a:gd name="T75" fmla="*/ 141 h 357"/>
              <a:gd name="T76" fmla="*/ 454 w 473"/>
              <a:gd name="T77" fmla="*/ 119 h 357"/>
              <a:gd name="T78" fmla="*/ 454 w 473"/>
              <a:gd name="T79" fmla="*/ 41 h 357"/>
              <a:gd name="T80" fmla="*/ 473 w 473"/>
              <a:gd name="T81" fmla="*/ 100 h 357"/>
              <a:gd name="T82" fmla="*/ 473 w 473"/>
              <a:gd name="T83" fmla="*/ 119 h 357"/>
              <a:gd name="T84" fmla="*/ 432 w 473"/>
              <a:gd name="T85" fmla="*/ 159 h 357"/>
              <a:gd name="T86" fmla="*/ 329 w 473"/>
              <a:gd name="T87" fmla="*/ 159 h 357"/>
              <a:gd name="T88" fmla="*/ 289 w 473"/>
              <a:gd name="T89" fmla="*/ 119 h 357"/>
              <a:gd name="T90" fmla="*/ 289 w 473"/>
              <a:gd name="T91" fmla="*/ 41 h 357"/>
              <a:gd name="T92" fmla="*/ 329 w 473"/>
              <a:gd name="T93" fmla="*/ 0 h 357"/>
              <a:gd name="T94" fmla="*/ 336 w 473"/>
              <a:gd name="T95" fmla="*/ 0 h 357"/>
              <a:gd name="T96" fmla="*/ 355 w 473"/>
              <a:gd name="T97" fmla="*/ 0 h 357"/>
              <a:gd name="T98" fmla="*/ 432 w 473"/>
              <a:gd name="T99" fmla="*/ 0 h 357"/>
              <a:gd name="T100" fmla="*/ 473 w 473"/>
              <a:gd name="T101" fmla="*/ 41 h 357"/>
              <a:gd name="T102" fmla="*/ 473 w 473"/>
              <a:gd name="T103" fmla="*/ 81 h 357"/>
              <a:gd name="T104" fmla="*/ 473 w 473"/>
              <a:gd name="T105" fmla="*/ 10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3" h="357">
                <a:moveTo>
                  <a:pt x="416" y="176"/>
                </a:moveTo>
                <a:cubicBezTo>
                  <a:pt x="416" y="225"/>
                  <a:pt x="416" y="225"/>
                  <a:pt x="416" y="225"/>
                </a:cubicBezTo>
                <a:cubicBezTo>
                  <a:pt x="416" y="246"/>
                  <a:pt x="399" y="264"/>
                  <a:pt x="377" y="264"/>
                </a:cubicBezTo>
                <a:cubicBezTo>
                  <a:pt x="364" y="264"/>
                  <a:pt x="364" y="264"/>
                  <a:pt x="364" y="264"/>
                </a:cubicBezTo>
                <a:cubicBezTo>
                  <a:pt x="364" y="274"/>
                  <a:pt x="364" y="274"/>
                  <a:pt x="364" y="274"/>
                </a:cubicBezTo>
                <a:cubicBezTo>
                  <a:pt x="364" y="296"/>
                  <a:pt x="347" y="314"/>
                  <a:pt x="325" y="314"/>
                </a:cubicBezTo>
                <a:cubicBezTo>
                  <a:pt x="307" y="314"/>
                  <a:pt x="307" y="314"/>
                  <a:pt x="307" y="314"/>
                </a:cubicBezTo>
                <a:cubicBezTo>
                  <a:pt x="307" y="317"/>
                  <a:pt x="307" y="317"/>
                  <a:pt x="307" y="317"/>
                </a:cubicBezTo>
                <a:cubicBezTo>
                  <a:pt x="307" y="339"/>
                  <a:pt x="289" y="357"/>
                  <a:pt x="268" y="357"/>
                </a:cubicBezTo>
                <a:cubicBezTo>
                  <a:pt x="110" y="357"/>
                  <a:pt x="110" y="357"/>
                  <a:pt x="110" y="357"/>
                </a:cubicBezTo>
                <a:cubicBezTo>
                  <a:pt x="88" y="357"/>
                  <a:pt x="71" y="339"/>
                  <a:pt x="71" y="317"/>
                </a:cubicBezTo>
                <a:cubicBezTo>
                  <a:pt x="71" y="310"/>
                  <a:pt x="71" y="310"/>
                  <a:pt x="71" y="310"/>
                </a:cubicBezTo>
                <a:cubicBezTo>
                  <a:pt x="39" y="310"/>
                  <a:pt x="39" y="310"/>
                  <a:pt x="39" y="310"/>
                </a:cubicBezTo>
                <a:cubicBezTo>
                  <a:pt x="18" y="310"/>
                  <a:pt x="0" y="293"/>
                  <a:pt x="0" y="271"/>
                </a:cubicBezTo>
                <a:cubicBezTo>
                  <a:pt x="0" y="211"/>
                  <a:pt x="0" y="211"/>
                  <a:pt x="0" y="211"/>
                </a:cubicBezTo>
                <a:cubicBezTo>
                  <a:pt x="0" y="189"/>
                  <a:pt x="18" y="172"/>
                  <a:pt x="39" y="172"/>
                </a:cubicBezTo>
                <a:cubicBezTo>
                  <a:pt x="52" y="172"/>
                  <a:pt x="52" y="172"/>
                  <a:pt x="52" y="172"/>
                </a:cubicBezTo>
                <a:cubicBezTo>
                  <a:pt x="52" y="161"/>
                  <a:pt x="52" y="161"/>
                  <a:pt x="52" y="161"/>
                </a:cubicBezTo>
                <a:cubicBezTo>
                  <a:pt x="52" y="140"/>
                  <a:pt x="69" y="122"/>
                  <a:pt x="91" y="122"/>
                </a:cubicBezTo>
                <a:cubicBezTo>
                  <a:pt x="109" y="122"/>
                  <a:pt x="109" y="122"/>
                  <a:pt x="109" y="122"/>
                </a:cubicBezTo>
                <a:cubicBezTo>
                  <a:pt x="109" y="118"/>
                  <a:pt x="109" y="118"/>
                  <a:pt x="109" y="118"/>
                </a:cubicBezTo>
                <a:cubicBezTo>
                  <a:pt x="109" y="97"/>
                  <a:pt x="127" y="79"/>
                  <a:pt x="149" y="79"/>
                </a:cubicBezTo>
                <a:cubicBezTo>
                  <a:pt x="270" y="79"/>
                  <a:pt x="270" y="79"/>
                  <a:pt x="270" y="79"/>
                </a:cubicBezTo>
                <a:cubicBezTo>
                  <a:pt x="270" y="127"/>
                  <a:pt x="270" y="127"/>
                  <a:pt x="270" y="127"/>
                </a:cubicBezTo>
                <a:cubicBezTo>
                  <a:pt x="270" y="154"/>
                  <a:pt x="292" y="176"/>
                  <a:pt x="319" y="176"/>
                </a:cubicBezTo>
                <a:lnTo>
                  <a:pt x="416" y="176"/>
                </a:lnTo>
                <a:close/>
                <a:moveTo>
                  <a:pt x="310" y="21"/>
                </a:moveTo>
                <a:cubicBezTo>
                  <a:pt x="310" y="27"/>
                  <a:pt x="315" y="32"/>
                  <a:pt x="321" y="32"/>
                </a:cubicBezTo>
                <a:cubicBezTo>
                  <a:pt x="327" y="32"/>
                  <a:pt x="332" y="27"/>
                  <a:pt x="332" y="21"/>
                </a:cubicBezTo>
                <a:cubicBezTo>
                  <a:pt x="332" y="14"/>
                  <a:pt x="327" y="9"/>
                  <a:pt x="321" y="9"/>
                </a:cubicBezTo>
                <a:cubicBezTo>
                  <a:pt x="315" y="9"/>
                  <a:pt x="310" y="14"/>
                  <a:pt x="310" y="21"/>
                </a:cubicBezTo>
                <a:close/>
                <a:moveTo>
                  <a:pt x="454" y="41"/>
                </a:moveTo>
                <a:cubicBezTo>
                  <a:pt x="454" y="39"/>
                  <a:pt x="454" y="38"/>
                  <a:pt x="454" y="36"/>
                </a:cubicBezTo>
                <a:cubicBezTo>
                  <a:pt x="308" y="36"/>
                  <a:pt x="308" y="36"/>
                  <a:pt x="308" y="36"/>
                </a:cubicBezTo>
                <a:cubicBezTo>
                  <a:pt x="307" y="38"/>
                  <a:pt x="307" y="39"/>
                  <a:pt x="307" y="41"/>
                </a:cubicBezTo>
                <a:cubicBezTo>
                  <a:pt x="307" y="119"/>
                  <a:pt x="307" y="119"/>
                  <a:pt x="307" y="119"/>
                </a:cubicBezTo>
                <a:cubicBezTo>
                  <a:pt x="307" y="131"/>
                  <a:pt x="317" y="141"/>
                  <a:pt x="329" y="141"/>
                </a:cubicBezTo>
                <a:cubicBezTo>
                  <a:pt x="432" y="141"/>
                  <a:pt x="432" y="141"/>
                  <a:pt x="432" y="141"/>
                </a:cubicBezTo>
                <a:cubicBezTo>
                  <a:pt x="444" y="141"/>
                  <a:pt x="454" y="131"/>
                  <a:pt x="454" y="119"/>
                </a:cubicBezTo>
                <a:lnTo>
                  <a:pt x="454" y="41"/>
                </a:lnTo>
                <a:close/>
                <a:moveTo>
                  <a:pt x="473" y="100"/>
                </a:moveTo>
                <a:cubicBezTo>
                  <a:pt x="473" y="119"/>
                  <a:pt x="473" y="119"/>
                  <a:pt x="473" y="119"/>
                </a:cubicBezTo>
                <a:cubicBezTo>
                  <a:pt x="473" y="141"/>
                  <a:pt x="454" y="159"/>
                  <a:pt x="432" y="159"/>
                </a:cubicBezTo>
                <a:cubicBezTo>
                  <a:pt x="329" y="159"/>
                  <a:pt x="329" y="159"/>
                  <a:pt x="329" y="159"/>
                </a:cubicBezTo>
                <a:cubicBezTo>
                  <a:pt x="307" y="159"/>
                  <a:pt x="289" y="141"/>
                  <a:pt x="289" y="119"/>
                </a:cubicBezTo>
                <a:cubicBezTo>
                  <a:pt x="289" y="41"/>
                  <a:pt x="289" y="41"/>
                  <a:pt x="289" y="41"/>
                </a:cubicBezTo>
                <a:cubicBezTo>
                  <a:pt x="289" y="18"/>
                  <a:pt x="307" y="0"/>
                  <a:pt x="329" y="0"/>
                </a:cubicBezTo>
                <a:cubicBezTo>
                  <a:pt x="336" y="0"/>
                  <a:pt x="336" y="0"/>
                  <a:pt x="336" y="0"/>
                </a:cubicBezTo>
                <a:cubicBezTo>
                  <a:pt x="355" y="0"/>
                  <a:pt x="355" y="0"/>
                  <a:pt x="355" y="0"/>
                </a:cubicBezTo>
                <a:cubicBezTo>
                  <a:pt x="432" y="0"/>
                  <a:pt x="432" y="0"/>
                  <a:pt x="432" y="0"/>
                </a:cubicBezTo>
                <a:cubicBezTo>
                  <a:pt x="454" y="0"/>
                  <a:pt x="473" y="18"/>
                  <a:pt x="473" y="41"/>
                </a:cubicBezTo>
                <a:cubicBezTo>
                  <a:pt x="473" y="81"/>
                  <a:pt x="473" y="81"/>
                  <a:pt x="473" y="81"/>
                </a:cubicBezTo>
                <a:lnTo>
                  <a:pt x="473" y="10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2" name="Freeform 271"/>
          <p:cNvSpPr>
            <a:spLocks noEditPoints="1"/>
          </p:cNvSpPr>
          <p:nvPr/>
        </p:nvSpPr>
        <p:spPr bwMode="auto">
          <a:xfrm>
            <a:off x="10546942" y="2974798"/>
            <a:ext cx="444530" cy="367418"/>
          </a:xfrm>
          <a:custGeom>
            <a:avLst/>
            <a:gdLst>
              <a:gd name="T0" fmla="*/ 223 w 424"/>
              <a:gd name="T1" fmla="*/ 126 h 351"/>
              <a:gd name="T2" fmla="*/ 31 w 424"/>
              <a:gd name="T3" fmla="*/ 84 h 351"/>
              <a:gd name="T4" fmla="*/ 0 w 424"/>
              <a:gd name="T5" fmla="*/ 320 h 351"/>
              <a:gd name="T6" fmla="*/ 143 w 424"/>
              <a:gd name="T7" fmla="*/ 351 h 351"/>
              <a:gd name="T8" fmla="*/ 149 w 424"/>
              <a:gd name="T9" fmla="*/ 264 h 351"/>
              <a:gd name="T10" fmla="*/ 205 w 424"/>
              <a:gd name="T11" fmla="*/ 271 h 351"/>
              <a:gd name="T12" fmla="*/ 317 w 424"/>
              <a:gd name="T13" fmla="*/ 351 h 351"/>
              <a:gd name="T14" fmla="*/ 348 w 424"/>
              <a:gd name="T15" fmla="*/ 175 h 351"/>
              <a:gd name="T16" fmla="*/ 106 w 424"/>
              <a:gd name="T17" fmla="*/ 308 h 351"/>
              <a:gd name="T18" fmla="*/ 50 w 424"/>
              <a:gd name="T19" fmla="*/ 314 h 351"/>
              <a:gd name="T20" fmla="*/ 44 w 424"/>
              <a:gd name="T21" fmla="*/ 271 h 351"/>
              <a:gd name="T22" fmla="*/ 100 w 424"/>
              <a:gd name="T23" fmla="*/ 264 h 351"/>
              <a:gd name="T24" fmla="*/ 106 w 424"/>
              <a:gd name="T25" fmla="*/ 308 h 351"/>
              <a:gd name="T26" fmla="*/ 100 w 424"/>
              <a:gd name="T27" fmla="*/ 239 h 351"/>
              <a:gd name="T28" fmla="*/ 44 w 424"/>
              <a:gd name="T29" fmla="*/ 233 h 351"/>
              <a:gd name="T30" fmla="*/ 50 w 424"/>
              <a:gd name="T31" fmla="*/ 190 h 351"/>
              <a:gd name="T32" fmla="*/ 106 w 424"/>
              <a:gd name="T33" fmla="*/ 196 h 351"/>
              <a:gd name="T34" fmla="*/ 106 w 424"/>
              <a:gd name="T35" fmla="*/ 159 h 351"/>
              <a:gd name="T36" fmla="*/ 50 w 424"/>
              <a:gd name="T37" fmla="*/ 165 h 351"/>
              <a:gd name="T38" fmla="*/ 44 w 424"/>
              <a:gd name="T39" fmla="*/ 121 h 351"/>
              <a:gd name="T40" fmla="*/ 100 w 424"/>
              <a:gd name="T41" fmla="*/ 115 h 351"/>
              <a:gd name="T42" fmla="*/ 106 w 424"/>
              <a:gd name="T43" fmla="*/ 159 h 351"/>
              <a:gd name="T44" fmla="*/ 199 w 424"/>
              <a:gd name="T45" fmla="*/ 239 h 351"/>
              <a:gd name="T46" fmla="*/ 143 w 424"/>
              <a:gd name="T47" fmla="*/ 233 h 351"/>
              <a:gd name="T48" fmla="*/ 149 w 424"/>
              <a:gd name="T49" fmla="*/ 190 h 351"/>
              <a:gd name="T50" fmla="*/ 205 w 424"/>
              <a:gd name="T51" fmla="*/ 196 h 351"/>
              <a:gd name="T52" fmla="*/ 205 w 424"/>
              <a:gd name="T53" fmla="*/ 159 h 351"/>
              <a:gd name="T54" fmla="*/ 149 w 424"/>
              <a:gd name="T55" fmla="*/ 165 h 351"/>
              <a:gd name="T56" fmla="*/ 143 w 424"/>
              <a:gd name="T57" fmla="*/ 121 h 351"/>
              <a:gd name="T58" fmla="*/ 199 w 424"/>
              <a:gd name="T59" fmla="*/ 115 h 351"/>
              <a:gd name="T60" fmla="*/ 205 w 424"/>
              <a:gd name="T61" fmla="*/ 159 h 351"/>
              <a:gd name="T62" fmla="*/ 299 w 424"/>
              <a:gd name="T63" fmla="*/ 314 h 351"/>
              <a:gd name="T64" fmla="*/ 243 w 424"/>
              <a:gd name="T65" fmla="*/ 308 h 351"/>
              <a:gd name="T66" fmla="*/ 249 w 424"/>
              <a:gd name="T67" fmla="*/ 264 h 351"/>
              <a:gd name="T68" fmla="*/ 305 w 424"/>
              <a:gd name="T69" fmla="*/ 271 h 351"/>
              <a:gd name="T70" fmla="*/ 305 w 424"/>
              <a:gd name="T71" fmla="*/ 233 h 351"/>
              <a:gd name="T72" fmla="*/ 249 w 424"/>
              <a:gd name="T73" fmla="*/ 239 h 351"/>
              <a:gd name="T74" fmla="*/ 243 w 424"/>
              <a:gd name="T75" fmla="*/ 196 h 351"/>
              <a:gd name="T76" fmla="*/ 299 w 424"/>
              <a:gd name="T77" fmla="*/ 190 h 351"/>
              <a:gd name="T78" fmla="*/ 305 w 424"/>
              <a:gd name="T79" fmla="*/ 233 h 351"/>
              <a:gd name="T80" fmla="*/ 283 w 424"/>
              <a:gd name="T81" fmla="*/ 20 h 351"/>
              <a:gd name="T82" fmla="*/ 261 w 424"/>
              <a:gd name="T83" fmla="*/ 20 h 351"/>
              <a:gd name="T84" fmla="*/ 405 w 424"/>
              <a:gd name="T85" fmla="*/ 119 h 351"/>
              <a:gd name="T86" fmla="*/ 280 w 424"/>
              <a:gd name="T87" fmla="*/ 141 h 351"/>
              <a:gd name="T88" fmla="*/ 258 w 424"/>
              <a:gd name="T89" fmla="*/ 40 h 351"/>
              <a:gd name="T90" fmla="*/ 405 w 424"/>
              <a:gd name="T91" fmla="*/ 36 h 351"/>
              <a:gd name="T92" fmla="*/ 405 w 424"/>
              <a:gd name="T93" fmla="*/ 119 h 351"/>
              <a:gd name="T94" fmla="*/ 424 w 424"/>
              <a:gd name="T95" fmla="*/ 40 h 351"/>
              <a:gd name="T96" fmla="*/ 306 w 424"/>
              <a:gd name="T97" fmla="*/ 0 h 351"/>
              <a:gd name="T98" fmla="*/ 280 w 424"/>
              <a:gd name="T99" fmla="*/ 0 h 351"/>
              <a:gd name="T100" fmla="*/ 240 w 424"/>
              <a:gd name="T101" fmla="*/ 119 h 351"/>
              <a:gd name="T102" fmla="*/ 383 w 424"/>
              <a:gd name="T103" fmla="*/ 159 h 351"/>
              <a:gd name="T104" fmla="*/ 424 w 424"/>
              <a:gd name="T105" fmla="*/ 9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4" h="351">
                <a:moveTo>
                  <a:pt x="271" y="175"/>
                </a:moveTo>
                <a:cubicBezTo>
                  <a:pt x="244" y="175"/>
                  <a:pt x="223" y="153"/>
                  <a:pt x="223" y="126"/>
                </a:cubicBezTo>
                <a:cubicBezTo>
                  <a:pt x="223" y="84"/>
                  <a:pt x="223" y="84"/>
                  <a:pt x="223" y="84"/>
                </a:cubicBezTo>
                <a:cubicBezTo>
                  <a:pt x="31" y="84"/>
                  <a:pt x="31" y="84"/>
                  <a:pt x="31" y="84"/>
                </a:cubicBezTo>
                <a:cubicBezTo>
                  <a:pt x="14" y="84"/>
                  <a:pt x="0" y="98"/>
                  <a:pt x="0" y="115"/>
                </a:cubicBezTo>
                <a:cubicBezTo>
                  <a:pt x="0" y="320"/>
                  <a:pt x="0" y="320"/>
                  <a:pt x="0" y="320"/>
                </a:cubicBezTo>
                <a:cubicBezTo>
                  <a:pt x="0" y="337"/>
                  <a:pt x="14" y="351"/>
                  <a:pt x="31" y="351"/>
                </a:cubicBezTo>
                <a:cubicBezTo>
                  <a:pt x="143" y="351"/>
                  <a:pt x="143" y="351"/>
                  <a:pt x="143" y="351"/>
                </a:cubicBezTo>
                <a:cubicBezTo>
                  <a:pt x="143" y="271"/>
                  <a:pt x="143" y="271"/>
                  <a:pt x="143" y="271"/>
                </a:cubicBezTo>
                <a:cubicBezTo>
                  <a:pt x="143" y="267"/>
                  <a:pt x="146" y="264"/>
                  <a:pt x="149" y="264"/>
                </a:cubicBezTo>
                <a:cubicBezTo>
                  <a:pt x="199" y="264"/>
                  <a:pt x="199" y="264"/>
                  <a:pt x="199" y="264"/>
                </a:cubicBezTo>
                <a:cubicBezTo>
                  <a:pt x="203" y="264"/>
                  <a:pt x="205" y="267"/>
                  <a:pt x="205" y="271"/>
                </a:cubicBezTo>
                <a:cubicBezTo>
                  <a:pt x="205" y="351"/>
                  <a:pt x="205" y="351"/>
                  <a:pt x="205" y="351"/>
                </a:cubicBezTo>
                <a:cubicBezTo>
                  <a:pt x="317" y="351"/>
                  <a:pt x="317" y="351"/>
                  <a:pt x="317" y="351"/>
                </a:cubicBezTo>
                <a:cubicBezTo>
                  <a:pt x="334" y="351"/>
                  <a:pt x="348" y="337"/>
                  <a:pt x="348" y="320"/>
                </a:cubicBezTo>
                <a:cubicBezTo>
                  <a:pt x="348" y="175"/>
                  <a:pt x="348" y="175"/>
                  <a:pt x="348" y="175"/>
                </a:cubicBezTo>
                <a:lnTo>
                  <a:pt x="271" y="175"/>
                </a:lnTo>
                <a:close/>
                <a:moveTo>
                  <a:pt x="106" y="308"/>
                </a:moveTo>
                <a:cubicBezTo>
                  <a:pt x="106" y="311"/>
                  <a:pt x="103" y="314"/>
                  <a:pt x="100" y="314"/>
                </a:cubicBezTo>
                <a:cubicBezTo>
                  <a:pt x="50" y="314"/>
                  <a:pt x="50" y="314"/>
                  <a:pt x="50" y="314"/>
                </a:cubicBezTo>
                <a:cubicBezTo>
                  <a:pt x="47" y="314"/>
                  <a:pt x="44" y="311"/>
                  <a:pt x="44" y="308"/>
                </a:cubicBezTo>
                <a:cubicBezTo>
                  <a:pt x="44" y="271"/>
                  <a:pt x="44" y="271"/>
                  <a:pt x="44" y="271"/>
                </a:cubicBezTo>
                <a:cubicBezTo>
                  <a:pt x="44" y="267"/>
                  <a:pt x="47" y="264"/>
                  <a:pt x="50" y="264"/>
                </a:cubicBezTo>
                <a:cubicBezTo>
                  <a:pt x="100" y="264"/>
                  <a:pt x="100" y="264"/>
                  <a:pt x="100" y="264"/>
                </a:cubicBezTo>
                <a:cubicBezTo>
                  <a:pt x="103" y="264"/>
                  <a:pt x="106" y="267"/>
                  <a:pt x="106" y="271"/>
                </a:cubicBezTo>
                <a:lnTo>
                  <a:pt x="106" y="308"/>
                </a:lnTo>
                <a:close/>
                <a:moveTo>
                  <a:pt x="106" y="233"/>
                </a:moveTo>
                <a:cubicBezTo>
                  <a:pt x="106" y="237"/>
                  <a:pt x="103" y="239"/>
                  <a:pt x="100" y="239"/>
                </a:cubicBezTo>
                <a:cubicBezTo>
                  <a:pt x="50" y="239"/>
                  <a:pt x="50" y="239"/>
                  <a:pt x="50" y="239"/>
                </a:cubicBezTo>
                <a:cubicBezTo>
                  <a:pt x="47" y="239"/>
                  <a:pt x="44" y="237"/>
                  <a:pt x="44" y="233"/>
                </a:cubicBezTo>
                <a:cubicBezTo>
                  <a:pt x="44" y="196"/>
                  <a:pt x="44" y="196"/>
                  <a:pt x="44" y="196"/>
                </a:cubicBezTo>
                <a:cubicBezTo>
                  <a:pt x="44" y="193"/>
                  <a:pt x="47" y="190"/>
                  <a:pt x="50" y="190"/>
                </a:cubicBezTo>
                <a:cubicBezTo>
                  <a:pt x="100" y="190"/>
                  <a:pt x="100" y="190"/>
                  <a:pt x="100" y="190"/>
                </a:cubicBezTo>
                <a:cubicBezTo>
                  <a:pt x="103" y="190"/>
                  <a:pt x="106" y="193"/>
                  <a:pt x="106" y="196"/>
                </a:cubicBezTo>
                <a:lnTo>
                  <a:pt x="106" y="233"/>
                </a:lnTo>
                <a:close/>
                <a:moveTo>
                  <a:pt x="106" y="159"/>
                </a:moveTo>
                <a:cubicBezTo>
                  <a:pt x="106" y="162"/>
                  <a:pt x="103" y="165"/>
                  <a:pt x="100" y="165"/>
                </a:cubicBezTo>
                <a:cubicBezTo>
                  <a:pt x="50" y="165"/>
                  <a:pt x="50" y="165"/>
                  <a:pt x="50" y="165"/>
                </a:cubicBezTo>
                <a:cubicBezTo>
                  <a:pt x="47" y="165"/>
                  <a:pt x="44" y="162"/>
                  <a:pt x="44" y="159"/>
                </a:cubicBezTo>
                <a:cubicBezTo>
                  <a:pt x="44" y="121"/>
                  <a:pt x="44" y="121"/>
                  <a:pt x="44" y="121"/>
                </a:cubicBezTo>
                <a:cubicBezTo>
                  <a:pt x="44" y="118"/>
                  <a:pt x="47" y="115"/>
                  <a:pt x="50" y="115"/>
                </a:cubicBezTo>
                <a:cubicBezTo>
                  <a:pt x="100" y="115"/>
                  <a:pt x="100" y="115"/>
                  <a:pt x="100" y="115"/>
                </a:cubicBezTo>
                <a:cubicBezTo>
                  <a:pt x="103" y="115"/>
                  <a:pt x="106" y="118"/>
                  <a:pt x="106" y="121"/>
                </a:cubicBezTo>
                <a:lnTo>
                  <a:pt x="106" y="159"/>
                </a:lnTo>
                <a:close/>
                <a:moveTo>
                  <a:pt x="205" y="233"/>
                </a:moveTo>
                <a:cubicBezTo>
                  <a:pt x="205" y="237"/>
                  <a:pt x="203" y="239"/>
                  <a:pt x="199" y="239"/>
                </a:cubicBezTo>
                <a:cubicBezTo>
                  <a:pt x="149" y="239"/>
                  <a:pt x="149" y="239"/>
                  <a:pt x="149" y="239"/>
                </a:cubicBezTo>
                <a:cubicBezTo>
                  <a:pt x="146" y="239"/>
                  <a:pt x="143" y="237"/>
                  <a:pt x="143" y="233"/>
                </a:cubicBezTo>
                <a:cubicBezTo>
                  <a:pt x="143" y="196"/>
                  <a:pt x="143" y="196"/>
                  <a:pt x="143" y="196"/>
                </a:cubicBezTo>
                <a:cubicBezTo>
                  <a:pt x="143" y="193"/>
                  <a:pt x="146" y="190"/>
                  <a:pt x="149" y="190"/>
                </a:cubicBezTo>
                <a:cubicBezTo>
                  <a:pt x="199" y="190"/>
                  <a:pt x="199" y="190"/>
                  <a:pt x="199" y="190"/>
                </a:cubicBezTo>
                <a:cubicBezTo>
                  <a:pt x="203" y="190"/>
                  <a:pt x="205" y="193"/>
                  <a:pt x="205" y="196"/>
                </a:cubicBezTo>
                <a:lnTo>
                  <a:pt x="205" y="233"/>
                </a:lnTo>
                <a:close/>
                <a:moveTo>
                  <a:pt x="205" y="159"/>
                </a:moveTo>
                <a:cubicBezTo>
                  <a:pt x="205" y="162"/>
                  <a:pt x="203" y="165"/>
                  <a:pt x="199" y="165"/>
                </a:cubicBezTo>
                <a:cubicBezTo>
                  <a:pt x="149" y="165"/>
                  <a:pt x="149" y="165"/>
                  <a:pt x="149" y="165"/>
                </a:cubicBezTo>
                <a:cubicBezTo>
                  <a:pt x="146" y="165"/>
                  <a:pt x="143" y="162"/>
                  <a:pt x="143" y="159"/>
                </a:cubicBezTo>
                <a:cubicBezTo>
                  <a:pt x="143" y="121"/>
                  <a:pt x="143" y="121"/>
                  <a:pt x="143" y="121"/>
                </a:cubicBezTo>
                <a:cubicBezTo>
                  <a:pt x="143" y="118"/>
                  <a:pt x="146" y="115"/>
                  <a:pt x="149" y="115"/>
                </a:cubicBezTo>
                <a:cubicBezTo>
                  <a:pt x="199" y="115"/>
                  <a:pt x="199" y="115"/>
                  <a:pt x="199" y="115"/>
                </a:cubicBezTo>
                <a:cubicBezTo>
                  <a:pt x="203" y="115"/>
                  <a:pt x="205" y="118"/>
                  <a:pt x="205" y="121"/>
                </a:cubicBezTo>
                <a:lnTo>
                  <a:pt x="205" y="159"/>
                </a:lnTo>
                <a:close/>
                <a:moveTo>
                  <a:pt x="305" y="308"/>
                </a:moveTo>
                <a:cubicBezTo>
                  <a:pt x="305" y="311"/>
                  <a:pt x="302" y="314"/>
                  <a:pt x="299" y="314"/>
                </a:cubicBezTo>
                <a:cubicBezTo>
                  <a:pt x="249" y="314"/>
                  <a:pt x="249" y="314"/>
                  <a:pt x="249" y="314"/>
                </a:cubicBezTo>
                <a:cubicBezTo>
                  <a:pt x="245" y="314"/>
                  <a:pt x="243" y="311"/>
                  <a:pt x="243" y="308"/>
                </a:cubicBezTo>
                <a:cubicBezTo>
                  <a:pt x="243" y="271"/>
                  <a:pt x="243" y="271"/>
                  <a:pt x="243" y="271"/>
                </a:cubicBezTo>
                <a:cubicBezTo>
                  <a:pt x="243" y="267"/>
                  <a:pt x="245" y="264"/>
                  <a:pt x="249" y="264"/>
                </a:cubicBezTo>
                <a:cubicBezTo>
                  <a:pt x="299" y="264"/>
                  <a:pt x="299" y="264"/>
                  <a:pt x="299" y="264"/>
                </a:cubicBezTo>
                <a:cubicBezTo>
                  <a:pt x="302" y="264"/>
                  <a:pt x="305" y="267"/>
                  <a:pt x="305" y="271"/>
                </a:cubicBezTo>
                <a:lnTo>
                  <a:pt x="305" y="308"/>
                </a:lnTo>
                <a:close/>
                <a:moveTo>
                  <a:pt x="305" y="233"/>
                </a:moveTo>
                <a:cubicBezTo>
                  <a:pt x="305" y="237"/>
                  <a:pt x="302" y="239"/>
                  <a:pt x="299" y="239"/>
                </a:cubicBezTo>
                <a:cubicBezTo>
                  <a:pt x="249" y="239"/>
                  <a:pt x="249" y="239"/>
                  <a:pt x="249" y="239"/>
                </a:cubicBezTo>
                <a:cubicBezTo>
                  <a:pt x="245" y="239"/>
                  <a:pt x="243" y="237"/>
                  <a:pt x="243" y="233"/>
                </a:cubicBezTo>
                <a:cubicBezTo>
                  <a:pt x="243" y="196"/>
                  <a:pt x="243" y="196"/>
                  <a:pt x="243" y="196"/>
                </a:cubicBezTo>
                <a:cubicBezTo>
                  <a:pt x="243" y="193"/>
                  <a:pt x="245" y="190"/>
                  <a:pt x="249" y="190"/>
                </a:cubicBezTo>
                <a:cubicBezTo>
                  <a:pt x="299" y="190"/>
                  <a:pt x="299" y="190"/>
                  <a:pt x="299" y="190"/>
                </a:cubicBezTo>
                <a:cubicBezTo>
                  <a:pt x="302" y="190"/>
                  <a:pt x="305" y="193"/>
                  <a:pt x="305" y="196"/>
                </a:cubicBezTo>
                <a:lnTo>
                  <a:pt x="305" y="233"/>
                </a:lnTo>
                <a:close/>
                <a:moveTo>
                  <a:pt x="272" y="9"/>
                </a:moveTo>
                <a:cubicBezTo>
                  <a:pt x="278" y="9"/>
                  <a:pt x="283" y="14"/>
                  <a:pt x="283" y="20"/>
                </a:cubicBezTo>
                <a:cubicBezTo>
                  <a:pt x="283" y="26"/>
                  <a:pt x="278" y="31"/>
                  <a:pt x="272" y="31"/>
                </a:cubicBezTo>
                <a:cubicBezTo>
                  <a:pt x="266" y="31"/>
                  <a:pt x="261" y="26"/>
                  <a:pt x="261" y="20"/>
                </a:cubicBezTo>
                <a:cubicBezTo>
                  <a:pt x="261" y="14"/>
                  <a:pt x="266" y="9"/>
                  <a:pt x="272" y="9"/>
                </a:cubicBezTo>
                <a:close/>
                <a:moveTo>
                  <a:pt x="405" y="119"/>
                </a:moveTo>
                <a:cubicBezTo>
                  <a:pt x="405" y="131"/>
                  <a:pt x="395" y="141"/>
                  <a:pt x="383" y="141"/>
                </a:cubicBezTo>
                <a:cubicBezTo>
                  <a:pt x="280" y="141"/>
                  <a:pt x="280" y="141"/>
                  <a:pt x="280" y="141"/>
                </a:cubicBezTo>
                <a:cubicBezTo>
                  <a:pt x="268" y="141"/>
                  <a:pt x="258" y="131"/>
                  <a:pt x="258" y="119"/>
                </a:cubicBezTo>
                <a:cubicBezTo>
                  <a:pt x="258" y="40"/>
                  <a:pt x="258" y="40"/>
                  <a:pt x="258" y="40"/>
                </a:cubicBezTo>
                <a:cubicBezTo>
                  <a:pt x="258" y="39"/>
                  <a:pt x="258" y="37"/>
                  <a:pt x="259" y="36"/>
                </a:cubicBezTo>
                <a:cubicBezTo>
                  <a:pt x="405" y="36"/>
                  <a:pt x="405" y="36"/>
                  <a:pt x="405" y="36"/>
                </a:cubicBezTo>
                <a:cubicBezTo>
                  <a:pt x="405" y="37"/>
                  <a:pt x="405" y="39"/>
                  <a:pt x="405" y="40"/>
                </a:cubicBezTo>
                <a:lnTo>
                  <a:pt x="405" y="119"/>
                </a:lnTo>
                <a:close/>
                <a:moveTo>
                  <a:pt x="424" y="81"/>
                </a:moveTo>
                <a:cubicBezTo>
                  <a:pt x="424" y="40"/>
                  <a:pt x="424" y="40"/>
                  <a:pt x="424" y="40"/>
                </a:cubicBezTo>
                <a:cubicBezTo>
                  <a:pt x="424" y="18"/>
                  <a:pt x="405" y="0"/>
                  <a:pt x="383" y="0"/>
                </a:cubicBezTo>
                <a:cubicBezTo>
                  <a:pt x="306" y="0"/>
                  <a:pt x="306" y="0"/>
                  <a:pt x="306" y="0"/>
                </a:cubicBezTo>
                <a:cubicBezTo>
                  <a:pt x="287" y="0"/>
                  <a:pt x="287" y="0"/>
                  <a:pt x="287" y="0"/>
                </a:cubicBezTo>
                <a:cubicBezTo>
                  <a:pt x="280" y="0"/>
                  <a:pt x="280" y="0"/>
                  <a:pt x="280" y="0"/>
                </a:cubicBezTo>
                <a:cubicBezTo>
                  <a:pt x="258" y="0"/>
                  <a:pt x="240" y="18"/>
                  <a:pt x="240" y="40"/>
                </a:cubicBezTo>
                <a:cubicBezTo>
                  <a:pt x="240" y="119"/>
                  <a:pt x="240" y="119"/>
                  <a:pt x="240" y="119"/>
                </a:cubicBezTo>
                <a:cubicBezTo>
                  <a:pt x="240" y="141"/>
                  <a:pt x="258" y="159"/>
                  <a:pt x="280" y="159"/>
                </a:cubicBezTo>
                <a:cubicBezTo>
                  <a:pt x="383" y="159"/>
                  <a:pt x="383" y="159"/>
                  <a:pt x="383" y="159"/>
                </a:cubicBezTo>
                <a:cubicBezTo>
                  <a:pt x="405" y="159"/>
                  <a:pt x="424" y="141"/>
                  <a:pt x="424" y="119"/>
                </a:cubicBezTo>
                <a:cubicBezTo>
                  <a:pt x="424" y="99"/>
                  <a:pt x="424" y="99"/>
                  <a:pt x="424" y="99"/>
                </a:cubicBezTo>
                <a:lnTo>
                  <a:pt x="424" y="81"/>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5" name="Freeform 273"/>
          <p:cNvSpPr>
            <a:spLocks noEditPoints="1"/>
          </p:cNvSpPr>
          <p:nvPr/>
        </p:nvSpPr>
        <p:spPr bwMode="auto">
          <a:xfrm>
            <a:off x="10521239" y="3621153"/>
            <a:ext cx="435457" cy="365905"/>
          </a:xfrm>
          <a:custGeom>
            <a:avLst/>
            <a:gdLst>
              <a:gd name="T0" fmla="*/ 416 w 416"/>
              <a:gd name="T1" fmla="*/ 157 h 349"/>
              <a:gd name="T2" fmla="*/ 376 w 416"/>
              <a:gd name="T3" fmla="*/ 257 h 349"/>
              <a:gd name="T4" fmla="*/ 364 w 416"/>
              <a:gd name="T5" fmla="*/ 267 h 349"/>
              <a:gd name="T6" fmla="*/ 306 w 416"/>
              <a:gd name="T7" fmla="*/ 306 h 349"/>
              <a:gd name="T8" fmla="*/ 267 w 416"/>
              <a:gd name="T9" fmla="*/ 349 h 349"/>
              <a:gd name="T10" fmla="*/ 70 w 416"/>
              <a:gd name="T11" fmla="*/ 310 h 349"/>
              <a:gd name="T12" fmla="*/ 39 w 416"/>
              <a:gd name="T13" fmla="*/ 303 h 349"/>
              <a:gd name="T14" fmla="*/ 0 w 416"/>
              <a:gd name="T15" fmla="*/ 203 h 349"/>
              <a:gd name="T16" fmla="*/ 51 w 416"/>
              <a:gd name="T17" fmla="*/ 164 h 349"/>
              <a:gd name="T18" fmla="*/ 91 w 416"/>
              <a:gd name="T19" fmla="*/ 115 h 349"/>
              <a:gd name="T20" fmla="*/ 109 w 416"/>
              <a:gd name="T21" fmla="*/ 111 h 349"/>
              <a:gd name="T22" fmla="*/ 171 w 416"/>
              <a:gd name="T23" fmla="*/ 72 h 349"/>
              <a:gd name="T24" fmla="*/ 148 w 416"/>
              <a:gd name="T25" fmla="*/ 91 h 349"/>
              <a:gd name="T26" fmla="*/ 128 w 416"/>
              <a:gd name="T27" fmla="*/ 124 h 349"/>
              <a:gd name="T28" fmla="*/ 91 w 416"/>
              <a:gd name="T29" fmla="*/ 134 h 349"/>
              <a:gd name="T30" fmla="*/ 70 w 416"/>
              <a:gd name="T31" fmla="*/ 166 h 349"/>
              <a:gd name="T32" fmla="*/ 69 w 416"/>
              <a:gd name="T33" fmla="*/ 180 h 349"/>
              <a:gd name="T34" fmla="*/ 39 w 416"/>
              <a:gd name="T35" fmla="*/ 183 h 349"/>
              <a:gd name="T36" fmla="*/ 19 w 416"/>
              <a:gd name="T37" fmla="*/ 264 h 349"/>
              <a:gd name="T38" fmla="*/ 80 w 416"/>
              <a:gd name="T39" fmla="*/ 284 h 349"/>
              <a:gd name="T40" fmla="*/ 89 w 416"/>
              <a:gd name="T41" fmla="*/ 310 h 349"/>
              <a:gd name="T42" fmla="*/ 267 w 416"/>
              <a:gd name="T43" fmla="*/ 330 h 349"/>
              <a:gd name="T44" fmla="*/ 287 w 416"/>
              <a:gd name="T45" fmla="*/ 297 h 349"/>
              <a:gd name="T46" fmla="*/ 325 w 416"/>
              <a:gd name="T47" fmla="*/ 287 h 349"/>
              <a:gd name="T48" fmla="*/ 345 w 416"/>
              <a:gd name="T49" fmla="*/ 255 h 349"/>
              <a:gd name="T50" fmla="*/ 346 w 416"/>
              <a:gd name="T51" fmla="*/ 241 h 349"/>
              <a:gd name="T52" fmla="*/ 376 w 416"/>
              <a:gd name="T53" fmla="*/ 238 h 349"/>
              <a:gd name="T54" fmla="*/ 397 w 416"/>
              <a:gd name="T55" fmla="*/ 164 h 349"/>
              <a:gd name="T56" fmla="*/ 410 w 416"/>
              <a:gd name="T57" fmla="*/ 40 h 349"/>
              <a:gd name="T58" fmla="*/ 369 w 416"/>
              <a:gd name="T59" fmla="*/ 157 h 349"/>
              <a:gd name="T60" fmla="*/ 363 w 416"/>
              <a:gd name="T61" fmla="*/ 177 h 349"/>
              <a:gd name="T62" fmla="*/ 221 w 416"/>
              <a:gd name="T63" fmla="*/ 217 h 349"/>
              <a:gd name="T64" fmla="*/ 180 w 416"/>
              <a:gd name="T65" fmla="*/ 99 h 349"/>
              <a:gd name="T66" fmla="*/ 227 w 416"/>
              <a:gd name="T67" fmla="*/ 59 h 349"/>
              <a:gd name="T68" fmla="*/ 268 w 416"/>
              <a:gd name="T69" fmla="*/ 0 h 349"/>
              <a:gd name="T70" fmla="*/ 410 w 416"/>
              <a:gd name="T71" fmla="*/ 40 h 349"/>
              <a:gd name="T72" fmla="*/ 259 w 416"/>
              <a:gd name="T73" fmla="*/ 31 h 349"/>
              <a:gd name="T74" fmla="*/ 259 w 416"/>
              <a:gd name="T75" fmla="*/ 9 h 349"/>
              <a:gd name="T76" fmla="*/ 201 w 416"/>
              <a:gd name="T77" fmla="*/ 79 h 349"/>
              <a:gd name="T78" fmla="*/ 223 w 416"/>
              <a:gd name="T79" fmla="*/ 79 h 349"/>
              <a:gd name="T80" fmla="*/ 201 w 416"/>
              <a:gd name="T81" fmla="*/ 79 h 349"/>
              <a:gd name="T82" fmla="*/ 344 w 416"/>
              <a:gd name="T83" fmla="*/ 95 h 349"/>
              <a:gd name="T84" fmla="*/ 199 w 416"/>
              <a:gd name="T85" fmla="*/ 99 h 349"/>
              <a:gd name="T86" fmla="*/ 221 w 416"/>
              <a:gd name="T87" fmla="*/ 198 h 349"/>
              <a:gd name="T88" fmla="*/ 344 w 416"/>
              <a:gd name="T89" fmla="*/ 177 h 349"/>
              <a:gd name="T90" fmla="*/ 391 w 416"/>
              <a:gd name="T91" fmla="*/ 40 h 349"/>
              <a:gd name="T92" fmla="*/ 246 w 416"/>
              <a:gd name="T93" fmla="*/ 36 h 349"/>
              <a:gd name="T94" fmla="*/ 246 w 416"/>
              <a:gd name="T95" fmla="*/ 59 h 349"/>
              <a:gd name="T96" fmla="*/ 363 w 416"/>
              <a:gd name="T97" fmla="*/ 99 h 349"/>
              <a:gd name="T98" fmla="*/ 369 w 416"/>
              <a:gd name="T99" fmla="*/ 139 h 349"/>
              <a:gd name="T100" fmla="*/ 391 w 416"/>
              <a:gd name="T101" fmla="*/ 4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16" h="349">
                <a:moveTo>
                  <a:pt x="415" y="153"/>
                </a:moveTo>
                <a:cubicBezTo>
                  <a:pt x="415" y="154"/>
                  <a:pt x="416" y="156"/>
                  <a:pt x="416" y="157"/>
                </a:cubicBezTo>
                <a:cubicBezTo>
                  <a:pt x="416" y="217"/>
                  <a:pt x="416" y="217"/>
                  <a:pt x="416" y="217"/>
                </a:cubicBezTo>
                <a:cubicBezTo>
                  <a:pt x="416" y="239"/>
                  <a:pt x="398" y="257"/>
                  <a:pt x="376" y="257"/>
                </a:cubicBezTo>
                <a:cubicBezTo>
                  <a:pt x="364" y="257"/>
                  <a:pt x="364" y="257"/>
                  <a:pt x="364" y="257"/>
                </a:cubicBezTo>
                <a:cubicBezTo>
                  <a:pt x="364" y="267"/>
                  <a:pt x="364" y="267"/>
                  <a:pt x="364" y="267"/>
                </a:cubicBezTo>
                <a:cubicBezTo>
                  <a:pt x="364" y="288"/>
                  <a:pt x="346" y="306"/>
                  <a:pt x="325" y="306"/>
                </a:cubicBezTo>
                <a:cubicBezTo>
                  <a:pt x="306" y="306"/>
                  <a:pt x="306" y="306"/>
                  <a:pt x="306" y="306"/>
                </a:cubicBezTo>
                <a:cubicBezTo>
                  <a:pt x="306" y="310"/>
                  <a:pt x="306" y="310"/>
                  <a:pt x="306" y="310"/>
                </a:cubicBezTo>
                <a:cubicBezTo>
                  <a:pt x="306" y="332"/>
                  <a:pt x="289" y="349"/>
                  <a:pt x="267" y="349"/>
                </a:cubicBezTo>
                <a:cubicBezTo>
                  <a:pt x="109" y="349"/>
                  <a:pt x="109" y="349"/>
                  <a:pt x="109" y="349"/>
                </a:cubicBezTo>
                <a:cubicBezTo>
                  <a:pt x="88" y="349"/>
                  <a:pt x="70" y="332"/>
                  <a:pt x="70" y="310"/>
                </a:cubicBezTo>
                <a:cubicBezTo>
                  <a:pt x="70" y="303"/>
                  <a:pt x="70" y="303"/>
                  <a:pt x="70" y="303"/>
                </a:cubicBezTo>
                <a:cubicBezTo>
                  <a:pt x="39" y="303"/>
                  <a:pt x="39" y="303"/>
                  <a:pt x="39" y="303"/>
                </a:cubicBezTo>
                <a:cubicBezTo>
                  <a:pt x="17" y="303"/>
                  <a:pt x="0" y="285"/>
                  <a:pt x="0" y="264"/>
                </a:cubicBezTo>
                <a:cubicBezTo>
                  <a:pt x="0" y="203"/>
                  <a:pt x="0" y="203"/>
                  <a:pt x="0" y="203"/>
                </a:cubicBezTo>
                <a:cubicBezTo>
                  <a:pt x="0" y="182"/>
                  <a:pt x="17" y="164"/>
                  <a:pt x="39" y="164"/>
                </a:cubicBezTo>
                <a:cubicBezTo>
                  <a:pt x="51" y="164"/>
                  <a:pt x="51" y="164"/>
                  <a:pt x="51" y="164"/>
                </a:cubicBezTo>
                <a:cubicBezTo>
                  <a:pt x="51" y="154"/>
                  <a:pt x="51" y="154"/>
                  <a:pt x="51" y="154"/>
                </a:cubicBezTo>
                <a:cubicBezTo>
                  <a:pt x="51" y="132"/>
                  <a:pt x="69" y="115"/>
                  <a:pt x="91" y="115"/>
                </a:cubicBezTo>
                <a:cubicBezTo>
                  <a:pt x="109" y="115"/>
                  <a:pt x="109" y="115"/>
                  <a:pt x="109" y="115"/>
                </a:cubicBezTo>
                <a:cubicBezTo>
                  <a:pt x="109" y="111"/>
                  <a:pt x="109" y="111"/>
                  <a:pt x="109" y="111"/>
                </a:cubicBezTo>
                <a:cubicBezTo>
                  <a:pt x="109" y="89"/>
                  <a:pt x="126" y="72"/>
                  <a:pt x="148" y="72"/>
                </a:cubicBezTo>
                <a:cubicBezTo>
                  <a:pt x="171" y="72"/>
                  <a:pt x="171" y="72"/>
                  <a:pt x="171" y="72"/>
                </a:cubicBezTo>
                <a:cubicBezTo>
                  <a:pt x="168" y="77"/>
                  <a:pt x="166" y="84"/>
                  <a:pt x="165" y="91"/>
                </a:cubicBezTo>
                <a:cubicBezTo>
                  <a:pt x="148" y="91"/>
                  <a:pt x="148" y="91"/>
                  <a:pt x="148" y="91"/>
                </a:cubicBezTo>
                <a:cubicBezTo>
                  <a:pt x="137" y="91"/>
                  <a:pt x="128" y="100"/>
                  <a:pt x="128" y="111"/>
                </a:cubicBezTo>
                <a:cubicBezTo>
                  <a:pt x="128" y="124"/>
                  <a:pt x="128" y="124"/>
                  <a:pt x="128" y="124"/>
                </a:cubicBezTo>
                <a:cubicBezTo>
                  <a:pt x="128" y="129"/>
                  <a:pt x="124" y="134"/>
                  <a:pt x="118" y="134"/>
                </a:cubicBezTo>
                <a:cubicBezTo>
                  <a:pt x="91" y="134"/>
                  <a:pt x="91" y="134"/>
                  <a:pt x="91" y="134"/>
                </a:cubicBezTo>
                <a:cubicBezTo>
                  <a:pt x="79" y="134"/>
                  <a:pt x="70" y="143"/>
                  <a:pt x="70" y="154"/>
                </a:cubicBezTo>
                <a:cubicBezTo>
                  <a:pt x="70" y="166"/>
                  <a:pt x="70" y="166"/>
                  <a:pt x="70" y="166"/>
                </a:cubicBezTo>
                <a:cubicBezTo>
                  <a:pt x="70" y="168"/>
                  <a:pt x="71" y="169"/>
                  <a:pt x="71" y="171"/>
                </a:cubicBezTo>
                <a:cubicBezTo>
                  <a:pt x="72" y="174"/>
                  <a:pt x="71" y="177"/>
                  <a:pt x="69" y="180"/>
                </a:cubicBezTo>
                <a:cubicBezTo>
                  <a:pt x="68" y="182"/>
                  <a:pt x="65" y="183"/>
                  <a:pt x="62" y="183"/>
                </a:cubicBezTo>
                <a:cubicBezTo>
                  <a:pt x="39" y="183"/>
                  <a:pt x="39" y="183"/>
                  <a:pt x="39" y="183"/>
                </a:cubicBezTo>
                <a:cubicBezTo>
                  <a:pt x="28" y="183"/>
                  <a:pt x="19" y="192"/>
                  <a:pt x="19" y="203"/>
                </a:cubicBezTo>
                <a:cubicBezTo>
                  <a:pt x="19" y="264"/>
                  <a:pt x="19" y="264"/>
                  <a:pt x="19" y="264"/>
                </a:cubicBezTo>
                <a:cubicBezTo>
                  <a:pt x="19" y="275"/>
                  <a:pt x="28" y="284"/>
                  <a:pt x="39" y="284"/>
                </a:cubicBezTo>
                <a:cubicBezTo>
                  <a:pt x="80" y="284"/>
                  <a:pt x="80" y="284"/>
                  <a:pt x="80" y="284"/>
                </a:cubicBezTo>
                <a:cubicBezTo>
                  <a:pt x="85" y="284"/>
                  <a:pt x="89" y="288"/>
                  <a:pt x="89" y="293"/>
                </a:cubicBezTo>
                <a:cubicBezTo>
                  <a:pt x="89" y="310"/>
                  <a:pt x="89" y="310"/>
                  <a:pt x="89" y="310"/>
                </a:cubicBezTo>
                <a:cubicBezTo>
                  <a:pt x="89" y="321"/>
                  <a:pt x="98" y="330"/>
                  <a:pt x="109" y="330"/>
                </a:cubicBezTo>
                <a:cubicBezTo>
                  <a:pt x="267" y="330"/>
                  <a:pt x="267" y="330"/>
                  <a:pt x="267" y="330"/>
                </a:cubicBezTo>
                <a:cubicBezTo>
                  <a:pt x="278" y="330"/>
                  <a:pt x="287" y="321"/>
                  <a:pt x="287" y="310"/>
                </a:cubicBezTo>
                <a:cubicBezTo>
                  <a:pt x="287" y="297"/>
                  <a:pt x="287" y="297"/>
                  <a:pt x="287" y="297"/>
                </a:cubicBezTo>
                <a:cubicBezTo>
                  <a:pt x="287" y="291"/>
                  <a:pt x="292" y="287"/>
                  <a:pt x="297" y="287"/>
                </a:cubicBezTo>
                <a:cubicBezTo>
                  <a:pt x="325" y="287"/>
                  <a:pt x="325" y="287"/>
                  <a:pt x="325" y="287"/>
                </a:cubicBezTo>
                <a:cubicBezTo>
                  <a:pt x="336" y="287"/>
                  <a:pt x="345" y="278"/>
                  <a:pt x="345" y="267"/>
                </a:cubicBezTo>
                <a:cubicBezTo>
                  <a:pt x="345" y="255"/>
                  <a:pt x="345" y="255"/>
                  <a:pt x="345" y="255"/>
                </a:cubicBezTo>
                <a:cubicBezTo>
                  <a:pt x="345" y="253"/>
                  <a:pt x="345" y="251"/>
                  <a:pt x="344" y="249"/>
                </a:cubicBezTo>
                <a:cubicBezTo>
                  <a:pt x="343" y="247"/>
                  <a:pt x="344" y="244"/>
                  <a:pt x="346" y="241"/>
                </a:cubicBezTo>
                <a:cubicBezTo>
                  <a:pt x="348" y="239"/>
                  <a:pt x="350" y="238"/>
                  <a:pt x="353" y="238"/>
                </a:cubicBezTo>
                <a:cubicBezTo>
                  <a:pt x="376" y="238"/>
                  <a:pt x="376" y="238"/>
                  <a:pt x="376" y="238"/>
                </a:cubicBezTo>
                <a:cubicBezTo>
                  <a:pt x="388" y="238"/>
                  <a:pt x="397" y="229"/>
                  <a:pt x="397" y="217"/>
                </a:cubicBezTo>
                <a:cubicBezTo>
                  <a:pt x="397" y="164"/>
                  <a:pt x="397" y="164"/>
                  <a:pt x="397" y="164"/>
                </a:cubicBezTo>
                <a:cubicBezTo>
                  <a:pt x="404" y="161"/>
                  <a:pt x="410" y="158"/>
                  <a:pt x="415" y="153"/>
                </a:cubicBezTo>
                <a:close/>
                <a:moveTo>
                  <a:pt x="410" y="40"/>
                </a:moveTo>
                <a:cubicBezTo>
                  <a:pt x="410" y="117"/>
                  <a:pt x="410" y="117"/>
                  <a:pt x="410" y="117"/>
                </a:cubicBezTo>
                <a:cubicBezTo>
                  <a:pt x="410" y="139"/>
                  <a:pt x="392" y="157"/>
                  <a:pt x="369" y="157"/>
                </a:cubicBezTo>
                <a:cubicBezTo>
                  <a:pt x="363" y="157"/>
                  <a:pt x="363" y="157"/>
                  <a:pt x="363" y="157"/>
                </a:cubicBezTo>
                <a:cubicBezTo>
                  <a:pt x="363" y="177"/>
                  <a:pt x="363" y="177"/>
                  <a:pt x="363" y="177"/>
                </a:cubicBezTo>
                <a:cubicBezTo>
                  <a:pt x="363" y="199"/>
                  <a:pt x="345" y="217"/>
                  <a:pt x="322" y="217"/>
                </a:cubicBezTo>
                <a:cubicBezTo>
                  <a:pt x="221" y="217"/>
                  <a:pt x="221" y="217"/>
                  <a:pt x="221" y="217"/>
                </a:cubicBezTo>
                <a:cubicBezTo>
                  <a:pt x="198" y="217"/>
                  <a:pt x="180" y="199"/>
                  <a:pt x="180" y="177"/>
                </a:cubicBezTo>
                <a:cubicBezTo>
                  <a:pt x="180" y="99"/>
                  <a:pt x="180" y="99"/>
                  <a:pt x="180" y="99"/>
                </a:cubicBezTo>
                <a:cubicBezTo>
                  <a:pt x="180" y="77"/>
                  <a:pt x="198" y="59"/>
                  <a:pt x="221" y="59"/>
                </a:cubicBezTo>
                <a:cubicBezTo>
                  <a:pt x="227" y="59"/>
                  <a:pt x="227" y="59"/>
                  <a:pt x="227" y="59"/>
                </a:cubicBezTo>
                <a:cubicBezTo>
                  <a:pt x="227" y="40"/>
                  <a:pt x="227" y="40"/>
                  <a:pt x="227" y="40"/>
                </a:cubicBezTo>
                <a:cubicBezTo>
                  <a:pt x="227" y="18"/>
                  <a:pt x="245" y="0"/>
                  <a:pt x="268" y="0"/>
                </a:cubicBezTo>
                <a:cubicBezTo>
                  <a:pt x="369" y="0"/>
                  <a:pt x="369" y="0"/>
                  <a:pt x="369" y="0"/>
                </a:cubicBezTo>
                <a:cubicBezTo>
                  <a:pt x="392" y="0"/>
                  <a:pt x="410" y="18"/>
                  <a:pt x="410" y="40"/>
                </a:cubicBezTo>
                <a:close/>
                <a:moveTo>
                  <a:pt x="248" y="20"/>
                </a:moveTo>
                <a:cubicBezTo>
                  <a:pt x="248" y="26"/>
                  <a:pt x="253" y="31"/>
                  <a:pt x="259" y="31"/>
                </a:cubicBezTo>
                <a:cubicBezTo>
                  <a:pt x="266" y="31"/>
                  <a:pt x="270" y="26"/>
                  <a:pt x="270" y="20"/>
                </a:cubicBezTo>
                <a:cubicBezTo>
                  <a:pt x="270" y="14"/>
                  <a:pt x="266" y="9"/>
                  <a:pt x="259" y="9"/>
                </a:cubicBezTo>
                <a:cubicBezTo>
                  <a:pt x="253" y="9"/>
                  <a:pt x="248" y="14"/>
                  <a:pt x="248" y="20"/>
                </a:cubicBezTo>
                <a:close/>
                <a:moveTo>
                  <a:pt x="201" y="79"/>
                </a:moveTo>
                <a:cubicBezTo>
                  <a:pt x="201" y="85"/>
                  <a:pt x="206" y="90"/>
                  <a:pt x="212" y="90"/>
                </a:cubicBezTo>
                <a:cubicBezTo>
                  <a:pt x="218" y="90"/>
                  <a:pt x="223" y="85"/>
                  <a:pt x="223" y="79"/>
                </a:cubicBezTo>
                <a:cubicBezTo>
                  <a:pt x="223" y="73"/>
                  <a:pt x="218" y="68"/>
                  <a:pt x="212" y="68"/>
                </a:cubicBezTo>
                <a:cubicBezTo>
                  <a:pt x="206" y="68"/>
                  <a:pt x="201" y="73"/>
                  <a:pt x="201" y="79"/>
                </a:cubicBezTo>
                <a:close/>
                <a:moveTo>
                  <a:pt x="344" y="99"/>
                </a:moveTo>
                <a:cubicBezTo>
                  <a:pt x="344" y="98"/>
                  <a:pt x="344" y="96"/>
                  <a:pt x="344" y="95"/>
                </a:cubicBezTo>
                <a:cubicBezTo>
                  <a:pt x="199" y="95"/>
                  <a:pt x="199" y="95"/>
                  <a:pt x="199" y="95"/>
                </a:cubicBezTo>
                <a:cubicBezTo>
                  <a:pt x="199" y="96"/>
                  <a:pt x="199" y="98"/>
                  <a:pt x="199" y="99"/>
                </a:cubicBezTo>
                <a:cubicBezTo>
                  <a:pt x="199" y="177"/>
                  <a:pt x="199" y="177"/>
                  <a:pt x="199" y="177"/>
                </a:cubicBezTo>
                <a:cubicBezTo>
                  <a:pt x="199" y="189"/>
                  <a:pt x="209" y="198"/>
                  <a:pt x="221" y="198"/>
                </a:cubicBezTo>
                <a:cubicBezTo>
                  <a:pt x="322" y="198"/>
                  <a:pt x="322" y="198"/>
                  <a:pt x="322" y="198"/>
                </a:cubicBezTo>
                <a:cubicBezTo>
                  <a:pt x="334" y="198"/>
                  <a:pt x="344" y="189"/>
                  <a:pt x="344" y="177"/>
                </a:cubicBezTo>
                <a:lnTo>
                  <a:pt x="344" y="99"/>
                </a:lnTo>
                <a:close/>
                <a:moveTo>
                  <a:pt x="391" y="40"/>
                </a:moveTo>
                <a:cubicBezTo>
                  <a:pt x="391" y="38"/>
                  <a:pt x="391" y="37"/>
                  <a:pt x="391" y="36"/>
                </a:cubicBezTo>
                <a:cubicBezTo>
                  <a:pt x="246" y="36"/>
                  <a:pt x="246" y="36"/>
                  <a:pt x="246" y="36"/>
                </a:cubicBezTo>
                <a:cubicBezTo>
                  <a:pt x="246" y="37"/>
                  <a:pt x="246" y="38"/>
                  <a:pt x="246" y="40"/>
                </a:cubicBezTo>
                <a:cubicBezTo>
                  <a:pt x="246" y="59"/>
                  <a:pt x="246" y="59"/>
                  <a:pt x="246" y="59"/>
                </a:cubicBezTo>
                <a:cubicBezTo>
                  <a:pt x="322" y="59"/>
                  <a:pt x="322" y="59"/>
                  <a:pt x="322" y="59"/>
                </a:cubicBezTo>
                <a:cubicBezTo>
                  <a:pt x="345" y="59"/>
                  <a:pt x="363" y="77"/>
                  <a:pt x="363" y="99"/>
                </a:cubicBezTo>
                <a:cubicBezTo>
                  <a:pt x="363" y="139"/>
                  <a:pt x="363" y="139"/>
                  <a:pt x="363" y="139"/>
                </a:cubicBezTo>
                <a:cubicBezTo>
                  <a:pt x="369" y="139"/>
                  <a:pt x="369" y="139"/>
                  <a:pt x="369" y="139"/>
                </a:cubicBezTo>
                <a:cubicBezTo>
                  <a:pt x="381" y="139"/>
                  <a:pt x="391" y="129"/>
                  <a:pt x="391" y="117"/>
                </a:cubicBezTo>
                <a:lnTo>
                  <a:pt x="391" y="40"/>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7" name="TextBox 246"/>
          <p:cNvSpPr txBox="1"/>
          <p:nvPr/>
        </p:nvSpPr>
        <p:spPr>
          <a:xfrm>
            <a:off x="11120272" y="2448510"/>
            <a:ext cx="796050"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Financial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248" name="TextBox 247"/>
          <p:cNvSpPr txBox="1"/>
          <p:nvPr/>
        </p:nvSpPr>
        <p:spPr>
          <a:xfrm>
            <a:off x="11120271" y="3137125"/>
            <a:ext cx="796050"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E-Commerce</a:t>
            </a:r>
          </a:p>
        </p:txBody>
      </p:sp>
      <p:sp>
        <p:nvSpPr>
          <p:cNvPr id="249" name="TextBox 248"/>
          <p:cNvSpPr txBox="1"/>
          <p:nvPr/>
        </p:nvSpPr>
        <p:spPr>
          <a:xfrm>
            <a:off x="11120271" y="3765750"/>
            <a:ext cx="730474" cy="1384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Subscriber</a:t>
            </a:r>
          </a:p>
        </p:txBody>
      </p:sp>
      <p:cxnSp>
        <p:nvCxnSpPr>
          <p:cNvPr id="251" name="Straight Connector 250"/>
          <p:cNvCxnSpPr/>
          <p:nvPr/>
        </p:nvCxnSpPr>
        <p:spPr>
          <a:xfrm>
            <a:off x="6617504" y="3368927"/>
            <a:ext cx="983844"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nvGrpSpPr>
          <p:cNvPr id="252" name="Group 251"/>
          <p:cNvGrpSpPr/>
          <p:nvPr/>
        </p:nvGrpSpPr>
        <p:grpSpPr>
          <a:xfrm>
            <a:off x="4491149" y="3049219"/>
            <a:ext cx="1291116" cy="651245"/>
            <a:chOff x="10271236" y="3573088"/>
            <a:chExt cx="223499" cy="1273888"/>
          </a:xfrm>
        </p:grpSpPr>
        <p:cxnSp>
          <p:nvCxnSpPr>
            <p:cNvPr id="253" name="Straight Connector 252"/>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56" name="Group 255"/>
          <p:cNvGrpSpPr/>
          <p:nvPr/>
        </p:nvGrpSpPr>
        <p:grpSpPr>
          <a:xfrm>
            <a:off x="7601348" y="3049219"/>
            <a:ext cx="1291116" cy="651245"/>
            <a:chOff x="10271236" y="3573088"/>
            <a:chExt cx="223499" cy="1273888"/>
          </a:xfrm>
        </p:grpSpPr>
        <p:cxnSp>
          <p:nvCxnSpPr>
            <p:cNvPr id="257" name="Straight Connector 256"/>
            <p:cNvCxnSpPr/>
            <p:nvPr/>
          </p:nvCxnSpPr>
          <p:spPr>
            <a:xfrm flipH="1">
              <a:off x="10271236" y="4846976"/>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H="1">
              <a:off x="10271236" y="3573088"/>
              <a:ext cx="223499"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10271236" y="3573088"/>
              <a:ext cx="0" cy="1256758"/>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5662428" y="2554229"/>
            <a:ext cx="1097616" cy="1304292"/>
            <a:chOff x="5635924" y="3525554"/>
            <a:chExt cx="1097616" cy="1304292"/>
          </a:xfrm>
        </p:grpSpPr>
        <p:sp>
          <p:nvSpPr>
            <p:cNvPr id="195" name="Rounded Rectangle 194"/>
            <p:cNvSpPr/>
            <p:nvPr/>
          </p:nvSpPr>
          <p:spPr>
            <a:xfrm>
              <a:off x="579316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02" name="Group 201"/>
            <p:cNvGrpSpPr/>
            <p:nvPr/>
          </p:nvGrpSpPr>
          <p:grpSpPr>
            <a:xfrm>
              <a:off x="5961057" y="4003819"/>
              <a:ext cx="442823" cy="358300"/>
              <a:chOff x="3441700" y="1125538"/>
              <a:chExt cx="498475" cy="403225"/>
            </a:xfrm>
          </p:grpSpPr>
          <p:sp>
            <p:nvSpPr>
              <p:cNvPr id="203"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4"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00" name="TextBox 199"/>
            <p:cNvSpPr txBox="1"/>
            <p:nvPr/>
          </p:nvSpPr>
          <p:spPr>
            <a:xfrm>
              <a:off x="5635924" y="4428295"/>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Network </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and DNS</a:t>
              </a:r>
            </a:p>
          </p:txBody>
        </p:sp>
      </p:grpSp>
      <p:grpSp>
        <p:nvGrpSpPr>
          <p:cNvPr id="260" name="Group 259"/>
          <p:cNvGrpSpPr/>
          <p:nvPr/>
        </p:nvGrpSpPr>
        <p:grpSpPr>
          <a:xfrm>
            <a:off x="8770938" y="2554229"/>
            <a:ext cx="1097616" cy="1304292"/>
            <a:chOff x="8744434" y="3525554"/>
            <a:chExt cx="1097616" cy="1304292"/>
          </a:xfrm>
        </p:grpSpPr>
        <p:sp>
          <p:nvSpPr>
            <p:cNvPr id="224" name="Rounded Rectangle 223"/>
            <p:cNvSpPr/>
            <p:nvPr/>
          </p:nvSpPr>
          <p:spPr>
            <a:xfrm>
              <a:off x="8901674" y="3525554"/>
              <a:ext cx="795097" cy="1304292"/>
            </a:xfrm>
            <a:prstGeom prst="roundRect">
              <a:avLst>
                <a:gd name="adj" fmla="val 8285"/>
              </a:avLst>
            </a:prstGeom>
            <a:solidFill>
              <a:schemeClr val="bg1"/>
            </a:solidFill>
            <a:ln w="12700" cmpd="sng">
              <a:noFill/>
            </a:ln>
            <a:effectLst>
              <a:outerShdw blurRad="50800" algn="ct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25" name="Group 224"/>
            <p:cNvGrpSpPr/>
            <p:nvPr/>
          </p:nvGrpSpPr>
          <p:grpSpPr>
            <a:xfrm>
              <a:off x="9069567" y="4003819"/>
              <a:ext cx="442823" cy="358300"/>
              <a:chOff x="3441700" y="1125538"/>
              <a:chExt cx="498475" cy="403225"/>
            </a:xfrm>
          </p:grpSpPr>
          <p:sp>
            <p:nvSpPr>
              <p:cNvPr id="226"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7"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3" name="TextBox 222"/>
            <p:cNvSpPr txBox="1"/>
            <p:nvPr/>
          </p:nvSpPr>
          <p:spPr>
            <a:xfrm>
              <a:off x="8744434" y="4428295"/>
              <a:ext cx="1097616"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Application</a:t>
              </a:r>
            </a:p>
          </p:txBody>
        </p:sp>
      </p:grpSp>
      <p:grpSp>
        <p:nvGrpSpPr>
          <p:cNvPr id="262" name="Group 261"/>
          <p:cNvGrpSpPr/>
          <p:nvPr/>
        </p:nvGrpSpPr>
        <p:grpSpPr>
          <a:xfrm>
            <a:off x="5718397" y="2952598"/>
            <a:ext cx="187784" cy="187833"/>
            <a:chOff x="2033588" y="1128713"/>
            <a:chExt cx="161925" cy="161925"/>
          </a:xfrm>
        </p:grpSpPr>
        <p:sp>
          <p:nvSpPr>
            <p:cNvPr id="263"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4"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5"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7"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8" name="Group 267"/>
          <p:cNvGrpSpPr/>
          <p:nvPr/>
        </p:nvGrpSpPr>
        <p:grpSpPr>
          <a:xfrm>
            <a:off x="5718397" y="3590470"/>
            <a:ext cx="187784" cy="187833"/>
            <a:chOff x="2033588" y="1128713"/>
            <a:chExt cx="161925" cy="161925"/>
          </a:xfrm>
        </p:grpSpPr>
        <p:sp>
          <p:nvSpPr>
            <p:cNvPr id="269"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0"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2"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3"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74" name="Group 273"/>
          <p:cNvGrpSpPr/>
          <p:nvPr/>
        </p:nvGrpSpPr>
        <p:grpSpPr>
          <a:xfrm>
            <a:off x="8823465" y="2952598"/>
            <a:ext cx="187784" cy="187833"/>
            <a:chOff x="2033588" y="1128713"/>
            <a:chExt cx="161925" cy="161925"/>
          </a:xfrm>
        </p:grpSpPr>
        <p:sp>
          <p:nvSpPr>
            <p:cNvPr id="275"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6"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7"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8"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9"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0" name="Group 279"/>
          <p:cNvGrpSpPr/>
          <p:nvPr/>
        </p:nvGrpSpPr>
        <p:grpSpPr>
          <a:xfrm>
            <a:off x="8823465" y="3581761"/>
            <a:ext cx="187784" cy="187833"/>
            <a:chOff x="2033588" y="1128713"/>
            <a:chExt cx="161925" cy="161925"/>
          </a:xfrm>
        </p:grpSpPr>
        <p:sp>
          <p:nvSpPr>
            <p:cNvPr id="281"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2"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3" name="Freeform 7"/>
            <p:cNvSpPr>
              <a:spLocks/>
            </p:cNvSpPr>
            <p:nvPr/>
          </p:nvSpPr>
          <p:spPr bwMode="auto">
            <a:xfrm>
              <a:off x="2068513" y="1190196"/>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4"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5"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86" name="Freeform 8"/>
          <p:cNvSpPr>
            <a:spLocks noEditPoints="1"/>
          </p:cNvSpPr>
          <p:nvPr/>
        </p:nvSpPr>
        <p:spPr bwMode="auto">
          <a:xfrm>
            <a:off x="1617355" y="3768968"/>
            <a:ext cx="384239" cy="436179"/>
          </a:xfrm>
          <a:custGeom>
            <a:avLst/>
            <a:gdLst>
              <a:gd name="T0" fmla="*/ 189 w 379"/>
              <a:gd name="T1" fmla="*/ 0 h 430"/>
              <a:gd name="T2" fmla="*/ 0 w 379"/>
              <a:gd name="T3" fmla="*/ 189 h 430"/>
              <a:gd name="T4" fmla="*/ 61 w 379"/>
              <a:gd name="T5" fmla="*/ 322 h 430"/>
              <a:gd name="T6" fmla="*/ 82 w 379"/>
              <a:gd name="T7" fmla="*/ 375 h 430"/>
              <a:gd name="T8" fmla="*/ 82 w 379"/>
              <a:gd name="T9" fmla="*/ 400 h 430"/>
              <a:gd name="T10" fmla="*/ 98 w 379"/>
              <a:gd name="T11" fmla="*/ 430 h 430"/>
              <a:gd name="T12" fmla="*/ 115 w 379"/>
              <a:gd name="T13" fmla="*/ 401 h 430"/>
              <a:gd name="T14" fmla="*/ 118 w 379"/>
              <a:gd name="T15" fmla="*/ 365 h 430"/>
              <a:gd name="T16" fmla="*/ 122 w 379"/>
              <a:gd name="T17" fmla="*/ 365 h 430"/>
              <a:gd name="T18" fmla="*/ 126 w 379"/>
              <a:gd name="T19" fmla="*/ 365 h 430"/>
              <a:gd name="T20" fmla="*/ 130 w 379"/>
              <a:gd name="T21" fmla="*/ 401 h 430"/>
              <a:gd name="T22" fmla="*/ 145 w 379"/>
              <a:gd name="T23" fmla="*/ 430 h 430"/>
              <a:gd name="T24" fmla="*/ 160 w 379"/>
              <a:gd name="T25" fmla="*/ 401 h 430"/>
              <a:gd name="T26" fmla="*/ 163 w 379"/>
              <a:gd name="T27" fmla="*/ 365 h 430"/>
              <a:gd name="T28" fmla="*/ 167 w 379"/>
              <a:gd name="T29" fmla="*/ 365 h 430"/>
              <a:gd name="T30" fmla="*/ 171 w 379"/>
              <a:gd name="T31" fmla="*/ 365 h 430"/>
              <a:gd name="T32" fmla="*/ 174 w 379"/>
              <a:gd name="T33" fmla="*/ 401 h 430"/>
              <a:gd name="T34" fmla="*/ 189 w 379"/>
              <a:gd name="T35" fmla="*/ 430 h 430"/>
              <a:gd name="T36" fmla="*/ 205 w 379"/>
              <a:gd name="T37" fmla="*/ 401 h 430"/>
              <a:gd name="T38" fmla="*/ 208 w 379"/>
              <a:gd name="T39" fmla="*/ 365 h 430"/>
              <a:gd name="T40" fmla="*/ 212 w 379"/>
              <a:gd name="T41" fmla="*/ 365 h 430"/>
              <a:gd name="T42" fmla="*/ 216 w 379"/>
              <a:gd name="T43" fmla="*/ 365 h 430"/>
              <a:gd name="T44" fmla="*/ 219 w 379"/>
              <a:gd name="T45" fmla="*/ 401 h 430"/>
              <a:gd name="T46" fmla="*/ 234 w 379"/>
              <a:gd name="T47" fmla="*/ 430 h 430"/>
              <a:gd name="T48" fmla="*/ 249 w 379"/>
              <a:gd name="T49" fmla="*/ 401 h 430"/>
              <a:gd name="T50" fmla="*/ 252 w 379"/>
              <a:gd name="T51" fmla="*/ 365 h 430"/>
              <a:gd name="T52" fmla="*/ 256 w 379"/>
              <a:gd name="T53" fmla="*/ 365 h 430"/>
              <a:gd name="T54" fmla="*/ 260 w 379"/>
              <a:gd name="T55" fmla="*/ 365 h 430"/>
              <a:gd name="T56" fmla="*/ 264 w 379"/>
              <a:gd name="T57" fmla="*/ 401 h 430"/>
              <a:gd name="T58" fmla="*/ 280 w 379"/>
              <a:gd name="T59" fmla="*/ 430 h 430"/>
              <a:gd name="T60" fmla="*/ 297 w 379"/>
              <a:gd name="T61" fmla="*/ 400 h 430"/>
              <a:gd name="T62" fmla="*/ 297 w 379"/>
              <a:gd name="T63" fmla="*/ 375 h 430"/>
              <a:gd name="T64" fmla="*/ 318 w 379"/>
              <a:gd name="T65" fmla="*/ 322 h 430"/>
              <a:gd name="T66" fmla="*/ 379 w 379"/>
              <a:gd name="T67" fmla="*/ 189 h 430"/>
              <a:gd name="T68" fmla="*/ 189 w 379"/>
              <a:gd name="T69" fmla="*/ 0 h 430"/>
              <a:gd name="T70" fmla="*/ 114 w 379"/>
              <a:gd name="T71" fmla="*/ 252 h 430"/>
              <a:gd name="T72" fmla="*/ 55 w 379"/>
              <a:gd name="T73" fmla="*/ 192 h 430"/>
              <a:gd name="T74" fmla="*/ 114 w 379"/>
              <a:gd name="T75" fmla="*/ 133 h 430"/>
              <a:gd name="T76" fmla="*/ 173 w 379"/>
              <a:gd name="T77" fmla="*/ 192 h 430"/>
              <a:gd name="T78" fmla="*/ 114 w 379"/>
              <a:gd name="T79" fmla="*/ 252 h 430"/>
              <a:gd name="T80" fmla="*/ 203 w 379"/>
              <a:gd name="T81" fmla="*/ 314 h 430"/>
              <a:gd name="T82" fmla="*/ 176 w 379"/>
              <a:gd name="T83" fmla="*/ 314 h 430"/>
              <a:gd name="T84" fmla="*/ 161 w 379"/>
              <a:gd name="T85" fmla="*/ 288 h 430"/>
              <a:gd name="T86" fmla="*/ 174 w 379"/>
              <a:gd name="T87" fmla="*/ 264 h 430"/>
              <a:gd name="T88" fmla="*/ 205 w 379"/>
              <a:gd name="T89" fmla="*/ 264 h 430"/>
              <a:gd name="T90" fmla="*/ 218 w 379"/>
              <a:gd name="T91" fmla="*/ 288 h 430"/>
              <a:gd name="T92" fmla="*/ 203 w 379"/>
              <a:gd name="T93" fmla="*/ 314 h 430"/>
              <a:gd name="T94" fmla="*/ 265 w 379"/>
              <a:gd name="T95" fmla="*/ 252 h 430"/>
              <a:gd name="T96" fmla="*/ 206 w 379"/>
              <a:gd name="T97" fmla="*/ 192 h 430"/>
              <a:gd name="T98" fmla="*/ 265 w 379"/>
              <a:gd name="T99" fmla="*/ 133 h 430"/>
              <a:gd name="T100" fmla="*/ 324 w 379"/>
              <a:gd name="T101" fmla="*/ 192 h 430"/>
              <a:gd name="T102" fmla="*/ 265 w 379"/>
              <a:gd name="T103" fmla="*/ 252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79" h="430">
                <a:moveTo>
                  <a:pt x="189" y="0"/>
                </a:moveTo>
                <a:cubicBezTo>
                  <a:pt x="85" y="0"/>
                  <a:pt x="0" y="85"/>
                  <a:pt x="0" y="189"/>
                </a:cubicBezTo>
                <a:cubicBezTo>
                  <a:pt x="0" y="254"/>
                  <a:pt x="61" y="322"/>
                  <a:pt x="61" y="322"/>
                </a:cubicBezTo>
                <a:cubicBezTo>
                  <a:pt x="72" y="334"/>
                  <a:pt x="82" y="358"/>
                  <a:pt x="82" y="375"/>
                </a:cubicBezTo>
                <a:cubicBezTo>
                  <a:pt x="82" y="400"/>
                  <a:pt x="82" y="400"/>
                  <a:pt x="82" y="400"/>
                </a:cubicBezTo>
                <a:cubicBezTo>
                  <a:pt x="82" y="417"/>
                  <a:pt x="89" y="430"/>
                  <a:pt x="98" y="430"/>
                </a:cubicBezTo>
                <a:cubicBezTo>
                  <a:pt x="108" y="430"/>
                  <a:pt x="115" y="417"/>
                  <a:pt x="115" y="401"/>
                </a:cubicBezTo>
                <a:cubicBezTo>
                  <a:pt x="115" y="386"/>
                  <a:pt x="117" y="369"/>
                  <a:pt x="118" y="365"/>
                </a:cubicBezTo>
                <a:cubicBezTo>
                  <a:pt x="118" y="365"/>
                  <a:pt x="118" y="365"/>
                  <a:pt x="122" y="365"/>
                </a:cubicBezTo>
                <a:cubicBezTo>
                  <a:pt x="126" y="365"/>
                  <a:pt x="126" y="365"/>
                  <a:pt x="126" y="365"/>
                </a:cubicBezTo>
                <a:cubicBezTo>
                  <a:pt x="128" y="369"/>
                  <a:pt x="130" y="386"/>
                  <a:pt x="130" y="401"/>
                </a:cubicBezTo>
                <a:cubicBezTo>
                  <a:pt x="130" y="417"/>
                  <a:pt x="136" y="430"/>
                  <a:pt x="145" y="430"/>
                </a:cubicBezTo>
                <a:cubicBezTo>
                  <a:pt x="153" y="430"/>
                  <a:pt x="160" y="417"/>
                  <a:pt x="160" y="401"/>
                </a:cubicBezTo>
                <a:cubicBezTo>
                  <a:pt x="160" y="386"/>
                  <a:pt x="161" y="369"/>
                  <a:pt x="163" y="365"/>
                </a:cubicBezTo>
                <a:cubicBezTo>
                  <a:pt x="163" y="365"/>
                  <a:pt x="163" y="365"/>
                  <a:pt x="167" y="365"/>
                </a:cubicBezTo>
                <a:cubicBezTo>
                  <a:pt x="171" y="365"/>
                  <a:pt x="171" y="365"/>
                  <a:pt x="171" y="365"/>
                </a:cubicBezTo>
                <a:cubicBezTo>
                  <a:pt x="173" y="369"/>
                  <a:pt x="174" y="386"/>
                  <a:pt x="174" y="401"/>
                </a:cubicBezTo>
                <a:cubicBezTo>
                  <a:pt x="174" y="417"/>
                  <a:pt x="181" y="430"/>
                  <a:pt x="189" y="430"/>
                </a:cubicBezTo>
                <a:cubicBezTo>
                  <a:pt x="198" y="430"/>
                  <a:pt x="205" y="417"/>
                  <a:pt x="205" y="401"/>
                </a:cubicBezTo>
                <a:cubicBezTo>
                  <a:pt x="205" y="386"/>
                  <a:pt x="206" y="369"/>
                  <a:pt x="208" y="365"/>
                </a:cubicBezTo>
                <a:cubicBezTo>
                  <a:pt x="208" y="365"/>
                  <a:pt x="208" y="365"/>
                  <a:pt x="212" y="365"/>
                </a:cubicBezTo>
                <a:cubicBezTo>
                  <a:pt x="216" y="365"/>
                  <a:pt x="216" y="365"/>
                  <a:pt x="216" y="365"/>
                </a:cubicBezTo>
                <a:cubicBezTo>
                  <a:pt x="218" y="369"/>
                  <a:pt x="219" y="386"/>
                  <a:pt x="219" y="401"/>
                </a:cubicBezTo>
                <a:cubicBezTo>
                  <a:pt x="219" y="417"/>
                  <a:pt x="226" y="430"/>
                  <a:pt x="234" y="430"/>
                </a:cubicBezTo>
                <a:cubicBezTo>
                  <a:pt x="242" y="430"/>
                  <a:pt x="249" y="417"/>
                  <a:pt x="249" y="401"/>
                </a:cubicBezTo>
                <a:cubicBezTo>
                  <a:pt x="249" y="386"/>
                  <a:pt x="251" y="369"/>
                  <a:pt x="252" y="365"/>
                </a:cubicBezTo>
                <a:cubicBezTo>
                  <a:pt x="252" y="365"/>
                  <a:pt x="252" y="365"/>
                  <a:pt x="256" y="365"/>
                </a:cubicBezTo>
                <a:cubicBezTo>
                  <a:pt x="260" y="365"/>
                  <a:pt x="260" y="365"/>
                  <a:pt x="260" y="365"/>
                </a:cubicBezTo>
                <a:cubicBezTo>
                  <a:pt x="262" y="369"/>
                  <a:pt x="264" y="386"/>
                  <a:pt x="264" y="401"/>
                </a:cubicBezTo>
                <a:cubicBezTo>
                  <a:pt x="264" y="417"/>
                  <a:pt x="271" y="430"/>
                  <a:pt x="280" y="430"/>
                </a:cubicBezTo>
                <a:cubicBezTo>
                  <a:pt x="290" y="430"/>
                  <a:pt x="297" y="417"/>
                  <a:pt x="297" y="400"/>
                </a:cubicBezTo>
                <a:cubicBezTo>
                  <a:pt x="297" y="375"/>
                  <a:pt x="297" y="375"/>
                  <a:pt x="297" y="375"/>
                </a:cubicBezTo>
                <a:cubicBezTo>
                  <a:pt x="297" y="358"/>
                  <a:pt x="306" y="334"/>
                  <a:pt x="318" y="322"/>
                </a:cubicBezTo>
                <a:cubicBezTo>
                  <a:pt x="318" y="322"/>
                  <a:pt x="379" y="254"/>
                  <a:pt x="379" y="189"/>
                </a:cubicBezTo>
                <a:cubicBezTo>
                  <a:pt x="379" y="85"/>
                  <a:pt x="294" y="0"/>
                  <a:pt x="189" y="0"/>
                </a:cubicBezTo>
                <a:close/>
                <a:moveTo>
                  <a:pt x="114" y="252"/>
                </a:moveTo>
                <a:cubicBezTo>
                  <a:pt x="81" y="252"/>
                  <a:pt x="55" y="225"/>
                  <a:pt x="55" y="192"/>
                </a:cubicBezTo>
                <a:cubicBezTo>
                  <a:pt x="55" y="160"/>
                  <a:pt x="81" y="133"/>
                  <a:pt x="114" y="133"/>
                </a:cubicBezTo>
                <a:cubicBezTo>
                  <a:pt x="147" y="133"/>
                  <a:pt x="173" y="160"/>
                  <a:pt x="173" y="192"/>
                </a:cubicBezTo>
                <a:cubicBezTo>
                  <a:pt x="173" y="225"/>
                  <a:pt x="147" y="252"/>
                  <a:pt x="114" y="252"/>
                </a:cubicBezTo>
                <a:close/>
                <a:moveTo>
                  <a:pt x="203" y="314"/>
                </a:moveTo>
                <a:cubicBezTo>
                  <a:pt x="176" y="314"/>
                  <a:pt x="176" y="314"/>
                  <a:pt x="176" y="314"/>
                </a:cubicBezTo>
                <a:cubicBezTo>
                  <a:pt x="159" y="314"/>
                  <a:pt x="152" y="302"/>
                  <a:pt x="161" y="288"/>
                </a:cubicBezTo>
                <a:cubicBezTo>
                  <a:pt x="174" y="264"/>
                  <a:pt x="174" y="264"/>
                  <a:pt x="174" y="264"/>
                </a:cubicBezTo>
                <a:cubicBezTo>
                  <a:pt x="183" y="249"/>
                  <a:pt x="196" y="249"/>
                  <a:pt x="205" y="264"/>
                </a:cubicBezTo>
                <a:cubicBezTo>
                  <a:pt x="218" y="288"/>
                  <a:pt x="218" y="288"/>
                  <a:pt x="218" y="288"/>
                </a:cubicBezTo>
                <a:cubicBezTo>
                  <a:pt x="227" y="302"/>
                  <a:pt x="220" y="314"/>
                  <a:pt x="203" y="314"/>
                </a:cubicBezTo>
                <a:close/>
                <a:moveTo>
                  <a:pt x="265" y="252"/>
                </a:moveTo>
                <a:cubicBezTo>
                  <a:pt x="232" y="252"/>
                  <a:pt x="206" y="225"/>
                  <a:pt x="206" y="192"/>
                </a:cubicBezTo>
                <a:cubicBezTo>
                  <a:pt x="206" y="160"/>
                  <a:pt x="232" y="133"/>
                  <a:pt x="265" y="133"/>
                </a:cubicBezTo>
                <a:cubicBezTo>
                  <a:pt x="298" y="133"/>
                  <a:pt x="324" y="160"/>
                  <a:pt x="324" y="192"/>
                </a:cubicBezTo>
                <a:cubicBezTo>
                  <a:pt x="324" y="225"/>
                  <a:pt x="298" y="252"/>
                  <a:pt x="265" y="252"/>
                </a:cubicBezTo>
                <a:close/>
              </a:path>
            </a:pathLst>
          </a:custGeom>
          <a:solidFill>
            <a:srgbClr val="DE203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7" name="TextBox 286"/>
          <p:cNvSpPr txBox="1"/>
          <p:nvPr/>
        </p:nvSpPr>
        <p:spPr>
          <a:xfrm>
            <a:off x="1443924" y="4270817"/>
            <a:ext cx="73047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DDoS</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Attacker</a:t>
            </a:r>
          </a:p>
        </p:txBody>
      </p:sp>
      <p:sp>
        <p:nvSpPr>
          <p:cNvPr id="288" name="TextBox 287"/>
          <p:cNvSpPr txBox="1"/>
          <p:nvPr/>
        </p:nvSpPr>
        <p:spPr>
          <a:xfrm>
            <a:off x="4484519" y="2631282"/>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Network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ICMP flood, UDP flood, </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SYN flood</a:t>
            </a:r>
          </a:p>
        </p:txBody>
      </p:sp>
      <p:sp>
        <p:nvSpPr>
          <p:cNvPr id="289" name="TextBox 288"/>
          <p:cNvSpPr txBox="1"/>
          <p:nvPr/>
        </p:nvSpPr>
        <p:spPr>
          <a:xfrm>
            <a:off x="4478763" y="3799485"/>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DNS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DNS amplification, query flood,</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dictionary attack, DNS poisoning</a:t>
            </a:r>
          </a:p>
        </p:txBody>
      </p:sp>
      <p:sp>
        <p:nvSpPr>
          <p:cNvPr id="290" name="TextBox 289"/>
          <p:cNvSpPr txBox="1"/>
          <p:nvPr/>
        </p:nvSpPr>
        <p:spPr>
          <a:xfrm>
            <a:off x="7607104" y="2631282"/>
            <a:ext cx="1206350"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SSL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renegotiation,</a:t>
            </a:r>
            <a:b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99000">
                      <a:srgbClr val="4E4F53"/>
                    </a:gs>
                  </a:gsLst>
                  <a:path path="shape">
                    <a:fillToRect l="50000" t="50000" r="50000" b="50000"/>
                  </a:path>
                </a:gradFill>
                <a:latin typeface="Arial" charset="0"/>
                <a:ea typeface="Arial" charset="0"/>
                <a:cs typeface="Arial" charset="0"/>
              </a:rPr>
              <a:t>SSL flood</a:t>
            </a:r>
          </a:p>
        </p:txBody>
      </p:sp>
      <p:sp>
        <p:nvSpPr>
          <p:cNvPr id="291" name="TextBox 290"/>
          <p:cNvSpPr txBox="1"/>
          <p:nvPr/>
        </p:nvSpPr>
        <p:spPr>
          <a:xfrm>
            <a:off x="7601348" y="3799485"/>
            <a:ext cx="1786474" cy="304699"/>
          </a:xfrm>
          <a:prstGeom prst="rect">
            <a:avLst/>
          </a:prstGeom>
          <a:noFill/>
        </p:spPr>
        <p:txBody>
          <a:bodyPr wrap="square" lIns="0" tIns="0" rIns="0" bIns="0" rtlCol="0">
            <a:spAutoFit/>
          </a:bodyPr>
          <a:lstStyle/>
          <a:p>
            <a:pPr>
              <a:lnSpc>
                <a:spcPct val="90000"/>
              </a:lnSpc>
            </a:pPr>
            <a: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t>HTTP attacks:</a:t>
            </a:r>
            <a:br>
              <a:rPr lang="en-US" sz="800" b="1" dirty="0">
                <a:gradFill>
                  <a:gsLst>
                    <a:gs pos="0">
                      <a:srgbClr val="DE2031"/>
                    </a:gs>
                    <a:gs pos="100000">
                      <a:srgbClr val="DE2031"/>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Slowloris, slow POST,</a:t>
            </a:r>
            <a:b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700" b="1" dirty="0">
                <a:gradFill>
                  <a:gsLst>
                    <a:gs pos="0">
                      <a:srgbClr val="4E4F53"/>
                    </a:gs>
                    <a:gs pos="100000">
                      <a:srgbClr val="4E4F53"/>
                    </a:gs>
                  </a:gsLst>
                  <a:path path="shape">
                    <a:fillToRect l="50000" t="50000" r="50000" b="50000"/>
                  </a:path>
                </a:gradFill>
                <a:latin typeface="Arial" charset="0"/>
                <a:ea typeface="Arial" charset="0"/>
                <a:cs typeface="Arial" charset="0"/>
              </a:rPr>
              <a:t>recursive POST/GET</a:t>
            </a:r>
          </a:p>
        </p:txBody>
      </p:sp>
      <p:sp>
        <p:nvSpPr>
          <p:cNvPr id="293" name="Freeform 165"/>
          <p:cNvSpPr>
            <a:spLocks noChangeAspect="1" noEditPoints="1"/>
          </p:cNvSpPr>
          <p:nvPr/>
        </p:nvSpPr>
        <p:spPr bwMode="auto">
          <a:xfrm>
            <a:off x="10521239" y="1285053"/>
            <a:ext cx="442823" cy="442823"/>
          </a:xfrm>
          <a:custGeom>
            <a:avLst/>
            <a:gdLst>
              <a:gd name="T0" fmla="*/ 207 w 413"/>
              <a:gd name="T1" fmla="*/ 0 h 413"/>
              <a:gd name="T2" fmla="*/ 0 w 413"/>
              <a:gd name="T3" fmla="*/ 206 h 413"/>
              <a:gd name="T4" fmla="*/ 207 w 413"/>
              <a:gd name="T5" fmla="*/ 413 h 413"/>
              <a:gd name="T6" fmla="*/ 413 w 413"/>
              <a:gd name="T7" fmla="*/ 206 h 413"/>
              <a:gd name="T8" fmla="*/ 207 w 413"/>
              <a:gd name="T9" fmla="*/ 0 h 413"/>
              <a:gd name="T10" fmla="*/ 254 w 413"/>
              <a:gd name="T11" fmla="*/ 369 h 413"/>
              <a:gd name="T12" fmla="*/ 252 w 413"/>
              <a:gd name="T13" fmla="*/ 318 h 413"/>
              <a:gd name="T14" fmla="*/ 244 w 413"/>
              <a:gd name="T15" fmla="*/ 306 h 413"/>
              <a:gd name="T16" fmla="*/ 182 w 413"/>
              <a:gd name="T17" fmla="*/ 275 h 413"/>
              <a:gd name="T18" fmla="*/ 174 w 413"/>
              <a:gd name="T19" fmla="*/ 270 h 413"/>
              <a:gd name="T20" fmla="*/ 193 w 413"/>
              <a:gd name="T21" fmla="*/ 222 h 413"/>
              <a:gd name="T22" fmla="*/ 193 w 413"/>
              <a:gd name="T23" fmla="*/ 175 h 413"/>
              <a:gd name="T24" fmla="*/ 129 w 413"/>
              <a:gd name="T25" fmla="*/ 107 h 413"/>
              <a:gd name="T26" fmla="*/ 129 w 413"/>
              <a:gd name="T27" fmla="*/ 107 h 413"/>
              <a:gd name="T28" fmla="*/ 129 w 413"/>
              <a:gd name="T29" fmla="*/ 107 h 413"/>
              <a:gd name="T30" fmla="*/ 65 w 413"/>
              <a:gd name="T31" fmla="*/ 175 h 413"/>
              <a:gd name="T32" fmla="*/ 65 w 413"/>
              <a:gd name="T33" fmla="*/ 222 h 413"/>
              <a:gd name="T34" fmla="*/ 84 w 413"/>
              <a:gd name="T35" fmla="*/ 270 h 413"/>
              <a:gd name="T36" fmla="*/ 75 w 413"/>
              <a:gd name="T37" fmla="*/ 275 h 413"/>
              <a:gd name="T38" fmla="*/ 56 w 413"/>
              <a:gd name="T39" fmla="*/ 284 h 413"/>
              <a:gd name="T40" fmla="*/ 37 w 413"/>
              <a:gd name="T41" fmla="*/ 206 h 413"/>
              <a:gd name="T42" fmla="*/ 207 w 413"/>
              <a:gd name="T43" fmla="*/ 37 h 413"/>
              <a:gd name="T44" fmla="*/ 376 w 413"/>
              <a:gd name="T45" fmla="*/ 206 h 413"/>
              <a:gd name="T46" fmla="*/ 254 w 413"/>
              <a:gd name="T47" fmla="*/ 369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3" h="413">
                <a:moveTo>
                  <a:pt x="207" y="0"/>
                </a:moveTo>
                <a:cubicBezTo>
                  <a:pt x="93" y="0"/>
                  <a:pt x="0" y="92"/>
                  <a:pt x="0" y="206"/>
                </a:cubicBezTo>
                <a:cubicBezTo>
                  <a:pt x="0" y="320"/>
                  <a:pt x="93" y="413"/>
                  <a:pt x="207" y="413"/>
                </a:cubicBezTo>
                <a:cubicBezTo>
                  <a:pt x="320" y="413"/>
                  <a:pt x="413" y="320"/>
                  <a:pt x="413" y="206"/>
                </a:cubicBezTo>
                <a:cubicBezTo>
                  <a:pt x="413" y="92"/>
                  <a:pt x="320" y="0"/>
                  <a:pt x="207" y="0"/>
                </a:cubicBezTo>
                <a:close/>
                <a:moveTo>
                  <a:pt x="254" y="369"/>
                </a:moveTo>
                <a:cubicBezTo>
                  <a:pt x="253" y="359"/>
                  <a:pt x="252" y="343"/>
                  <a:pt x="252" y="318"/>
                </a:cubicBezTo>
                <a:cubicBezTo>
                  <a:pt x="251" y="314"/>
                  <a:pt x="249" y="310"/>
                  <a:pt x="244" y="306"/>
                </a:cubicBezTo>
                <a:cubicBezTo>
                  <a:pt x="182" y="275"/>
                  <a:pt x="182" y="275"/>
                  <a:pt x="182" y="275"/>
                </a:cubicBezTo>
                <a:cubicBezTo>
                  <a:pt x="174" y="270"/>
                  <a:pt x="174" y="270"/>
                  <a:pt x="174" y="270"/>
                </a:cubicBezTo>
                <a:cubicBezTo>
                  <a:pt x="186" y="258"/>
                  <a:pt x="193" y="241"/>
                  <a:pt x="193" y="222"/>
                </a:cubicBezTo>
                <a:cubicBezTo>
                  <a:pt x="193" y="175"/>
                  <a:pt x="193" y="175"/>
                  <a:pt x="193" y="175"/>
                </a:cubicBezTo>
                <a:cubicBezTo>
                  <a:pt x="193" y="138"/>
                  <a:pt x="164" y="107"/>
                  <a:pt x="129" y="107"/>
                </a:cubicBezTo>
                <a:cubicBezTo>
                  <a:pt x="129" y="107"/>
                  <a:pt x="129" y="107"/>
                  <a:pt x="129" y="107"/>
                </a:cubicBezTo>
                <a:cubicBezTo>
                  <a:pt x="129" y="107"/>
                  <a:pt x="129" y="107"/>
                  <a:pt x="129" y="107"/>
                </a:cubicBezTo>
                <a:cubicBezTo>
                  <a:pt x="93" y="107"/>
                  <a:pt x="65" y="138"/>
                  <a:pt x="65" y="175"/>
                </a:cubicBezTo>
                <a:cubicBezTo>
                  <a:pt x="65" y="222"/>
                  <a:pt x="65" y="222"/>
                  <a:pt x="65" y="222"/>
                </a:cubicBezTo>
                <a:cubicBezTo>
                  <a:pt x="65" y="241"/>
                  <a:pt x="72" y="258"/>
                  <a:pt x="84" y="270"/>
                </a:cubicBezTo>
                <a:cubicBezTo>
                  <a:pt x="75" y="275"/>
                  <a:pt x="75" y="275"/>
                  <a:pt x="75" y="275"/>
                </a:cubicBezTo>
                <a:cubicBezTo>
                  <a:pt x="56" y="284"/>
                  <a:pt x="56" y="284"/>
                  <a:pt x="56" y="284"/>
                </a:cubicBezTo>
                <a:cubicBezTo>
                  <a:pt x="44" y="261"/>
                  <a:pt x="37" y="234"/>
                  <a:pt x="37" y="206"/>
                </a:cubicBezTo>
                <a:cubicBezTo>
                  <a:pt x="37" y="113"/>
                  <a:pt x="113" y="37"/>
                  <a:pt x="207" y="37"/>
                </a:cubicBezTo>
                <a:cubicBezTo>
                  <a:pt x="300" y="37"/>
                  <a:pt x="376" y="113"/>
                  <a:pt x="376" y="206"/>
                </a:cubicBezTo>
                <a:cubicBezTo>
                  <a:pt x="376" y="283"/>
                  <a:pt x="324" y="348"/>
                  <a:pt x="254" y="369"/>
                </a:cubicBezTo>
                <a:close/>
              </a:path>
            </a:pathLst>
          </a:custGeom>
          <a:solidFill>
            <a:srgbClr val="669D3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4" name="TextBox 293"/>
          <p:cNvSpPr txBox="1"/>
          <p:nvPr/>
        </p:nvSpPr>
        <p:spPr>
          <a:xfrm>
            <a:off x="11120271" y="1405099"/>
            <a:ext cx="730474" cy="276999"/>
          </a:xfrm>
          <a:prstGeom prst="rect">
            <a:avLst/>
          </a:prstGeom>
          <a:noFill/>
        </p:spPr>
        <p:txBody>
          <a:bodyPr wrap="square" lIns="0" tIns="0" rIns="0" bIns="0" rtlCol="0">
            <a:spAutoFit/>
          </a:bodyPr>
          <a:lstStyle/>
          <a:p>
            <a:pP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Corporate Users</a:t>
            </a:r>
          </a:p>
        </p:txBody>
      </p:sp>
      <p:cxnSp>
        <p:nvCxnSpPr>
          <p:cNvPr id="295" name="Straight Connector 294"/>
          <p:cNvCxnSpPr/>
          <p:nvPr/>
        </p:nvCxnSpPr>
        <p:spPr>
          <a:xfrm>
            <a:off x="7109426" y="2135966"/>
            <a:ext cx="2996516"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7109426" y="2135966"/>
            <a:ext cx="0" cy="2687372"/>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flipH="1">
            <a:off x="10105942" y="1591200"/>
            <a:ext cx="567039" cy="534389"/>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sp>
        <p:nvSpPr>
          <p:cNvPr id="302" name="Left Arrow 301"/>
          <p:cNvSpPr/>
          <p:nvPr/>
        </p:nvSpPr>
        <p:spPr>
          <a:xfrm>
            <a:off x="9327211" y="2056611"/>
            <a:ext cx="250560" cy="159726"/>
          </a:xfrm>
          <a:prstGeom prst="leftArrow">
            <a:avLst>
              <a:gd name="adj1" fmla="val 0"/>
              <a:gd name="adj2" fmla="val 50000"/>
            </a:avLst>
          </a:prstGeom>
          <a:solidFill>
            <a:srgbClr val="669D34"/>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grpSp>
        <p:nvGrpSpPr>
          <p:cNvPr id="11" name="Group 10"/>
          <p:cNvGrpSpPr/>
          <p:nvPr/>
        </p:nvGrpSpPr>
        <p:grpSpPr>
          <a:xfrm>
            <a:off x="6579847" y="4692922"/>
            <a:ext cx="2191091" cy="1479278"/>
            <a:chOff x="-1990923" y="3755352"/>
            <a:chExt cx="2191091" cy="1479278"/>
          </a:xfrm>
        </p:grpSpPr>
        <p:sp>
          <p:nvSpPr>
            <p:cNvPr id="107" name="Rounded Rectangle 106"/>
            <p:cNvSpPr/>
            <p:nvPr/>
          </p:nvSpPr>
          <p:spPr>
            <a:xfrm>
              <a:off x="-1950504" y="3818581"/>
              <a:ext cx="2056300" cy="1416049"/>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8" name="Rounded Rectangle 107"/>
            <p:cNvSpPr/>
            <p:nvPr/>
          </p:nvSpPr>
          <p:spPr>
            <a:xfrm>
              <a:off x="-1158663" y="3755352"/>
              <a:ext cx="472616"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9" name="TextBox 108"/>
            <p:cNvSpPr txBox="1"/>
            <p:nvPr/>
          </p:nvSpPr>
          <p:spPr>
            <a:xfrm>
              <a:off x="-1158663" y="3768522"/>
              <a:ext cx="469150"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Access</a:t>
              </a:r>
            </a:p>
          </p:txBody>
        </p:sp>
        <p:cxnSp>
          <p:nvCxnSpPr>
            <p:cNvPr id="147" name="Straight Connector 146"/>
            <p:cNvCxnSpPr>
              <a:endCxn id="144" idx="20"/>
            </p:cNvCxnSpPr>
            <p:nvPr/>
          </p:nvCxnSpPr>
          <p:spPr>
            <a:xfrm>
              <a:off x="-1222967" y="4529673"/>
              <a:ext cx="723450" cy="2945"/>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665790" y="4354016"/>
              <a:ext cx="442823" cy="358300"/>
              <a:chOff x="3441700" y="1125538"/>
              <a:chExt cx="498475" cy="403225"/>
            </a:xfrm>
          </p:grpSpPr>
          <p:sp>
            <p:nvSpPr>
              <p:cNvPr id="119" name="Freeform 29"/>
              <p:cNvSpPr>
                <a:spLocks noEditPoints="1"/>
              </p:cNvSpPr>
              <p:nvPr/>
            </p:nvSpPr>
            <p:spPr bwMode="auto">
              <a:xfrm>
                <a:off x="3441700" y="1412875"/>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30"/>
              <p:cNvSpPr>
                <a:spLocks noEditPoints="1"/>
              </p:cNvSpPr>
              <p:nvPr/>
            </p:nvSpPr>
            <p:spPr bwMode="auto">
              <a:xfrm>
                <a:off x="3441700" y="1268413"/>
                <a:ext cx="498475" cy="115888"/>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1" name="Freeform 31"/>
              <p:cNvSpPr>
                <a:spLocks noEditPoints="1"/>
              </p:cNvSpPr>
              <p:nvPr/>
            </p:nvSpPr>
            <p:spPr bwMode="auto">
              <a:xfrm>
                <a:off x="3441700" y="1125538"/>
                <a:ext cx="498475" cy="114300"/>
              </a:xfrm>
              <a:custGeom>
                <a:avLst/>
                <a:gdLst>
                  <a:gd name="T0" fmla="*/ 523 w 555"/>
                  <a:gd name="T1" fmla="*/ 0 h 128"/>
                  <a:gd name="T2" fmla="*/ 32 w 555"/>
                  <a:gd name="T3" fmla="*/ 0 h 128"/>
                  <a:gd name="T4" fmla="*/ 0 w 555"/>
                  <a:gd name="T5" fmla="*/ 32 h 128"/>
                  <a:gd name="T6" fmla="*/ 0 w 555"/>
                  <a:gd name="T7" fmla="*/ 96 h 128"/>
                  <a:gd name="T8" fmla="*/ 32 w 555"/>
                  <a:gd name="T9" fmla="*/ 128 h 128"/>
                  <a:gd name="T10" fmla="*/ 523 w 555"/>
                  <a:gd name="T11" fmla="*/ 128 h 128"/>
                  <a:gd name="T12" fmla="*/ 555 w 555"/>
                  <a:gd name="T13" fmla="*/ 96 h 128"/>
                  <a:gd name="T14" fmla="*/ 555 w 555"/>
                  <a:gd name="T15" fmla="*/ 32 h 128"/>
                  <a:gd name="T16" fmla="*/ 523 w 555"/>
                  <a:gd name="T17" fmla="*/ 0 h 128"/>
                  <a:gd name="T18" fmla="*/ 278 w 555"/>
                  <a:gd name="T19" fmla="*/ 106 h 128"/>
                  <a:gd name="T20" fmla="*/ 235 w 555"/>
                  <a:gd name="T21" fmla="*/ 64 h 128"/>
                  <a:gd name="T22" fmla="*/ 278 w 555"/>
                  <a:gd name="T23" fmla="*/ 21 h 128"/>
                  <a:gd name="T24" fmla="*/ 320 w 555"/>
                  <a:gd name="T25" fmla="*/ 64 h 128"/>
                  <a:gd name="T26" fmla="*/ 278 w 555"/>
                  <a:gd name="T27"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5" h="128">
                    <a:moveTo>
                      <a:pt x="523" y="0"/>
                    </a:moveTo>
                    <a:cubicBezTo>
                      <a:pt x="32" y="0"/>
                      <a:pt x="32" y="0"/>
                      <a:pt x="32" y="0"/>
                    </a:cubicBezTo>
                    <a:cubicBezTo>
                      <a:pt x="15" y="0"/>
                      <a:pt x="0" y="14"/>
                      <a:pt x="0" y="32"/>
                    </a:cubicBezTo>
                    <a:cubicBezTo>
                      <a:pt x="0" y="96"/>
                      <a:pt x="0" y="96"/>
                      <a:pt x="0" y="96"/>
                    </a:cubicBezTo>
                    <a:cubicBezTo>
                      <a:pt x="0" y="113"/>
                      <a:pt x="15" y="128"/>
                      <a:pt x="32" y="128"/>
                    </a:cubicBezTo>
                    <a:cubicBezTo>
                      <a:pt x="523" y="128"/>
                      <a:pt x="523" y="128"/>
                      <a:pt x="523" y="128"/>
                    </a:cubicBezTo>
                    <a:cubicBezTo>
                      <a:pt x="541" y="128"/>
                      <a:pt x="555" y="113"/>
                      <a:pt x="555" y="96"/>
                    </a:cubicBezTo>
                    <a:cubicBezTo>
                      <a:pt x="555" y="32"/>
                      <a:pt x="555" y="32"/>
                      <a:pt x="555" y="32"/>
                    </a:cubicBezTo>
                    <a:cubicBezTo>
                      <a:pt x="555" y="14"/>
                      <a:pt x="541" y="0"/>
                      <a:pt x="523" y="0"/>
                    </a:cubicBezTo>
                    <a:close/>
                    <a:moveTo>
                      <a:pt x="278" y="106"/>
                    </a:moveTo>
                    <a:cubicBezTo>
                      <a:pt x="254" y="106"/>
                      <a:pt x="235" y="87"/>
                      <a:pt x="235" y="64"/>
                    </a:cubicBezTo>
                    <a:cubicBezTo>
                      <a:pt x="235" y="40"/>
                      <a:pt x="254" y="21"/>
                      <a:pt x="278" y="21"/>
                    </a:cubicBezTo>
                    <a:cubicBezTo>
                      <a:pt x="301" y="21"/>
                      <a:pt x="320" y="40"/>
                      <a:pt x="320" y="64"/>
                    </a:cubicBezTo>
                    <a:cubicBezTo>
                      <a:pt x="320" y="87"/>
                      <a:pt x="301" y="106"/>
                      <a:pt x="278" y="10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18" name="TextBox 117"/>
            <p:cNvSpPr txBox="1"/>
            <p:nvPr/>
          </p:nvSpPr>
          <p:spPr>
            <a:xfrm>
              <a:off x="-1990923"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Access Management</a:t>
              </a:r>
            </a:p>
          </p:txBody>
        </p:sp>
        <p:sp>
          <p:nvSpPr>
            <p:cNvPr id="140" name="TextBox 139"/>
            <p:cNvSpPr txBox="1"/>
            <p:nvPr/>
          </p:nvSpPr>
          <p:spPr>
            <a:xfrm>
              <a:off x="-897448" y="4778492"/>
              <a:ext cx="1097616"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Directory</a:t>
              </a:r>
            </a:p>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Services</a:t>
              </a:r>
            </a:p>
          </p:txBody>
        </p:sp>
        <p:sp>
          <p:nvSpPr>
            <p:cNvPr id="144" name="Freeform 19"/>
            <p:cNvSpPr>
              <a:spLocks noEditPoints="1"/>
            </p:cNvSpPr>
            <p:nvPr/>
          </p:nvSpPr>
          <p:spPr bwMode="auto">
            <a:xfrm>
              <a:off x="-524127" y="4349980"/>
              <a:ext cx="337977" cy="361181"/>
            </a:xfrm>
            <a:custGeom>
              <a:avLst/>
              <a:gdLst>
                <a:gd name="T0" fmla="*/ 206 w 412"/>
                <a:gd name="T1" fmla="*/ 0 h 441"/>
                <a:gd name="T2" fmla="*/ 0 w 412"/>
                <a:gd name="T3" fmla="*/ 82 h 441"/>
                <a:gd name="T4" fmla="*/ 0 w 412"/>
                <a:gd name="T5" fmla="*/ 361 h 441"/>
                <a:gd name="T6" fmla="*/ 0 w 412"/>
                <a:gd name="T7" fmla="*/ 361 h 441"/>
                <a:gd name="T8" fmla="*/ 206 w 412"/>
                <a:gd name="T9" fmla="*/ 441 h 441"/>
                <a:gd name="T10" fmla="*/ 411 w 412"/>
                <a:gd name="T11" fmla="*/ 361 h 441"/>
                <a:gd name="T12" fmla="*/ 412 w 412"/>
                <a:gd name="T13" fmla="*/ 361 h 441"/>
                <a:gd name="T14" fmla="*/ 412 w 412"/>
                <a:gd name="T15" fmla="*/ 82 h 441"/>
                <a:gd name="T16" fmla="*/ 206 w 412"/>
                <a:gd name="T17" fmla="*/ 0 h 441"/>
                <a:gd name="T18" fmla="*/ 381 w 412"/>
                <a:gd name="T19" fmla="*/ 320 h 441"/>
                <a:gd name="T20" fmla="*/ 206 w 412"/>
                <a:gd name="T21" fmla="*/ 357 h 441"/>
                <a:gd name="T22" fmla="*/ 30 w 412"/>
                <a:gd name="T23" fmla="*/ 320 h 441"/>
                <a:gd name="T24" fmla="*/ 25 w 412"/>
                <a:gd name="T25" fmla="*/ 303 h 441"/>
                <a:gd name="T26" fmla="*/ 42 w 412"/>
                <a:gd name="T27" fmla="*/ 299 h 441"/>
                <a:gd name="T28" fmla="*/ 206 w 412"/>
                <a:gd name="T29" fmla="*/ 333 h 441"/>
                <a:gd name="T30" fmla="*/ 369 w 412"/>
                <a:gd name="T31" fmla="*/ 299 h 441"/>
                <a:gd name="T32" fmla="*/ 386 w 412"/>
                <a:gd name="T33" fmla="*/ 303 h 441"/>
                <a:gd name="T34" fmla="*/ 381 w 412"/>
                <a:gd name="T35" fmla="*/ 320 h 441"/>
                <a:gd name="T36" fmla="*/ 381 w 412"/>
                <a:gd name="T37" fmla="*/ 223 h 441"/>
                <a:gd name="T38" fmla="*/ 206 w 412"/>
                <a:gd name="T39" fmla="*/ 260 h 441"/>
                <a:gd name="T40" fmla="*/ 30 w 412"/>
                <a:gd name="T41" fmla="*/ 223 h 441"/>
                <a:gd name="T42" fmla="*/ 25 w 412"/>
                <a:gd name="T43" fmla="*/ 207 h 441"/>
                <a:gd name="T44" fmla="*/ 42 w 412"/>
                <a:gd name="T45" fmla="*/ 202 h 441"/>
                <a:gd name="T46" fmla="*/ 206 w 412"/>
                <a:gd name="T47" fmla="*/ 236 h 441"/>
                <a:gd name="T48" fmla="*/ 369 w 412"/>
                <a:gd name="T49" fmla="*/ 202 h 441"/>
                <a:gd name="T50" fmla="*/ 386 w 412"/>
                <a:gd name="T51" fmla="*/ 207 h 441"/>
                <a:gd name="T52" fmla="*/ 381 w 412"/>
                <a:gd name="T53" fmla="*/ 223 h 441"/>
                <a:gd name="T54" fmla="*/ 381 w 412"/>
                <a:gd name="T55" fmla="*/ 126 h 441"/>
                <a:gd name="T56" fmla="*/ 206 w 412"/>
                <a:gd name="T57" fmla="*/ 164 h 441"/>
                <a:gd name="T58" fmla="*/ 30 w 412"/>
                <a:gd name="T59" fmla="*/ 126 h 441"/>
                <a:gd name="T60" fmla="*/ 25 w 412"/>
                <a:gd name="T61" fmla="*/ 110 h 441"/>
                <a:gd name="T62" fmla="*/ 42 w 412"/>
                <a:gd name="T63" fmla="*/ 106 h 441"/>
                <a:gd name="T64" fmla="*/ 206 w 412"/>
                <a:gd name="T65" fmla="*/ 140 h 441"/>
                <a:gd name="T66" fmla="*/ 369 w 412"/>
                <a:gd name="T67" fmla="*/ 106 h 441"/>
                <a:gd name="T68" fmla="*/ 386 w 412"/>
                <a:gd name="T69" fmla="*/ 110 h 441"/>
                <a:gd name="T70" fmla="*/ 381 w 412"/>
                <a:gd name="T71" fmla="*/ 12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2" h="441">
                  <a:moveTo>
                    <a:pt x="206" y="0"/>
                  </a:moveTo>
                  <a:cubicBezTo>
                    <a:pt x="92" y="0"/>
                    <a:pt x="0" y="37"/>
                    <a:pt x="0" y="82"/>
                  </a:cubicBezTo>
                  <a:cubicBezTo>
                    <a:pt x="0" y="82"/>
                    <a:pt x="0" y="361"/>
                    <a:pt x="0" y="361"/>
                  </a:cubicBezTo>
                  <a:cubicBezTo>
                    <a:pt x="0" y="361"/>
                    <a:pt x="0" y="361"/>
                    <a:pt x="0" y="361"/>
                  </a:cubicBezTo>
                  <a:cubicBezTo>
                    <a:pt x="1" y="406"/>
                    <a:pt x="93" y="441"/>
                    <a:pt x="206" y="441"/>
                  </a:cubicBezTo>
                  <a:cubicBezTo>
                    <a:pt x="318" y="441"/>
                    <a:pt x="410" y="406"/>
                    <a:pt x="411" y="361"/>
                  </a:cubicBezTo>
                  <a:cubicBezTo>
                    <a:pt x="412" y="361"/>
                    <a:pt x="412" y="361"/>
                    <a:pt x="412" y="361"/>
                  </a:cubicBezTo>
                  <a:cubicBezTo>
                    <a:pt x="412" y="361"/>
                    <a:pt x="412" y="82"/>
                    <a:pt x="412" y="82"/>
                  </a:cubicBezTo>
                  <a:cubicBezTo>
                    <a:pt x="412" y="37"/>
                    <a:pt x="319" y="0"/>
                    <a:pt x="206" y="0"/>
                  </a:cubicBezTo>
                  <a:close/>
                  <a:moveTo>
                    <a:pt x="381" y="320"/>
                  </a:moveTo>
                  <a:cubicBezTo>
                    <a:pt x="341" y="343"/>
                    <a:pt x="276" y="357"/>
                    <a:pt x="206" y="357"/>
                  </a:cubicBezTo>
                  <a:cubicBezTo>
                    <a:pt x="136" y="357"/>
                    <a:pt x="70" y="343"/>
                    <a:pt x="30" y="320"/>
                  </a:cubicBezTo>
                  <a:cubicBezTo>
                    <a:pt x="24" y="316"/>
                    <a:pt x="22" y="309"/>
                    <a:pt x="25" y="303"/>
                  </a:cubicBezTo>
                  <a:cubicBezTo>
                    <a:pt x="29" y="297"/>
                    <a:pt x="36" y="295"/>
                    <a:pt x="42" y="299"/>
                  </a:cubicBezTo>
                  <a:cubicBezTo>
                    <a:pt x="78" y="320"/>
                    <a:pt x="140" y="333"/>
                    <a:pt x="206" y="333"/>
                  </a:cubicBezTo>
                  <a:cubicBezTo>
                    <a:pt x="272" y="333"/>
                    <a:pt x="333" y="320"/>
                    <a:pt x="369" y="299"/>
                  </a:cubicBezTo>
                  <a:cubicBezTo>
                    <a:pt x="375" y="295"/>
                    <a:pt x="382" y="297"/>
                    <a:pt x="386" y="303"/>
                  </a:cubicBezTo>
                  <a:cubicBezTo>
                    <a:pt x="389" y="309"/>
                    <a:pt x="387" y="316"/>
                    <a:pt x="381" y="320"/>
                  </a:cubicBezTo>
                  <a:close/>
                  <a:moveTo>
                    <a:pt x="381" y="223"/>
                  </a:moveTo>
                  <a:cubicBezTo>
                    <a:pt x="341" y="246"/>
                    <a:pt x="276" y="260"/>
                    <a:pt x="206" y="260"/>
                  </a:cubicBezTo>
                  <a:cubicBezTo>
                    <a:pt x="136" y="260"/>
                    <a:pt x="70" y="246"/>
                    <a:pt x="30" y="223"/>
                  </a:cubicBezTo>
                  <a:cubicBezTo>
                    <a:pt x="24" y="220"/>
                    <a:pt x="22" y="212"/>
                    <a:pt x="25" y="207"/>
                  </a:cubicBezTo>
                  <a:cubicBezTo>
                    <a:pt x="29" y="201"/>
                    <a:pt x="36" y="199"/>
                    <a:pt x="42" y="202"/>
                  </a:cubicBezTo>
                  <a:cubicBezTo>
                    <a:pt x="78" y="224"/>
                    <a:pt x="140" y="236"/>
                    <a:pt x="206" y="236"/>
                  </a:cubicBezTo>
                  <a:cubicBezTo>
                    <a:pt x="272" y="236"/>
                    <a:pt x="333" y="224"/>
                    <a:pt x="369" y="202"/>
                  </a:cubicBezTo>
                  <a:cubicBezTo>
                    <a:pt x="375" y="199"/>
                    <a:pt x="382" y="201"/>
                    <a:pt x="386" y="207"/>
                  </a:cubicBezTo>
                  <a:cubicBezTo>
                    <a:pt x="389" y="212"/>
                    <a:pt x="387" y="220"/>
                    <a:pt x="381" y="223"/>
                  </a:cubicBezTo>
                  <a:close/>
                  <a:moveTo>
                    <a:pt x="381" y="126"/>
                  </a:moveTo>
                  <a:cubicBezTo>
                    <a:pt x="341" y="150"/>
                    <a:pt x="276" y="164"/>
                    <a:pt x="206" y="164"/>
                  </a:cubicBezTo>
                  <a:cubicBezTo>
                    <a:pt x="136" y="164"/>
                    <a:pt x="70" y="150"/>
                    <a:pt x="30" y="126"/>
                  </a:cubicBezTo>
                  <a:cubicBezTo>
                    <a:pt x="24" y="123"/>
                    <a:pt x="22" y="116"/>
                    <a:pt x="25" y="110"/>
                  </a:cubicBezTo>
                  <a:cubicBezTo>
                    <a:pt x="29" y="104"/>
                    <a:pt x="36" y="102"/>
                    <a:pt x="42" y="106"/>
                  </a:cubicBezTo>
                  <a:cubicBezTo>
                    <a:pt x="78" y="127"/>
                    <a:pt x="140" y="140"/>
                    <a:pt x="206" y="140"/>
                  </a:cubicBezTo>
                  <a:cubicBezTo>
                    <a:pt x="272" y="140"/>
                    <a:pt x="333" y="127"/>
                    <a:pt x="369" y="106"/>
                  </a:cubicBezTo>
                  <a:cubicBezTo>
                    <a:pt x="375" y="102"/>
                    <a:pt x="382" y="104"/>
                    <a:pt x="386" y="110"/>
                  </a:cubicBezTo>
                  <a:cubicBezTo>
                    <a:pt x="389" y="116"/>
                    <a:pt x="387" y="123"/>
                    <a:pt x="381" y="12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97" name="Group 196"/>
          <p:cNvGrpSpPr/>
          <p:nvPr/>
        </p:nvGrpSpPr>
        <p:grpSpPr>
          <a:xfrm>
            <a:off x="7187427" y="4479497"/>
            <a:ext cx="187784" cy="187833"/>
            <a:chOff x="2033588" y="1128713"/>
            <a:chExt cx="161925" cy="161925"/>
          </a:xfrm>
        </p:grpSpPr>
        <p:sp>
          <p:nvSpPr>
            <p:cNvPr id="198"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8"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1" name="Group 210"/>
          <p:cNvGrpSpPr/>
          <p:nvPr/>
        </p:nvGrpSpPr>
        <p:grpSpPr>
          <a:xfrm>
            <a:off x="6845955" y="4478039"/>
            <a:ext cx="191250" cy="193193"/>
            <a:chOff x="2800350" y="1128713"/>
            <a:chExt cx="160338" cy="161925"/>
          </a:xfrm>
        </p:grpSpPr>
        <p:sp>
          <p:nvSpPr>
            <p:cNvPr id="212" name="Oval 10"/>
            <p:cNvSpPr>
              <a:spLocks noChangeArrowheads="1"/>
            </p:cNvSpPr>
            <p:nvPr/>
          </p:nvSpPr>
          <p:spPr bwMode="auto">
            <a:xfrm>
              <a:off x="2800350" y="1128713"/>
              <a:ext cx="160338" cy="161925"/>
            </a:xfrm>
            <a:prstGeom prst="ellipse">
              <a:avLst/>
            </a:prstGeom>
            <a:solidFill>
              <a:srgbClr val="669D3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3" name="Freeform 11"/>
            <p:cNvSpPr>
              <a:spLocks/>
            </p:cNvSpPr>
            <p:nvPr/>
          </p:nvSpPr>
          <p:spPr bwMode="auto">
            <a:xfrm>
              <a:off x="2825750" y="1152525"/>
              <a:ext cx="103188" cy="112712"/>
            </a:xfrm>
            <a:custGeom>
              <a:avLst/>
              <a:gdLst>
                <a:gd name="T0" fmla="*/ 62 w 115"/>
                <a:gd name="T1" fmla="*/ 125 h 125"/>
                <a:gd name="T2" fmla="*/ 50 w 115"/>
                <a:gd name="T3" fmla="*/ 111 h 125"/>
                <a:gd name="T4" fmla="*/ 4 w 115"/>
                <a:gd name="T5" fmla="*/ 65 h 125"/>
                <a:gd name="T6" fmla="*/ 3 w 115"/>
                <a:gd name="T7" fmla="*/ 52 h 125"/>
                <a:gd name="T8" fmla="*/ 17 w 115"/>
                <a:gd name="T9" fmla="*/ 51 h 125"/>
                <a:gd name="T10" fmla="*/ 52 w 115"/>
                <a:gd name="T11" fmla="*/ 85 h 125"/>
                <a:gd name="T12" fmla="*/ 99 w 115"/>
                <a:gd name="T13" fmla="*/ 3 h 125"/>
                <a:gd name="T14" fmla="*/ 112 w 115"/>
                <a:gd name="T15" fmla="*/ 5 h 125"/>
                <a:gd name="T16" fmla="*/ 111 w 115"/>
                <a:gd name="T17" fmla="*/ 18 h 125"/>
                <a:gd name="T18" fmla="*/ 66 w 115"/>
                <a:gd name="T19" fmla="*/ 106 h 125"/>
                <a:gd name="T20" fmla="*/ 62 w 115"/>
                <a:gd name="T21"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125">
                  <a:moveTo>
                    <a:pt x="62" y="125"/>
                  </a:moveTo>
                  <a:cubicBezTo>
                    <a:pt x="50" y="111"/>
                    <a:pt x="50" y="111"/>
                    <a:pt x="50" y="111"/>
                  </a:cubicBezTo>
                  <a:cubicBezTo>
                    <a:pt x="32" y="91"/>
                    <a:pt x="28" y="86"/>
                    <a:pt x="4" y="65"/>
                  </a:cubicBezTo>
                  <a:cubicBezTo>
                    <a:pt x="0" y="62"/>
                    <a:pt x="0" y="56"/>
                    <a:pt x="3" y="52"/>
                  </a:cubicBezTo>
                  <a:cubicBezTo>
                    <a:pt x="7" y="48"/>
                    <a:pt x="13" y="48"/>
                    <a:pt x="17" y="51"/>
                  </a:cubicBezTo>
                  <a:cubicBezTo>
                    <a:pt x="35" y="67"/>
                    <a:pt x="42" y="74"/>
                    <a:pt x="52" y="85"/>
                  </a:cubicBezTo>
                  <a:cubicBezTo>
                    <a:pt x="61" y="58"/>
                    <a:pt x="79" y="18"/>
                    <a:pt x="99" y="3"/>
                  </a:cubicBezTo>
                  <a:cubicBezTo>
                    <a:pt x="103" y="0"/>
                    <a:pt x="109" y="1"/>
                    <a:pt x="112" y="5"/>
                  </a:cubicBezTo>
                  <a:cubicBezTo>
                    <a:pt x="115" y="9"/>
                    <a:pt x="115" y="15"/>
                    <a:pt x="111" y="18"/>
                  </a:cubicBezTo>
                  <a:cubicBezTo>
                    <a:pt x="92" y="32"/>
                    <a:pt x="71" y="81"/>
                    <a:pt x="66" y="106"/>
                  </a:cubicBezTo>
                  <a:lnTo>
                    <a:pt x="62" y="12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 name="Group 2"/>
          <p:cNvGrpSpPr/>
          <p:nvPr/>
        </p:nvGrpSpPr>
        <p:grpSpPr>
          <a:xfrm>
            <a:off x="825865" y="4285116"/>
            <a:ext cx="5380808" cy="1887084"/>
            <a:chOff x="825865" y="4102875"/>
            <a:chExt cx="5380808" cy="1887084"/>
          </a:xfrm>
        </p:grpSpPr>
        <p:cxnSp>
          <p:nvCxnSpPr>
            <p:cNvPr id="357" name="Straight Connector 356"/>
            <p:cNvCxnSpPr/>
            <p:nvPr/>
          </p:nvCxnSpPr>
          <p:spPr>
            <a:xfrm>
              <a:off x="4918394" y="5285002"/>
              <a:ext cx="388000" cy="0"/>
            </a:xfrm>
            <a:prstGeom prst="line">
              <a:avLst/>
            </a:prstGeom>
            <a:ln w="25400" cap="rnd">
              <a:solidFill>
                <a:srgbClr val="DE2031"/>
              </a:solidFill>
              <a:prstDash val="sysDash"/>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a:off x="6206673" y="4102875"/>
              <a:ext cx="0" cy="118786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825865" y="4688325"/>
              <a:ext cx="4184673" cy="1301634"/>
              <a:chOff x="1995496" y="4688325"/>
              <a:chExt cx="4184673" cy="1301634"/>
            </a:xfrm>
          </p:grpSpPr>
          <p:sp>
            <p:nvSpPr>
              <p:cNvPr id="309" name="Rounded Rectangle 308"/>
              <p:cNvSpPr/>
              <p:nvPr/>
            </p:nvSpPr>
            <p:spPr>
              <a:xfrm>
                <a:off x="2032721" y="4764560"/>
                <a:ext cx="4147448" cy="1225399"/>
              </a:xfrm>
              <a:prstGeom prst="roundRect">
                <a:avLst>
                  <a:gd name="adj" fmla="val 8285"/>
                </a:avLst>
              </a:prstGeom>
              <a:solidFill>
                <a:schemeClr val="bg1"/>
              </a:solidFill>
              <a:ln w="12700" cmpd="sng">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0" name="Rounded Rectangle 309"/>
              <p:cNvSpPr/>
              <p:nvPr/>
            </p:nvSpPr>
            <p:spPr>
              <a:xfrm>
                <a:off x="3537611" y="4688325"/>
                <a:ext cx="1137666" cy="130416"/>
              </a:xfrm>
              <a:prstGeom prst="roundRect">
                <a:avLst>
                  <a:gd name="adj" fmla="val 24315"/>
                </a:avLst>
              </a:prstGeom>
              <a:solidFill>
                <a:srgbClr val="4E4F53"/>
              </a:solidFill>
              <a:ln w="254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11" name="TextBox 310"/>
              <p:cNvSpPr txBox="1"/>
              <p:nvPr/>
            </p:nvSpPr>
            <p:spPr>
              <a:xfrm>
                <a:off x="3366773" y="4701495"/>
                <a:ext cx="1475876" cy="96950"/>
              </a:xfrm>
              <a:prstGeom prst="rect">
                <a:avLst/>
              </a:prstGeom>
              <a:noFill/>
            </p:spPr>
            <p:txBody>
              <a:bodyPr wrap="square" lIns="0" tIns="0" rIns="0" bIns="0" rtlCol="0">
                <a:spAutoFit/>
              </a:bodyPr>
              <a:lstStyle/>
              <a:p>
                <a:pPr algn="ctr">
                  <a:lnSpc>
                    <a:spcPct val="90000"/>
                  </a:lnSpc>
                </a:pPr>
                <a:r>
                  <a:rPr lang="en-US" sz="700" b="1" dirty="0">
                    <a:gradFill>
                      <a:gsLst>
                        <a:gs pos="0">
                          <a:schemeClr val="bg1"/>
                        </a:gs>
                        <a:gs pos="100000">
                          <a:schemeClr val="bg1"/>
                        </a:gs>
                      </a:gsLst>
                      <a:path path="shape">
                        <a:fillToRect l="50000" t="50000" r="50000" b="50000"/>
                      </a:path>
                    </a:gradFill>
                    <a:latin typeface="Arial" charset="0"/>
                    <a:ea typeface="Arial" charset="0"/>
                    <a:cs typeface="Arial" charset="0"/>
                  </a:rPr>
                  <a:t>Threat Feed Intelligence</a:t>
                </a:r>
              </a:p>
            </p:txBody>
          </p:sp>
          <p:sp>
            <p:nvSpPr>
              <p:cNvPr id="315" name="TextBox 314"/>
              <p:cNvSpPr txBox="1"/>
              <p:nvPr/>
            </p:nvSpPr>
            <p:spPr>
              <a:xfrm>
                <a:off x="1995496" y="5533821"/>
                <a:ext cx="1097616"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Scanner</a:t>
                </a:r>
              </a:p>
            </p:txBody>
          </p:sp>
          <p:sp>
            <p:nvSpPr>
              <p:cNvPr id="316" name="TextBox 315"/>
              <p:cNvSpPr txBox="1"/>
              <p:nvPr/>
            </p:nvSpPr>
            <p:spPr>
              <a:xfrm>
                <a:off x="2999076" y="5533821"/>
                <a:ext cx="735394"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Anonymous</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Proxies</a:t>
                </a:r>
              </a:p>
            </p:txBody>
          </p:sp>
          <p:sp>
            <p:nvSpPr>
              <p:cNvPr id="321" name="TextBox 320"/>
              <p:cNvSpPr txBox="1"/>
              <p:nvPr/>
            </p:nvSpPr>
            <p:spPr>
              <a:xfrm>
                <a:off x="3756607" y="5533821"/>
                <a:ext cx="828270"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Anonymous</a:t>
                </a:r>
                <a:b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Requests</a:t>
                </a:r>
              </a:p>
            </p:txBody>
          </p:sp>
          <p:sp>
            <p:nvSpPr>
              <p:cNvPr id="322" name="TextBox 321"/>
              <p:cNvSpPr txBox="1"/>
              <p:nvPr/>
            </p:nvSpPr>
            <p:spPr>
              <a:xfrm>
                <a:off x="4769544" y="5547166"/>
                <a:ext cx="557814"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Botnet</a:t>
                </a:r>
              </a:p>
            </p:txBody>
          </p:sp>
          <p:sp>
            <p:nvSpPr>
              <p:cNvPr id="323" name="TextBox 322"/>
              <p:cNvSpPr txBox="1"/>
              <p:nvPr/>
            </p:nvSpPr>
            <p:spPr>
              <a:xfrm>
                <a:off x="5421625" y="5520476"/>
                <a:ext cx="665726"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Attackers</a:t>
                </a:r>
              </a:p>
            </p:txBody>
          </p:sp>
          <p:grpSp>
            <p:nvGrpSpPr>
              <p:cNvPr id="15" name="Group 14"/>
              <p:cNvGrpSpPr/>
              <p:nvPr/>
            </p:nvGrpSpPr>
            <p:grpSpPr>
              <a:xfrm>
                <a:off x="2201603" y="5110687"/>
                <a:ext cx="604538" cy="368514"/>
                <a:chOff x="9490413" y="1879474"/>
                <a:chExt cx="905945" cy="552246"/>
              </a:xfrm>
            </p:grpSpPr>
            <p:sp>
              <p:nvSpPr>
                <p:cNvPr id="324" name="Freeform 8"/>
                <p:cNvSpPr>
                  <a:spLocks noEditPoints="1"/>
                </p:cNvSpPr>
                <p:nvPr/>
              </p:nvSpPr>
              <p:spPr bwMode="auto">
                <a:xfrm>
                  <a:off x="9806614" y="2248465"/>
                  <a:ext cx="589741" cy="148101"/>
                </a:xfrm>
                <a:custGeom>
                  <a:avLst/>
                  <a:gdLst>
                    <a:gd name="T0" fmla="*/ 392 w 416"/>
                    <a:gd name="T1" fmla="*/ 0 h 103"/>
                    <a:gd name="T2" fmla="*/ 115 w 416"/>
                    <a:gd name="T3" fmla="*/ 0 h 103"/>
                    <a:gd name="T4" fmla="*/ 96 w 416"/>
                    <a:gd name="T5" fmla="*/ 24 h 103"/>
                    <a:gd name="T6" fmla="*/ 0 w 416"/>
                    <a:gd name="T7" fmla="*/ 67 h 103"/>
                    <a:gd name="T8" fmla="*/ 0 w 416"/>
                    <a:gd name="T9" fmla="*/ 78 h 103"/>
                    <a:gd name="T10" fmla="*/ 25 w 416"/>
                    <a:gd name="T11" fmla="*/ 103 h 103"/>
                    <a:gd name="T12" fmla="*/ 392 w 416"/>
                    <a:gd name="T13" fmla="*/ 103 h 103"/>
                    <a:gd name="T14" fmla="*/ 416 w 416"/>
                    <a:gd name="T15" fmla="*/ 78 h 103"/>
                    <a:gd name="T16" fmla="*/ 416 w 416"/>
                    <a:gd name="T17" fmla="*/ 25 h 103"/>
                    <a:gd name="T18" fmla="*/ 392 w 416"/>
                    <a:gd name="T19" fmla="*/ 0 h 103"/>
                    <a:gd name="T20" fmla="*/ 208 w 416"/>
                    <a:gd name="T21" fmla="*/ 84 h 103"/>
                    <a:gd name="T22" fmla="*/ 176 w 416"/>
                    <a:gd name="T23" fmla="*/ 52 h 103"/>
                    <a:gd name="T24" fmla="*/ 208 w 416"/>
                    <a:gd name="T25" fmla="*/ 20 h 103"/>
                    <a:gd name="T26" fmla="*/ 240 w 416"/>
                    <a:gd name="T27" fmla="*/ 52 h 103"/>
                    <a:gd name="T28" fmla="*/ 208 w 416"/>
                    <a:gd name="T29" fmla="*/ 8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6" h="103">
                      <a:moveTo>
                        <a:pt x="392" y="0"/>
                      </a:moveTo>
                      <a:cubicBezTo>
                        <a:pt x="115" y="0"/>
                        <a:pt x="115" y="0"/>
                        <a:pt x="115" y="0"/>
                      </a:cubicBezTo>
                      <a:cubicBezTo>
                        <a:pt x="110" y="9"/>
                        <a:pt x="103" y="17"/>
                        <a:pt x="96" y="24"/>
                      </a:cubicBezTo>
                      <a:cubicBezTo>
                        <a:pt x="70" y="50"/>
                        <a:pt x="36" y="65"/>
                        <a:pt x="0" y="67"/>
                      </a:cubicBezTo>
                      <a:cubicBezTo>
                        <a:pt x="0" y="78"/>
                        <a:pt x="0" y="78"/>
                        <a:pt x="0" y="78"/>
                      </a:cubicBezTo>
                      <a:cubicBezTo>
                        <a:pt x="0" y="92"/>
                        <a:pt x="11" y="103"/>
                        <a:pt x="25" y="103"/>
                      </a:cubicBezTo>
                      <a:cubicBezTo>
                        <a:pt x="392" y="103"/>
                        <a:pt x="392" y="103"/>
                        <a:pt x="392" y="103"/>
                      </a:cubicBezTo>
                      <a:cubicBezTo>
                        <a:pt x="405" y="103"/>
                        <a:pt x="416" y="92"/>
                        <a:pt x="416" y="78"/>
                      </a:cubicBezTo>
                      <a:cubicBezTo>
                        <a:pt x="416" y="25"/>
                        <a:pt x="416" y="25"/>
                        <a:pt x="416" y="25"/>
                      </a:cubicBezTo>
                      <a:cubicBezTo>
                        <a:pt x="416" y="11"/>
                        <a:pt x="405" y="0"/>
                        <a:pt x="392" y="0"/>
                      </a:cubicBezTo>
                      <a:close/>
                      <a:moveTo>
                        <a:pt x="208" y="84"/>
                      </a:moveTo>
                      <a:cubicBezTo>
                        <a:pt x="191" y="84"/>
                        <a:pt x="176" y="69"/>
                        <a:pt x="176" y="52"/>
                      </a:cubicBezTo>
                      <a:cubicBezTo>
                        <a:pt x="176" y="34"/>
                        <a:pt x="191" y="20"/>
                        <a:pt x="208" y="20"/>
                      </a:cubicBezTo>
                      <a:cubicBezTo>
                        <a:pt x="226" y="20"/>
                        <a:pt x="240" y="34"/>
                        <a:pt x="240" y="52"/>
                      </a:cubicBezTo>
                      <a:cubicBezTo>
                        <a:pt x="240" y="69"/>
                        <a:pt x="226" y="84"/>
                        <a:pt x="208" y="84"/>
                      </a:cubicBezTo>
                      <a:close/>
                    </a:path>
                  </a:pathLst>
                </a:custGeom>
                <a:solidFill>
                  <a:srgbClr val="4E4F5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325" name="Freeform 9"/>
                <p:cNvSpPr>
                  <a:spLocks noEditPoints="1"/>
                </p:cNvSpPr>
                <p:nvPr/>
              </p:nvSpPr>
              <p:spPr bwMode="auto">
                <a:xfrm>
                  <a:off x="9806614" y="1879474"/>
                  <a:ext cx="589741" cy="148101"/>
                </a:xfrm>
                <a:custGeom>
                  <a:avLst/>
                  <a:gdLst>
                    <a:gd name="T0" fmla="*/ 392 w 416"/>
                    <a:gd name="T1" fmla="*/ 0 h 103"/>
                    <a:gd name="T2" fmla="*/ 25 w 416"/>
                    <a:gd name="T3" fmla="*/ 0 h 103"/>
                    <a:gd name="T4" fmla="*/ 0 w 416"/>
                    <a:gd name="T5" fmla="*/ 24 h 103"/>
                    <a:gd name="T6" fmla="*/ 0 w 416"/>
                    <a:gd name="T7" fmla="*/ 28 h 103"/>
                    <a:gd name="T8" fmla="*/ 96 w 416"/>
                    <a:gd name="T9" fmla="*/ 71 h 103"/>
                    <a:gd name="T10" fmla="*/ 120 w 416"/>
                    <a:gd name="T11" fmla="*/ 103 h 103"/>
                    <a:gd name="T12" fmla="*/ 392 w 416"/>
                    <a:gd name="T13" fmla="*/ 103 h 103"/>
                    <a:gd name="T14" fmla="*/ 416 w 416"/>
                    <a:gd name="T15" fmla="*/ 78 h 103"/>
                    <a:gd name="T16" fmla="*/ 416 w 416"/>
                    <a:gd name="T17" fmla="*/ 24 h 103"/>
                    <a:gd name="T18" fmla="*/ 392 w 416"/>
                    <a:gd name="T19" fmla="*/ 0 h 103"/>
                    <a:gd name="T20" fmla="*/ 208 w 416"/>
                    <a:gd name="T21" fmla="*/ 83 h 103"/>
                    <a:gd name="T22" fmla="*/ 176 w 416"/>
                    <a:gd name="T23" fmla="*/ 51 h 103"/>
                    <a:gd name="T24" fmla="*/ 208 w 416"/>
                    <a:gd name="T25" fmla="*/ 19 h 103"/>
                    <a:gd name="T26" fmla="*/ 240 w 416"/>
                    <a:gd name="T27" fmla="*/ 51 h 103"/>
                    <a:gd name="T28" fmla="*/ 208 w 416"/>
                    <a:gd name="T29" fmla="*/ 8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16" h="103">
                      <a:moveTo>
                        <a:pt x="392" y="0"/>
                      </a:moveTo>
                      <a:cubicBezTo>
                        <a:pt x="25" y="0"/>
                        <a:pt x="25" y="0"/>
                        <a:pt x="25" y="0"/>
                      </a:cubicBezTo>
                      <a:cubicBezTo>
                        <a:pt x="11" y="0"/>
                        <a:pt x="0" y="11"/>
                        <a:pt x="0" y="24"/>
                      </a:cubicBezTo>
                      <a:cubicBezTo>
                        <a:pt x="0" y="28"/>
                        <a:pt x="0" y="28"/>
                        <a:pt x="0" y="28"/>
                      </a:cubicBezTo>
                      <a:cubicBezTo>
                        <a:pt x="36" y="30"/>
                        <a:pt x="70" y="45"/>
                        <a:pt x="96" y="71"/>
                      </a:cubicBezTo>
                      <a:cubicBezTo>
                        <a:pt x="105" y="81"/>
                        <a:pt x="113" y="91"/>
                        <a:pt x="120" y="103"/>
                      </a:cubicBezTo>
                      <a:cubicBezTo>
                        <a:pt x="392" y="103"/>
                        <a:pt x="392" y="103"/>
                        <a:pt x="392" y="103"/>
                      </a:cubicBezTo>
                      <a:cubicBezTo>
                        <a:pt x="405" y="103"/>
                        <a:pt x="416" y="92"/>
                        <a:pt x="416" y="78"/>
                      </a:cubicBezTo>
                      <a:cubicBezTo>
                        <a:pt x="416" y="24"/>
                        <a:pt x="416" y="24"/>
                        <a:pt x="416" y="24"/>
                      </a:cubicBezTo>
                      <a:cubicBezTo>
                        <a:pt x="416" y="11"/>
                        <a:pt x="405" y="0"/>
                        <a:pt x="392" y="0"/>
                      </a:cubicBezTo>
                      <a:close/>
                      <a:moveTo>
                        <a:pt x="208" y="83"/>
                      </a:moveTo>
                      <a:cubicBezTo>
                        <a:pt x="191" y="83"/>
                        <a:pt x="176" y="69"/>
                        <a:pt x="176" y="51"/>
                      </a:cubicBezTo>
                      <a:cubicBezTo>
                        <a:pt x="176" y="34"/>
                        <a:pt x="191" y="19"/>
                        <a:pt x="208" y="19"/>
                      </a:cubicBezTo>
                      <a:cubicBezTo>
                        <a:pt x="226" y="19"/>
                        <a:pt x="240" y="34"/>
                        <a:pt x="240" y="51"/>
                      </a:cubicBezTo>
                      <a:cubicBezTo>
                        <a:pt x="240" y="69"/>
                        <a:pt x="226" y="83"/>
                        <a:pt x="208" y="83"/>
                      </a:cubicBezTo>
                      <a:close/>
                    </a:path>
                  </a:pathLst>
                </a:custGeom>
                <a:solidFill>
                  <a:srgbClr val="4E4F5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326" name="Freeform 10"/>
                <p:cNvSpPr>
                  <a:spLocks noEditPoints="1"/>
                </p:cNvSpPr>
                <p:nvPr/>
              </p:nvSpPr>
              <p:spPr bwMode="auto">
                <a:xfrm>
                  <a:off x="9989814" y="2065226"/>
                  <a:ext cx="406544" cy="145590"/>
                </a:xfrm>
                <a:custGeom>
                  <a:avLst/>
                  <a:gdLst>
                    <a:gd name="T0" fmla="*/ 263 w 287"/>
                    <a:gd name="T1" fmla="*/ 0 h 103"/>
                    <a:gd name="T2" fmla="*/ 3 w 287"/>
                    <a:gd name="T3" fmla="*/ 0 h 103"/>
                    <a:gd name="T4" fmla="*/ 11 w 287"/>
                    <a:gd name="T5" fmla="*/ 48 h 103"/>
                    <a:gd name="T6" fmla="*/ 0 w 287"/>
                    <a:gd name="T7" fmla="*/ 103 h 103"/>
                    <a:gd name="T8" fmla="*/ 263 w 287"/>
                    <a:gd name="T9" fmla="*/ 103 h 103"/>
                    <a:gd name="T10" fmla="*/ 287 w 287"/>
                    <a:gd name="T11" fmla="*/ 79 h 103"/>
                    <a:gd name="T12" fmla="*/ 287 w 287"/>
                    <a:gd name="T13" fmla="*/ 25 h 103"/>
                    <a:gd name="T14" fmla="*/ 263 w 287"/>
                    <a:gd name="T15" fmla="*/ 0 h 103"/>
                    <a:gd name="T16" fmla="*/ 79 w 287"/>
                    <a:gd name="T17" fmla="*/ 84 h 103"/>
                    <a:gd name="T18" fmla="*/ 47 w 287"/>
                    <a:gd name="T19" fmla="*/ 52 h 103"/>
                    <a:gd name="T20" fmla="*/ 79 w 287"/>
                    <a:gd name="T21" fmla="*/ 20 h 103"/>
                    <a:gd name="T22" fmla="*/ 111 w 287"/>
                    <a:gd name="T23" fmla="*/ 52 h 103"/>
                    <a:gd name="T24" fmla="*/ 79 w 287"/>
                    <a:gd name="T25" fmla="*/ 8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103">
                      <a:moveTo>
                        <a:pt x="263" y="0"/>
                      </a:moveTo>
                      <a:cubicBezTo>
                        <a:pt x="3" y="0"/>
                        <a:pt x="3" y="0"/>
                        <a:pt x="3" y="0"/>
                      </a:cubicBezTo>
                      <a:cubicBezTo>
                        <a:pt x="8" y="16"/>
                        <a:pt x="11" y="32"/>
                        <a:pt x="11" y="48"/>
                      </a:cubicBezTo>
                      <a:cubicBezTo>
                        <a:pt x="11" y="67"/>
                        <a:pt x="7" y="86"/>
                        <a:pt x="0" y="103"/>
                      </a:cubicBezTo>
                      <a:cubicBezTo>
                        <a:pt x="263" y="103"/>
                        <a:pt x="263" y="103"/>
                        <a:pt x="263" y="103"/>
                      </a:cubicBezTo>
                      <a:cubicBezTo>
                        <a:pt x="276" y="103"/>
                        <a:pt x="287" y="92"/>
                        <a:pt x="287" y="79"/>
                      </a:cubicBezTo>
                      <a:cubicBezTo>
                        <a:pt x="287" y="25"/>
                        <a:pt x="287" y="25"/>
                        <a:pt x="287" y="25"/>
                      </a:cubicBezTo>
                      <a:cubicBezTo>
                        <a:pt x="287" y="12"/>
                        <a:pt x="276" y="0"/>
                        <a:pt x="263" y="0"/>
                      </a:cubicBezTo>
                      <a:close/>
                      <a:moveTo>
                        <a:pt x="79" y="84"/>
                      </a:moveTo>
                      <a:cubicBezTo>
                        <a:pt x="62" y="84"/>
                        <a:pt x="47" y="69"/>
                        <a:pt x="47" y="52"/>
                      </a:cubicBezTo>
                      <a:cubicBezTo>
                        <a:pt x="47" y="34"/>
                        <a:pt x="62" y="20"/>
                        <a:pt x="79" y="20"/>
                      </a:cubicBezTo>
                      <a:cubicBezTo>
                        <a:pt x="97" y="20"/>
                        <a:pt x="111" y="34"/>
                        <a:pt x="111" y="52"/>
                      </a:cubicBezTo>
                      <a:cubicBezTo>
                        <a:pt x="111" y="69"/>
                        <a:pt x="97" y="84"/>
                        <a:pt x="79" y="84"/>
                      </a:cubicBezTo>
                      <a:close/>
                    </a:path>
                  </a:pathLst>
                </a:custGeom>
                <a:solidFill>
                  <a:srgbClr val="4E4F5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327" name="Freeform 11"/>
                <p:cNvSpPr>
                  <a:spLocks noEditPoints="1"/>
                </p:cNvSpPr>
                <p:nvPr/>
              </p:nvSpPr>
              <p:spPr bwMode="auto">
                <a:xfrm>
                  <a:off x="9490413" y="1949765"/>
                  <a:ext cx="484340" cy="481955"/>
                </a:xfrm>
                <a:custGeom>
                  <a:avLst/>
                  <a:gdLst>
                    <a:gd name="T0" fmla="*/ 339 w 339"/>
                    <a:gd name="T1" fmla="*/ 128 h 339"/>
                    <a:gd name="T2" fmla="*/ 302 w 339"/>
                    <a:gd name="T3" fmla="*/ 37 h 339"/>
                    <a:gd name="T4" fmla="*/ 211 w 339"/>
                    <a:gd name="T5" fmla="*/ 0 h 339"/>
                    <a:gd name="T6" fmla="*/ 121 w 339"/>
                    <a:gd name="T7" fmla="*/ 37 h 339"/>
                    <a:gd name="T8" fmla="*/ 83 w 339"/>
                    <a:gd name="T9" fmla="*/ 128 h 339"/>
                    <a:gd name="T10" fmla="*/ 104 w 339"/>
                    <a:gd name="T11" fmla="*/ 198 h 339"/>
                    <a:gd name="T12" fmla="*/ 78 w 339"/>
                    <a:gd name="T13" fmla="*/ 209 h 339"/>
                    <a:gd name="T14" fmla="*/ 11 w 339"/>
                    <a:gd name="T15" fmla="*/ 275 h 339"/>
                    <a:gd name="T16" fmla="*/ 0 w 339"/>
                    <a:gd name="T17" fmla="*/ 301 h 339"/>
                    <a:gd name="T18" fmla="*/ 11 w 339"/>
                    <a:gd name="T19" fmla="*/ 328 h 339"/>
                    <a:gd name="T20" fmla="*/ 38 w 339"/>
                    <a:gd name="T21" fmla="*/ 339 h 339"/>
                    <a:gd name="T22" fmla="*/ 65 w 339"/>
                    <a:gd name="T23" fmla="*/ 328 h 339"/>
                    <a:gd name="T24" fmla="*/ 131 w 339"/>
                    <a:gd name="T25" fmla="*/ 262 h 339"/>
                    <a:gd name="T26" fmla="*/ 141 w 339"/>
                    <a:gd name="T27" fmla="*/ 235 h 339"/>
                    <a:gd name="T28" fmla="*/ 211 w 339"/>
                    <a:gd name="T29" fmla="*/ 256 h 339"/>
                    <a:gd name="T30" fmla="*/ 302 w 339"/>
                    <a:gd name="T31" fmla="*/ 219 h 339"/>
                    <a:gd name="T32" fmla="*/ 339 w 339"/>
                    <a:gd name="T33" fmla="*/ 128 h 339"/>
                    <a:gd name="T34" fmla="*/ 272 w 339"/>
                    <a:gd name="T35" fmla="*/ 189 h 339"/>
                    <a:gd name="T36" fmla="*/ 211 w 339"/>
                    <a:gd name="T37" fmla="*/ 214 h 339"/>
                    <a:gd name="T38" fmla="*/ 151 w 339"/>
                    <a:gd name="T39" fmla="*/ 189 h 339"/>
                    <a:gd name="T40" fmla="*/ 126 w 339"/>
                    <a:gd name="T41" fmla="*/ 128 h 339"/>
                    <a:gd name="T42" fmla="*/ 151 w 339"/>
                    <a:gd name="T43" fmla="*/ 68 h 339"/>
                    <a:gd name="T44" fmla="*/ 211 w 339"/>
                    <a:gd name="T45" fmla="*/ 43 h 339"/>
                    <a:gd name="T46" fmla="*/ 272 w 339"/>
                    <a:gd name="T47" fmla="*/ 68 h 339"/>
                    <a:gd name="T48" fmla="*/ 297 w 339"/>
                    <a:gd name="T49" fmla="*/ 128 h 339"/>
                    <a:gd name="T50" fmla="*/ 272 w 339"/>
                    <a:gd name="T51"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9" h="339">
                      <a:moveTo>
                        <a:pt x="339" y="128"/>
                      </a:moveTo>
                      <a:cubicBezTo>
                        <a:pt x="339" y="94"/>
                        <a:pt x="326" y="62"/>
                        <a:pt x="302" y="37"/>
                      </a:cubicBezTo>
                      <a:cubicBezTo>
                        <a:pt x="278" y="13"/>
                        <a:pt x="245" y="0"/>
                        <a:pt x="211" y="0"/>
                      </a:cubicBezTo>
                      <a:cubicBezTo>
                        <a:pt x="177" y="0"/>
                        <a:pt x="145" y="13"/>
                        <a:pt x="121" y="37"/>
                      </a:cubicBezTo>
                      <a:cubicBezTo>
                        <a:pt x="96" y="62"/>
                        <a:pt x="83" y="94"/>
                        <a:pt x="83" y="128"/>
                      </a:cubicBezTo>
                      <a:cubicBezTo>
                        <a:pt x="83" y="154"/>
                        <a:pt x="91" y="178"/>
                        <a:pt x="104" y="198"/>
                      </a:cubicBezTo>
                      <a:cubicBezTo>
                        <a:pt x="94" y="198"/>
                        <a:pt x="84" y="202"/>
                        <a:pt x="78" y="209"/>
                      </a:cubicBezTo>
                      <a:cubicBezTo>
                        <a:pt x="11" y="275"/>
                        <a:pt x="11" y="275"/>
                        <a:pt x="11" y="275"/>
                      </a:cubicBezTo>
                      <a:cubicBezTo>
                        <a:pt x="4" y="282"/>
                        <a:pt x="0" y="291"/>
                        <a:pt x="0" y="301"/>
                      </a:cubicBezTo>
                      <a:cubicBezTo>
                        <a:pt x="0" y="311"/>
                        <a:pt x="4" y="321"/>
                        <a:pt x="11" y="328"/>
                      </a:cubicBezTo>
                      <a:cubicBezTo>
                        <a:pt x="18" y="335"/>
                        <a:pt x="28" y="339"/>
                        <a:pt x="38" y="339"/>
                      </a:cubicBezTo>
                      <a:cubicBezTo>
                        <a:pt x="48" y="339"/>
                        <a:pt x="57" y="335"/>
                        <a:pt x="65" y="328"/>
                      </a:cubicBezTo>
                      <a:cubicBezTo>
                        <a:pt x="131" y="262"/>
                        <a:pt x="131" y="262"/>
                        <a:pt x="131" y="262"/>
                      </a:cubicBezTo>
                      <a:cubicBezTo>
                        <a:pt x="138" y="255"/>
                        <a:pt x="141" y="245"/>
                        <a:pt x="141" y="235"/>
                      </a:cubicBezTo>
                      <a:cubicBezTo>
                        <a:pt x="162" y="249"/>
                        <a:pt x="186" y="256"/>
                        <a:pt x="211" y="256"/>
                      </a:cubicBezTo>
                      <a:cubicBezTo>
                        <a:pt x="245" y="256"/>
                        <a:pt x="278" y="243"/>
                        <a:pt x="302" y="219"/>
                      </a:cubicBezTo>
                      <a:cubicBezTo>
                        <a:pt x="326" y="195"/>
                        <a:pt x="339" y="162"/>
                        <a:pt x="339" y="128"/>
                      </a:cubicBezTo>
                      <a:close/>
                      <a:moveTo>
                        <a:pt x="272" y="189"/>
                      </a:moveTo>
                      <a:cubicBezTo>
                        <a:pt x="255" y="205"/>
                        <a:pt x="234" y="214"/>
                        <a:pt x="211" y="214"/>
                      </a:cubicBezTo>
                      <a:cubicBezTo>
                        <a:pt x="188" y="214"/>
                        <a:pt x="167" y="205"/>
                        <a:pt x="151" y="189"/>
                      </a:cubicBezTo>
                      <a:cubicBezTo>
                        <a:pt x="135" y="172"/>
                        <a:pt x="126" y="151"/>
                        <a:pt x="126" y="128"/>
                      </a:cubicBezTo>
                      <a:cubicBezTo>
                        <a:pt x="126" y="105"/>
                        <a:pt x="135" y="84"/>
                        <a:pt x="151" y="68"/>
                      </a:cubicBezTo>
                      <a:cubicBezTo>
                        <a:pt x="167" y="52"/>
                        <a:pt x="188" y="43"/>
                        <a:pt x="211" y="43"/>
                      </a:cubicBezTo>
                      <a:cubicBezTo>
                        <a:pt x="234" y="43"/>
                        <a:pt x="255" y="52"/>
                        <a:pt x="272" y="68"/>
                      </a:cubicBezTo>
                      <a:cubicBezTo>
                        <a:pt x="288" y="84"/>
                        <a:pt x="297" y="105"/>
                        <a:pt x="297" y="128"/>
                      </a:cubicBezTo>
                      <a:cubicBezTo>
                        <a:pt x="297" y="151"/>
                        <a:pt x="288" y="172"/>
                        <a:pt x="272" y="189"/>
                      </a:cubicBezTo>
                      <a:close/>
                    </a:path>
                  </a:pathLst>
                </a:custGeom>
                <a:solidFill>
                  <a:srgbClr val="4E4F5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grpSp>
          <p:grpSp>
            <p:nvGrpSpPr>
              <p:cNvPr id="329" name="Group 328"/>
              <p:cNvGrpSpPr/>
              <p:nvPr/>
            </p:nvGrpSpPr>
            <p:grpSpPr>
              <a:xfrm>
                <a:off x="3189845" y="5067844"/>
                <a:ext cx="399863" cy="398646"/>
                <a:chOff x="3714750" y="3754438"/>
                <a:chExt cx="481013" cy="479425"/>
              </a:xfrm>
            </p:grpSpPr>
            <p:sp>
              <p:nvSpPr>
                <p:cNvPr id="331" name="Rectangle 34"/>
                <p:cNvSpPr>
                  <a:spLocks noChangeArrowheads="1"/>
                </p:cNvSpPr>
                <p:nvPr/>
              </p:nvSpPr>
              <p:spPr bwMode="auto">
                <a:xfrm>
                  <a:off x="4019550" y="4022725"/>
                  <a:ext cx="34925" cy="33337"/>
                </a:xfrm>
                <a:prstGeom prst="rect">
                  <a:avLst/>
                </a:prstGeom>
                <a:solidFill>
                  <a:srgbClr val="4D4D4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2" name="Freeform 35"/>
                <p:cNvSpPr>
                  <a:spLocks/>
                </p:cNvSpPr>
                <p:nvPr/>
              </p:nvSpPr>
              <p:spPr bwMode="auto">
                <a:xfrm>
                  <a:off x="3984625" y="3897313"/>
                  <a:ext cx="106363" cy="112712"/>
                </a:xfrm>
                <a:custGeom>
                  <a:avLst/>
                  <a:gdLst>
                    <a:gd name="T0" fmla="*/ 59 w 118"/>
                    <a:gd name="T1" fmla="*/ 0 h 124"/>
                    <a:gd name="T2" fmla="*/ 0 w 118"/>
                    <a:gd name="T3" fmla="*/ 59 h 124"/>
                    <a:gd name="T4" fmla="*/ 36 w 118"/>
                    <a:gd name="T5" fmla="*/ 59 h 124"/>
                    <a:gd name="T6" fmla="*/ 60 w 118"/>
                    <a:gd name="T7" fmla="*/ 28 h 124"/>
                    <a:gd name="T8" fmla="*/ 81 w 118"/>
                    <a:gd name="T9" fmla="*/ 49 h 124"/>
                    <a:gd name="T10" fmla="*/ 63 w 118"/>
                    <a:gd name="T11" fmla="*/ 75 h 124"/>
                    <a:gd name="T12" fmla="*/ 42 w 118"/>
                    <a:gd name="T13" fmla="*/ 113 h 124"/>
                    <a:gd name="T14" fmla="*/ 42 w 118"/>
                    <a:gd name="T15" fmla="*/ 124 h 124"/>
                    <a:gd name="T16" fmla="*/ 75 w 118"/>
                    <a:gd name="T17" fmla="*/ 124 h 124"/>
                    <a:gd name="T18" fmla="*/ 75 w 118"/>
                    <a:gd name="T19" fmla="*/ 115 h 124"/>
                    <a:gd name="T20" fmla="*/ 98 w 118"/>
                    <a:gd name="T21" fmla="*/ 86 h 124"/>
                    <a:gd name="T22" fmla="*/ 118 w 118"/>
                    <a:gd name="T23" fmla="*/ 46 h 124"/>
                    <a:gd name="T24" fmla="*/ 59 w 118"/>
                    <a:gd name="T2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24">
                      <a:moveTo>
                        <a:pt x="59" y="0"/>
                      </a:moveTo>
                      <a:cubicBezTo>
                        <a:pt x="24" y="0"/>
                        <a:pt x="1" y="25"/>
                        <a:pt x="0" y="59"/>
                      </a:cubicBezTo>
                      <a:cubicBezTo>
                        <a:pt x="36" y="59"/>
                        <a:pt x="36" y="59"/>
                        <a:pt x="36" y="59"/>
                      </a:cubicBezTo>
                      <a:cubicBezTo>
                        <a:pt x="36" y="42"/>
                        <a:pt x="43" y="28"/>
                        <a:pt x="60" y="28"/>
                      </a:cubicBezTo>
                      <a:cubicBezTo>
                        <a:pt x="73" y="28"/>
                        <a:pt x="81" y="35"/>
                        <a:pt x="81" y="49"/>
                      </a:cubicBezTo>
                      <a:cubicBezTo>
                        <a:pt x="81" y="62"/>
                        <a:pt x="73" y="68"/>
                        <a:pt x="63" y="75"/>
                      </a:cubicBezTo>
                      <a:cubicBezTo>
                        <a:pt x="54" y="83"/>
                        <a:pt x="44" y="92"/>
                        <a:pt x="42" y="113"/>
                      </a:cubicBezTo>
                      <a:cubicBezTo>
                        <a:pt x="42" y="124"/>
                        <a:pt x="42" y="124"/>
                        <a:pt x="42" y="124"/>
                      </a:cubicBezTo>
                      <a:cubicBezTo>
                        <a:pt x="75" y="124"/>
                        <a:pt x="75" y="124"/>
                        <a:pt x="75" y="124"/>
                      </a:cubicBezTo>
                      <a:cubicBezTo>
                        <a:pt x="75" y="115"/>
                        <a:pt x="75" y="115"/>
                        <a:pt x="75" y="115"/>
                      </a:cubicBezTo>
                      <a:cubicBezTo>
                        <a:pt x="77" y="100"/>
                        <a:pt x="88" y="94"/>
                        <a:pt x="98" y="86"/>
                      </a:cubicBezTo>
                      <a:cubicBezTo>
                        <a:pt x="109" y="79"/>
                        <a:pt x="118" y="69"/>
                        <a:pt x="118" y="46"/>
                      </a:cubicBezTo>
                      <a:cubicBezTo>
                        <a:pt x="118" y="27"/>
                        <a:pt x="104" y="0"/>
                        <a:pt x="59" y="0"/>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3" name="Freeform 36"/>
                <p:cNvSpPr>
                  <a:spLocks noEditPoints="1"/>
                </p:cNvSpPr>
                <p:nvPr/>
              </p:nvSpPr>
              <p:spPr bwMode="auto">
                <a:xfrm>
                  <a:off x="3714750" y="3754438"/>
                  <a:ext cx="481013" cy="479425"/>
                </a:xfrm>
                <a:custGeom>
                  <a:avLst/>
                  <a:gdLst>
                    <a:gd name="T0" fmla="*/ 267 w 534"/>
                    <a:gd name="T1" fmla="*/ 0 h 534"/>
                    <a:gd name="T2" fmla="*/ 0 w 534"/>
                    <a:gd name="T3" fmla="*/ 267 h 534"/>
                    <a:gd name="T4" fmla="*/ 267 w 534"/>
                    <a:gd name="T5" fmla="*/ 534 h 534"/>
                    <a:gd name="T6" fmla="*/ 534 w 534"/>
                    <a:gd name="T7" fmla="*/ 267 h 534"/>
                    <a:gd name="T8" fmla="*/ 267 w 534"/>
                    <a:gd name="T9" fmla="*/ 0 h 534"/>
                    <a:gd name="T10" fmla="*/ 329 w 534"/>
                    <a:gd name="T11" fmla="*/ 478 h 534"/>
                    <a:gd name="T12" fmla="*/ 326 w 534"/>
                    <a:gd name="T13" fmla="*/ 412 h 534"/>
                    <a:gd name="T14" fmla="*/ 316 w 534"/>
                    <a:gd name="T15" fmla="*/ 397 h 534"/>
                    <a:gd name="T16" fmla="*/ 236 w 534"/>
                    <a:gd name="T17" fmla="*/ 356 h 534"/>
                    <a:gd name="T18" fmla="*/ 225 w 534"/>
                    <a:gd name="T19" fmla="*/ 351 h 534"/>
                    <a:gd name="T20" fmla="*/ 250 w 534"/>
                    <a:gd name="T21" fmla="*/ 288 h 534"/>
                    <a:gd name="T22" fmla="*/ 250 w 534"/>
                    <a:gd name="T23" fmla="*/ 228 h 534"/>
                    <a:gd name="T24" fmla="*/ 167 w 534"/>
                    <a:gd name="T25" fmla="*/ 139 h 534"/>
                    <a:gd name="T26" fmla="*/ 167 w 534"/>
                    <a:gd name="T27" fmla="*/ 139 h 534"/>
                    <a:gd name="T28" fmla="*/ 167 w 534"/>
                    <a:gd name="T29" fmla="*/ 139 h 534"/>
                    <a:gd name="T30" fmla="*/ 84 w 534"/>
                    <a:gd name="T31" fmla="*/ 228 h 534"/>
                    <a:gd name="T32" fmla="*/ 84 w 534"/>
                    <a:gd name="T33" fmla="*/ 288 h 534"/>
                    <a:gd name="T34" fmla="*/ 109 w 534"/>
                    <a:gd name="T35" fmla="*/ 351 h 534"/>
                    <a:gd name="T36" fmla="*/ 98 w 534"/>
                    <a:gd name="T37" fmla="*/ 356 h 534"/>
                    <a:gd name="T38" fmla="*/ 73 w 534"/>
                    <a:gd name="T39" fmla="*/ 369 h 534"/>
                    <a:gd name="T40" fmla="*/ 48 w 534"/>
                    <a:gd name="T41" fmla="*/ 267 h 534"/>
                    <a:gd name="T42" fmla="*/ 267 w 534"/>
                    <a:gd name="T43" fmla="*/ 48 h 534"/>
                    <a:gd name="T44" fmla="*/ 486 w 534"/>
                    <a:gd name="T45" fmla="*/ 267 h 534"/>
                    <a:gd name="T46" fmla="*/ 329 w 534"/>
                    <a:gd name="T47" fmla="*/ 47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4" h="534">
                      <a:moveTo>
                        <a:pt x="267" y="0"/>
                      </a:moveTo>
                      <a:cubicBezTo>
                        <a:pt x="120" y="0"/>
                        <a:pt x="0" y="120"/>
                        <a:pt x="0" y="267"/>
                      </a:cubicBezTo>
                      <a:cubicBezTo>
                        <a:pt x="0" y="415"/>
                        <a:pt x="120" y="534"/>
                        <a:pt x="267" y="534"/>
                      </a:cubicBezTo>
                      <a:cubicBezTo>
                        <a:pt x="414" y="534"/>
                        <a:pt x="534" y="415"/>
                        <a:pt x="534" y="267"/>
                      </a:cubicBezTo>
                      <a:cubicBezTo>
                        <a:pt x="534" y="120"/>
                        <a:pt x="414" y="0"/>
                        <a:pt x="267" y="0"/>
                      </a:cubicBezTo>
                      <a:close/>
                      <a:moveTo>
                        <a:pt x="329" y="478"/>
                      </a:moveTo>
                      <a:cubicBezTo>
                        <a:pt x="328" y="465"/>
                        <a:pt x="326" y="445"/>
                        <a:pt x="326" y="412"/>
                      </a:cubicBezTo>
                      <a:cubicBezTo>
                        <a:pt x="325" y="407"/>
                        <a:pt x="322" y="401"/>
                        <a:pt x="316" y="397"/>
                      </a:cubicBezTo>
                      <a:cubicBezTo>
                        <a:pt x="236" y="356"/>
                        <a:pt x="236" y="356"/>
                        <a:pt x="236" y="356"/>
                      </a:cubicBezTo>
                      <a:cubicBezTo>
                        <a:pt x="225" y="351"/>
                        <a:pt x="225" y="351"/>
                        <a:pt x="225" y="351"/>
                      </a:cubicBezTo>
                      <a:cubicBezTo>
                        <a:pt x="240" y="335"/>
                        <a:pt x="250" y="312"/>
                        <a:pt x="250" y="288"/>
                      </a:cubicBezTo>
                      <a:cubicBezTo>
                        <a:pt x="250" y="228"/>
                        <a:pt x="250" y="228"/>
                        <a:pt x="250" y="228"/>
                      </a:cubicBezTo>
                      <a:cubicBezTo>
                        <a:pt x="250" y="179"/>
                        <a:pt x="213" y="139"/>
                        <a:pt x="167" y="139"/>
                      </a:cubicBezTo>
                      <a:cubicBezTo>
                        <a:pt x="167" y="139"/>
                        <a:pt x="167" y="139"/>
                        <a:pt x="167" y="139"/>
                      </a:cubicBezTo>
                      <a:cubicBezTo>
                        <a:pt x="167" y="139"/>
                        <a:pt x="167" y="139"/>
                        <a:pt x="167" y="139"/>
                      </a:cubicBezTo>
                      <a:cubicBezTo>
                        <a:pt x="121" y="139"/>
                        <a:pt x="84" y="179"/>
                        <a:pt x="84" y="228"/>
                      </a:cubicBezTo>
                      <a:cubicBezTo>
                        <a:pt x="84" y="288"/>
                        <a:pt x="84" y="288"/>
                        <a:pt x="84" y="288"/>
                      </a:cubicBezTo>
                      <a:cubicBezTo>
                        <a:pt x="84" y="312"/>
                        <a:pt x="93" y="335"/>
                        <a:pt x="109" y="351"/>
                      </a:cubicBezTo>
                      <a:cubicBezTo>
                        <a:pt x="98" y="356"/>
                        <a:pt x="98" y="356"/>
                        <a:pt x="98" y="356"/>
                      </a:cubicBezTo>
                      <a:cubicBezTo>
                        <a:pt x="73" y="369"/>
                        <a:pt x="73" y="369"/>
                        <a:pt x="73" y="369"/>
                      </a:cubicBezTo>
                      <a:cubicBezTo>
                        <a:pt x="57" y="338"/>
                        <a:pt x="48" y="304"/>
                        <a:pt x="48" y="267"/>
                      </a:cubicBezTo>
                      <a:cubicBezTo>
                        <a:pt x="48" y="147"/>
                        <a:pt x="146" y="48"/>
                        <a:pt x="267" y="48"/>
                      </a:cubicBezTo>
                      <a:cubicBezTo>
                        <a:pt x="388" y="48"/>
                        <a:pt x="486" y="147"/>
                        <a:pt x="486" y="267"/>
                      </a:cubicBezTo>
                      <a:cubicBezTo>
                        <a:pt x="486" y="367"/>
                        <a:pt x="420" y="451"/>
                        <a:pt x="329" y="478"/>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34" name="Group 333"/>
              <p:cNvGrpSpPr/>
              <p:nvPr/>
            </p:nvGrpSpPr>
            <p:grpSpPr>
              <a:xfrm>
                <a:off x="4683382" y="5104695"/>
                <a:ext cx="496882" cy="361795"/>
                <a:chOff x="5635235" y="1278466"/>
                <a:chExt cx="575584" cy="419100"/>
              </a:xfrm>
            </p:grpSpPr>
            <p:sp>
              <p:nvSpPr>
                <p:cNvPr id="335" name="Freeform 10"/>
                <p:cNvSpPr>
                  <a:spLocks/>
                </p:cNvSpPr>
                <p:nvPr/>
              </p:nvSpPr>
              <p:spPr bwMode="auto">
                <a:xfrm>
                  <a:off x="6170612" y="1384300"/>
                  <a:ext cx="40207" cy="220133"/>
                </a:xfrm>
                <a:custGeom>
                  <a:avLst/>
                  <a:gdLst>
                    <a:gd name="T0" fmla="*/ 16 w 32"/>
                    <a:gd name="T1" fmla="*/ 0 h 183"/>
                    <a:gd name="T2" fmla="*/ 0 w 32"/>
                    <a:gd name="T3" fmla="*/ 16 h 183"/>
                    <a:gd name="T4" fmla="*/ 0 w 32"/>
                    <a:gd name="T5" fmla="*/ 167 h 183"/>
                    <a:gd name="T6" fmla="*/ 16 w 32"/>
                    <a:gd name="T7" fmla="*/ 183 h 183"/>
                    <a:gd name="T8" fmla="*/ 32 w 32"/>
                    <a:gd name="T9" fmla="*/ 167 h 183"/>
                    <a:gd name="T10" fmla="*/ 32 w 32"/>
                    <a:gd name="T11" fmla="*/ 16 h 183"/>
                    <a:gd name="T12" fmla="*/ 16 w 32"/>
                    <a:gd name="T13" fmla="*/ 0 h 183"/>
                  </a:gdLst>
                  <a:ahLst/>
                  <a:cxnLst>
                    <a:cxn ang="0">
                      <a:pos x="T0" y="T1"/>
                    </a:cxn>
                    <a:cxn ang="0">
                      <a:pos x="T2" y="T3"/>
                    </a:cxn>
                    <a:cxn ang="0">
                      <a:pos x="T4" y="T5"/>
                    </a:cxn>
                    <a:cxn ang="0">
                      <a:pos x="T6" y="T7"/>
                    </a:cxn>
                    <a:cxn ang="0">
                      <a:pos x="T8" y="T9"/>
                    </a:cxn>
                    <a:cxn ang="0">
                      <a:pos x="T10" y="T11"/>
                    </a:cxn>
                    <a:cxn ang="0">
                      <a:pos x="T12" y="T13"/>
                    </a:cxn>
                  </a:cxnLst>
                  <a:rect l="0" t="0" r="r" b="b"/>
                  <a:pathLst>
                    <a:path w="32" h="183">
                      <a:moveTo>
                        <a:pt x="16" y="0"/>
                      </a:moveTo>
                      <a:cubicBezTo>
                        <a:pt x="8" y="0"/>
                        <a:pt x="0" y="7"/>
                        <a:pt x="0" y="16"/>
                      </a:cubicBezTo>
                      <a:cubicBezTo>
                        <a:pt x="0" y="167"/>
                        <a:pt x="0" y="167"/>
                        <a:pt x="0" y="167"/>
                      </a:cubicBezTo>
                      <a:cubicBezTo>
                        <a:pt x="0" y="176"/>
                        <a:pt x="8" y="183"/>
                        <a:pt x="16" y="183"/>
                      </a:cubicBezTo>
                      <a:cubicBezTo>
                        <a:pt x="25" y="183"/>
                        <a:pt x="32" y="176"/>
                        <a:pt x="32" y="167"/>
                      </a:cubicBezTo>
                      <a:cubicBezTo>
                        <a:pt x="32" y="16"/>
                        <a:pt x="32" y="16"/>
                        <a:pt x="32" y="16"/>
                      </a:cubicBezTo>
                      <a:cubicBezTo>
                        <a:pt x="32" y="7"/>
                        <a:pt x="25" y="0"/>
                        <a:pt x="16" y="0"/>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899" tIns="60949" rIns="121899" bIns="60949" numCol="1" anchor="t" anchorCtr="0" compatLnSpc="1">
                  <a:prstTxWarp prst="textNoShape">
                    <a:avLst/>
                  </a:prstTxWarp>
                </a:bodyPr>
                <a:lstStyle/>
                <a:p>
                  <a:endParaRPr lang="en-US" dirty="0"/>
                </a:p>
              </p:txBody>
            </p:sp>
            <p:sp>
              <p:nvSpPr>
                <p:cNvPr id="336" name="Freeform 11"/>
                <p:cNvSpPr>
                  <a:spLocks/>
                </p:cNvSpPr>
                <p:nvPr/>
              </p:nvSpPr>
              <p:spPr bwMode="auto">
                <a:xfrm>
                  <a:off x="5635235" y="1384300"/>
                  <a:ext cx="40207" cy="220133"/>
                </a:xfrm>
                <a:custGeom>
                  <a:avLst/>
                  <a:gdLst>
                    <a:gd name="T0" fmla="*/ 16 w 32"/>
                    <a:gd name="T1" fmla="*/ 0 h 183"/>
                    <a:gd name="T2" fmla="*/ 0 w 32"/>
                    <a:gd name="T3" fmla="*/ 16 h 183"/>
                    <a:gd name="T4" fmla="*/ 0 w 32"/>
                    <a:gd name="T5" fmla="*/ 167 h 183"/>
                    <a:gd name="T6" fmla="*/ 16 w 32"/>
                    <a:gd name="T7" fmla="*/ 183 h 183"/>
                    <a:gd name="T8" fmla="*/ 32 w 32"/>
                    <a:gd name="T9" fmla="*/ 167 h 183"/>
                    <a:gd name="T10" fmla="*/ 32 w 32"/>
                    <a:gd name="T11" fmla="*/ 16 h 183"/>
                    <a:gd name="T12" fmla="*/ 16 w 32"/>
                    <a:gd name="T13" fmla="*/ 0 h 183"/>
                  </a:gdLst>
                  <a:ahLst/>
                  <a:cxnLst>
                    <a:cxn ang="0">
                      <a:pos x="T0" y="T1"/>
                    </a:cxn>
                    <a:cxn ang="0">
                      <a:pos x="T2" y="T3"/>
                    </a:cxn>
                    <a:cxn ang="0">
                      <a:pos x="T4" y="T5"/>
                    </a:cxn>
                    <a:cxn ang="0">
                      <a:pos x="T6" y="T7"/>
                    </a:cxn>
                    <a:cxn ang="0">
                      <a:pos x="T8" y="T9"/>
                    </a:cxn>
                    <a:cxn ang="0">
                      <a:pos x="T10" y="T11"/>
                    </a:cxn>
                    <a:cxn ang="0">
                      <a:pos x="T12" y="T13"/>
                    </a:cxn>
                  </a:cxnLst>
                  <a:rect l="0" t="0" r="r" b="b"/>
                  <a:pathLst>
                    <a:path w="32" h="183">
                      <a:moveTo>
                        <a:pt x="16" y="0"/>
                      </a:moveTo>
                      <a:cubicBezTo>
                        <a:pt x="7" y="0"/>
                        <a:pt x="0" y="7"/>
                        <a:pt x="0" y="16"/>
                      </a:cubicBezTo>
                      <a:cubicBezTo>
                        <a:pt x="0" y="167"/>
                        <a:pt x="0" y="167"/>
                        <a:pt x="0" y="167"/>
                      </a:cubicBezTo>
                      <a:cubicBezTo>
                        <a:pt x="0" y="176"/>
                        <a:pt x="7" y="183"/>
                        <a:pt x="16" y="183"/>
                      </a:cubicBezTo>
                      <a:cubicBezTo>
                        <a:pt x="25" y="183"/>
                        <a:pt x="32" y="176"/>
                        <a:pt x="32" y="167"/>
                      </a:cubicBezTo>
                      <a:cubicBezTo>
                        <a:pt x="32" y="16"/>
                        <a:pt x="32" y="16"/>
                        <a:pt x="32" y="16"/>
                      </a:cubicBezTo>
                      <a:cubicBezTo>
                        <a:pt x="32" y="7"/>
                        <a:pt x="25" y="0"/>
                        <a:pt x="16" y="0"/>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899" tIns="60949" rIns="121899" bIns="60949" numCol="1" anchor="t" anchorCtr="0" compatLnSpc="1">
                  <a:prstTxWarp prst="textNoShape">
                    <a:avLst/>
                  </a:prstTxWarp>
                </a:bodyPr>
                <a:lstStyle/>
                <a:p>
                  <a:endParaRPr lang="en-US" dirty="0"/>
                </a:p>
              </p:txBody>
            </p:sp>
            <p:sp>
              <p:nvSpPr>
                <p:cNvPr id="338" name="Freeform 9"/>
                <p:cNvSpPr>
                  <a:spLocks noEditPoints="1"/>
                </p:cNvSpPr>
                <p:nvPr/>
              </p:nvSpPr>
              <p:spPr bwMode="auto">
                <a:xfrm>
                  <a:off x="5707187" y="1278466"/>
                  <a:ext cx="431688" cy="419100"/>
                </a:xfrm>
                <a:custGeom>
                  <a:avLst/>
                  <a:gdLst>
                    <a:gd name="T0" fmla="*/ 329 w 359"/>
                    <a:gd name="T1" fmla="*/ 0 h 350"/>
                    <a:gd name="T2" fmla="*/ 30 w 359"/>
                    <a:gd name="T3" fmla="*/ 0 h 350"/>
                    <a:gd name="T4" fmla="*/ 0 w 359"/>
                    <a:gd name="T5" fmla="*/ 31 h 350"/>
                    <a:gd name="T6" fmla="*/ 0 w 359"/>
                    <a:gd name="T7" fmla="*/ 318 h 350"/>
                    <a:gd name="T8" fmla="*/ 31 w 359"/>
                    <a:gd name="T9" fmla="*/ 350 h 350"/>
                    <a:gd name="T10" fmla="*/ 327 w 359"/>
                    <a:gd name="T11" fmla="*/ 350 h 350"/>
                    <a:gd name="T12" fmla="*/ 359 w 359"/>
                    <a:gd name="T13" fmla="*/ 318 h 350"/>
                    <a:gd name="T14" fmla="*/ 359 w 359"/>
                    <a:gd name="T15" fmla="*/ 31 h 350"/>
                    <a:gd name="T16" fmla="*/ 329 w 359"/>
                    <a:gd name="T17" fmla="*/ 0 h 350"/>
                    <a:gd name="T18" fmla="*/ 255 w 359"/>
                    <a:gd name="T19" fmla="*/ 62 h 350"/>
                    <a:gd name="T20" fmla="*/ 314 w 359"/>
                    <a:gd name="T21" fmla="*/ 121 h 350"/>
                    <a:gd name="T22" fmla="*/ 255 w 359"/>
                    <a:gd name="T23" fmla="*/ 180 h 350"/>
                    <a:gd name="T24" fmla="*/ 196 w 359"/>
                    <a:gd name="T25" fmla="*/ 121 h 350"/>
                    <a:gd name="T26" fmla="*/ 255 w 359"/>
                    <a:gd name="T27" fmla="*/ 62 h 350"/>
                    <a:gd name="T28" fmla="*/ 104 w 359"/>
                    <a:gd name="T29" fmla="*/ 62 h 350"/>
                    <a:gd name="T30" fmla="*/ 163 w 359"/>
                    <a:gd name="T31" fmla="*/ 121 h 350"/>
                    <a:gd name="T32" fmla="*/ 104 w 359"/>
                    <a:gd name="T33" fmla="*/ 180 h 350"/>
                    <a:gd name="T34" fmla="*/ 44 w 359"/>
                    <a:gd name="T35" fmla="*/ 121 h 350"/>
                    <a:gd name="T36" fmla="*/ 104 w 359"/>
                    <a:gd name="T37" fmla="*/ 62 h 350"/>
                    <a:gd name="T38" fmla="*/ 322 w 359"/>
                    <a:gd name="T39" fmla="*/ 301 h 350"/>
                    <a:gd name="T40" fmla="*/ 312 w 359"/>
                    <a:gd name="T41" fmla="*/ 305 h 350"/>
                    <a:gd name="T42" fmla="*/ 300 w 359"/>
                    <a:gd name="T43" fmla="*/ 299 h 350"/>
                    <a:gd name="T44" fmla="*/ 259 w 359"/>
                    <a:gd name="T45" fmla="*/ 250 h 350"/>
                    <a:gd name="T46" fmla="*/ 218 w 359"/>
                    <a:gd name="T47" fmla="*/ 299 h 350"/>
                    <a:gd name="T48" fmla="*/ 206 w 359"/>
                    <a:gd name="T49" fmla="*/ 305 h 350"/>
                    <a:gd name="T50" fmla="*/ 193 w 359"/>
                    <a:gd name="T51" fmla="*/ 299 h 350"/>
                    <a:gd name="T52" fmla="*/ 152 w 359"/>
                    <a:gd name="T53" fmla="*/ 250 h 350"/>
                    <a:gd name="T54" fmla="*/ 112 w 359"/>
                    <a:gd name="T55" fmla="*/ 299 h 350"/>
                    <a:gd name="T56" fmla="*/ 87 w 359"/>
                    <a:gd name="T57" fmla="*/ 299 h 350"/>
                    <a:gd name="T58" fmla="*/ 34 w 359"/>
                    <a:gd name="T59" fmla="*/ 235 h 350"/>
                    <a:gd name="T60" fmla="*/ 36 w 359"/>
                    <a:gd name="T61" fmla="*/ 213 h 350"/>
                    <a:gd name="T62" fmla="*/ 58 w 359"/>
                    <a:gd name="T63" fmla="*/ 215 h 350"/>
                    <a:gd name="T64" fmla="*/ 99 w 359"/>
                    <a:gd name="T65" fmla="*/ 264 h 350"/>
                    <a:gd name="T66" fmla="*/ 140 w 359"/>
                    <a:gd name="T67" fmla="*/ 215 h 350"/>
                    <a:gd name="T68" fmla="*/ 165 w 359"/>
                    <a:gd name="T69" fmla="*/ 215 h 350"/>
                    <a:gd name="T70" fmla="*/ 206 w 359"/>
                    <a:gd name="T71" fmla="*/ 264 h 350"/>
                    <a:gd name="T72" fmla="*/ 247 w 359"/>
                    <a:gd name="T73" fmla="*/ 215 h 350"/>
                    <a:gd name="T74" fmla="*/ 271 w 359"/>
                    <a:gd name="T75" fmla="*/ 215 h 350"/>
                    <a:gd name="T76" fmla="*/ 325 w 359"/>
                    <a:gd name="T77" fmla="*/ 279 h 350"/>
                    <a:gd name="T78" fmla="*/ 322 w 359"/>
                    <a:gd name="T79" fmla="*/ 301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9" h="350">
                      <a:moveTo>
                        <a:pt x="329" y="0"/>
                      </a:moveTo>
                      <a:cubicBezTo>
                        <a:pt x="30" y="0"/>
                        <a:pt x="30" y="0"/>
                        <a:pt x="30" y="0"/>
                      </a:cubicBezTo>
                      <a:cubicBezTo>
                        <a:pt x="13" y="1"/>
                        <a:pt x="0" y="14"/>
                        <a:pt x="0" y="31"/>
                      </a:cubicBezTo>
                      <a:cubicBezTo>
                        <a:pt x="0" y="318"/>
                        <a:pt x="0" y="318"/>
                        <a:pt x="0" y="318"/>
                      </a:cubicBezTo>
                      <a:cubicBezTo>
                        <a:pt x="0" y="336"/>
                        <a:pt x="14" y="350"/>
                        <a:pt x="31" y="350"/>
                      </a:cubicBezTo>
                      <a:cubicBezTo>
                        <a:pt x="327" y="350"/>
                        <a:pt x="327" y="350"/>
                        <a:pt x="327" y="350"/>
                      </a:cubicBezTo>
                      <a:cubicBezTo>
                        <a:pt x="344" y="350"/>
                        <a:pt x="359" y="336"/>
                        <a:pt x="359" y="318"/>
                      </a:cubicBezTo>
                      <a:cubicBezTo>
                        <a:pt x="359" y="31"/>
                        <a:pt x="359" y="31"/>
                        <a:pt x="359" y="31"/>
                      </a:cubicBezTo>
                      <a:cubicBezTo>
                        <a:pt x="359" y="14"/>
                        <a:pt x="345" y="1"/>
                        <a:pt x="329" y="0"/>
                      </a:cubicBezTo>
                      <a:close/>
                      <a:moveTo>
                        <a:pt x="255" y="62"/>
                      </a:moveTo>
                      <a:cubicBezTo>
                        <a:pt x="287" y="62"/>
                        <a:pt x="314" y="88"/>
                        <a:pt x="314" y="121"/>
                      </a:cubicBezTo>
                      <a:cubicBezTo>
                        <a:pt x="314" y="154"/>
                        <a:pt x="287" y="180"/>
                        <a:pt x="255" y="180"/>
                      </a:cubicBezTo>
                      <a:cubicBezTo>
                        <a:pt x="222" y="180"/>
                        <a:pt x="196" y="154"/>
                        <a:pt x="196" y="121"/>
                      </a:cubicBezTo>
                      <a:cubicBezTo>
                        <a:pt x="196" y="88"/>
                        <a:pt x="222" y="62"/>
                        <a:pt x="255" y="62"/>
                      </a:cubicBezTo>
                      <a:close/>
                      <a:moveTo>
                        <a:pt x="104" y="62"/>
                      </a:moveTo>
                      <a:cubicBezTo>
                        <a:pt x="136" y="62"/>
                        <a:pt x="163" y="88"/>
                        <a:pt x="163" y="121"/>
                      </a:cubicBezTo>
                      <a:cubicBezTo>
                        <a:pt x="163" y="154"/>
                        <a:pt x="136" y="180"/>
                        <a:pt x="104" y="180"/>
                      </a:cubicBezTo>
                      <a:cubicBezTo>
                        <a:pt x="71" y="180"/>
                        <a:pt x="44" y="154"/>
                        <a:pt x="44" y="121"/>
                      </a:cubicBezTo>
                      <a:cubicBezTo>
                        <a:pt x="44" y="88"/>
                        <a:pt x="71" y="62"/>
                        <a:pt x="104" y="62"/>
                      </a:cubicBezTo>
                      <a:close/>
                      <a:moveTo>
                        <a:pt x="322" y="301"/>
                      </a:moveTo>
                      <a:cubicBezTo>
                        <a:pt x="319" y="304"/>
                        <a:pt x="316" y="305"/>
                        <a:pt x="312" y="305"/>
                      </a:cubicBezTo>
                      <a:cubicBezTo>
                        <a:pt x="308" y="305"/>
                        <a:pt x="303" y="303"/>
                        <a:pt x="300" y="299"/>
                      </a:cubicBezTo>
                      <a:cubicBezTo>
                        <a:pt x="259" y="250"/>
                        <a:pt x="259" y="250"/>
                        <a:pt x="259" y="250"/>
                      </a:cubicBezTo>
                      <a:cubicBezTo>
                        <a:pt x="218" y="299"/>
                        <a:pt x="218" y="299"/>
                        <a:pt x="218" y="299"/>
                      </a:cubicBezTo>
                      <a:cubicBezTo>
                        <a:pt x="215" y="303"/>
                        <a:pt x="210" y="305"/>
                        <a:pt x="206" y="305"/>
                      </a:cubicBezTo>
                      <a:cubicBezTo>
                        <a:pt x="201" y="305"/>
                        <a:pt x="196" y="303"/>
                        <a:pt x="193" y="299"/>
                      </a:cubicBezTo>
                      <a:cubicBezTo>
                        <a:pt x="152" y="250"/>
                        <a:pt x="152" y="250"/>
                        <a:pt x="152" y="250"/>
                      </a:cubicBezTo>
                      <a:cubicBezTo>
                        <a:pt x="112" y="299"/>
                        <a:pt x="112" y="299"/>
                        <a:pt x="112" y="299"/>
                      </a:cubicBezTo>
                      <a:cubicBezTo>
                        <a:pt x="106" y="307"/>
                        <a:pt x="93" y="307"/>
                        <a:pt x="87" y="299"/>
                      </a:cubicBezTo>
                      <a:cubicBezTo>
                        <a:pt x="34" y="235"/>
                        <a:pt x="34" y="235"/>
                        <a:pt x="34" y="235"/>
                      </a:cubicBezTo>
                      <a:cubicBezTo>
                        <a:pt x="28" y="228"/>
                        <a:pt x="29" y="218"/>
                        <a:pt x="36" y="213"/>
                      </a:cubicBezTo>
                      <a:cubicBezTo>
                        <a:pt x="43" y="207"/>
                        <a:pt x="53" y="208"/>
                        <a:pt x="58" y="215"/>
                      </a:cubicBezTo>
                      <a:cubicBezTo>
                        <a:pt x="99" y="264"/>
                        <a:pt x="99" y="264"/>
                        <a:pt x="99" y="264"/>
                      </a:cubicBezTo>
                      <a:cubicBezTo>
                        <a:pt x="140" y="215"/>
                        <a:pt x="140" y="215"/>
                        <a:pt x="140" y="215"/>
                      </a:cubicBezTo>
                      <a:cubicBezTo>
                        <a:pt x="146" y="207"/>
                        <a:pt x="159" y="207"/>
                        <a:pt x="165" y="215"/>
                      </a:cubicBezTo>
                      <a:cubicBezTo>
                        <a:pt x="206" y="264"/>
                        <a:pt x="206" y="264"/>
                        <a:pt x="206" y="264"/>
                      </a:cubicBezTo>
                      <a:cubicBezTo>
                        <a:pt x="247" y="215"/>
                        <a:pt x="247" y="215"/>
                        <a:pt x="247" y="215"/>
                      </a:cubicBezTo>
                      <a:cubicBezTo>
                        <a:pt x="253" y="208"/>
                        <a:pt x="265" y="207"/>
                        <a:pt x="271" y="215"/>
                      </a:cubicBezTo>
                      <a:cubicBezTo>
                        <a:pt x="325" y="279"/>
                        <a:pt x="325" y="279"/>
                        <a:pt x="325" y="279"/>
                      </a:cubicBezTo>
                      <a:cubicBezTo>
                        <a:pt x="330" y="286"/>
                        <a:pt x="329" y="296"/>
                        <a:pt x="322" y="301"/>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41" name="Group 10"/>
              <p:cNvGrpSpPr>
                <a:grpSpLocks noChangeAspect="1"/>
              </p:cNvGrpSpPr>
              <p:nvPr/>
            </p:nvGrpSpPr>
            <p:grpSpPr bwMode="auto">
              <a:xfrm>
                <a:off x="5439053" y="5089193"/>
                <a:ext cx="577893" cy="377298"/>
                <a:chOff x="1064" y="976"/>
                <a:chExt cx="363" cy="237"/>
              </a:xfrm>
            </p:grpSpPr>
            <p:sp>
              <p:nvSpPr>
                <p:cNvPr id="343" name="AutoShape 9"/>
                <p:cNvSpPr>
                  <a:spLocks noChangeAspect="1" noChangeArrowheads="1" noTextEdit="1"/>
                </p:cNvSpPr>
                <p:nvPr/>
              </p:nvSpPr>
              <p:spPr bwMode="auto">
                <a:xfrm>
                  <a:off x="1064" y="976"/>
                  <a:ext cx="363" cy="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4" name="Freeform 11"/>
                <p:cNvSpPr>
                  <a:spLocks noEditPoints="1"/>
                </p:cNvSpPr>
                <p:nvPr/>
              </p:nvSpPr>
              <p:spPr bwMode="auto">
                <a:xfrm>
                  <a:off x="1329" y="1013"/>
                  <a:ext cx="98" cy="163"/>
                </a:xfrm>
                <a:custGeom>
                  <a:avLst/>
                  <a:gdLst>
                    <a:gd name="T0" fmla="*/ 37 w 138"/>
                    <a:gd name="T1" fmla="*/ 0 h 229"/>
                    <a:gd name="T2" fmla="*/ 13 w 138"/>
                    <a:gd name="T3" fmla="*/ 4 h 229"/>
                    <a:gd name="T4" fmla="*/ 42 w 138"/>
                    <a:gd name="T5" fmla="*/ 95 h 229"/>
                    <a:gd name="T6" fmla="*/ 33 w 138"/>
                    <a:gd name="T7" fmla="*/ 136 h 229"/>
                    <a:gd name="T8" fmla="*/ 45 w 138"/>
                    <a:gd name="T9" fmla="*/ 141 h 229"/>
                    <a:gd name="T10" fmla="*/ 53 w 138"/>
                    <a:gd name="T11" fmla="*/ 153 h 229"/>
                    <a:gd name="T12" fmla="*/ 45 w 138"/>
                    <a:gd name="T13" fmla="*/ 167 h 229"/>
                    <a:gd name="T14" fmla="*/ 30 w 138"/>
                    <a:gd name="T15" fmla="*/ 167 h 229"/>
                    <a:gd name="T16" fmla="*/ 21 w 138"/>
                    <a:gd name="T17" fmla="*/ 163 h 229"/>
                    <a:gd name="T18" fmla="*/ 0 w 138"/>
                    <a:gd name="T19" fmla="*/ 194 h 229"/>
                    <a:gd name="T20" fmla="*/ 2 w 138"/>
                    <a:gd name="T21" fmla="*/ 194 h 229"/>
                    <a:gd name="T22" fmla="*/ 4 w 138"/>
                    <a:gd name="T23" fmla="*/ 194 h 229"/>
                    <a:gd name="T24" fmla="*/ 6 w 138"/>
                    <a:gd name="T25" fmla="*/ 214 h 229"/>
                    <a:gd name="T26" fmla="*/ 14 w 138"/>
                    <a:gd name="T27" fmla="*/ 229 h 229"/>
                    <a:gd name="T28" fmla="*/ 22 w 138"/>
                    <a:gd name="T29" fmla="*/ 214 h 229"/>
                    <a:gd name="T30" fmla="*/ 23 w 138"/>
                    <a:gd name="T31" fmla="*/ 194 h 229"/>
                    <a:gd name="T32" fmla="*/ 26 w 138"/>
                    <a:gd name="T33" fmla="*/ 194 h 229"/>
                    <a:gd name="T34" fmla="*/ 28 w 138"/>
                    <a:gd name="T35" fmla="*/ 194 h 229"/>
                    <a:gd name="T36" fmla="*/ 29 w 138"/>
                    <a:gd name="T37" fmla="*/ 214 h 229"/>
                    <a:gd name="T38" fmla="*/ 37 w 138"/>
                    <a:gd name="T39" fmla="*/ 229 h 229"/>
                    <a:gd name="T40" fmla="*/ 45 w 138"/>
                    <a:gd name="T41" fmla="*/ 214 h 229"/>
                    <a:gd name="T42" fmla="*/ 47 w 138"/>
                    <a:gd name="T43" fmla="*/ 194 h 229"/>
                    <a:gd name="T44" fmla="*/ 49 w 138"/>
                    <a:gd name="T45" fmla="*/ 194 h 229"/>
                    <a:gd name="T46" fmla="*/ 51 w 138"/>
                    <a:gd name="T47" fmla="*/ 194 h 229"/>
                    <a:gd name="T48" fmla="*/ 53 w 138"/>
                    <a:gd name="T49" fmla="*/ 214 h 229"/>
                    <a:gd name="T50" fmla="*/ 61 w 138"/>
                    <a:gd name="T51" fmla="*/ 229 h 229"/>
                    <a:gd name="T52" fmla="*/ 69 w 138"/>
                    <a:gd name="T53" fmla="*/ 214 h 229"/>
                    <a:gd name="T54" fmla="*/ 71 w 138"/>
                    <a:gd name="T55" fmla="*/ 194 h 229"/>
                    <a:gd name="T56" fmla="*/ 73 w 138"/>
                    <a:gd name="T57" fmla="*/ 194 h 229"/>
                    <a:gd name="T58" fmla="*/ 75 w 138"/>
                    <a:gd name="T59" fmla="*/ 194 h 229"/>
                    <a:gd name="T60" fmla="*/ 77 w 138"/>
                    <a:gd name="T61" fmla="*/ 214 h 229"/>
                    <a:gd name="T62" fmla="*/ 86 w 138"/>
                    <a:gd name="T63" fmla="*/ 229 h 229"/>
                    <a:gd name="T64" fmla="*/ 95 w 138"/>
                    <a:gd name="T65" fmla="*/ 213 h 229"/>
                    <a:gd name="T66" fmla="*/ 95 w 138"/>
                    <a:gd name="T67" fmla="*/ 200 h 229"/>
                    <a:gd name="T68" fmla="*/ 105 w 138"/>
                    <a:gd name="T69" fmla="*/ 171 h 229"/>
                    <a:gd name="T70" fmla="*/ 138 w 138"/>
                    <a:gd name="T71" fmla="*/ 101 h 229"/>
                    <a:gd name="T72" fmla="*/ 37 w 138"/>
                    <a:gd name="T73" fmla="*/ 0 h 229"/>
                    <a:gd name="T74" fmla="*/ 78 w 138"/>
                    <a:gd name="T75" fmla="*/ 134 h 229"/>
                    <a:gd name="T76" fmla="*/ 46 w 138"/>
                    <a:gd name="T77" fmla="*/ 103 h 229"/>
                    <a:gd name="T78" fmla="*/ 78 w 138"/>
                    <a:gd name="T79" fmla="*/ 71 h 229"/>
                    <a:gd name="T80" fmla="*/ 109 w 138"/>
                    <a:gd name="T81" fmla="*/ 103 h 229"/>
                    <a:gd name="T82" fmla="*/ 78 w 138"/>
                    <a:gd name="T83" fmla="*/ 13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8" h="229">
                      <a:moveTo>
                        <a:pt x="37" y="0"/>
                      </a:moveTo>
                      <a:cubicBezTo>
                        <a:pt x="29" y="0"/>
                        <a:pt x="21" y="2"/>
                        <a:pt x="13" y="4"/>
                      </a:cubicBezTo>
                      <a:cubicBezTo>
                        <a:pt x="31" y="29"/>
                        <a:pt x="42" y="61"/>
                        <a:pt x="42" y="95"/>
                      </a:cubicBezTo>
                      <a:cubicBezTo>
                        <a:pt x="42" y="109"/>
                        <a:pt x="38" y="123"/>
                        <a:pt x="33" y="136"/>
                      </a:cubicBezTo>
                      <a:cubicBezTo>
                        <a:pt x="37" y="133"/>
                        <a:pt x="42" y="135"/>
                        <a:pt x="45" y="141"/>
                      </a:cubicBezTo>
                      <a:cubicBezTo>
                        <a:pt x="53" y="153"/>
                        <a:pt x="53" y="153"/>
                        <a:pt x="53" y="153"/>
                      </a:cubicBezTo>
                      <a:cubicBezTo>
                        <a:pt x="57" y="161"/>
                        <a:pt x="54" y="167"/>
                        <a:pt x="45" y="167"/>
                      </a:cubicBezTo>
                      <a:cubicBezTo>
                        <a:pt x="30" y="167"/>
                        <a:pt x="30" y="167"/>
                        <a:pt x="30" y="167"/>
                      </a:cubicBezTo>
                      <a:cubicBezTo>
                        <a:pt x="26" y="167"/>
                        <a:pt x="22" y="165"/>
                        <a:pt x="21" y="163"/>
                      </a:cubicBezTo>
                      <a:cubicBezTo>
                        <a:pt x="14" y="176"/>
                        <a:pt x="6" y="187"/>
                        <a:pt x="0" y="194"/>
                      </a:cubicBezTo>
                      <a:cubicBezTo>
                        <a:pt x="0" y="194"/>
                        <a:pt x="1" y="194"/>
                        <a:pt x="2" y="194"/>
                      </a:cubicBezTo>
                      <a:cubicBezTo>
                        <a:pt x="4" y="194"/>
                        <a:pt x="4" y="194"/>
                        <a:pt x="4" y="194"/>
                      </a:cubicBezTo>
                      <a:cubicBezTo>
                        <a:pt x="5" y="196"/>
                        <a:pt x="6" y="205"/>
                        <a:pt x="6" y="214"/>
                      </a:cubicBezTo>
                      <a:cubicBezTo>
                        <a:pt x="6" y="222"/>
                        <a:pt x="9" y="229"/>
                        <a:pt x="14" y="229"/>
                      </a:cubicBezTo>
                      <a:cubicBezTo>
                        <a:pt x="18" y="229"/>
                        <a:pt x="22" y="222"/>
                        <a:pt x="22" y="214"/>
                      </a:cubicBezTo>
                      <a:cubicBezTo>
                        <a:pt x="22" y="205"/>
                        <a:pt x="22" y="196"/>
                        <a:pt x="23" y="194"/>
                      </a:cubicBezTo>
                      <a:cubicBezTo>
                        <a:pt x="23" y="194"/>
                        <a:pt x="23" y="194"/>
                        <a:pt x="26" y="194"/>
                      </a:cubicBezTo>
                      <a:cubicBezTo>
                        <a:pt x="28" y="194"/>
                        <a:pt x="28" y="194"/>
                        <a:pt x="28" y="194"/>
                      </a:cubicBezTo>
                      <a:cubicBezTo>
                        <a:pt x="29" y="196"/>
                        <a:pt x="29" y="205"/>
                        <a:pt x="29" y="214"/>
                      </a:cubicBezTo>
                      <a:cubicBezTo>
                        <a:pt x="29" y="222"/>
                        <a:pt x="33" y="229"/>
                        <a:pt x="37" y="229"/>
                      </a:cubicBezTo>
                      <a:cubicBezTo>
                        <a:pt x="42" y="229"/>
                        <a:pt x="45" y="222"/>
                        <a:pt x="45" y="214"/>
                      </a:cubicBezTo>
                      <a:cubicBezTo>
                        <a:pt x="45" y="205"/>
                        <a:pt x="46" y="196"/>
                        <a:pt x="47" y="194"/>
                      </a:cubicBezTo>
                      <a:cubicBezTo>
                        <a:pt x="47" y="194"/>
                        <a:pt x="47" y="194"/>
                        <a:pt x="49" y="194"/>
                      </a:cubicBezTo>
                      <a:cubicBezTo>
                        <a:pt x="51" y="194"/>
                        <a:pt x="51" y="194"/>
                        <a:pt x="51" y="194"/>
                      </a:cubicBezTo>
                      <a:cubicBezTo>
                        <a:pt x="52" y="196"/>
                        <a:pt x="53" y="205"/>
                        <a:pt x="53" y="214"/>
                      </a:cubicBezTo>
                      <a:cubicBezTo>
                        <a:pt x="53" y="222"/>
                        <a:pt x="57" y="229"/>
                        <a:pt x="61" y="229"/>
                      </a:cubicBezTo>
                      <a:cubicBezTo>
                        <a:pt x="66" y="229"/>
                        <a:pt x="69" y="222"/>
                        <a:pt x="69" y="214"/>
                      </a:cubicBezTo>
                      <a:cubicBezTo>
                        <a:pt x="69" y="205"/>
                        <a:pt x="70" y="196"/>
                        <a:pt x="71" y="194"/>
                      </a:cubicBezTo>
                      <a:cubicBezTo>
                        <a:pt x="71" y="194"/>
                        <a:pt x="71" y="194"/>
                        <a:pt x="73" y="194"/>
                      </a:cubicBezTo>
                      <a:cubicBezTo>
                        <a:pt x="75" y="194"/>
                        <a:pt x="75" y="194"/>
                        <a:pt x="75" y="194"/>
                      </a:cubicBezTo>
                      <a:cubicBezTo>
                        <a:pt x="76" y="196"/>
                        <a:pt x="77" y="205"/>
                        <a:pt x="77" y="214"/>
                      </a:cubicBezTo>
                      <a:cubicBezTo>
                        <a:pt x="77" y="222"/>
                        <a:pt x="81" y="229"/>
                        <a:pt x="86" y="229"/>
                      </a:cubicBezTo>
                      <a:cubicBezTo>
                        <a:pt x="91" y="229"/>
                        <a:pt x="95" y="222"/>
                        <a:pt x="95" y="213"/>
                      </a:cubicBezTo>
                      <a:cubicBezTo>
                        <a:pt x="95" y="200"/>
                        <a:pt x="95" y="200"/>
                        <a:pt x="95" y="200"/>
                      </a:cubicBezTo>
                      <a:cubicBezTo>
                        <a:pt x="95" y="191"/>
                        <a:pt x="100" y="178"/>
                        <a:pt x="105" y="171"/>
                      </a:cubicBezTo>
                      <a:cubicBezTo>
                        <a:pt x="105" y="171"/>
                        <a:pt x="138" y="135"/>
                        <a:pt x="138" y="101"/>
                      </a:cubicBezTo>
                      <a:cubicBezTo>
                        <a:pt x="138" y="45"/>
                        <a:pt x="93" y="0"/>
                        <a:pt x="37" y="0"/>
                      </a:cubicBezTo>
                      <a:close/>
                      <a:moveTo>
                        <a:pt x="78" y="134"/>
                      </a:moveTo>
                      <a:cubicBezTo>
                        <a:pt x="60" y="134"/>
                        <a:pt x="46" y="120"/>
                        <a:pt x="46" y="103"/>
                      </a:cubicBezTo>
                      <a:cubicBezTo>
                        <a:pt x="46" y="85"/>
                        <a:pt x="60" y="71"/>
                        <a:pt x="78" y="71"/>
                      </a:cubicBezTo>
                      <a:cubicBezTo>
                        <a:pt x="95" y="71"/>
                        <a:pt x="109" y="85"/>
                        <a:pt x="109" y="103"/>
                      </a:cubicBezTo>
                      <a:cubicBezTo>
                        <a:pt x="109" y="120"/>
                        <a:pt x="95" y="134"/>
                        <a:pt x="78" y="134"/>
                      </a:cubicBezTo>
                      <a:close/>
                    </a:path>
                  </a:pathLst>
                </a:custGeom>
                <a:solidFill>
                  <a:srgbClr val="4C4C4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5" name="Freeform 12"/>
                <p:cNvSpPr>
                  <a:spLocks noEditPoints="1"/>
                </p:cNvSpPr>
                <p:nvPr/>
              </p:nvSpPr>
              <p:spPr bwMode="auto">
                <a:xfrm>
                  <a:off x="1064" y="1013"/>
                  <a:ext cx="98" cy="163"/>
                </a:xfrm>
                <a:custGeom>
                  <a:avLst/>
                  <a:gdLst>
                    <a:gd name="T0" fmla="*/ 108 w 137"/>
                    <a:gd name="T1" fmla="*/ 167 h 229"/>
                    <a:gd name="T2" fmla="*/ 93 w 137"/>
                    <a:gd name="T3" fmla="*/ 167 h 229"/>
                    <a:gd name="T4" fmla="*/ 85 w 137"/>
                    <a:gd name="T5" fmla="*/ 153 h 229"/>
                    <a:gd name="T6" fmla="*/ 92 w 137"/>
                    <a:gd name="T7" fmla="*/ 141 h 229"/>
                    <a:gd name="T8" fmla="*/ 104 w 137"/>
                    <a:gd name="T9" fmla="*/ 136 h 229"/>
                    <a:gd name="T10" fmla="*/ 96 w 137"/>
                    <a:gd name="T11" fmla="*/ 95 h 229"/>
                    <a:gd name="T12" fmla="*/ 125 w 137"/>
                    <a:gd name="T13" fmla="*/ 4 h 229"/>
                    <a:gd name="T14" fmla="*/ 100 w 137"/>
                    <a:gd name="T15" fmla="*/ 0 h 229"/>
                    <a:gd name="T16" fmla="*/ 0 w 137"/>
                    <a:gd name="T17" fmla="*/ 101 h 229"/>
                    <a:gd name="T18" fmla="*/ 32 w 137"/>
                    <a:gd name="T19" fmla="*/ 171 h 229"/>
                    <a:gd name="T20" fmla="*/ 43 w 137"/>
                    <a:gd name="T21" fmla="*/ 200 h 229"/>
                    <a:gd name="T22" fmla="*/ 43 w 137"/>
                    <a:gd name="T23" fmla="*/ 213 h 229"/>
                    <a:gd name="T24" fmla="*/ 52 w 137"/>
                    <a:gd name="T25" fmla="*/ 229 h 229"/>
                    <a:gd name="T26" fmla="*/ 61 w 137"/>
                    <a:gd name="T27" fmla="*/ 214 h 229"/>
                    <a:gd name="T28" fmla="*/ 63 w 137"/>
                    <a:gd name="T29" fmla="*/ 194 h 229"/>
                    <a:gd name="T30" fmla="*/ 65 w 137"/>
                    <a:gd name="T31" fmla="*/ 194 h 229"/>
                    <a:gd name="T32" fmla="*/ 67 w 137"/>
                    <a:gd name="T33" fmla="*/ 194 h 229"/>
                    <a:gd name="T34" fmla="*/ 69 w 137"/>
                    <a:gd name="T35" fmla="*/ 214 h 229"/>
                    <a:gd name="T36" fmla="*/ 77 w 137"/>
                    <a:gd name="T37" fmla="*/ 229 h 229"/>
                    <a:gd name="T38" fmla="*/ 85 w 137"/>
                    <a:gd name="T39" fmla="*/ 214 h 229"/>
                    <a:gd name="T40" fmla="*/ 86 w 137"/>
                    <a:gd name="T41" fmla="*/ 194 h 229"/>
                    <a:gd name="T42" fmla="*/ 89 w 137"/>
                    <a:gd name="T43" fmla="*/ 194 h 229"/>
                    <a:gd name="T44" fmla="*/ 91 w 137"/>
                    <a:gd name="T45" fmla="*/ 194 h 229"/>
                    <a:gd name="T46" fmla="*/ 92 w 137"/>
                    <a:gd name="T47" fmla="*/ 214 h 229"/>
                    <a:gd name="T48" fmla="*/ 100 w 137"/>
                    <a:gd name="T49" fmla="*/ 229 h 229"/>
                    <a:gd name="T50" fmla="*/ 108 w 137"/>
                    <a:gd name="T51" fmla="*/ 214 h 229"/>
                    <a:gd name="T52" fmla="*/ 110 w 137"/>
                    <a:gd name="T53" fmla="*/ 194 h 229"/>
                    <a:gd name="T54" fmla="*/ 112 w 137"/>
                    <a:gd name="T55" fmla="*/ 194 h 229"/>
                    <a:gd name="T56" fmla="*/ 114 w 137"/>
                    <a:gd name="T57" fmla="*/ 194 h 229"/>
                    <a:gd name="T58" fmla="*/ 116 w 137"/>
                    <a:gd name="T59" fmla="*/ 214 h 229"/>
                    <a:gd name="T60" fmla="*/ 124 w 137"/>
                    <a:gd name="T61" fmla="*/ 229 h 229"/>
                    <a:gd name="T62" fmla="*/ 132 w 137"/>
                    <a:gd name="T63" fmla="*/ 214 h 229"/>
                    <a:gd name="T64" fmla="*/ 134 w 137"/>
                    <a:gd name="T65" fmla="*/ 194 h 229"/>
                    <a:gd name="T66" fmla="*/ 136 w 137"/>
                    <a:gd name="T67" fmla="*/ 194 h 229"/>
                    <a:gd name="T68" fmla="*/ 137 w 137"/>
                    <a:gd name="T69" fmla="*/ 194 h 229"/>
                    <a:gd name="T70" fmla="*/ 117 w 137"/>
                    <a:gd name="T71" fmla="*/ 163 h 229"/>
                    <a:gd name="T72" fmla="*/ 108 w 137"/>
                    <a:gd name="T73" fmla="*/ 167 h 229"/>
                    <a:gd name="T74" fmla="*/ 60 w 137"/>
                    <a:gd name="T75" fmla="*/ 134 h 229"/>
                    <a:gd name="T76" fmla="*/ 29 w 137"/>
                    <a:gd name="T77" fmla="*/ 103 h 229"/>
                    <a:gd name="T78" fmla="*/ 60 w 137"/>
                    <a:gd name="T79" fmla="*/ 71 h 229"/>
                    <a:gd name="T80" fmla="*/ 92 w 137"/>
                    <a:gd name="T81" fmla="*/ 103 h 229"/>
                    <a:gd name="T82" fmla="*/ 60 w 137"/>
                    <a:gd name="T83" fmla="*/ 134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7" h="229">
                      <a:moveTo>
                        <a:pt x="108" y="167"/>
                      </a:moveTo>
                      <a:cubicBezTo>
                        <a:pt x="93" y="167"/>
                        <a:pt x="93" y="167"/>
                        <a:pt x="93" y="167"/>
                      </a:cubicBezTo>
                      <a:cubicBezTo>
                        <a:pt x="84" y="167"/>
                        <a:pt x="81" y="161"/>
                        <a:pt x="85" y="153"/>
                      </a:cubicBezTo>
                      <a:cubicBezTo>
                        <a:pt x="92" y="141"/>
                        <a:pt x="92" y="141"/>
                        <a:pt x="92" y="141"/>
                      </a:cubicBezTo>
                      <a:cubicBezTo>
                        <a:pt x="96" y="135"/>
                        <a:pt x="100" y="133"/>
                        <a:pt x="104" y="136"/>
                      </a:cubicBezTo>
                      <a:cubicBezTo>
                        <a:pt x="99" y="123"/>
                        <a:pt x="96" y="109"/>
                        <a:pt x="96" y="95"/>
                      </a:cubicBezTo>
                      <a:cubicBezTo>
                        <a:pt x="96" y="61"/>
                        <a:pt x="107" y="29"/>
                        <a:pt x="125" y="4"/>
                      </a:cubicBezTo>
                      <a:cubicBezTo>
                        <a:pt x="117" y="2"/>
                        <a:pt x="109" y="0"/>
                        <a:pt x="100" y="0"/>
                      </a:cubicBezTo>
                      <a:cubicBezTo>
                        <a:pt x="45" y="0"/>
                        <a:pt x="0" y="45"/>
                        <a:pt x="0" y="101"/>
                      </a:cubicBezTo>
                      <a:cubicBezTo>
                        <a:pt x="0" y="135"/>
                        <a:pt x="32" y="171"/>
                        <a:pt x="32" y="171"/>
                      </a:cubicBezTo>
                      <a:cubicBezTo>
                        <a:pt x="38" y="178"/>
                        <a:pt x="43" y="191"/>
                        <a:pt x="43" y="200"/>
                      </a:cubicBezTo>
                      <a:cubicBezTo>
                        <a:pt x="43" y="213"/>
                        <a:pt x="43" y="213"/>
                        <a:pt x="43" y="213"/>
                      </a:cubicBezTo>
                      <a:cubicBezTo>
                        <a:pt x="43" y="222"/>
                        <a:pt x="47" y="229"/>
                        <a:pt x="52" y="229"/>
                      </a:cubicBezTo>
                      <a:cubicBezTo>
                        <a:pt x="57" y="229"/>
                        <a:pt x="61" y="222"/>
                        <a:pt x="61" y="214"/>
                      </a:cubicBezTo>
                      <a:cubicBezTo>
                        <a:pt x="61" y="205"/>
                        <a:pt x="62" y="196"/>
                        <a:pt x="63" y="194"/>
                      </a:cubicBezTo>
                      <a:cubicBezTo>
                        <a:pt x="63" y="194"/>
                        <a:pt x="63" y="194"/>
                        <a:pt x="65" y="194"/>
                      </a:cubicBezTo>
                      <a:cubicBezTo>
                        <a:pt x="67" y="194"/>
                        <a:pt x="67" y="194"/>
                        <a:pt x="67" y="194"/>
                      </a:cubicBezTo>
                      <a:cubicBezTo>
                        <a:pt x="68" y="196"/>
                        <a:pt x="69" y="205"/>
                        <a:pt x="69" y="214"/>
                      </a:cubicBezTo>
                      <a:cubicBezTo>
                        <a:pt x="69" y="222"/>
                        <a:pt x="72" y="229"/>
                        <a:pt x="77" y="229"/>
                      </a:cubicBezTo>
                      <a:cubicBezTo>
                        <a:pt x="81" y="229"/>
                        <a:pt x="85" y="222"/>
                        <a:pt x="85" y="214"/>
                      </a:cubicBezTo>
                      <a:cubicBezTo>
                        <a:pt x="85" y="205"/>
                        <a:pt x="85" y="196"/>
                        <a:pt x="86" y="194"/>
                      </a:cubicBezTo>
                      <a:cubicBezTo>
                        <a:pt x="86" y="194"/>
                        <a:pt x="86" y="194"/>
                        <a:pt x="89" y="194"/>
                      </a:cubicBezTo>
                      <a:cubicBezTo>
                        <a:pt x="91" y="194"/>
                        <a:pt x="91" y="194"/>
                        <a:pt x="91" y="194"/>
                      </a:cubicBezTo>
                      <a:cubicBezTo>
                        <a:pt x="92" y="196"/>
                        <a:pt x="92" y="205"/>
                        <a:pt x="92" y="214"/>
                      </a:cubicBezTo>
                      <a:cubicBezTo>
                        <a:pt x="92" y="222"/>
                        <a:pt x="96" y="229"/>
                        <a:pt x="100" y="229"/>
                      </a:cubicBezTo>
                      <a:cubicBezTo>
                        <a:pt x="105" y="229"/>
                        <a:pt x="108" y="222"/>
                        <a:pt x="108" y="214"/>
                      </a:cubicBezTo>
                      <a:cubicBezTo>
                        <a:pt x="108" y="205"/>
                        <a:pt x="109" y="196"/>
                        <a:pt x="110" y="194"/>
                      </a:cubicBezTo>
                      <a:cubicBezTo>
                        <a:pt x="110" y="194"/>
                        <a:pt x="110" y="194"/>
                        <a:pt x="112" y="194"/>
                      </a:cubicBezTo>
                      <a:cubicBezTo>
                        <a:pt x="114" y="194"/>
                        <a:pt x="114" y="194"/>
                        <a:pt x="114" y="194"/>
                      </a:cubicBezTo>
                      <a:cubicBezTo>
                        <a:pt x="115" y="196"/>
                        <a:pt x="116" y="205"/>
                        <a:pt x="116" y="214"/>
                      </a:cubicBezTo>
                      <a:cubicBezTo>
                        <a:pt x="116" y="222"/>
                        <a:pt x="120" y="229"/>
                        <a:pt x="124" y="229"/>
                      </a:cubicBezTo>
                      <a:cubicBezTo>
                        <a:pt x="129" y="229"/>
                        <a:pt x="132" y="222"/>
                        <a:pt x="132" y="214"/>
                      </a:cubicBezTo>
                      <a:cubicBezTo>
                        <a:pt x="132" y="205"/>
                        <a:pt x="133" y="196"/>
                        <a:pt x="134" y="194"/>
                      </a:cubicBezTo>
                      <a:cubicBezTo>
                        <a:pt x="134" y="194"/>
                        <a:pt x="134" y="194"/>
                        <a:pt x="136" y="194"/>
                      </a:cubicBezTo>
                      <a:cubicBezTo>
                        <a:pt x="137" y="194"/>
                        <a:pt x="137" y="194"/>
                        <a:pt x="137" y="194"/>
                      </a:cubicBezTo>
                      <a:cubicBezTo>
                        <a:pt x="132" y="187"/>
                        <a:pt x="124" y="176"/>
                        <a:pt x="117" y="163"/>
                      </a:cubicBezTo>
                      <a:cubicBezTo>
                        <a:pt x="115" y="165"/>
                        <a:pt x="112" y="167"/>
                        <a:pt x="108" y="167"/>
                      </a:cubicBezTo>
                      <a:close/>
                      <a:moveTo>
                        <a:pt x="60" y="134"/>
                      </a:moveTo>
                      <a:cubicBezTo>
                        <a:pt x="43" y="134"/>
                        <a:pt x="29" y="120"/>
                        <a:pt x="29" y="103"/>
                      </a:cubicBezTo>
                      <a:cubicBezTo>
                        <a:pt x="29" y="85"/>
                        <a:pt x="43" y="71"/>
                        <a:pt x="60" y="71"/>
                      </a:cubicBezTo>
                      <a:cubicBezTo>
                        <a:pt x="78" y="71"/>
                        <a:pt x="92" y="85"/>
                        <a:pt x="92" y="103"/>
                      </a:cubicBezTo>
                      <a:cubicBezTo>
                        <a:pt x="92" y="120"/>
                        <a:pt x="78" y="134"/>
                        <a:pt x="60" y="134"/>
                      </a:cubicBezTo>
                      <a:close/>
                    </a:path>
                  </a:pathLst>
                </a:custGeom>
                <a:solidFill>
                  <a:srgbClr val="4C4C4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6" name="Freeform 13"/>
                <p:cNvSpPr>
                  <a:spLocks noEditPoints="1"/>
                </p:cNvSpPr>
                <p:nvPr/>
              </p:nvSpPr>
              <p:spPr bwMode="auto">
                <a:xfrm>
                  <a:off x="1141" y="976"/>
                  <a:ext cx="208" cy="237"/>
                </a:xfrm>
                <a:custGeom>
                  <a:avLst/>
                  <a:gdLst>
                    <a:gd name="T0" fmla="*/ 147 w 293"/>
                    <a:gd name="T1" fmla="*/ 0 h 333"/>
                    <a:gd name="T2" fmla="*/ 0 w 293"/>
                    <a:gd name="T3" fmla="*/ 147 h 333"/>
                    <a:gd name="T4" fmla="*/ 48 w 293"/>
                    <a:gd name="T5" fmla="*/ 249 h 333"/>
                    <a:gd name="T6" fmla="*/ 63 w 293"/>
                    <a:gd name="T7" fmla="*/ 290 h 333"/>
                    <a:gd name="T8" fmla="*/ 63 w 293"/>
                    <a:gd name="T9" fmla="*/ 310 h 333"/>
                    <a:gd name="T10" fmla="*/ 76 w 293"/>
                    <a:gd name="T11" fmla="*/ 333 h 333"/>
                    <a:gd name="T12" fmla="*/ 89 w 293"/>
                    <a:gd name="T13" fmla="*/ 311 h 333"/>
                    <a:gd name="T14" fmla="*/ 92 w 293"/>
                    <a:gd name="T15" fmla="*/ 283 h 333"/>
                    <a:gd name="T16" fmla="*/ 95 w 293"/>
                    <a:gd name="T17" fmla="*/ 283 h 333"/>
                    <a:gd name="T18" fmla="*/ 98 w 293"/>
                    <a:gd name="T19" fmla="*/ 283 h 333"/>
                    <a:gd name="T20" fmla="*/ 101 w 293"/>
                    <a:gd name="T21" fmla="*/ 311 h 333"/>
                    <a:gd name="T22" fmla="*/ 112 w 293"/>
                    <a:gd name="T23" fmla="*/ 333 h 333"/>
                    <a:gd name="T24" fmla="*/ 124 w 293"/>
                    <a:gd name="T25" fmla="*/ 311 h 333"/>
                    <a:gd name="T26" fmla="*/ 126 w 293"/>
                    <a:gd name="T27" fmla="*/ 283 h 333"/>
                    <a:gd name="T28" fmla="*/ 130 w 293"/>
                    <a:gd name="T29" fmla="*/ 283 h 333"/>
                    <a:gd name="T30" fmla="*/ 133 w 293"/>
                    <a:gd name="T31" fmla="*/ 283 h 333"/>
                    <a:gd name="T32" fmla="*/ 135 w 293"/>
                    <a:gd name="T33" fmla="*/ 311 h 333"/>
                    <a:gd name="T34" fmla="*/ 147 w 293"/>
                    <a:gd name="T35" fmla="*/ 333 h 333"/>
                    <a:gd name="T36" fmla="*/ 158 w 293"/>
                    <a:gd name="T37" fmla="*/ 311 h 333"/>
                    <a:gd name="T38" fmla="*/ 161 w 293"/>
                    <a:gd name="T39" fmla="*/ 283 h 333"/>
                    <a:gd name="T40" fmla="*/ 164 w 293"/>
                    <a:gd name="T41" fmla="*/ 283 h 333"/>
                    <a:gd name="T42" fmla="*/ 167 w 293"/>
                    <a:gd name="T43" fmla="*/ 283 h 333"/>
                    <a:gd name="T44" fmla="*/ 170 w 293"/>
                    <a:gd name="T45" fmla="*/ 311 h 333"/>
                    <a:gd name="T46" fmla="*/ 181 w 293"/>
                    <a:gd name="T47" fmla="*/ 333 h 333"/>
                    <a:gd name="T48" fmla="*/ 193 w 293"/>
                    <a:gd name="T49" fmla="*/ 311 h 333"/>
                    <a:gd name="T50" fmla="*/ 196 w 293"/>
                    <a:gd name="T51" fmla="*/ 283 h 333"/>
                    <a:gd name="T52" fmla="*/ 199 w 293"/>
                    <a:gd name="T53" fmla="*/ 283 h 333"/>
                    <a:gd name="T54" fmla="*/ 202 w 293"/>
                    <a:gd name="T55" fmla="*/ 283 h 333"/>
                    <a:gd name="T56" fmla="*/ 204 w 293"/>
                    <a:gd name="T57" fmla="*/ 311 h 333"/>
                    <a:gd name="T58" fmla="*/ 217 w 293"/>
                    <a:gd name="T59" fmla="*/ 333 h 333"/>
                    <a:gd name="T60" fmla="*/ 230 w 293"/>
                    <a:gd name="T61" fmla="*/ 310 h 333"/>
                    <a:gd name="T62" fmla="*/ 230 w 293"/>
                    <a:gd name="T63" fmla="*/ 290 h 333"/>
                    <a:gd name="T64" fmla="*/ 246 w 293"/>
                    <a:gd name="T65" fmla="*/ 249 h 333"/>
                    <a:gd name="T66" fmla="*/ 293 w 293"/>
                    <a:gd name="T67" fmla="*/ 147 h 333"/>
                    <a:gd name="T68" fmla="*/ 147 w 293"/>
                    <a:gd name="T69" fmla="*/ 0 h 333"/>
                    <a:gd name="T70" fmla="*/ 88 w 293"/>
                    <a:gd name="T71" fmla="*/ 195 h 333"/>
                    <a:gd name="T72" fmla="*/ 43 w 293"/>
                    <a:gd name="T73" fmla="*/ 149 h 333"/>
                    <a:gd name="T74" fmla="*/ 88 w 293"/>
                    <a:gd name="T75" fmla="*/ 103 h 333"/>
                    <a:gd name="T76" fmla="*/ 134 w 293"/>
                    <a:gd name="T77" fmla="*/ 149 h 333"/>
                    <a:gd name="T78" fmla="*/ 88 w 293"/>
                    <a:gd name="T79" fmla="*/ 195 h 333"/>
                    <a:gd name="T80" fmla="*/ 157 w 293"/>
                    <a:gd name="T81" fmla="*/ 243 h 333"/>
                    <a:gd name="T82" fmla="*/ 136 w 293"/>
                    <a:gd name="T83" fmla="*/ 243 h 333"/>
                    <a:gd name="T84" fmla="*/ 124 w 293"/>
                    <a:gd name="T85" fmla="*/ 223 h 333"/>
                    <a:gd name="T86" fmla="*/ 135 w 293"/>
                    <a:gd name="T87" fmla="*/ 204 h 333"/>
                    <a:gd name="T88" fmla="*/ 159 w 293"/>
                    <a:gd name="T89" fmla="*/ 204 h 333"/>
                    <a:gd name="T90" fmla="*/ 169 w 293"/>
                    <a:gd name="T91" fmla="*/ 223 h 333"/>
                    <a:gd name="T92" fmla="*/ 157 w 293"/>
                    <a:gd name="T93" fmla="*/ 243 h 333"/>
                    <a:gd name="T94" fmla="*/ 205 w 293"/>
                    <a:gd name="T95" fmla="*/ 195 h 333"/>
                    <a:gd name="T96" fmla="*/ 160 w 293"/>
                    <a:gd name="T97" fmla="*/ 149 h 333"/>
                    <a:gd name="T98" fmla="*/ 205 w 293"/>
                    <a:gd name="T99" fmla="*/ 103 h 333"/>
                    <a:gd name="T100" fmla="*/ 251 w 293"/>
                    <a:gd name="T101" fmla="*/ 149 h 333"/>
                    <a:gd name="T102" fmla="*/ 205 w 293"/>
                    <a:gd name="T103" fmla="*/ 195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3" h="333">
                      <a:moveTo>
                        <a:pt x="147" y="0"/>
                      </a:moveTo>
                      <a:cubicBezTo>
                        <a:pt x="66" y="0"/>
                        <a:pt x="0" y="66"/>
                        <a:pt x="0" y="147"/>
                      </a:cubicBezTo>
                      <a:cubicBezTo>
                        <a:pt x="0" y="196"/>
                        <a:pt x="48" y="249"/>
                        <a:pt x="48" y="249"/>
                      </a:cubicBezTo>
                      <a:cubicBezTo>
                        <a:pt x="56" y="259"/>
                        <a:pt x="63" y="277"/>
                        <a:pt x="63" y="290"/>
                      </a:cubicBezTo>
                      <a:cubicBezTo>
                        <a:pt x="63" y="310"/>
                        <a:pt x="63" y="310"/>
                        <a:pt x="63" y="310"/>
                      </a:cubicBezTo>
                      <a:cubicBezTo>
                        <a:pt x="63" y="323"/>
                        <a:pt x="69" y="333"/>
                        <a:pt x="76" y="333"/>
                      </a:cubicBezTo>
                      <a:cubicBezTo>
                        <a:pt x="84" y="333"/>
                        <a:pt x="89" y="323"/>
                        <a:pt x="89" y="311"/>
                      </a:cubicBezTo>
                      <a:cubicBezTo>
                        <a:pt x="89" y="298"/>
                        <a:pt x="91" y="286"/>
                        <a:pt x="92" y="283"/>
                      </a:cubicBezTo>
                      <a:cubicBezTo>
                        <a:pt x="92" y="283"/>
                        <a:pt x="92" y="283"/>
                        <a:pt x="95" y="283"/>
                      </a:cubicBezTo>
                      <a:cubicBezTo>
                        <a:pt x="98" y="283"/>
                        <a:pt x="98" y="283"/>
                        <a:pt x="98" y="283"/>
                      </a:cubicBezTo>
                      <a:cubicBezTo>
                        <a:pt x="99" y="286"/>
                        <a:pt x="101" y="298"/>
                        <a:pt x="101" y="311"/>
                      </a:cubicBezTo>
                      <a:cubicBezTo>
                        <a:pt x="101" y="323"/>
                        <a:pt x="106" y="333"/>
                        <a:pt x="112" y="333"/>
                      </a:cubicBezTo>
                      <a:cubicBezTo>
                        <a:pt x="119" y="333"/>
                        <a:pt x="124" y="323"/>
                        <a:pt x="124" y="311"/>
                      </a:cubicBezTo>
                      <a:cubicBezTo>
                        <a:pt x="124" y="298"/>
                        <a:pt x="125" y="286"/>
                        <a:pt x="126" y="283"/>
                      </a:cubicBezTo>
                      <a:cubicBezTo>
                        <a:pt x="126" y="283"/>
                        <a:pt x="126" y="283"/>
                        <a:pt x="130" y="283"/>
                      </a:cubicBezTo>
                      <a:cubicBezTo>
                        <a:pt x="133" y="283"/>
                        <a:pt x="133" y="283"/>
                        <a:pt x="133" y="283"/>
                      </a:cubicBezTo>
                      <a:cubicBezTo>
                        <a:pt x="134" y="286"/>
                        <a:pt x="135" y="298"/>
                        <a:pt x="135" y="311"/>
                      </a:cubicBezTo>
                      <a:cubicBezTo>
                        <a:pt x="135" y="323"/>
                        <a:pt x="140" y="333"/>
                        <a:pt x="147" y="333"/>
                      </a:cubicBezTo>
                      <a:cubicBezTo>
                        <a:pt x="153" y="333"/>
                        <a:pt x="158" y="323"/>
                        <a:pt x="158" y="311"/>
                      </a:cubicBezTo>
                      <a:cubicBezTo>
                        <a:pt x="158" y="298"/>
                        <a:pt x="160" y="286"/>
                        <a:pt x="161" y="283"/>
                      </a:cubicBezTo>
                      <a:cubicBezTo>
                        <a:pt x="161" y="283"/>
                        <a:pt x="161" y="283"/>
                        <a:pt x="164" y="283"/>
                      </a:cubicBezTo>
                      <a:cubicBezTo>
                        <a:pt x="167" y="283"/>
                        <a:pt x="167" y="283"/>
                        <a:pt x="167" y="283"/>
                      </a:cubicBezTo>
                      <a:cubicBezTo>
                        <a:pt x="169" y="286"/>
                        <a:pt x="170" y="298"/>
                        <a:pt x="170" y="311"/>
                      </a:cubicBezTo>
                      <a:cubicBezTo>
                        <a:pt x="170" y="323"/>
                        <a:pt x="175" y="333"/>
                        <a:pt x="181" y="333"/>
                      </a:cubicBezTo>
                      <a:cubicBezTo>
                        <a:pt x="188" y="333"/>
                        <a:pt x="193" y="323"/>
                        <a:pt x="193" y="311"/>
                      </a:cubicBezTo>
                      <a:cubicBezTo>
                        <a:pt x="193" y="298"/>
                        <a:pt x="194" y="286"/>
                        <a:pt x="196" y="283"/>
                      </a:cubicBezTo>
                      <a:cubicBezTo>
                        <a:pt x="196" y="283"/>
                        <a:pt x="196" y="283"/>
                        <a:pt x="199" y="283"/>
                      </a:cubicBezTo>
                      <a:cubicBezTo>
                        <a:pt x="202" y="283"/>
                        <a:pt x="202" y="283"/>
                        <a:pt x="202" y="283"/>
                      </a:cubicBezTo>
                      <a:cubicBezTo>
                        <a:pt x="203" y="286"/>
                        <a:pt x="204" y="298"/>
                        <a:pt x="204" y="311"/>
                      </a:cubicBezTo>
                      <a:cubicBezTo>
                        <a:pt x="204" y="323"/>
                        <a:pt x="210" y="333"/>
                        <a:pt x="217" y="333"/>
                      </a:cubicBezTo>
                      <a:cubicBezTo>
                        <a:pt x="224" y="333"/>
                        <a:pt x="230" y="323"/>
                        <a:pt x="230" y="310"/>
                      </a:cubicBezTo>
                      <a:cubicBezTo>
                        <a:pt x="230" y="290"/>
                        <a:pt x="230" y="290"/>
                        <a:pt x="230" y="290"/>
                      </a:cubicBezTo>
                      <a:cubicBezTo>
                        <a:pt x="230" y="277"/>
                        <a:pt x="237" y="259"/>
                        <a:pt x="246" y="249"/>
                      </a:cubicBezTo>
                      <a:cubicBezTo>
                        <a:pt x="246" y="249"/>
                        <a:pt x="293" y="196"/>
                        <a:pt x="293" y="147"/>
                      </a:cubicBezTo>
                      <a:cubicBezTo>
                        <a:pt x="293" y="66"/>
                        <a:pt x="228" y="0"/>
                        <a:pt x="147" y="0"/>
                      </a:cubicBezTo>
                      <a:close/>
                      <a:moveTo>
                        <a:pt x="88" y="195"/>
                      </a:moveTo>
                      <a:cubicBezTo>
                        <a:pt x="63" y="195"/>
                        <a:pt x="43" y="174"/>
                        <a:pt x="43" y="149"/>
                      </a:cubicBezTo>
                      <a:cubicBezTo>
                        <a:pt x="43" y="124"/>
                        <a:pt x="63" y="103"/>
                        <a:pt x="88" y="103"/>
                      </a:cubicBezTo>
                      <a:cubicBezTo>
                        <a:pt x="114" y="103"/>
                        <a:pt x="134" y="124"/>
                        <a:pt x="134" y="149"/>
                      </a:cubicBezTo>
                      <a:cubicBezTo>
                        <a:pt x="134" y="174"/>
                        <a:pt x="114" y="195"/>
                        <a:pt x="88" y="195"/>
                      </a:cubicBezTo>
                      <a:close/>
                      <a:moveTo>
                        <a:pt x="157" y="243"/>
                      </a:moveTo>
                      <a:cubicBezTo>
                        <a:pt x="136" y="243"/>
                        <a:pt x="136" y="243"/>
                        <a:pt x="136" y="243"/>
                      </a:cubicBezTo>
                      <a:cubicBezTo>
                        <a:pt x="123" y="243"/>
                        <a:pt x="118" y="234"/>
                        <a:pt x="124" y="223"/>
                      </a:cubicBezTo>
                      <a:cubicBezTo>
                        <a:pt x="135" y="204"/>
                        <a:pt x="135" y="204"/>
                        <a:pt x="135" y="204"/>
                      </a:cubicBezTo>
                      <a:cubicBezTo>
                        <a:pt x="142" y="193"/>
                        <a:pt x="152" y="193"/>
                        <a:pt x="159" y="204"/>
                      </a:cubicBezTo>
                      <a:cubicBezTo>
                        <a:pt x="169" y="223"/>
                        <a:pt x="169" y="223"/>
                        <a:pt x="169" y="223"/>
                      </a:cubicBezTo>
                      <a:cubicBezTo>
                        <a:pt x="176" y="234"/>
                        <a:pt x="170" y="243"/>
                        <a:pt x="157" y="243"/>
                      </a:cubicBezTo>
                      <a:close/>
                      <a:moveTo>
                        <a:pt x="205" y="195"/>
                      </a:moveTo>
                      <a:cubicBezTo>
                        <a:pt x="180" y="195"/>
                        <a:pt x="160" y="174"/>
                        <a:pt x="160" y="149"/>
                      </a:cubicBezTo>
                      <a:cubicBezTo>
                        <a:pt x="160" y="124"/>
                        <a:pt x="180" y="103"/>
                        <a:pt x="205" y="103"/>
                      </a:cubicBezTo>
                      <a:cubicBezTo>
                        <a:pt x="231" y="103"/>
                        <a:pt x="251" y="124"/>
                        <a:pt x="251" y="149"/>
                      </a:cubicBezTo>
                      <a:cubicBezTo>
                        <a:pt x="251" y="174"/>
                        <a:pt x="231" y="195"/>
                        <a:pt x="205" y="195"/>
                      </a:cubicBezTo>
                      <a:close/>
                    </a:path>
                  </a:pathLst>
                </a:custGeom>
                <a:solidFill>
                  <a:srgbClr val="4C4C4E"/>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47" name="Group 346"/>
              <p:cNvGrpSpPr/>
              <p:nvPr/>
            </p:nvGrpSpPr>
            <p:grpSpPr>
              <a:xfrm>
                <a:off x="3947093" y="5066759"/>
                <a:ext cx="383262" cy="381229"/>
                <a:chOff x="5237163" y="1259382"/>
                <a:chExt cx="820738" cy="1000125"/>
              </a:xfrm>
            </p:grpSpPr>
            <p:sp>
              <p:nvSpPr>
                <p:cNvPr id="348" name="Freeform 347"/>
                <p:cNvSpPr>
                  <a:spLocks noEditPoints="1"/>
                </p:cNvSpPr>
                <p:nvPr/>
              </p:nvSpPr>
              <p:spPr bwMode="auto">
                <a:xfrm>
                  <a:off x="5237163" y="1567357"/>
                  <a:ext cx="554038" cy="692150"/>
                </a:xfrm>
                <a:custGeom>
                  <a:avLst/>
                  <a:gdLst>
                    <a:gd name="T0" fmla="*/ 107 w 207"/>
                    <a:gd name="T1" fmla="*/ 0 h 258"/>
                    <a:gd name="T2" fmla="*/ 31 w 207"/>
                    <a:gd name="T3" fmla="*/ 0 h 258"/>
                    <a:gd name="T4" fmla="*/ 0 w 207"/>
                    <a:gd name="T5" fmla="*/ 31 h 258"/>
                    <a:gd name="T6" fmla="*/ 0 w 207"/>
                    <a:gd name="T7" fmla="*/ 227 h 258"/>
                    <a:gd name="T8" fmla="*/ 31 w 207"/>
                    <a:gd name="T9" fmla="*/ 258 h 258"/>
                    <a:gd name="T10" fmla="*/ 176 w 207"/>
                    <a:gd name="T11" fmla="*/ 258 h 258"/>
                    <a:gd name="T12" fmla="*/ 207 w 207"/>
                    <a:gd name="T13" fmla="*/ 227 h 258"/>
                    <a:gd name="T14" fmla="*/ 207 w 207"/>
                    <a:gd name="T15" fmla="*/ 100 h 258"/>
                    <a:gd name="T16" fmla="*/ 207 w 207"/>
                    <a:gd name="T17" fmla="*/ 74 h 258"/>
                    <a:gd name="T18" fmla="*/ 133 w 207"/>
                    <a:gd name="T19" fmla="*/ 0 h 258"/>
                    <a:gd name="T20" fmla="*/ 107 w 207"/>
                    <a:gd name="T21" fmla="*/ 0 h 258"/>
                    <a:gd name="T22" fmla="*/ 112 w 207"/>
                    <a:gd name="T23" fmla="*/ 192 h 258"/>
                    <a:gd name="T24" fmla="*/ 85 w 207"/>
                    <a:gd name="T25" fmla="*/ 192 h 258"/>
                    <a:gd name="T26" fmla="*/ 85 w 207"/>
                    <a:gd name="T27" fmla="*/ 165 h 258"/>
                    <a:gd name="T28" fmla="*/ 112 w 207"/>
                    <a:gd name="T29" fmla="*/ 165 h 258"/>
                    <a:gd name="T30" fmla="*/ 112 w 207"/>
                    <a:gd name="T31" fmla="*/ 192 h 258"/>
                    <a:gd name="T32" fmla="*/ 128 w 207"/>
                    <a:gd name="T33" fmla="*/ 128 h 258"/>
                    <a:gd name="T34" fmla="*/ 111 w 207"/>
                    <a:gd name="T35" fmla="*/ 148 h 258"/>
                    <a:gd name="T36" fmla="*/ 111 w 207"/>
                    <a:gd name="T37" fmla="*/ 155 h 258"/>
                    <a:gd name="T38" fmla="*/ 88 w 207"/>
                    <a:gd name="T39" fmla="*/ 155 h 258"/>
                    <a:gd name="T40" fmla="*/ 88 w 207"/>
                    <a:gd name="T41" fmla="*/ 147 h 258"/>
                    <a:gd name="T42" fmla="*/ 103 w 207"/>
                    <a:gd name="T43" fmla="*/ 120 h 258"/>
                    <a:gd name="T44" fmla="*/ 115 w 207"/>
                    <a:gd name="T45" fmla="*/ 101 h 258"/>
                    <a:gd name="T46" fmla="*/ 101 w 207"/>
                    <a:gd name="T47" fmla="*/ 85 h 258"/>
                    <a:gd name="T48" fmla="*/ 83 w 207"/>
                    <a:gd name="T49" fmla="*/ 108 h 258"/>
                    <a:gd name="T50" fmla="*/ 57 w 207"/>
                    <a:gd name="T51" fmla="*/ 108 h 258"/>
                    <a:gd name="T52" fmla="*/ 99 w 207"/>
                    <a:gd name="T53" fmla="*/ 65 h 258"/>
                    <a:gd name="T54" fmla="*/ 143 w 207"/>
                    <a:gd name="T55" fmla="*/ 99 h 258"/>
                    <a:gd name="T56" fmla="*/ 128 w 207"/>
                    <a:gd name="T57" fmla="*/ 12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7" h="258">
                      <a:moveTo>
                        <a:pt x="107" y="0"/>
                      </a:moveTo>
                      <a:cubicBezTo>
                        <a:pt x="31" y="0"/>
                        <a:pt x="31" y="0"/>
                        <a:pt x="31" y="0"/>
                      </a:cubicBezTo>
                      <a:cubicBezTo>
                        <a:pt x="14" y="0"/>
                        <a:pt x="0" y="14"/>
                        <a:pt x="0" y="31"/>
                      </a:cubicBezTo>
                      <a:cubicBezTo>
                        <a:pt x="0" y="227"/>
                        <a:pt x="0" y="227"/>
                        <a:pt x="0" y="227"/>
                      </a:cubicBezTo>
                      <a:cubicBezTo>
                        <a:pt x="0" y="244"/>
                        <a:pt x="14" y="258"/>
                        <a:pt x="31" y="258"/>
                      </a:cubicBezTo>
                      <a:cubicBezTo>
                        <a:pt x="176" y="258"/>
                        <a:pt x="176" y="258"/>
                        <a:pt x="176" y="258"/>
                      </a:cubicBezTo>
                      <a:cubicBezTo>
                        <a:pt x="193" y="258"/>
                        <a:pt x="207" y="244"/>
                        <a:pt x="207" y="227"/>
                      </a:cubicBezTo>
                      <a:cubicBezTo>
                        <a:pt x="207" y="100"/>
                        <a:pt x="207" y="100"/>
                        <a:pt x="207" y="100"/>
                      </a:cubicBezTo>
                      <a:cubicBezTo>
                        <a:pt x="207" y="74"/>
                        <a:pt x="207" y="74"/>
                        <a:pt x="207" y="74"/>
                      </a:cubicBezTo>
                      <a:cubicBezTo>
                        <a:pt x="133" y="0"/>
                        <a:pt x="133" y="0"/>
                        <a:pt x="133" y="0"/>
                      </a:cubicBezTo>
                      <a:lnTo>
                        <a:pt x="107" y="0"/>
                      </a:lnTo>
                      <a:close/>
                      <a:moveTo>
                        <a:pt x="112" y="192"/>
                      </a:moveTo>
                      <a:cubicBezTo>
                        <a:pt x="85" y="192"/>
                        <a:pt x="85" y="192"/>
                        <a:pt x="85" y="192"/>
                      </a:cubicBezTo>
                      <a:cubicBezTo>
                        <a:pt x="85" y="165"/>
                        <a:pt x="85" y="165"/>
                        <a:pt x="85" y="165"/>
                      </a:cubicBezTo>
                      <a:cubicBezTo>
                        <a:pt x="112" y="165"/>
                        <a:pt x="112" y="165"/>
                        <a:pt x="112" y="165"/>
                      </a:cubicBezTo>
                      <a:lnTo>
                        <a:pt x="112" y="192"/>
                      </a:lnTo>
                      <a:close/>
                      <a:moveTo>
                        <a:pt x="128" y="128"/>
                      </a:moveTo>
                      <a:cubicBezTo>
                        <a:pt x="121" y="133"/>
                        <a:pt x="113" y="138"/>
                        <a:pt x="111" y="148"/>
                      </a:cubicBezTo>
                      <a:cubicBezTo>
                        <a:pt x="111" y="155"/>
                        <a:pt x="111" y="155"/>
                        <a:pt x="111" y="155"/>
                      </a:cubicBezTo>
                      <a:cubicBezTo>
                        <a:pt x="88" y="155"/>
                        <a:pt x="88" y="155"/>
                        <a:pt x="88" y="155"/>
                      </a:cubicBezTo>
                      <a:cubicBezTo>
                        <a:pt x="88" y="147"/>
                        <a:pt x="88" y="147"/>
                        <a:pt x="88" y="147"/>
                      </a:cubicBezTo>
                      <a:cubicBezTo>
                        <a:pt x="89" y="132"/>
                        <a:pt x="96" y="125"/>
                        <a:pt x="103" y="120"/>
                      </a:cubicBezTo>
                      <a:cubicBezTo>
                        <a:pt x="109" y="114"/>
                        <a:pt x="115" y="110"/>
                        <a:pt x="115" y="101"/>
                      </a:cubicBezTo>
                      <a:cubicBezTo>
                        <a:pt x="115" y="90"/>
                        <a:pt x="110" y="85"/>
                        <a:pt x="101" y="85"/>
                      </a:cubicBezTo>
                      <a:cubicBezTo>
                        <a:pt x="88" y="85"/>
                        <a:pt x="83" y="96"/>
                        <a:pt x="83" y="108"/>
                      </a:cubicBezTo>
                      <a:cubicBezTo>
                        <a:pt x="57" y="108"/>
                        <a:pt x="57" y="108"/>
                        <a:pt x="57" y="108"/>
                      </a:cubicBezTo>
                      <a:cubicBezTo>
                        <a:pt x="58" y="83"/>
                        <a:pt x="74" y="65"/>
                        <a:pt x="99" y="65"/>
                      </a:cubicBezTo>
                      <a:cubicBezTo>
                        <a:pt x="132" y="65"/>
                        <a:pt x="143" y="85"/>
                        <a:pt x="143" y="99"/>
                      </a:cubicBezTo>
                      <a:cubicBezTo>
                        <a:pt x="143" y="115"/>
                        <a:pt x="135" y="122"/>
                        <a:pt x="128" y="128"/>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000000"/>
                    </a:solidFill>
                    <a:latin typeface="Franklin Gothic Book"/>
                  </a:endParaRPr>
                </a:p>
              </p:txBody>
            </p:sp>
            <p:sp>
              <p:nvSpPr>
                <p:cNvPr id="349" name="Freeform 348"/>
                <p:cNvSpPr>
                  <a:spLocks/>
                </p:cNvSpPr>
                <p:nvPr/>
              </p:nvSpPr>
              <p:spPr bwMode="auto">
                <a:xfrm>
                  <a:off x="5502276" y="1259382"/>
                  <a:ext cx="555625" cy="692150"/>
                </a:xfrm>
                <a:custGeom>
                  <a:avLst/>
                  <a:gdLst>
                    <a:gd name="T0" fmla="*/ 107 w 207"/>
                    <a:gd name="T1" fmla="*/ 46 h 258"/>
                    <a:gd name="T2" fmla="*/ 107 w 207"/>
                    <a:gd name="T3" fmla="*/ 0 h 258"/>
                    <a:gd name="T4" fmla="*/ 31 w 207"/>
                    <a:gd name="T5" fmla="*/ 0 h 258"/>
                    <a:gd name="T6" fmla="*/ 0 w 207"/>
                    <a:gd name="T7" fmla="*/ 31 h 258"/>
                    <a:gd name="T8" fmla="*/ 0 w 207"/>
                    <a:gd name="T9" fmla="*/ 93 h 258"/>
                    <a:gd name="T10" fmla="*/ 48 w 207"/>
                    <a:gd name="T11" fmla="*/ 93 h 258"/>
                    <a:gd name="T12" fmla="*/ 134 w 207"/>
                    <a:gd name="T13" fmla="*/ 180 h 258"/>
                    <a:gd name="T14" fmla="*/ 134 w 207"/>
                    <a:gd name="T15" fmla="*/ 258 h 258"/>
                    <a:gd name="T16" fmla="*/ 176 w 207"/>
                    <a:gd name="T17" fmla="*/ 258 h 258"/>
                    <a:gd name="T18" fmla="*/ 207 w 207"/>
                    <a:gd name="T19" fmla="*/ 227 h 258"/>
                    <a:gd name="T20" fmla="*/ 207 w 207"/>
                    <a:gd name="T21" fmla="*/ 100 h 258"/>
                    <a:gd name="T22" fmla="*/ 161 w 207"/>
                    <a:gd name="T23" fmla="*/ 100 h 258"/>
                    <a:gd name="T24" fmla="*/ 107 w 207"/>
                    <a:gd name="T25" fmla="*/ 46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7" h="258">
                      <a:moveTo>
                        <a:pt x="107" y="46"/>
                      </a:moveTo>
                      <a:cubicBezTo>
                        <a:pt x="107" y="0"/>
                        <a:pt x="107" y="0"/>
                        <a:pt x="107" y="0"/>
                      </a:cubicBezTo>
                      <a:cubicBezTo>
                        <a:pt x="31" y="0"/>
                        <a:pt x="31" y="0"/>
                        <a:pt x="31" y="0"/>
                      </a:cubicBezTo>
                      <a:cubicBezTo>
                        <a:pt x="14" y="0"/>
                        <a:pt x="0" y="14"/>
                        <a:pt x="0" y="31"/>
                      </a:cubicBezTo>
                      <a:cubicBezTo>
                        <a:pt x="0" y="93"/>
                        <a:pt x="0" y="93"/>
                        <a:pt x="0" y="93"/>
                      </a:cubicBezTo>
                      <a:cubicBezTo>
                        <a:pt x="48" y="93"/>
                        <a:pt x="48" y="93"/>
                        <a:pt x="48" y="93"/>
                      </a:cubicBezTo>
                      <a:cubicBezTo>
                        <a:pt x="134" y="180"/>
                        <a:pt x="134" y="180"/>
                        <a:pt x="134" y="180"/>
                      </a:cubicBezTo>
                      <a:cubicBezTo>
                        <a:pt x="134" y="258"/>
                        <a:pt x="134" y="258"/>
                        <a:pt x="134" y="258"/>
                      </a:cubicBezTo>
                      <a:cubicBezTo>
                        <a:pt x="176" y="258"/>
                        <a:pt x="176" y="258"/>
                        <a:pt x="176" y="258"/>
                      </a:cubicBezTo>
                      <a:cubicBezTo>
                        <a:pt x="193" y="258"/>
                        <a:pt x="207" y="244"/>
                        <a:pt x="207" y="227"/>
                      </a:cubicBezTo>
                      <a:cubicBezTo>
                        <a:pt x="207" y="100"/>
                        <a:pt x="207" y="100"/>
                        <a:pt x="207" y="100"/>
                      </a:cubicBezTo>
                      <a:cubicBezTo>
                        <a:pt x="161" y="100"/>
                        <a:pt x="161" y="100"/>
                        <a:pt x="161" y="100"/>
                      </a:cubicBezTo>
                      <a:cubicBezTo>
                        <a:pt x="131" y="100"/>
                        <a:pt x="107" y="76"/>
                        <a:pt x="107" y="46"/>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000000"/>
                    </a:solidFill>
                    <a:latin typeface="Franklin Gothic Book"/>
                  </a:endParaRPr>
                </a:p>
              </p:txBody>
            </p:sp>
            <p:sp>
              <p:nvSpPr>
                <p:cNvPr id="350" name="Freeform 349"/>
                <p:cNvSpPr>
                  <a:spLocks/>
                </p:cNvSpPr>
                <p:nvPr/>
              </p:nvSpPr>
              <p:spPr bwMode="auto">
                <a:xfrm>
                  <a:off x="5859463" y="1259382"/>
                  <a:ext cx="198438" cy="198438"/>
                </a:xfrm>
                <a:custGeom>
                  <a:avLst/>
                  <a:gdLst>
                    <a:gd name="T0" fmla="*/ 28 w 74"/>
                    <a:gd name="T1" fmla="*/ 74 h 74"/>
                    <a:gd name="T2" fmla="*/ 74 w 74"/>
                    <a:gd name="T3" fmla="*/ 74 h 74"/>
                    <a:gd name="T4" fmla="*/ 0 w 74"/>
                    <a:gd name="T5" fmla="*/ 0 h 74"/>
                    <a:gd name="T6" fmla="*/ 0 w 74"/>
                    <a:gd name="T7" fmla="*/ 46 h 74"/>
                    <a:gd name="T8" fmla="*/ 28 w 74"/>
                    <a:gd name="T9" fmla="*/ 74 h 74"/>
                  </a:gdLst>
                  <a:ahLst/>
                  <a:cxnLst>
                    <a:cxn ang="0">
                      <a:pos x="T0" y="T1"/>
                    </a:cxn>
                    <a:cxn ang="0">
                      <a:pos x="T2" y="T3"/>
                    </a:cxn>
                    <a:cxn ang="0">
                      <a:pos x="T4" y="T5"/>
                    </a:cxn>
                    <a:cxn ang="0">
                      <a:pos x="T6" y="T7"/>
                    </a:cxn>
                    <a:cxn ang="0">
                      <a:pos x="T8" y="T9"/>
                    </a:cxn>
                  </a:cxnLst>
                  <a:rect l="0" t="0" r="r" b="b"/>
                  <a:pathLst>
                    <a:path w="74" h="74">
                      <a:moveTo>
                        <a:pt x="28" y="74"/>
                      </a:moveTo>
                      <a:cubicBezTo>
                        <a:pt x="74" y="74"/>
                        <a:pt x="74" y="74"/>
                        <a:pt x="74" y="74"/>
                      </a:cubicBezTo>
                      <a:cubicBezTo>
                        <a:pt x="0" y="0"/>
                        <a:pt x="0" y="0"/>
                        <a:pt x="0" y="0"/>
                      </a:cubicBezTo>
                      <a:cubicBezTo>
                        <a:pt x="0" y="46"/>
                        <a:pt x="0" y="46"/>
                        <a:pt x="0" y="46"/>
                      </a:cubicBezTo>
                      <a:cubicBezTo>
                        <a:pt x="0" y="61"/>
                        <a:pt x="12" y="74"/>
                        <a:pt x="28" y="74"/>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sz="1800" dirty="0">
                    <a:solidFill>
                      <a:srgbClr val="000000"/>
                    </a:solidFill>
                    <a:latin typeface="Franklin Gothic Book"/>
                  </a:endParaRPr>
                </a:p>
              </p:txBody>
            </p:sp>
          </p:grpSp>
        </p:grpSp>
        <p:cxnSp>
          <p:nvCxnSpPr>
            <p:cNvPr id="360" name="Straight Connector 359"/>
            <p:cNvCxnSpPr/>
            <p:nvPr/>
          </p:nvCxnSpPr>
          <p:spPr>
            <a:xfrm>
              <a:off x="5561012" y="5290735"/>
              <a:ext cx="629525" cy="0"/>
            </a:xfrm>
            <a:prstGeom prst="line">
              <a:avLst/>
            </a:prstGeom>
            <a:ln w="25400" cap="rnd">
              <a:solidFill>
                <a:srgbClr val="669D34"/>
              </a:solidFill>
              <a:prstDash val="solid"/>
            </a:ln>
          </p:spPr>
          <p:style>
            <a:lnRef idx="1">
              <a:schemeClr val="accent1"/>
            </a:lnRef>
            <a:fillRef idx="0">
              <a:schemeClr val="accent1"/>
            </a:fillRef>
            <a:effectRef idx="0">
              <a:schemeClr val="accent1"/>
            </a:effectRef>
            <a:fontRef idx="minor">
              <a:schemeClr val="tx1"/>
            </a:fontRef>
          </p:style>
        </p:cxnSp>
        <p:grpSp>
          <p:nvGrpSpPr>
            <p:cNvPr id="351" name="Group 350"/>
            <p:cNvGrpSpPr/>
            <p:nvPr/>
          </p:nvGrpSpPr>
          <p:grpSpPr>
            <a:xfrm>
              <a:off x="5303913" y="5193172"/>
              <a:ext cx="187784" cy="187833"/>
              <a:chOff x="2033588" y="1128713"/>
              <a:chExt cx="161925" cy="161925"/>
            </a:xfrm>
          </p:grpSpPr>
          <p:sp>
            <p:nvSpPr>
              <p:cNvPr id="352" name="Freeform 5"/>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3" name="Freeform 6"/>
              <p:cNvSpPr>
                <a:spLocks noEditPoints="1"/>
              </p:cNvSpPr>
              <p:nvPr/>
            </p:nvSpPr>
            <p:spPr bwMode="auto">
              <a:xfrm>
                <a:off x="2033588" y="1128713"/>
                <a:ext cx="161925" cy="161925"/>
              </a:xfrm>
              <a:custGeom>
                <a:avLst/>
                <a:gdLst>
                  <a:gd name="T0" fmla="*/ 90 w 180"/>
                  <a:gd name="T1" fmla="*/ 0 h 180"/>
                  <a:gd name="T2" fmla="*/ 0 w 180"/>
                  <a:gd name="T3" fmla="*/ 90 h 180"/>
                  <a:gd name="T4" fmla="*/ 90 w 180"/>
                  <a:gd name="T5" fmla="*/ 180 h 180"/>
                  <a:gd name="T6" fmla="*/ 180 w 180"/>
                  <a:gd name="T7" fmla="*/ 90 h 180"/>
                  <a:gd name="T8" fmla="*/ 90 w 180"/>
                  <a:gd name="T9" fmla="*/ 0 h 180"/>
                  <a:gd name="T10" fmla="*/ 90 w 180"/>
                  <a:gd name="T11" fmla="*/ 158 h 180"/>
                  <a:gd name="T12" fmla="*/ 23 w 180"/>
                  <a:gd name="T13" fmla="*/ 90 h 180"/>
                  <a:gd name="T14" fmla="*/ 90 w 180"/>
                  <a:gd name="T15" fmla="*/ 23 h 180"/>
                  <a:gd name="T16" fmla="*/ 157 w 180"/>
                  <a:gd name="T17" fmla="*/ 90 h 180"/>
                  <a:gd name="T18" fmla="*/ 90 w 180"/>
                  <a:gd name="T19"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0"/>
                    </a:moveTo>
                    <a:cubicBezTo>
                      <a:pt x="41" y="0"/>
                      <a:pt x="0" y="41"/>
                      <a:pt x="0" y="90"/>
                    </a:cubicBezTo>
                    <a:cubicBezTo>
                      <a:pt x="0" y="140"/>
                      <a:pt x="41" y="180"/>
                      <a:pt x="90" y="180"/>
                    </a:cubicBezTo>
                    <a:cubicBezTo>
                      <a:pt x="140" y="180"/>
                      <a:pt x="180" y="140"/>
                      <a:pt x="180" y="90"/>
                    </a:cubicBezTo>
                    <a:cubicBezTo>
                      <a:pt x="180" y="41"/>
                      <a:pt x="140" y="0"/>
                      <a:pt x="90" y="0"/>
                    </a:cubicBezTo>
                    <a:close/>
                    <a:moveTo>
                      <a:pt x="90" y="158"/>
                    </a:moveTo>
                    <a:cubicBezTo>
                      <a:pt x="53" y="158"/>
                      <a:pt x="23" y="127"/>
                      <a:pt x="23" y="90"/>
                    </a:cubicBezTo>
                    <a:cubicBezTo>
                      <a:pt x="23" y="53"/>
                      <a:pt x="53" y="23"/>
                      <a:pt x="90" y="23"/>
                    </a:cubicBezTo>
                    <a:cubicBezTo>
                      <a:pt x="127" y="23"/>
                      <a:pt x="157" y="53"/>
                      <a:pt x="157" y="90"/>
                    </a:cubicBezTo>
                    <a:cubicBezTo>
                      <a:pt x="157" y="127"/>
                      <a:pt x="127" y="158"/>
                      <a:pt x="90" y="158"/>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4" name="Freeform 7"/>
              <p:cNvSpPr>
                <a:spLocks/>
              </p:cNvSpPr>
              <p:nvPr/>
            </p:nvSpPr>
            <p:spPr bwMode="auto">
              <a:xfrm>
                <a:off x="2068513" y="1182688"/>
                <a:ext cx="73025" cy="73025"/>
              </a:xfrm>
              <a:custGeom>
                <a:avLst/>
                <a:gdLst>
                  <a:gd name="T0" fmla="*/ 0 w 81"/>
                  <a:gd name="T1" fmla="*/ 29 h 81"/>
                  <a:gd name="T2" fmla="*/ 51 w 81"/>
                  <a:gd name="T3" fmla="*/ 81 h 81"/>
                  <a:gd name="T4" fmla="*/ 81 w 81"/>
                  <a:gd name="T5" fmla="*/ 71 h 81"/>
                  <a:gd name="T6" fmla="*/ 10 w 81"/>
                  <a:gd name="T7" fmla="*/ 0 h 81"/>
                  <a:gd name="T8" fmla="*/ 0 w 81"/>
                  <a:gd name="T9" fmla="*/ 29 h 81"/>
                </a:gdLst>
                <a:ahLst/>
                <a:cxnLst>
                  <a:cxn ang="0">
                    <a:pos x="T0" y="T1"/>
                  </a:cxn>
                  <a:cxn ang="0">
                    <a:pos x="T2" y="T3"/>
                  </a:cxn>
                  <a:cxn ang="0">
                    <a:pos x="T4" y="T5"/>
                  </a:cxn>
                  <a:cxn ang="0">
                    <a:pos x="T6" y="T7"/>
                  </a:cxn>
                  <a:cxn ang="0">
                    <a:pos x="T8" y="T9"/>
                  </a:cxn>
                </a:cxnLst>
                <a:rect l="0" t="0" r="r" b="b"/>
                <a:pathLst>
                  <a:path w="81" h="81">
                    <a:moveTo>
                      <a:pt x="0" y="29"/>
                    </a:moveTo>
                    <a:cubicBezTo>
                      <a:pt x="0" y="58"/>
                      <a:pt x="23" y="81"/>
                      <a:pt x="51" y="81"/>
                    </a:cubicBezTo>
                    <a:cubicBezTo>
                      <a:pt x="62" y="81"/>
                      <a:pt x="73" y="77"/>
                      <a:pt x="81" y="71"/>
                    </a:cubicBezTo>
                    <a:cubicBezTo>
                      <a:pt x="10" y="0"/>
                      <a:pt x="10" y="0"/>
                      <a:pt x="10" y="0"/>
                    </a:cubicBezTo>
                    <a:cubicBezTo>
                      <a:pt x="4" y="8"/>
                      <a:pt x="0" y="18"/>
                      <a:pt x="0" y="29"/>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5" name="Freeform 8"/>
              <p:cNvSpPr>
                <a:spLocks/>
              </p:cNvSpPr>
              <p:nvPr/>
            </p:nvSpPr>
            <p:spPr bwMode="auto">
              <a:xfrm>
                <a:off x="2087563" y="1163638"/>
                <a:ext cx="73025" cy="73025"/>
              </a:xfrm>
              <a:custGeom>
                <a:avLst/>
                <a:gdLst>
                  <a:gd name="T0" fmla="*/ 30 w 81"/>
                  <a:gd name="T1" fmla="*/ 0 h 81"/>
                  <a:gd name="T2" fmla="*/ 0 w 81"/>
                  <a:gd name="T3" fmla="*/ 10 h 81"/>
                  <a:gd name="T4" fmla="*/ 72 w 81"/>
                  <a:gd name="T5" fmla="*/ 81 h 81"/>
                  <a:gd name="T6" fmla="*/ 81 w 81"/>
                  <a:gd name="T7" fmla="*/ 51 h 81"/>
                  <a:gd name="T8" fmla="*/ 30 w 81"/>
                  <a:gd name="T9" fmla="*/ 0 h 81"/>
                </a:gdLst>
                <a:ahLst/>
                <a:cxnLst>
                  <a:cxn ang="0">
                    <a:pos x="T0" y="T1"/>
                  </a:cxn>
                  <a:cxn ang="0">
                    <a:pos x="T2" y="T3"/>
                  </a:cxn>
                  <a:cxn ang="0">
                    <a:pos x="T4" y="T5"/>
                  </a:cxn>
                  <a:cxn ang="0">
                    <a:pos x="T6" y="T7"/>
                  </a:cxn>
                  <a:cxn ang="0">
                    <a:pos x="T8" y="T9"/>
                  </a:cxn>
                </a:cxnLst>
                <a:rect l="0" t="0" r="r" b="b"/>
                <a:pathLst>
                  <a:path w="81" h="81">
                    <a:moveTo>
                      <a:pt x="30" y="0"/>
                    </a:moveTo>
                    <a:cubicBezTo>
                      <a:pt x="19" y="0"/>
                      <a:pt x="9" y="4"/>
                      <a:pt x="0" y="10"/>
                    </a:cubicBezTo>
                    <a:cubicBezTo>
                      <a:pt x="72" y="81"/>
                      <a:pt x="72" y="81"/>
                      <a:pt x="72" y="81"/>
                    </a:cubicBezTo>
                    <a:cubicBezTo>
                      <a:pt x="78" y="73"/>
                      <a:pt x="81" y="63"/>
                      <a:pt x="81" y="51"/>
                    </a:cubicBezTo>
                    <a:cubicBezTo>
                      <a:pt x="81" y="23"/>
                      <a:pt x="58" y="0"/>
                      <a:pt x="30" y="0"/>
                    </a:cubicBezTo>
                    <a:close/>
                  </a:path>
                </a:pathLst>
              </a:custGeom>
              <a:solidFill>
                <a:srgbClr val="CF0A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6" name="Freeform 9"/>
              <p:cNvSpPr>
                <a:spLocks noEditPoints="1"/>
              </p:cNvSpPr>
              <p:nvPr/>
            </p:nvSpPr>
            <p:spPr bwMode="auto">
              <a:xfrm>
                <a:off x="2054225" y="1149350"/>
                <a:ext cx="120650" cy="120650"/>
              </a:xfrm>
              <a:custGeom>
                <a:avLst/>
                <a:gdLst>
                  <a:gd name="T0" fmla="*/ 67 w 134"/>
                  <a:gd name="T1" fmla="*/ 0 h 135"/>
                  <a:gd name="T2" fmla="*/ 0 w 134"/>
                  <a:gd name="T3" fmla="*/ 67 h 135"/>
                  <a:gd name="T4" fmla="*/ 67 w 134"/>
                  <a:gd name="T5" fmla="*/ 135 h 135"/>
                  <a:gd name="T6" fmla="*/ 134 w 134"/>
                  <a:gd name="T7" fmla="*/ 67 h 135"/>
                  <a:gd name="T8" fmla="*/ 67 w 134"/>
                  <a:gd name="T9" fmla="*/ 0 h 135"/>
                  <a:gd name="T10" fmla="*/ 67 w 134"/>
                  <a:gd name="T11" fmla="*/ 119 h 135"/>
                  <a:gd name="T12" fmla="*/ 16 w 134"/>
                  <a:gd name="T13" fmla="*/ 67 h 135"/>
                  <a:gd name="T14" fmla="*/ 26 w 134"/>
                  <a:gd name="T15" fmla="*/ 38 h 135"/>
                  <a:gd name="T16" fmla="*/ 97 w 134"/>
                  <a:gd name="T17" fmla="*/ 109 h 135"/>
                  <a:gd name="T18" fmla="*/ 67 w 134"/>
                  <a:gd name="T19" fmla="*/ 119 h 135"/>
                  <a:gd name="T20" fmla="*/ 109 w 134"/>
                  <a:gd name="T21" fmla="*/ 97 h 135"/>
                  <a:gd name="T22" fmla="*/ 37 w 134"/>
                  <a:gd name="T23" fmla="*/ 26 h 135"/>
                  <a:gd name="T24" fmla="*/ 67 w 134"/>
                  <a:gd name="T25" fmla="*/ 16 h 135"/>
                  <a:gd name="T26" fmla="*/ 118 w 134"/>
                  <a:gd name="T27" fmla="*/ 67 h 135"/>
                  <a:gd name="T28" fmla="*/ 109 w 134"/>
                  <a:gd name="T29" fmla="*/ 97 h 135"/>
                  <a:gd name="T30" fmla="*/ 115 w 134"/>
                  <a:gd name="T31" fmla="*/ 104 h 135"/>
                  <a:gd name="T32" fmla="*/ 109 w 134"/>
                  <a:gd name="T33" fmla="*/ 9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35">
                    <a:moveTo>
                      <a:pt x="67" y="0"/>
                    </a:moveTo>
                    <a:cubicBezTo>
                      <a:pt x="30" y="0"/>
                      <a:pt x="0" y="30"/>
                      <a:pt x="0" y="67"/>
                    </a:cubicBezTo>
                    <a:cubicBezTo>
                      <a:pt x="0" y="104"/>
                      <a:pt x="30" y="135"/>
                      <a:pt x="67" y="135"/>
                    </a:cubicBezTo>
                    <a:cubicBezTo>
                      <a:pt x="104" y="135"/>
                      <a:pt x="134" y="104"/>
                      <a:pt x="134" y="67"/>
                    </a:cubicBezTo>
                    <a:cubicBezTo>
                      <a:pt x="134" y="30"/>
                      <a:pt x="104" y="0"/>
                      <a:pt x="67" y="0"/>
                    </a:cubicBezTo>
                    <a:close/>
                    <a:moveTo>
                      <a:pt x="67" y="119"/>
                    </a:moveTo>
                    <a:cubicBezTo>
                      <a:pt x="39" y="119"/>
                      <a:pt x="16" y="96"/>
                      <a:pt x="16" y="67"/>
                    </a:cubicBezTo>
                    <a:cubicBezTo>
                      <a:pt x="16" y="56"/>
                      <a:pt x="20" y="46"/>
                      <a:pt x="26" y="38"/>
                    </a:cubicBezTo>
                    <a:cubicBezTo>
                      <a:pt x="97" y="109"/>
                      <a:pt x="97" y="109"/>
                      <a:pt x="97" y="109"/>
                    </a:cubicBezTo>
                    <a:cubicBezTo>
                      <a:pt x="89" y="115"/>
                      <a:pt x="78" y="119"/>
                      <a:pt x="67" y="119"/>
                    </a:cubicBezTo>
                    <a:close/>
                    <a:moveTo>
                      <a:pt x="109" y="97"/>
                    </a:moveTo>
                    <a:cubicBezTo>
                      <a:pt x="37" y="26"/>
                      <a:pt x="37" y="26"/>
                      <a:pt x="37" y="26"/>
                    </a:cubicBezTo>
                    <a:cubicBezTo>
                      <a:pt x="46" y="20"/>
                      <a:pt x="56" y="16"/>
                      <a:pt x="67" y="16"/>
                    </a:cubicBezTo>
                    <a:cubicBezTo>
                      <a:pt x="95" y="16"/>
                      <a:pt x="118" y="39"/>
                      <a:pt x="118" y="67"/>
                    </a:cubicBezTo>
                    <a:cubicBezTo>
                      <a:pt x="118" y="79"/>
                      <a:pt x="115" y="89"/>
                      <a:pt x="109" y="97"/>
                    </a:cubicBezTo>
                    <a:cubicBezTo>
                      <a:pt x="115" y="104"/>
                      <a:pt x="115" y="104"/>
                      <a:pt x="115" y="104"/>
                    </a:cubicBezTo>
                    <a:lnTo>
                      <a:pt x="109" y="9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27" name="Group 26"/>
          <p:cNvGrpSpPr/>
          <p:nvPr/>
        </p:nvGrpSpPr>
        <p:grpSpPr>
          <a:xfrm>
            <a:off x="2901262" y="3055984"/>
            <a:ext cx="451792" cy="453448"/>
            <a:chOff x="67691" y="2365356"/>
            <a:chExt cx="622138" cy="624418"/>
          </a:xfrm>
        </p:grpSpPr>
        <p:sp>
          <p:nvSpPr>
            <p:cNvPr id="26" name="Oval 25"/>
            <p:cNvSpPr/>
            <p:nvPr/>
          </p:nvSpPr>
          <p:spPr>
            <a:xfrm>
              <a:off x="80664" y="2379469"/>
              <a:ext cx="596193" cy="596193"/>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0" name="Freeform 57"/>
            <p:cNvSpPr>
              <a:spLocks noEditPoints="1"/>
            </p:cNvSpPr>
            <p:nvPr/>
          </p:nvSpPr>
          <p:spPr bwMode="auto">
            <a:xfrm>
              <a:off x="67691" y="2365356"/>
              <a:ext cx="622138" cy="624418"/>
            </a:xfrm>
            <a:custGeom>
              <a:avLst/>
              <a:gdLst>
                <a:gd name="T0" fmla="*/ 0 w 520"/>
                <a:gd name="T1" fmla="*/ 260 h 520"/>
                <a:gd name="T2" fmla="*/ 520 w 520"/>
                <a:gd name="T3" fmla="*/ 260 h 520"/>
                <a:gd name="T4" fmla="*/ 398 w 520"/>
                <a:gd name="T5" fmla="*/ 85 h 520"/>
                <a:gd name="T6" fmla="*/ 433 w 520"/>
                <a:gd name="T7" fmla="*/ 119 h 520"/>
                <a:gd name="T8" fmla="*/ 476 w 520"/>
                <a:gd name="T9" fmla="*/ 226 h 520"/>
                <a:gd name="T10" fmla="*/ 465 w 520"/>
                <a:gd name="T11" fmla="*/ 194 h 520"/>
                <a:gd name="T12" fmla="*/ 443 w 520"/>
                <a:gd name="T13" fmla="*/ 182 h 520"/>
                <a:gd name="T14" fmla="*/ 413 w 520"/>
                <a:gd name="T15" fmla="*/ 153 h 520"/>
                <a:gd name="T16" fmla="*/ 373 w 520"/>
                <a:gd name="T17" fmla="*/ 158 h 520"/>
                <a:gd name="T18" fmla="*/ 387 w 520"/>
                <a:gd name="T19" fmla="*/ 123 h 520"/>
                <a:gd name="T20" fmla="*/ 399 w 520"/>
                <a:gd name="T21" fmla="*/ 92 h 520"/>
                <a:gd name="T22" fmla="*/ 369 w 520"/>
                <a:gd name="T23" fmla="*/ 75 h 520"/>
                <a:gd name="T24" fmla="*/ 383 w 520"/>
                <a:gd name="T25" fmla="*/ 107 h 520"/>
                <a:gd name="T26" fmla="*/ 362 w 520"/>
                <a:gd name="T27" fmla="*/ 99 h 520"/>
                <a:gd name="T28" fmla="*/ 326 w 520"/>
                <a:gd name="T29" fmla="*/ 91 h 520"/>
                <a:gd name="T30" fmla="*/ 270 w 520"/>
                <a:gd name="T31" fmla="*/ 78 h 520"/>
                <a:gd name="T32" fmla="*/ 241 w 520"/>
                <a:gd name="T33" fmla="*/ 126 h 520"/>
                <a:gd name="T34" fmla="*/ 291 w 520"/>
                <a:gd name="T35" fmla="*/ 95 h 520"/>
                <a:gd name="T36" fmla="*/ 322 w 520"/>
                <a:gd name="T37" fmla="*/ 177 h 520"/>
                <a:gd name="T38" fmla="*/ 293 w 520"/>
                <a:gd name="T39" fmla="*/ 158 h 520"/>
                <a:gd name="T40" fmla="*/ 252 w 520"/>
                <a:gd name="T41" fmla="*/ 184 h 520"/>
                <a:gd name="T42" fmla="*/ 184 w 520"/>
                <a:gd name="T43" fmla="*/ 236 h 520"/>
                <a:gd name="T44" fmla="*/ 170 w 520"/>
                <a:gd name="T45" fmla="*/ 239 h 520"/>
                <a:gd name="T46" fmla="*/ 122 w 520"/>
                <a:gd name="T47" fmla="*/ 266 h 520"/>
                <a:gd name="T48" fmla="*/ 141 w 520"/>
                <a:gd name="T49" fmla="*/ 290 h 520"/>
                <a:gd name="T50" fmla="*/ 152 w 520"/>
                <a:gd name="T51" fmla="*/ 326 h 520"/>
                <a:gd name="T52" fmla="*/ 259 w 520"/>
                <a:gd name="T53" fmla="*/ 359 h 520"/>
                <a:gd name="T54" fmla="*/ 238 w 520"/>
                <a:gd name="T55" fmla="*/ 426 h 520"/>
                <a:gd name="T56" fmla="*/ 234 w 520"/>
                <a:gd name="T57" fmla="*/ 485 h 520"/>
                <a:gd name="T58" fmla="*/ 187 w 520"/>
                <a:gd name="T59" fmla="*/ 484 h 520"/>
                <a:gd name="T60" fmla="*/ 105 w 520"/>
                <a:gd name="T61" fmla="*/ 409 h 520"/>
                <a:gd name="T62" fmla="*/ 101 w 520"/>
                <a:gd name="T63" fmla="*/ 342 h 520"/>
                <a:gd name="T64" fmla="*/ 128 w 520"/>
                <a:gd name="T65" fmla="*/ 302 h 520"/>
                <a:gd name="T66" fmla="*/ 89 w 520"/>
                <a:gd name="T67" fmla="*/ 209 h 520"/>
                <a:gd name="T68" fmla="*/ 74 w 520"/>
                <a:gd name="T69" fmla="*/ 244 h 520"/>
                <a:gd name="T70" fmla="*/ 93 w 520"/>
                <a:gd name="T71" fmla="*/ 150 h 520"/>
                <a:gd name="T72" fmla="*/ 106 w 520"/>
                <a:gd name="T73" fmla="*/ 93 h 520"/>
                <a:gd name="T74" fmla="*/ 217 w 520"/>
                <a:gd name="T75" fmla="*/ 55 h 520"/>
                <a:gd name="T76" fmla="*/ 242 w 520"/>
                <a:gd name="T77" fmla="*/ 55 h 520"/>
                <a:gd name="T78" fmla="*/ 294 w 520"/>
                <a:gd name="T79" fmla="*/ 51 h 520"/>
                <a:gd name="T80" fmla="*/ 421 w 520"/>
                <a:gd name="T81" fmla="*/ 424 h 520"/>
                <a:gd name="T82" fmla="*/ 423 w 520"/>
                <a:gd name="T83" fmla="*/ 400 h 520"/>
                <a:gd name="T84" fmla="*/ 402 w 520"/>
                <a:gd name="T85" fmla="*/ 325 h 520"/>
                <a:gd name="T86" fmla="*/ 348 w 520"/>
                <a:gd name="T87" fmla="*/ 252 h 520"/>
                <a:gd name="T88" fmla="*/ 382 w 520"/>
                <a:gd name="T89" fmla="*/ 206 h 520"/>
                <a:gd name="T90" fmla="*/ 435 w 520"/>
                <a:gd name="T91" fmla="*/ 202 h 520"/>
                <a:gd name="T92" fmla="*/ 474 w 520"/>
                <a:gd name="T93" fmla="*/ 238 h 520"/>
                <a:gd name="T94" fmla="*/ 488 w 520"/>
                <a:gd name="T95" fmla="*/ 286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20" h="520">
                  <a:moveTo>
                    <a:pt x="260" y="0"/>
                  </a:moveTo>
                  <a:cubicBezTo>
                    <a:pt x="116" y="0"/>
                    <a:pt x="0" y="116"/>
                    <a:pt x="0" y="260"/>
                  </a:cubicBezTo>
                  <a:cubicBezTo>
                    <a:pt x="0" y="403"/>
                    <a:pt x="116" y="520"/>
                    <a:pt x="260" y="520"/>
                  </a:cubicBezTo>
                  <a:cubicBezTo>
                    <a:pt x="403" y="520"/>
                    <a:pt x="520" y="403"/>
                    <a:pt x="520" y="260"/>
                  </a:cubicBezTo>
                  <a:cubicBezTo>
                    <a:pt x="520" y="116"/>
                    <a:pt x="403" y="0"/>
                    <a:pt x="260" y="0"/>
                  </a:cubicBezTo>
                  <a:close/>
                  <a:moveTo>
                    <a:pt x="398" y="85"/>
                  </a:moveTo>
                  <a:cubicBezTo>
                    <a:pt x="401" y="87"/>
                    <a:pt x="420" y="104"/>
                    <a:pt x="415" y="106"/>
                  </a:cubicBezTo>
                  <a:cubicBezTo>
                    <a:pt x="411" y="108"/>
                    <a:pt x="433" y="119"/>
                    <a:pt x="433" y="119"/>
                  </a:cubicBezTo>
                  <a:cubicBezTo>
                    <a:pt x="465" y="134"/>
                    <a:pt x="485" y="206"/>
                    <a:pt x="485" y="219"/>
                  </a:cubicBezTo>
                  <a:cubicBezTo>
                    <a:pt x="485" y="232"/>
                    <a:pt x="481" y="232"/>
                    <a:pt x="476" y="226"/>
                  </a:cubicBezTo>
                  <a:cubicBezTo>
                    <a:pt x="471" y="221"/>
                    <a:pt x="474" y="211"/>
                    <a:pt x="473" y="205"/>
                  </a:cubicBezTo>
                  <a:cubicBezTo>
                    <a:pt x="471" y="199"/>
                    <a:pt x="469" y="195"/>
                    <a:pt x="465" y="194"/>
                  </a:cubicBezTo>
                  <a:cubicBezTo>
                    <a:pt x="461" y="192"/>
                    <a:pt x="452" y="184"/>
                    <a:pt x="450" y="175"/>
                  </a:cubicBezTo>
                  <a:cubicBezTo>
                    <a:pt x="448" y="166"/>
                    <a:pt x="445" y="179"/>
                    <a:pt x="443" y="182"/>
                  </a:cubicBezTo>
                  <a:cubicBezTo>
                    <a:pt x="441" y="185"/>
                    <a:pt x="437" y="182"/>
                    <a:pt x="436" y="174"/>
                  </a:cubicBezTo>
                  <a:cubicBezTo>
                    <a:pt x="434" y="166"/>
                    <a:pt x="420" y="152"/>
                    <a:pt x="413" y="153"/>
                  </a:cubicBezTo>
                  <a:cubicBezTo>
                    <a:pt x="406" y="155"/>
                    <a:pt x="399" y="174"/>
                    <a:pt x="395" y="174"/>
                  </a:cubicBezTo>
                  <a:cubicBezTo>
                    <a:pt x="391" y="173"/>
                    <a:pt x="374" y="170"/>
                    <a:pt x="373" y="158"/>
                  </a:cubicBezTo>
                  <a:cubicBezTo>
                    <a:pt x="372" y="145"/>
                    <a:pt x="383" y="144"/>
                    <a:pt x="390" y="142"/>
                  </a:cubicBezTo>
                  <a:cubicBezTo>
                    <a:pt x="397" y="140"/>
                    <a:pt x="386" y="131"/>
                    <a:pt x="387" y="123"/>
                  </a:cubicBezTo>
                  <a:cubicBezTo>
                    <a:pt x="388" y="114"/>
                    <a:pt x="394" y="117"/>
                    <a:pt x="401" y="111"/>
                  </a:cubicBezTo>
                  <a:cubicBezTo>
                    <a:pt x="408" y="105"/>
                    <a:pt x="399" y="92"/>
                    <a:pt x="399" y="92"/>
                  </a:cubicBezTo>
                  <a:cubicBezTo>
                    <a:pt x="397" y="89"/>
                    <a:pt x="396" y="83"/>
                    <a:pt x="398" y="85"/>
                  </a:cubicBezTo>
                  <a:close/>
                  <a:moveTo>
                    <a:pt x="369" y="75"/>
                  </a:moveTo>
                  <a:cubicBezTo>
                    <a:pt x="372" y="69"/>
                    <a:pt x="386" y="86"/>
                    <a:pt x="389" y="90"/>
                  </a:cubicBezTo>
                  <a:cubicBezTo>
                    <a:pt x="391" y="95"/>
                    <a:pt x="392" y="108"/>
                    <a:pt x="383" y="107"/>
                  </a:cubicBezTo>
                  <a:cubicBezTo>
                    <a:pt x="375" y="105"/>
                    <a:pt x="379" y="98"/>
                    <a:pt x="376" y="96"/>
                  </a:cubicBezTo>
                  <a:cubicBezTo>
                    <a:pt x="374" y="94"/>
                    <a:pt x="365" y="106"/>
                    <a:pt x="362" y="99"/>
                  </a:cubicBezTo>
                  <a:cubicBezTo>
                    <a:pt x="359" y="92"/>
                    <a:pt x="369" y="75"/>
                    <a:pt x="369" y="75"/>
                  </a:cubicBezTo>
                  <a:close/>
                  <a:moveTo>
                    <a:pt x="326" y="91"/>
                  </a:moveTo>
                  <a:cubicBezTo>
                    <a:pt x="322" y="93"/>
                    <a:pt x="305" y="106"/>
                    <a:pt x="302" y="93"/>
                  </a:cubicBezTo>
                  <a:cubicBezTo>
                    <a:pt x="299" y="81"/>
                    <a:pt x="283" y="77"/>
                    <a:pt x="270" y="78"/>
                  </a:cubicBezTo>
                  <a:cubicBezTo>
                    <a:pt x="258" y="79"/>
                    <a:pt x="215" y="83"/>
                    <a:pt x="214" y="99"/>
                  </a:cubicBezTo>
                  <a:cubicBezTo>
                    <a:pt x="213" y="115"/>
                    <a:pt x="240" y="110"/>
                    <a:pt x="241" y="126"/>
                  </a:cubicBezTo>
                  <a:cubicBezTo>
                    <a:pt x="242" y="143"/>
                    <a:pt x="253" y="137"/>
                    <a:pt x="256" y="120"/>
                  </a:cubicBezTo>
                  <a:cubicBezTo>
                    <a:pt x="259" y="104"/>
                    <a:pt x="271" y="83"/>
                    <a:pt x="291" y="95"/>
                  </a:cubicBezTo>
                  <a:cubicBezTo>
                    <a:pt x="312" y="108"/>
                    <a:pt x="316" y="126"/>
                    <a:pt x="317" y="143"/>
                  </a:cubicBezTo>
                  <a:cubicBezTo>
                    <a:pt x="318" y="159"/>
                    <a:pt x="322" y="169"/>
                    <a:pt x="322" y="177"/>
                  </a:cubicBezTo>
                  <a:cubicBezTo>
                    <a:pt x="322" y="186"/>
                    <a:pt x="315" y="198"/>
                    <a:pt x="310" y="185"/>
                  </a:cubicBezTo>
                  <a:cubicBezTo>
                    <a:pt x="304" y="171"/>
                    <a:pt x="300" y="150"/>
                    <a:pt x="293" y="158"/>
                  </a:cubicBezTo>
                  <a:cubicBezTo>
                    <a:pt x="287" y="166"/>
                    <a:pt x="298" y="184"/>
                    <a:pt x="286" y="186"/>
                  </a:cubicBezTo>
                  <a:cubicBezTo>
                    <a:pt x="273" y="188"/>
                    <a:pt x="264" y="176"/>
                    <a:pt x="252" y="184"/>
                  </a:cubicBezTo>
                  <a:cubicBezTo>
                    <a:pt x="239" y="192"/>
                    <a:pt x="214" y="222"/>
                    <a:pt x="208" y="230"/>
                  </a:cubicBezTo>
                  <a:cubicBezTo>
                    <a:pt x="203" y="239"/>
                    <a:pt x="187" y="228"/>
                    <a:pt x="184" y="236"/>
                  </a:cubicBezTo>
                  <a:cubicBezTo>
                    <a:pt x="181" y="244"/>
                    <a:pt x="185" y="258"/>
                    <a:pt x="180" y="258"/>
                  </a:cubicBezTo>
                  <a:cubicBezTo>
                    <a:pt x="174" y="258"/>
                    <a:pt x="168" y="247"/>
                    <a:pt x="170" y="239"/>
                  </a:cubicBezTo>
                  <a:cubicBezTo>
                    <a:pt x="172" y="231"/>
                    <a:pt x="154" y="227"/>
                    <a:pt x="142" y="228"/>
                  </a:cubicBezTo>
                  <a:cubicBezTo>
                    <a:pt x="129" y="229"/>
                    <a:pt x="113" y="262"/>
                    <a:pt x="122" y="266"/>
                  </a:cubicBezTo>
                  <a:cubicBezTo>
                    <a:pt x="130" y="270"/>
                    <a:pt x="159" y="246"/>
                    <a:pt x="153" y="265"/>
                  </a:cubicBezTo>
                  <a:cubicBezTo>
                    <a:pt x="148" y="283"/>
                    <a:pt x="131" y="283"/>
                    <a:pt x="141" y="290"/>
                  </a:cubicBezTo>
                  <a:cubicBezTo>
                    <a:pt x="151" y="297"/>
                    <a:pt x="157" y="297"/>
                    <a:pt x="154" y="305"/>
                  </a:cubicBezTo>
                  <a:cubicBezTo>
                    <a:pt x="152" y="314"/>
                    <a:pt x="143" y="321"/>
                    <a:pt x="152" y="326"/>
                  </a:cubicBezTo>
                  <a:cubicBezTo>
                    <a:pt x="160" y="331"/>
                    <a:pt x="197" y="335"/>
                    <a:pt x="212" y="344"/>
                  </a:cubicBezTo>
                  <a:cubicBezTo>
                    <a:pt x="228" y="353"/>
                    <a:pt x="245" y="358"/>
                    <a:pt x="259" y="359"/>
                  </a:cubicBezTo>
                  <a:cubicBezTo>
                    <a:pt x="272" y="361"/>
                    <a:pt x="271" y="372"/>
                    <a:pt x="266" y="384"/>
                  </a:cubicBezTo>
                  <a:cubicBezTo>
                    <a:pt x="262" y="395"/>
                    <a:pt x="258" y="421"/>
                    <a:pt x="238" y="426"/>
                  </a:cubicBezTo>
                  <a:cubicBezTo>
                    <a:pt x="219" y="431"/>
                    <a:pt x="232" y="446"/>
                    <a:pt x="216" y="458"/>
                  </a:cubicBezTo>
                  <a:cubicBezTo>
                    <a:pt x="201" y="469"/>
                    <a:pt x="221" y="483"/>
                    <a:pt x="234" y="485"/>
                  </a:cubicBezTo>
                  <a:cubicBezTo>
                    <a:pt x="246" y="487"/>
                    <a:pt x="255" y="485"/>
                    <a:pt x="252" y="493"/>
                  </a:cubicBezTo>
                  <a:cubicBezTo>
                    <a:pt x="249" y="500"/>
                    <a:pt x="215" y="494"/>
                    <a:pt x="187" y="484"/>
                  </a:cubicBezTo>
                  <a:cubicBezTo>
                    <a:pt x="159" y="474"/>
                    <a:pt x="154" y="444"/>
                    <a:pt x="149" y="430"/>
                  </a:cubicBezTo>
                  <a:cubicBezTo>
                    <a:pt x="144" y="415"/>
                    <a:pt x="115" y="412"/>
                    <a:pt x="105" y="409"/>
                  </a:cubicBezTo>
                  <a:cubicBezTo>
                    <a:pt x="96" y="406"/>
                    <a:pt x="73" y="361"/>
                    <a:pt x="87" y="358"/>
                  </a:cubicBezTo>
                  <a:cubicBezTo>
                    <a:pt x="100" y="354"/>
                    <a:pt x="97" y="349"/>
                    <a:pt x="101" y="342"/>
                  </a:cubicBezTo>
                  <a:cubicBezTo>
                    <a:pt x="106" y="335"/>
                    <a:pt x="126" y="325"/>
                    <a:pt x="132" y="324"/>
                  </a:cubicBezTo>
                  <a:cubicBezTo>
                    <a:pt x="138" y="323"/>
                    <a:pt x="138" y="305"/>
                    <a:pt x="128" y="302"/>
                  </a:cubicBezTo>
                  <a:cubicBezTo>
                    <a:pt x="119" y="298"/>
                    <a:pt x="98" y="283"/>
                    <a:pt x="96" y="270"/>
                  </a:cubicBezTo>
                  <a:cubicBezTo>
                    <a:pt x="94" y="256"/>
                    <a:pt x="88" y="212"/>
                    <a:pt x="89" y="209"/>
                  </a:cubicBezTo>
                  <a:cubicBezTo>
                    <a:pt x="90" y="206"/>
                    <a:pt x="79" y="216"/>
                    <a:pt x="79" y="229"/>
                  </a:cubicBezTo>
                  <a:cubicBezTo>
                    <a:pt x="79" y="243"/>
                    <a:pt x="74" y="258"/>
                    <a:pt x="74" y="244"/>
                  </a:cubicBezTo>
                  <a:cubicBezTo>
                    <a:pt x="74" y="229"/>
                    <a:pt x="75" y="198"/>
                    <a:pt x="76" y="192"/>
                  </a:cubicBezTo>
                  <a:cubicBezTo>
                    <a:pt x="77" y="186"/>
                    <a:pt x="80" y="155"/>
                    <a:pt x="93" y="150"/>
                  </a:cubicBezTo>
                  <a:cubicBezTo>
                    <a:pt x="105" y="145"/>
                    <a:pt x="101" y="133"/>
                    <a:pt x="100" y="123"/>
                  </a:cubicBezTo>
                  <a:cubicBezTo>
                    <a:pt x="98" y="114"/>
                    <a:pt x="94" y="102"/>
                    <a:pt x="106" y="93"/>
                  </a:cubicBezTo>
                  <a:cubicBezTo>
                    <a:pt x="106" y="93"/>
                    <a:pt x="147" y="60"/>
                    <a:pt x="206" y="44"/>
                  </a:cubicBezTo>
                  <a:cubicBezTo>
                    <a:pt x="206" y="44"/>
                    <a:pt x="218" y="44"/>
                    <a:pt x="217" y="55"/>
                  </a:cubicBezTo>
                  <a:cubicBezTo>
                    <a:pt x="216" y="65"/>
                    <a:pt x="231" y="57"/>
                    <a:pt x="234" y="54"/>
                  </a:cubicBezTo>
                  <a:cubicBezTo>
                    <a:pt x="236" y="51"/>
                    <a:pt x="240" y="50"/>
                    <a:pt x="242" y="55"/>
                  </a:cubicBezTo>
                  <a:cubicBezTo>
                    <a:pt x="244" y="60"/>
                    <a:pt x="252" y="55"/>
                    <a:pt x="256" y="51"/>
                  </a:cubicBezTo>
                  <a:cubicBezTo>
                    <a:pt x="260" y="47"/>
                    <a:pt x="275" y="37"/>
                    <a:pt x="294" y="51"/>
                  </a:cubicBezTo>
                  <a:cubicBezTo>
                    <a:pt x="314" y="64"/>
                    <a:pt x="330" y="89"/>
                    <a:pt x="326" y="91"/>
                  </a:cubicBezTo>
                  <a:close/>
                  <a:moveTo>
                    <a:pt x="421" y="424"/>
                  </a:moveTo>
                  <a:cubicBezTo>
                    <a:pt x="421" y="424"/>
                    <a:pt x="412" y="433"/>
                    <a:pt x="408" y="428"/>
                  </a:cubicBezTo>
                  <a:cubicBezTo>
                    <a:pt x="403" y="423"/>
                    <a:pt x="417" y="411"/>
                    <a:pt x="423" y="400"/>
                  </a:cubicBezTo>
                  <a:cubicBezTo>
                    <a:pt x="430" y="388"/>
                    <a:pt x="438" y="345"/>
                    <a:pt x="437" y="333"/>
                  </a:cubicBezTo>
                  <a:cubicBezTo>
                    <a:pt x="437" y="321"/>
                    <a:pt x="417" y="318"/>
                    <a:pt x="402" y="325"/>
                  </a:cubicBezTo>
                  <a:cubicBezTo>
                    <a:pt x="387" y="332"/>
                    <a:pt x="353" y="307"/>
                    <a:pt x="349" y="290"/>
                  </a:cubicBezTo>
                  <a:cubicBezTo>
                    <a:pt x="344" y="272"/>
                    <a:pt x="347" y="258"/>
                    <a:pt x="348" y="252"/>
                  </a:cubicBezTo>
                  <a:cubicBezTo>
                    <a:pt x="349" y="247"/>
                    <a:pt x="357" y="228"/>
                    <a:pt x="365" y="228"/>
                  </a:cubicBezTo>
                  <a:cubicBezTo>
                    <a:pt x="365" y="228"/>
                    <a:pt x="382" y="218"/>
                    <a:pt x="382" y="206"/>
                  </a:cubicBezTo>
                  <a:cubicBezTo>
                    <a:pt x="382" y="194"/>
                    <a:pt x="395" y="185"/>
                    <a:pt x="406" y="185"/>
                  </a:cubicBezTo>
                  <a:cubicBezTo>
                    <a:pt x="417" y="185"/>
                    <a:pt x="433" y="188"/>
                    <a:pt x="435" y="202"/>
                  </a:cubicBezTo>
                  <a:cubicBezTo>
                    <a:pt x="437" y="215"/>
                    <a:pt x="445" y="219"/>
                    <a:pt x="453" y="221"/>
                  </a:cubicBezTo>
                  <a:cubicBezTo>
                    <a:pt x="461" y="222"/>
                    <a:pt x="474" y="232"/>
                    <a:pt x="474" y="238"/>
                  </a:cubicBezTo>
                  <a:cubicBezTo>
                    <a:pt x="475" y="243"/>
                    <a:pt x="485" y="246"/>
                    <a:pt x="488" y="247"/>
                  </a:cubicBezTo>
                  <a:cubicBezTo>
                    <a:pt x="490" y="247"/>
                    <a:pt x="494" y="254"/>
                    <a:pt x="488" y="286"/>
                  </a:cubicBezTo>
                  <a:cubicBezTo>
                    <a:pt x="483" y="318"/>
                    <a:pt x="461" y="385"/>
                    <a:pt x="421" y="424"/>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8" name="Group 27"/>
          <p:cNvGrpSpPr/>
          <p:nvPr/>
        </p:nvGrpSpPr>
        <p:grpSpPr>
          <a:xfrm>
            <a:off x="3474785" y="3053060"/>
            <a:ext cx="449723" cy="449604"/>
            <a:chOff x="3324122" y="2870819"/>
            <a:chExt cx="449723" cy="449604"/>
          </a:xfrm>
        </p:grpSpPr>
        <p:sp>
          <p:nvSpPr>
            <p:cNvPr id="373" name="Oval 372"/>
            <p:cNvSpPr/>
            <p:nvPr/>
          </p:nvSpPr>
          <p:spPr>
            <a:xfrm>
              <a:off x="3332509" y="2879145"/>
              <a:ext cx="432951" cy="432951"/>
            </a:xfrm>
            <a:prstGeom prst="ellipse">
              <a:avLst/>
            </a:prstGeom>
            <a:solidFill>
              <a:srgbClr val="F8F8F8"/>
            </a:solidFill>
          </p:spPr>
          <p:txBody>
            <a:bodyPr vert="horz" wrap="square" lIns="182880" tIns="0" rIns="182880" bIns="0" rtlCol="0" anchor="ctr">
              <a:noAutofit/>
            </a:bodyPr>
            <a:lstStyle/>
            <a:p>
              <a:pPr indent="0" algn="ctr">
                <a:lnSpc>
                  <a:spcPct val="90000"/>
                </a:lnSpc>
                <a:spcBef>
                  <a:spcPts val="0"/>
                </a:spcBef>
                <a:spcAft>
                  <a:spcPts val="0"/>
                </a:spcAft>
                <a:buClrTx/>
                <a:buFont typeface="Arial" pitchFamily="34" charset="0"/>
                <a:buNone/>
              </a:pPr>
              <a:endParaRPr lang="en-US" sz="2000" b="0" i="0" cap="all" baseline="0" dirty="0">
                <a:solidFill>
                  <a:schemeClr val="bg1"/>
                </a:solidFill>
                <a:effectLst>
                  <a:outerShdw blurRad="38100" dist="25400" dir="2700000" algn="tl">
                    <a:srgbClr val="000000">
                      <a:alpha val="0"/>
                    </a:srgbClr>
                  </a:outerShdw>
                </a:effectLst>
                <a:latin typeface="+mj-lt"/>
              </a:endParaRPr>
            </a:p>
          </p:txBody>
        </p:sp>
        <p:sp>
          <p:nvSpPr>
            <p:cNvPr id="375" name="Freeform 22"/>
            <p:cNvSpPr>
              <a:spLocks noEditPoints="1"/>
            </p:cNvSpPr>
            <p:nvPr/>
          </p:nvSpPr>
          <p:spPr bwMode="auto">
            <a:xfrm rot="16200000">
              <a:off x="3324182" y="2870759"/>
              <a:ext cx="449604" cy="449723"/>
            </a:xfrm>
            <a:custGeom>
              <a:avLst/>
              <a:gdLst>
                <a:gd name="T0" fmla="*/ 213 w 425"/>
                <a:gd name="T1" fmla="*/ 0 h 425"/>
                <a:gd name="T2" fmla="*/ 0 w 425"/>
                <a:gd name="T3" fmla="*/ 213 h 425"/>
                <a:gd name="T4" fmla="*/ 213 w 425"/>
                <a:gd name="T5" fmla="*/ 425 h 425"/>
                <a:gd name="T6" fmla="*/ 425 w 425"/>
                <a:gd name="T7" fmla="*/ 213 h 425"/>
                <a:gd name="T8" fmla="*/ 213 w 425"/>
                <a:gd name="T9" fmla="*/ 0 h 425"/>
                <a:gd name="T10" fmla="*/ 159 w 425"/>
                <a:gd name="T11" fmla="*/ 77 h 425"/>
                <a:gd name="T12" fmla="*/ 191 w 425"/>
                <a:gd name="T13" fmla="*/ 77 h 425"/>
                <a:gd name="T14" fmla="*/ 191 w 425"/>
                <a:gd name="T15" fmla="*/ 37 h 425"/>
                <a:gd name="T16" fmla="*/ 213 w 425"/>
                <a:gd name="T17" fmla="*/ 16 h 425"/>
                <a:gd name="T18" fmla="*/ 234 w 425"/>
                <a:gd name="T19" fmla="*/ 37 h 425"/>
                <a:gd name="T20" fmla="*/ 234 w 425"/>
                <a:gd name="T21" fmla="*/ 77 h 425"/>
                <a:gd name="T22" fmla="*/ 266 w 425"/>
                <a:gd name="T23" fmla="*/ 77 h 425"/>
                <a:gd name="T24" fmla="*/ 274 w 425"/>
                <a:gd name="T25" fmla="*/ 90 h 425"/>
                <a:gd name="T26" fmla="*/ 222 w 425"/>
                <a:gd name="T27" fmla="*/ 163 h 425"/>
                <a:gd name="T28" fmla="*/ 203 w 425"/>
                <a:gd name="T29" fmla="*/ 163 h 425"/>
                <a:gd name="T30" fmla="*/ 152 w 425"/>
                <a:gd name="T31" fmla="*/ 90 h 425"/>
                <a:gd name="T32" fmla="*/ 159 w 425"/>
                <a:gd name="T33" fmla="*/ 77 h 425"/>
                <a:gd name="T34" fmla="*/ 116 w 425"/>
                <a:gd name="T35" fmla="*/ 266 h 425"/>
                <a:gd name="T36" fmla="*/ 102 w 425"/>
                <a:gd name="T37" fmla="*/ 273 h 425"/>
                <a:gd name="T38" fmla="*/ 29 w 425"/>
                <a:gd name="T39" fmla="*/ 222 h 425"/>
                <a:gd name="T40" fmla="*/ 29 w 425"/>
                <a:gd name="T41" fmla="*/ 203 h 425"/>
                <a:gd name="T42" fmla="*/ 102 w 425"/>
                <a:gd name="T43" fmla="*/ 152 h 425"/>
                <a:gd name="T44" fmla="*/ 116 w 425"/>
                <a:gd name="T45" fmla="*/ 159 h 425"/>
                <a:gd name="T46" fmla="*/ 116 w 425"/>
                <a:gd name="T47" fmla="*/ 191 h 425"/>
                <a:gd name="T48" fmla="*/ 172 w 425"/>
                <a:gd name="T49" fmla="*/ 191 h 425"/>
                <a:gd name="T50" fmla="*/ 194 w 425"/>
                <a:gd name="T51" fmla="*/ 213 h 425"/>
                <a:gd name="T52" fmla="*/ 172 w 425"/>
                <a:gd name="T53" fmla="*/ 234 h 425"/>
                <a:gd name="T54" fmla="*/ 116 w 425"/>
                <a:gd name="T55" fmla="*/ 234 h 425"/>
                <a:gd name="T56" fmla="*/ 116 w 425"/>
                <a:gd name="T57" fmla="*/ 266 h 425"/>
                <a:gd name="T58" fmla="*/ 266 w 425"/>
                <a:gd name="T59" fmla="*/ 348 h 425"/>
                <a:gd name="T60" fmla="*/ 234 w 425"/>
                <a:gd name="T61" fmla="*/ 348 h 425"/>
                <a:gd name="T62" fmla="*/ 234 w 425"/>
                <a:gd name="T63" fmla="*/ 388 h 425"/>
                <a:gd name="T64" fmla="*/ 213 w 425"/>
                <a:gd name="T65" fmla="*/ 409 h 425"/>
                <a:gd name="T66" fmla="*/ 191 w 425"/>
                <a:gd name="T67" fmla="*/ 388 h 425"/>
                <a:gd name="T68" fmla="*/ 191 w 425"/>
                <a:gd name="T69" fmla="*/ 348 h 425"/>
                <a:gd name="T70" fmla="*/ 159 w 425"/>
                <a:gd name="T71" fmla="*/ 348 h 425"/>
                <a:gd name="T72" fmla="*/ 152 w 425"/>
                <a:gd name="T73" fmla="*/ 335 h 425"/>
                <a:gd name="T74" fmla="*/ 203 w 425"/>
                <a:gd name="T75" fmla="*/ 262 h 425"/>
                <a:gd name="T76" fmla="*/ 222 w 425"/>
                <a:gd name="T77" fmla="*/ 262 h 425"/>
                <a:gd name="T78" fmla="*/ 273 w 425"/>
                <a:gd name="T79" fmla="*/ 335 h 425"/>
                <a:gd name="T80" fmla="*/ 266 w 425"/>
                <a:gd name="T81" fmla="*/ 348 h 425"/>
                <a:gd name="T82" fmla="*/ 396 w 425"/>
                <a:gd name="T83" fmla="*/ 222 h 425"/>
                <a:gd name="T84" fmla="*/ 323 w 425"/>
                <a:gd name="T85" fmla="*/ 273 h 425"/>
                <a:gd name="T86" fmla="*/ 310 w 425"/>
                <a:gd name="T87" fmla="*/ 266 h 425"/>
                <a:gd name="T88" fmla="*/ 310 w 425"/>
                <a:gd name="T89" fmla="*/ 234 h 425"/>
                <a:gd name="T90" fmla="*/ 253 w 425"/>
                <a:gd name="T91" fmla="*/ 234 h 425"/>
                <a:gd name="T92" fmla="*/ 232 w 425"/>
                <a:gd name="T93" fmla="*/ 213 h 425"/>
                <a:gd name="T94" fmla="*/ 253 w 425"/>
                <a:gd name="T95" fmla="*/ 191 h 425"/>
                <a:gd name="T96" fmla="*/ 310 w 425"/>
                <a:gd name="T97" fmla="*/ 191 h 425"/>
                <a:gd name="T98" fmla="*/ 310 w 425"/>
                <a:gd name="T99" fmla="*/ 159 h 425"/>
                <a:gd name="T100" fmla="*/ 323 w 425"/>
                <a:gd name="T101" fmla="*/ 152 h 425"/>
                <a:gd name="T102" fmla="*/ 396 w 425"/>
                <a:gd name="T103" fmla="*/ 203 h 425"/>
                <a:gd name="T104" fmla="*/ 396 w 425"/>
                <a:gd name="T105" fmla="*/ 222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25" h="425">
                  <a:moveTo>
                    <a:pt x="213" y="0"/>
                  </a:moveTo>
                  <a:cubicBezTo>
                    <a:pt x="95" y="0"/>
                    <a:pt x="0" y="95"/>
                    <a:pt x="0" y="213"/>
                  </a:cubicBezTo>
                  <a:cubicBezTo>
                    <a:pt x="0" y="330"/>
                    <a:pt x="95" y="425"/>
                    <a:pt x="213" y="425"/>
                  </a:cubicBezTo>
                  <a:cubicBezTo>
                    <a:pt x="330" y="425"/>
                    <a:pt x="425" y="330"/>
                    <a:pt x="425" y="213"/>
                  </a:cubicBezTo>
                  <a:cubicBezTo>
                    <a:pt x="425" y="95"/>
                    <a:pt x="330" y="0"/>
                    <a:pt x="213" y="0"/>
                  </a:cubicBezTo>
                  <a:close/>
                  <a:moveTo>
                    <a:pt x="159" y="77"/>
                  </a:moveTo>
                  <a:cubicBezTo>
                    <a:pt x="191" y="77"/>
                    <a:pt x="191" y="77"/>
                    <a:pt x="191" y="77"/>
                  </a:cubicBezTo>
                  <a:cubicBezTo>
                    <a:pt x="191" y="37"/>
                    <a:pt x="191" y="37"/>
                    <a:pt x="191" y="37"/>
                  </a:cubicBezTo>
                  <a:cubicBezTo>
                    <a:pt x="191" y="25"/>
                    <a:pt x="201" y="16"/>
                    <a:pt x="213" y="16"/>
                  </a:cubicBezTo>
                  <a:cubicBezTo>
                    <a:pt x="225" y="16"/>
                    <a:pt x="234" y="25"/>
                    <a:pt x="234" y="37"/>
                  </a:cubicBezTo>
                  <a:cubicBezTo>
                    <a:pt x="234" y="77"/>
                    <a:pt x="234" y="77"/>
                    <a:pt x="234" y="77"/>
                  </a:cubicBezTo>
                  <a:cubicBezTo>
                    <a:pt x="266" y="77"/>
                    <a:pt x="266" y="77"/>
                    <a:pt x="266" y="77"/>
                  </a:cubicBezTo>
                  <a:cubicBezTo>
                    <a:pt x="276" y="77"/>
                    <a:pt x="279" y="83"/>
                    <a:pt x="274" y="90"/>
                  </a:cubicBezTo>
                  <a:cubicBezTo>
                    <a:pt x="222" y="163"/>
                    <a:pt x="222" y="163"/>
                    <a:pt x="222" y="163"/>
                  </a:cubicBezTo>
                  <a:cubicBezTo>
                    <a:pt x="217" y="171"/>
                    <a:pt x="208" y="171"/>
                    <a:pt x="203" y="163"/>
                  </a:cubicBezTo>
                  <a:cubicBezTo>
                    <a:pt x="152" y="90"/>
                    <a:pt x="152" y="90"/>
                    <a:pt x="152" y="90"/>
                  </a:cubicBezTo>
                  <a:cubicBezTo>
                    <a:pt x="147" y="83"/>
                    <a:pt x="150" y="77"/>
                    <a:pt x="159" y="77"/>
                  </a:cubicBezTo>
                  <a:close/>
                  <a:moveTo>
                    <a:pt x="116" y="266"/>
                  </a:moveTo>
                  <a:cubicBezTo>
                    <a:pt x="116" y="275"/>
                    <a:pt x="110" y="279"/>
                    <a:pt x="102" y="273"/>
                  </a:cubicBezTo>
                  <a:cubicBezTo>
                    <a:pt x="29" y="222"/>
                    <a:pt x="29" y="222"/>
                    <a:pt x="29" y="222"/>
                  </a:cubicBezTo>
                  <a:cubicBezTo>
                    <a:pt x="22" y="217"/>
                    <a:pt x="22" y="208"/>
                    <a:pt x="29" y="203"/>
                  </a:cubicBezTo>
                  <a:cubicBezTo>
                    <a:pt x="102" y="152"/>
                    <a:pt x="102" y="152"/>
                    <a:pt x="102" y="152"/>
                  </a:cubicBezTo>
                  <a:cubicBezTo>
                    <a:pt x="110" y="147"/>
                    <a:pt x="116" y="150"/>
                    <a:pt x="116" y="159"/>
                  </a:cubicBezTo>
                  <a:cubicBezTo>
                    <a:pt x="116" y="191"/>
                    <a:pt x="116" y="191"/>
                    <a:pt x="116" y="191"/>
                  </a:cubicBezTo>
                  <a:cubicBezTo>
                    <a:pt x="172" y="191"/>
                    <a:pt x="172" y="191"/>
                    <a:pt x="172" y="191"/>
                  </a:cubicBezTo>
                  <a:cubicBezTo>
                    <a:pt x="184" y="191"/>
                    <a:pt x="194" y="201"/>
                    <a:pt x="194" y="213"/>
                  </a:cubicBezTo>
                  <a:cubicBezTo>
                    <a:pt x="194" y="224"/>
                    <a:pt x="184" y="234"/>
                    <a:pt x="172" y="234"/>
                  </a:cubicBezTo>
                  <a:cubicBezTo>
                    <a:pt x="116" y="234"/>
                    <a:pt x="116" y="234"/>
                    <a:pt x="116" y="234"/>
                  </a:cubicBezTo>
                  <a:lnTo>
                    <a:pt x="116" y="266"/>
                  </a:lnTo>
                  <a:close/>
                  <a:moveTo>
                    <a:pt x="266" y="348"/>
                  </a:moveTo>
                  <a:cubicBezTo>
                    <a:pt x="234" y="348"/>
                    <a:pt x="234" y="348"/>
                    <a:pt x="234" y="348"/>
                  </a:cubicBezTo>
                  <a:cubicBezTo>
                    <a:pt x="234" y="388"/>
                    <a:pt x="234" y="388"/>
                    <a:pt x="234" y="388"/>
                  </a:cubicBezTo>
                  <a:cubicBezTo>
                    <a:pt x="234" y="400"/>
                    <a:pt x="225" y="409"/>
                    <a:pt x="213" y="409"/>
                  </a:cubicBezTo>
                  <a:cubicBezTo>
                    <a:pt x="201" y="409"/>
                    <a:pt x="191" y="400"/>
                    <a:pt x="191" y="388"/>
                  </a:cubicBezTo>
                  <a:cubicBezTo>
                    <a:pt x="191" y="348"/>
                    <a:pt x="191" y="348"/>
                    <a:pt x="191" y="348"/>
                  </a:cubicBezTo>
                  <a:cubicBezTo>
                    <a:pt x="159" y="348"/>
                    <a:pt x="159" y="348"/>
                    <a:pt x="159" y="348"/>
                  </a:cubicBezTo>
                  <a:cubicBezTo>
                    <a:pt x="150" y="348"/>
                    <a:pt x="147" y="342"/>
                    <a:pt x="152" y="335"/>
                  </a:cubicBezTo>
                  <a:cubicBezTo>
                    <a:pt x="203" y="262"/>
                    <a:pt x="203" y="262"/>
                    <a:pt x="203" y="262"/>
                  </a:cubicBezTo>
                  <a:cubicBezTo>
                    <a:pt x="208" y="254"/>
                    <a:pt x="217" y="254"/>
                    <a:pt x="222" y="262"/>
                  </a:cubicBezTo>
                  <a:cubicBezTo>
                    <a:pt x="273" y="335"/>
                    <a:pt x="273" y="335"/>
                    <a:pt x="273" y="335"/>
                  </a:cubicBezTo>
                  <a:cubicBezTo>
                    <a:pt x="279" y="342"/>
                    <a:pt x="276" y="348"/>
                    <a:pt x="266" y="348"/>
                  </a:cubicBezTo>
                  <a:close/>
                  <a:moveTo>
                    <a:pt x="396" y="222"/>
                  </a:moveTo>
                  <a:cubicBezTo>
                    <a:pt x="323" y="273"/>
                    <a:pt x="323" y="273"/>
                    <a:pt x="323" y="273"/>
                  </a:cubicBezTo>
                  <a:cubicBezTo>
                    <a:pt x="316" y="279"/>
                    <a:pt x="310" y="275"/>
                    <a:pt x="310" y="266"/>
                  </a:cubicBezTo>
                  <a:cubicBezTo>
                    <a:pt x="310" y="234"/>
                    <a:pt x="310" y="234"/>
                    <a:pt x="310" y="234"/>
                  </a:cubicBezTo>
                  <a:cubicBezTo>
                    <a:pt x="253" y="234"/>
                    <a:pt x="253" y="234"/>
                    <a:pt x="253" y="234"/>
                  </a:cubicBezTo>
                  <a:cubicBezTo>
                    <a:pt x="241" y="234"/>
                    <a:pt x="232" y="224"/>
                    <a:pt x="232" y="213"/>
                  </a:cubicBezTo>
                  <a:cubicBezTo>
                    <a:pt x="232" y="201"/>
                    <a:pt x="241" y="191"/>
                    <a:pt x="253" y="191"/>
                  </a:cubicBezTo>
                  <a:cubicBezTo>
                    <a:pt x="310" y="191"/>
                    <a:pt x="310" y="191"/>
                    <a:pt x="310" y="191"/>
                  </a:cubicBezTo>
                  <a:cubicBezTo>
                    <a:pt x="310" y="159"/>
                    <a:pt x="310" y="159"/>
                    <a:pt x="310" y="159"/>
                  </a:cubicBezTo>
                  <a:cubicBezTo>
                    <a:pt x="310" y="150"/>
                    <a:pt x="316" y="147"/>
                    <a:pt x="323" y="152"/>
                  </a:cubicBezTo>
                  <a:cubicBezTo>
                    <a:pt x="396" y="203"/>
                    <a:pt x="396" y="203"/>
                    <a:pt x="396" y="203"/>
                  </a:cubicBezTo>
                  <a:cubicBezTo>
                    <a:pt x="404" y="208"/>
                    <a:pt x="404" y="217"/>
                    <a:pt x="396" y="222"/>
                  </a:cubicBez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76" name="TextBox 375"/>
          <p:cNvSpPr txBox="1"/>
          <p:nvPr/>
        </p:nvSpPr>
        <p:spPr>
          <a:xfrm>
            <a:off x="2522386" y="2770455"/>
            <a:ext cx="1206350" cy="221599"/>
          </a:xfrm>
          <a:prstGeom prst="rect">
            <a:avLst/>
          </a:prstGeom>
          <a:noFill/>
        </p:spPr>
        <p:txBody>
          <a:bodyPr wrap="square" lIns="0" tIns="0" rIns="0" bIns="0" rtlCol="0">
            <a:spAutoFit/>
          </a:bodyPr>
          <a:lstStyle/>
          <a:p>
            <a:pPr algn="ctr">
              <a:lnSpc>
                <a:spcPct val="90000"/>
              </a:lnSpc>
            </a:pP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Multiple ISP </a:t>
            </a:r>
            <a:b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br>
            <a:r>
              <a:rPr lang="en-US" sz="800" b="1" dirty="0">
                <a:gradFill>
                  <a:gsLst>
                    <a:gs pos="0">
                      <a:srgbClr val="4E4F53"/>
                    </a:gs>
                    <a:gs pos="100000">
                      <a:srgbClr val="4E4F53"/>
                    </a:gs>
                  </a:gsLst>
                  <a:path path="shape">
                    <a:fillToRect l="50000" t="50000" r="50000" b="50000"/>
                  </a:path>
                </a:gradFill>
                <a:latin typeface="Arial" charset="0"/>
                <a:ea typeface="Arial" charset="0"/>
                <a:cs typeface="Arial" charset="0"/>
              </a:rPr>
              <a:t>strategy</a:t>
            </a:r>
          </a:p>
        </p:txBody>
      </p:sp>
      <p:sp>
        <p:nvSpPr>
          <p:cNvPr id="377" name="TextBox 376"/>
          <p:cNvSpPr txBox="1"/>
          <p:nvPr/>
        </p:nvSpPr>
        <p:spPr>
          <a:xfrm>
            <a:off x="2754250" y="3586816"/>
            <a:ext cx="730474" cy="1384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ISPa/b</a:t>
            </a:r>
          </a:p>
        </p:txBody>
      </p:sp>
      <p:grpSp>
        <p:nvGrpSpPr>
          <p:cNvPr id="2" name="Group 1"/>
          <p:cNvGrpSpPr/>
          <p:nvPr/>
        </p:nvGrpSpPr>
        <p:grpSpPr>
          <a:xfrm>
            <a:off x="2333888" y="3206374"/>
            <a:ext cx="1856291" cy="1439810"/>
            <a:chOff x="2333888" y="3024133"/>
            <a:chExt cx="1856291" cy="1439810"/>
          </a:xfrm>
        </p:grpSpPr>
        <p:sp>
          <p:nvSpPr>
            <p:cNvPr id="379" name="TextBox 378"/>
            <p:cNvSpPr txBox="1"/>
            <p:nvPr/>
          </p:nvSpPr>
          <p:spPr>
            <a:xfrm>
              <a:off x="2333888" y="4186944"/>
              <a:ext cx="1230712" cy="276999"/>
            </a:xfrm>
            <a:prstGeom prst="rect">
              <a:avLst/>
            </a:prstGeom>
            <a:noFill/>
          </p:spPr>
          <p:txBody>
            <a:bodyPr wrap="square" lIns="0" tIns="0" rIns="0" bIns="0" rtlCol="0">
              <a:spAutoFit/>
            </a:bodyPr>
            <a:lstStyle/>
            <a:p>
              <a:pPr algn="ctr">
                <a:lnSpc>
                  <a:spcPct val="90000"/>
                </a:lnSpc>
              </a:pPr>
              <a:r>
                <a:rPr lang="en-US" sz="1000" b="1" dirty="0">
                  <a:gradFill>
                    <a:gsLst>
                      <a:gs pos="0">
                        <a:srgbClr val="4E4F53"/>
                      </a:gs>
                      <a:gs pos="100000">
                        <a:srgbClr val="4E4F53"/>
                      </a:gs>
                    </a:gsLst>
                    <a:path path="shape">
                      <a:fillToRect l="50000" t="50000" r="50000" b="50000"/>
                    </a:path>
                  </a:gradFill>
                  <a:latin typeface="Arial" charset="0"/>
                  <a:ea typeface="Arial" charset="0"/>
                  <a:cs typeface="Arial" charset="0"/>
                </a:rPr>
                <a:t>Cloud Scrubbing Service</a:t>
              </a:r>
            </a:p>
          </p:txBody>
        </p:sp>
        <p:cxnSp>
          <p:nvCxnSpPr>
            <p:cNvPr id="380" name="Straight Connector 379"/>
            <p:cNvCxnSpPr/>
            <p:nvPr/>
          </p:nvCxnSpPr>
          <p:spPr>
            <a:xfrm>
              <a:off x="3217593" y="3895712"/>
              <a:ext cx="798413" cy="0"/>
            </a:xfrm>
            <a:prstGeom prst="line">
              <a:avLst/>
            </a:prstGeom>
            <a:ln w="25400" cap="rnd">
              <a:solidFill>
                <a:srgbClr val="669D34"/>
              </a:solidFill>
              <a:prstDash val="sysDot"/>
            </a:ln>
          </p:spPr>
          <p:style>
            <a:lnRef idx="1">
              <a:schemeClr val="accent1"/>
            </a:lnRef>
            <a:fillRef idx="0">
              <a:schemeClr val="accent1"/>
            </a:fillRef>
            <a:effectRef idx="0">
              <a:schemeClr val="accent1"/>
            </a:effectRef>
            <a:fontRef idx="minor">
              <a:schemeClr val="tx1"/>
            </a:fontRef>
          </p:style>
        </p:cxnSp>
        <p:cxnSp>
          <p:nvCxnSpPr>
            <p:cNvPr id="381" name="Straight Connector 380"/>
            <p:cNvCxnSpPr/>
            <p:nvPr/>
          </p:nvCxnSpPr>
          <p:spPr>
            <a:xfrm>
              <a:off x="3991816" y="3024133"/>
              <a:ext cx="0" cy="897809"/>
            </a:xfrm>
            <a:prstGeom prst="line">
              <a:avLst/>
            </a:prstGeom>
            <a:ln w="25400" cap="rnd">
              <a:solidFill>
                <a:srgbClr val="669D34"/>
              </a:solidFill>
              <a:prstDash val="sysDot"/>
            </a:ln>
          </p:spPr>
          <p:style>
            <a:lnRef idx="1">
              <a:schemeClr val="accent1"/>
            </a:lnRef>
            <a:fillRef idx="0">
              <a:schemeClr val="accent1"/>
            </a:fillRef>
            <a:effectRef idx="0">
              <a:schemeClr val="accent1"/>
            </a:effectRef>
            <a:fontRef idx="minor">
              <a:schemeClr val="tx1"/>
            </a:fontRef>
          </p:style>
        </p:cxnSp>
        <p:sp>
          <p:nvSpPr>
            <p:cNvPr id="378" name="Freeform 54"/>
            <p:cNvSpPr>
              <a:spLocks noEditPoints="1"/>
            </p:cNvSpPr>
            <p:nvPr/>
          </p:nvSpPr>
          <p:spPr bwMode="auto">
            <a:xfrm>
              <a:off x="2741545" y="3797556"/>
              <a:ext cx="490562" cy="326181"/>
            </a:xfrm>
            <a:custGeom>
              <a:avLst/>
              <a:gdLst>
                <a:gd name="T0" fmla="*/ 506 w 609"/>
                <a:gd name="T1" fmla="*/ 67 h 406"/>
                <a:gd name="T2" fmla="*/ 449 w 609"/>
                <a:gd name="T3" fmla="*/ 0 h 406"/>
                <a:gd name="T4" fmla="*/ 160 w 609"/>
                <a:gd name="T5" fmla="*/ 57 h 406"/>
                <a:gd name="T6" fmla="*/ 134 w 609"/>
                <a:gd name="T7" fmla="*/ 63 h 406"/>
                <a:gd name="T8" fmla="*/ 76 w 609"/>
                <a:gd name="T9" fmla="*/ 135 h 406"/>
                <a:gd name="T10" fmla="*/ 0 w 609"/>
                <a:gd name="T11" fmla="*/ 193 h 406"/>
                <a:gd name="T12" fmla="*/ 58 w 609"/>
                <a:gd name="T13" fmla="*/ 338 h 406"/>
                <a:gd name="T14" fmla="*/ 104 w 609"/>
                <a:gd name="T15" fmla="*/ 349 h 406"/>
                <a:gd name="T16" fmla="*/ 392 w 609"/>
                <a:gd name="T17" fmla="*/ 406 h 406"/>
                <a:gd name="T18" fmla="*/ 449 w 609"/>
                <a:gd name="T19" fmla="*/ 343 h 406"/>
                <a:gd name="T20" fmla="*/ 534 w 609"/>
                <a:gd name="T21" fmla="*/ 285 h 406"/>
                <a:gd name="T22" fmla="*/ 552 w 609"/>
                <a:gd name="T23" fmla="*/ 270 h 406"/>
                <a:gd name="T24" fmla="*/ 609 w 609"/>
                <a:gd name="T25" fmla="*/ 125 h 406"/>
                <a:gd name="T26" fmla="*/ 582 w 609"/>
                <a:gd name="T27" fmla="*/ 213 h 406"/>
                <a:gd name="T28" fmla="*/ 518 w 609"/>
                <a:gd name="T29" fmla="*/ 243 h 406"/>
                <a:gd name="T30" fmla="*/ 505 w 609"/>
                <a:gd name="T31" fmla="*/ 260 h 406"/>
                <a:gd name="T32" fmla="*/ 506 w 609"/>
                <a:gd name="T33" fmla="*/ 285 h 406"/>
                <a:gd name="T34" fmla="*/ 436 w 609"/>
                <a:gd name="T35" fmla="*/ 315 h 406"/>
                <a:gd name="T36" fmla="*/ 422 w 609"/>
                <a:gd name="T37" fmla="*/ 349 h 406"/>
                <a:gd name="T38" fmla="*/ 161 w 609"/>
                <a:gd name="T39" fmla="*/ 378 h 406"/>
                <a:gd name="T40" fmla="*/ 132 w 609"/>
                <a:gd name="T41" fmla="*/ 324 h 406"/>
                <a:gd name="T42" fmla="*/ 58 w 609"/>
                <a:gd name="T43" fmla="*/ 310 h 406"/>
                <a:gd name="T44" fmla="*/ 28 w 609"/>
                <a:gd name="T45" fmla="*/ 193 h 406"/>
                <a:gd name="T46" fmla="*/ 92 w 609"/>
                <a:gd name="T47" fmla="*/ 163 h 406"/>
                <a:gd name="T48" fmla="*/ 105 w 609"/>
                <a:gd name="T49" fmla="*/ 146 h 406"/>
                <a:gd name="T50" fmla="*/ 104 w 609"/>
                <a:gd name="T51" fmla="*/ 120 h 406"/>
                <a:gd name="T52" fmla="*/ 174 w 609"/>
                <a:gd name="T53" fmla="*/ 91 h 406"/>
                <a:gd name="T54" fmla="*/ 188 w 609"/>
                <a:gd name="T55" fmla="*/ 57 h 406"/>
                <a:gd name="T56" fmla="*/ 449 w 609"/>
                <a:gd name="T57" fmla="*/ 27 h 406"/>
                <a:gd name="T58" fmla="*/ 478 w 609"/>
                <a:gd name="T59" fmla="*/ 81 h 406"/>
                <a:gd name="T60" fmla="*/ 552 w 609"/>
                <a:gd name="T61" fmla="*/ 95 h 406"/>
                <a:gd name="T62" fmla="*/ 582 w 609"/>
                <a:gd name="T63" fmla="*/ 213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9" h="406">
                  <a:moveTo>
                    <a:pt x="552" y="67"/>
                  </a:moveTo>
                  <a:cubicBezTo>
                    <a:pt x="506" y="67"/>
                    <a:pt x="506" y="67"/>
                    <a:pt x="506" y="67"/>
                  </a:cubicBezTo>
                  <a:cubicBezTo>
                    <a:pt x="506" y="57"/>
                    <a:pt x="506" y="57"/>
                    <a:pt x="506" y="57"/>
                  </a:cubicBezTo>
                  <a:cubicBezTo>
                    <a:pt x="506" y="25"/>
                    <a:pt x="480" y="0"/>
                    <a:pt x="449" y="0"/>
                  </a:cubicBezTo>
                  <a:cubicBezTo>
                    <a:pt x="218" y="0"/>
                    <a:pt x="218" y="0"/>
                    <a:pt x="218" y="0"/>
                  </a:cubicBezTo>
                  <a:cubicBezTo>
                    <a:pt x="186" y="0"/>
                    <a:pt x="160" y="25"/>
                    <a:pt x="160" y="57"/>
                  </a:cubicBezTo>
                  <a:cubicBezTo>
                    <a:pt x="160" y="63"/>
                    <a:pt x="160" y="63"/>
                    <a:pt x="160" y="63"/>
                  </a:cubicBezTo>
                  <a:cubicBezTo>
                    <a:pt x="134" y="63"/>
                    <a:pt x="134" y="63"/>
                    <a:pt x="134" y="63"/>
                  </a:cubicBezTo>
                  <a:cubicBezTo>
                    <a:pt x="102" y="63"/>
                    <a:pt x="76" y="89"/>
                    <a:pt x="76" y="120"/>
                  </a:cubicBezTo>
                  <a:cubicBezTo>
                    <a:pt x="76" y="135"/>
                    <a:pt x="76" y="135"/>
                    <a:pt x="76" y="135"/>
                  </a:cubicBezTo>
                  <a:cubicBezTo>
                    <a:pt x="58" y="135"/>
                    <a:pt x="58" y="135"/>
                    <a:pt x="58" y="135"/>
                  </a:cubicBezTo>
                  <a:cubicBezTo>
                    <a:pt x="26" y="135"/>
                    <a:pt x="0" y="161"/>
                    <a:pt x="0" y="193"/>
                  </a:cubicBezTo>
                  <a:cubicBezTo>
                    <a:pt x="0" y="281"/>
                    <a:pt x="0" y="281"/>
                    <a:pt x="0" y="281"/>
                  </a:cubicBezTo>
                  <a:cubicBezTo>
                    <a:pt x="0" y="312"/>
                    <a:pt x="26" y="338"/>
                    <a:pt x="58" y="338"/>
                  </a:cubicBezTo>
                  <a:cubicBezTo>
                    <a:pt x="104" y="338"/>
                    <a:pt x="104" y="338"/>
                    <a:pt x="104" y="338"/>
                  </a:cubicBezTo>
                  <a:cubicBezTo>
                    <a:pt x="104" y="349"/>
                    <a:pt x="104" y="349"/>
                    <a:pt x="104" y="349"/>
                  </a:cubicBezTo>
                  <a:cubicBezTo>
                    <a:pt x="104" y="380"/>
                    <a:pt x="130" y="406"/>
                    <a:pt x="161" y="406"/>
                  </a:cubicBezTo>
                  <a:cubicBezTo>
                    <a:pt x="392" y="406"/>
                    <a:pt x="392" y="406"/>
                    <a:pt x="392" y="406"/>
                  </a:cubicBezTo>
                  <a:cubicBezTo>
                    <a:pt x="424" y="406"/>
                    <a:pt x="449" y="380"/>
                    <a:pt x="449" y="349"/>
                  </a:cubicBezTo>
                  <a:cubicBezTo>
                    <a:pt x="449" y="343"/>
                    <a:pt x="449" y="343"/>
                    <a:pt x="449" y="343"/>
                  </a:cubicBezTo>
                  <a:cubicBezTo>
                    <a:pt x="476" y="343"/>
                    <a:pt x="476" y="343"/>
                    <a:pt x="476" y="343"/>
                  </a:cubicBezTo>
                  <a:cubicBezTo>
                    <a:pt x="508" y="343"/>
                    <a:pt x="534" y="317"/>
                    <a:pt x="534" y="285"/>
                  </a:cubicBezTo>
                  <a:cubicBezTo>
                    <a:pt x="534" y="270"/>
                    <a:pt x="534" y="270"/>
                    <a:pt x="534" y="270"/>
                  </a:cubicBezTo>
                  <a:cubicBezTo>
                    <a:pt x="552" y="270"/>
                    <a:pt x="552" y="270"/>
                    <a:pt x="552" y="270"/>
                  </a:cubicBezTo>
                  <a:cubicBezTo>
                    <a:pt x="584" y="270"/>
                    <a:pt x="609" y="245"/>
                    <a:pt x="609" y="213"/>
                  </a:cubicBezTo>
                  <a:cubicBezTo>
                    <a:pt x="609" y="125"/>
                    <a:pt x="609" y="125"/>
                    <a:pt x="609" y="125"/>
                  </a:cubicBezTo>
                  <a:cubicBezTo>
                    <a:pt x="609" y="93"/>
                    <a:pt x="584" y="67"/>
                    <a:pt x="552" y="67"/>
                  </a:cubicBezTo>
                  <a:close/>
                  <a:moveTo>
                    <a:pt x="582" y="213"/>
                  </a:moveTo>
                  <a:cubicBezTo>
                    <a:pt x="582" y="229"/>
                    <a:pt x="568" y="243"/>
                    <a:pt x="552" y="243"/>
                  </a:cubicBezTo>
                  <a:cubicBezTo>
                    <a:pt x="518" y="243"/>
                    <a:pt x="518" y="243"/>
                    <a:pt x="518" y="243"/>
                  </a:cubicBezTo>
                  <a:cubicBezTo>
                    <a:pt x="514" y="243"/>
                    <a:pt x="510" y="245"/>
                    <a:pt x="507" y="248"/>
                  </a:cubicBezTo>
                  <a:cubicBezTo>
                    <a:pt x="505" y="251"/>
                    <a:pt x="504" y="256"/>
                    <a:pt x="505" y="260"/>
                  </a:cubicBezTo>
                  <a:cubicBezTo>
                    <a:pt x="506" y="263"/>
                    <a:pt x="506" y="265"/>
                    <a:pt x="506" y="267"/>
                  </a:cubicBezTo>
                  <a:cubicBezTo>
                    <a:pt x="506" y="285"/>
                    <a:pt x="506" y="285"/>
                    <a:pt x="506" y="285"/>
                  </a:cubicBezTo>
                  <a:cubicBezTo>
                    <a:pt x="506" y="302"/>
                    <a:pt x="493" y="315"/>
                    <a:pt x="476" y="315"/>
                  </a:cubicBezTo>
                  <a:cubicBezTo>
                    <a:pt x="436" y="315"/>
                    <a:pt x="436" y="315"/>
                    <a:pt x="436" y="315"/>
                  </a:cubicBezTo>
                  <a:cubicBezTo>
                    <a:pt x="428" y="315"/>
                    <a:pt x="422" y="321"/>
                    <a:pt x="422" y="329"/>
                  </a:cubicBezTo>
                  <a:cubicBezTo>
                    <a:pt x="422" y="349"/>
                    <a:pt x="422" y="349"/>
                    <a:pt x="422" y="349"/>
                  </a:cubicBezTo>
                  <a:cubicBezTo>
                    <a:pt x="422" y="365"/>
                    <a:pt x="408" y="378"/>
                    <a:pt x="392" y="378"/>
                  </a:cubicBezTo>
                  <a:cubicBezTo>
                    <a:pt x="161" y="378"/>
                    <a:pt x="161" y="378"/>
                    <a:pt x="161" y="378"/>
                  </a:cubicBezTo>
                  <a:cubicBezTo>
                    <a:pt x="145" y="378"/>
                    <a:pt x="132" y="365"/>
                    <a:pt x="132" y="349"/>
                  </a:cubicBezTo>
                  <a:cubicBezTo>
                    <a:pt x="132" y="324"/>
                    <a:pt x="132" y="324"/>
                    <a:pt x="132" y="324"/>
                  </a:cubicBezTo>
                  <a:cubicBezTo>
                    <a:pt x="132" y="317"/>
                    <a:pt x="125" y="310"/>
                    <a:pt x="118" y="310"/>
                  </a:cubicBezTo>
                  <a:cubicBezTo>
                    <a:pt x="58" y="310"/>
                    <a:pt x="58" y="310"/>
                    <a:pt x="58" y="310"/>
                  </a:cubicBezTo>
                  <a:cubicBezTo>
                    <a:pt x="41" y="310"/>
                    <a:pt x="28" y="297"/>
                    <a:pt x="28" y="281"/>
                  </a:cubicBezTo>
                  <a:cubicBezTo>
                    <a:pt x="28" y="193"/>
                    <a:pt x="28" y="193"/>
                    <a:pt x="28" y="193"/>
                  </a:cubicBezTo>
                  <a:cubicBezTo>
                    <a:pt x="28" y="176"/>
                    <a:pt x="41" y="163"/>
                    <a:pt x="58" y="163"/>
                  </a:cubicBezTo>
                  <a:cubicBezTo>
                    <a:pt x="92" y="163"/>
                    <a:pt x="92" y="163"/>
                    <a:pt x="92" y="163"/>
                  </a:cubicBezTo>
                  <a:cubicBezTo>
                    <a:pt x="96" y="163"/>
                    <a:pt x="100" y="161"/>
                    <a:pt x="103" y="158"/>
                  </a:cubicBezTo>
                  <a:cubicBezTo>
                    <a:pt x="105" y="154"/>
                    <a:pt x="106" y="150"/>
                    <a:pt x="105" y="146"/>
                  </a:cubicBezTo>
                  <a:cubicBezTo>
                    <a:pt x="104" y="143"/>
                    <a:pt x="104" y="140"/>
                    <a:pt x="104" y="138"/>
                  </a:cubicBezTo>
                  <a:cubicBezTo>
                    <a:pt x="104" y="120"/>
                    <a:pt x="104" y="120"/>
                    <a:pt x="104" y="120"/>
                  </a:cubicBezTo>
                  <a:cubicBezTo>
                    <a:pt x="104" y="104"/>
                    <a:pt x="117" y="91"/>
                    <a:pt x="134" y="91"/>
                  </a:cubicBezTo>
                  <a:cubicBezTo>
                    <a:pt x="174" y="91"/>
                    <a:pt x="174" y="91"/>
                    <a:pt x="174" y="91"/>
                  </a:cubicBezTo>
                  <a:cubicBezTo>
                    <a:pt x="182" y="91"/>
                    <a:pt x="188" y="84"/>
                    <a:pt x="188" y="77"/>
                  </a:cubicBezTo>
                  <a:cubicBezTo>
                    <a:pt x="188" y="57"/>
                    <a:pt x="188" y="57"/>
                    <a:pt x="188" y="57"/>
                  </a:cubicBezTo>
                  <a:cubicBezTo>
                    <a:pt x="188" y="41"/>
                    <a:pt x="201" y="27"/>
                    <a:pt x="218" y="27"/>
                  </a:cubicBezTo>
                  <a:cubicBezTo>
                    <a:pt x="449" y="27"/>
                    <a:pt x="449" y="27"/>
                    <a:pt x="449" y="27"/>
                  </a:cubicBezTo>
                  <a:cubicBezTo>
                    <a:pt x="465" y="27"/>
                    <a:pt x="478" y="41"/>
                    <a:pt x="478" y="57"/>
                  </a:cubicBezTo>
                  <a:cubicBezTo>
                    <a:pt x="478" y="81"/>
                    <a:pt x="478" y="81"/>
                    <a:pt x="478" y="81"/>
                  </a:cubicBezTo>
                  <a:cubicBezTo>
                    <a:pt x="478" y="89"/>
                    <a:pt x="484" y="95"/>
                    <a:pt x="492" y="95"/>
                  </a:cubicBezTo>
                  <a:cubicBezTo>
                    <a:pt x="552" y="95"/>
                    <a:pt x="552" y="95"/>
                    <a:pt x="552" y="95"/>
                  </a:cubicBezTo>
                  <a:cubicBezTo>
                    <a:pt x="568" y="95"/>
                    <a:pt x="582" y="109"/>
                    <a:pt x="582" y="125"/>
                  </a:cubicBezTo>
                  <a:lnTo>
                    <a:pt x="582" y="213"/>
                  </a:lnTo>
                  <a:close/>
                </a:path>
              </a:pathLst>
            </a:custGeom>
            <a:solidFill>
              <a:srgbClr val="4D4D4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cxnSp>
          <p:nvCxnSpPr>
            <p:cNvPr id="382" name="Straight Connector 381"/>
            <p:cNvCxnSpPr/>
            <p:nvPr/>
          </p:nvCxnSpPr>
          <p:spPr>
            <a:xfrm>
              <a:off x="3207917" y="4022906"/>
              <a:ext cx="982262" cy="0"/>
            </a:xfrm>
            <a:prstGeom prst="line">
              <a:avLst/>
            </a:prstGeom>
            <a:ln w="25400" cap="rnd">
              <a:solidFill>
                <a:srgbClr val="DE2031"/>
              </a:solidFill>
              <a:prstDash val="sysDot"/>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nvCxnSpPr>
          <p:spPr>
            <a:xfrm>
              <a:off x="4175665" y="3194039"/>
              <a:ext cx="0" cy="806593"/>
            </a:xfrm>
            <a:prstGeom prst="line">
              <a:avLst/>
            </a:prstGeom>
            <a:ln w="25400" cap="rnd">
              <a:solidFill>
                <a:srgbClr val="DE2031"/>
              </a:solidFill>
              <a:prstDash val="sysDot"/>
            </a:ln>
          </p:spPr>
          <p:style>
            <a:lnRef idx="1">
              <a:schemeClr val="accent1"/>
            </a:lnRef>
            <a:fillRef idx="0">
              <a:schemeClr val="accent1"/>
            </a:fillRef>
            <a:effectRef idx="0">
              <a:schemeClr val="accent1"/>
            </a:effectRef>
            <a:fontRef idx="minor">
              <a:schemeClr val="tx1"/>
            </a:fontRef>
          </p:style>
        </p:cxnSp>
      </p:grpSp>
      <p:sp>
        <p:nvSpPr>
          <p:cNvPr id="182" name="TextBox 181"/>
          <p:cNvSpPr txBox="1"/>
          <p:nvPr/>
        </p:nvSpPr>
        <p:spPr>
          <a:xfrm>
            <a:off x="9066212" y="4876800"/>
            <a:ext cx="2971800" cy="1077218"/>
          </a:xfrm>
          <a:prstGeom prst="rect">
            <a:avLst/>
          </a:prstGeom>
          <a:noFill/>
        </p:spPr>
        <p:txBody>
          <a:bodyPr wrap="square" lIns="0" tIns="0" rIns="0" bIns="0" rtlCol="0">
            <a:spAutoFit/>
          </a:bodyPr>
          <a:lstStyle/>
          <a:p>
            <a:pPr marL="285750" indent="-285750">
              <a:lnSpc>
                <a:spcPct val="125000"/>
              </a:lnSpc>
              <a:buClr>
                <a:srgbClr val="00AEEF"/>
              </a:buClr>
              <a:buSzPct val="120000"/>
              <a:buFont typeface="Arial" charset="0"/>
              <a:buChar char="•"/>
            </a:pPr>
            <a:r>
              <a:rPr lang="en-US" sz="1400">
                <a:gradFill>
                  <a:gsLst>
                    <a:gs pos="0">
                      <a:srgbClr val="4E4F53"/>
                    </a:gs>
                    <a:gs pos="100000">
                      <a:srgbClr val="4E4F53"/>
                    </a:gs>
                  </a:gsLst>
                  <a:lin ang="5400000" scaled="1"/>
                </a:gradFill>
                <a:ea typeface="Arial" charset="0"/>
                <a:cs typeface="Arial" charset="0"/>
              </a:rPr>
              <a:t>Silverline </a:t>
            </a:r>
            <a:r>
              <a:rPr lang="en-US" sz="1400" dirty="0">
                <a:gradFill>
                  <a:gsLst>
                    <a:gs pos="0">
                      <a:srgbClr val="4E4F53"/>
                    </a:gs>
                    <a:gs pos="100000">
                      <a:srgbClr val="4E4F53"/>
                    </a:gs>
                  </a:gsLst>
                  <a:lin ang="5400000" scaled="1"/>
                </a:gradFill>
                <a:ea typeface="Arial" charset="0"/>
                <a:cs typeface="Arial" charset="0"/>
              </a:rPr>
              <a:t>cloud-based platform</a:t>
            </a:r>
          </a:p>
          <a:p>
            <a:pPr marL="285750" indent="-285750">
              <a:lnSpc>
                <a:spcPct val="125000"/>
              </a:lnSpc>
              <a:buClr>
                <a:srgbClr val="00AEEF"/>
              </a:buClr>
              <a:buSzPct val="120000"/>
              <a:buFont typeface="Arial" charset="0"/>
              <a:buChar char="•"/>
            </a:pPr>
            <a:r>
              <a:rPr lang="en-US" sz="1400" dirty="0">
                <a:gradFill>
                  <a:gsLst>
                    <a:gs pos="0">
                      <a:srgbClr val="4E4F53"/>
                    </a:gs>
                    <a:gs pos="100000">
                      <a:srgbClr val="4E4F53"/>
                    </a:gs>
                  </a:gsLst>
                  <a:path path="shape">
                    <a:fillToRect l="50000" t="50000" r="50000" b="50000"/>
                  </a:path>
                </a:gradFill>
                <a:ea typeface="Arial" charset="0"/>
                <a:cs typeface="Arial" charset="0"/>
              </a:rPr>
              <a:t>Cloud-based </a:t>
            </a:r>
            <a:r>
              <a:rPr lang="en-US" sz="1400" dirty="0" err="1">
                <a:gradFill>
                  <a:gsLst>
                    <a:gs pos="0">
                      <a:srgbClr val="4E4F53"/>
                    </a:gs>
                    <a:gs pos="100000">
                      <a:srgbClr val="4E4F53"/>
                    </a:gs>
                  </a:gsLst>
                  <a:path path="shape">
                    <a:fillToRect l="50000" t="50000" r="50000" b="50000"/>
                  </a:path>
                </a:gradFill>
                <a:ea typeface="Arial" charset="0"/>
                <a:cs typeface="Arial" charset="0"/>
              </a:rPr>
              <a:t>DDoS</a:t>
            </a:r>
            <a:r>
              <a:rPr lang="en-US" sz="1400" dirty="0">
                <a:gradFill>
                  <a:gsLst>
                    <a:gs pos="0">
                      <a:srgbClr val="4E4F53"/>
                    </a:gs>
                    <a:gs pos="100000">
                      <a:srgbClr val="4E4F53"/>
                    </a:gs>
                  </a:gsLst>
                  <a:path path="shape">
                    <a:fillToRect l="50000" t="50000" r="50000" b="50000"/>
                  </a:path>
                </a:gradFill>
                <a:ea typeface="Arial" charset="0"/>
                <a:cs typeface="Arial" charset="0"/>
              </a:rPr>
              <a:t> scrubbing</a:t>
            </a:r>
          </a:p>
          <a:p>
            <a:pPr marL="285750" indent="-285750">
              <a:lnSpc>
                <a:spcPct val="125000"/>
              </a:lnSpc>
              <a:buClr>
                <a:srgbClr val="00AEEF"/>
              </a:buClr>
              <a:buSzPct val="120000"/>
              <a:buFont typeface="Arial" charset="0"/>
              <a:buChar char="•"/>
            </a:pPr>
            <a:r>
              <a:rPr lang="en-US" sz="1400" dirty="0">
                <a:gradFill>
                  <a:gsLst>
                    <a:gs pos="0">
                      <a:srgbClr val="4E4F53"/>
                    </a:gs>
                    <a:gs pos="100000">
                      <a:srgbClr val="4E4F53"/>
                    </a:gs>
                  </a:gsLst>
                  <a:path path="shape">
                    <a:fillToRect l="50000" t="50000" r="50000" b="50000"/>
                  </a:path>
                </a:gradFill>
                <a:ea typeface="Arial" charset="0"/>
                <a:cs typeface="Arial" charset="0"/>
              </a:rPr>
              <a:t>Volumetric DDoS mitigation</a:t>
            </a:r>
          </a:p>
          <a:p>
            <a:pPr marL="285750" indent="-285750">
              <a:lnSpc>
                <a:spcPct val="125000"/>
              </a:lnSpc>
              <a:buClr>
                <a:srgbClr val="00AEEF"/>
              </a:buClr>
              <a:buSzPct val="120000"/>
              <a:buFont typeface="Arial" charset="0"/>
              <a:buChar char="•"/>
            </a:pPr>
            <a:r>
              <a:rPr lang="en-US" sz="1400">
                <a:gradFill>
                  <a:gsLst>
                    <a:gs pos="0">
                      <a:srgbClr val="4E4F53"/>
                    </a:gs>
                    <a:gs pos="100000">
                      <a:srgbClr val="4E4F53"/>
                    </a:gs>
                  </a:gsLst>
                  <a:path path="shape">
                    <a:fillToRect l="50000" t="50000" r="50000" b="50000"/>
                  </a:path>
                </a:gradFill>
                <a:ea typeface="Arial" charset="0"/>
                <a:cs typeface="Arial" charset="0"/>
              </a:rPr>
              <a:t>WAFaaS</a:t>
            </a:r>
            <a:endParaRPr lang="en-US" sz="1400" dirty="0">
              <a:gradFill>
                <a:gsLst>
                  <a:gs pos="0">
                    <a:srgbClr val="4E4F53"/>
                  </a:gs>
                  <a:gs pos="100000">
                    <a:srgbClr val="4E4F53"/>
                  </a:gs>
                </a:gsLst>
                <a:path path="shape">
                  <a:fillToRect l="50000" t="50000" r="50000" b="50000"/>
                </a:path>
              </a:gradFill>
              <a:ea typeface="Arial" charset="0"/>
              <a:cs typeface="Arial" charset="0"/>
            </a:endParaRPr>
          </a:p>
        </p:txBody>
      </p:sp>
      <p:sp>
        <p:nvSpPr>
          <p:cNvPr id="4" name="Title 3"/>
          <p:cNvSpPr>
            <a:spLocks noGrp="1"/>
          </p:cNvSpPr>
          <p:nvPr>
            <p:ph type="title"/>
          </p:nvPr>
        </p:nvSpPr>
        <p:spPr/>
        <p:txBody>
          <a:bodyPr/>
          <a:lstStyle/>
          <a:p>
            <a:r>
              <a:rPr lang="en-GB" dirty="0"/>
              <a:t>Threat Intelligence</a:t>
            </a:r>
          </a:p>
        </p:txBody>
      </p:sp>
    </p:spTree>
    <p:extLst>
      <p:ext uri="{BB962C8B-B14F-4D97-AF65-F5344CB8AC3E}">
        <p14:creationId xmlns:p14="http://schemas.microsoft.com/office/powerpoint/2010/main" val="1255129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 name="ISPRING_RESOURCE_PATHS_HASH_PRESENTER" val="1a20d5f118e0df6910de31909979c0134a9e666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5 2014 (16x9)">
  <a:themeElements>
    <a:clrScheme name="F5 2014 PPT">
      <a:dk1>
        <a:srgbClr val="000000"/>
      </a:dk1>
      <a:lt1>
        <a:srgbClr val="FFFFFF"/>
      </a:lt1>
      <a:dk2>
        <a:srgbClr val="4D4F53"/>
      </a:dk2>
      <a:lt2>
        <a:srgbClr val="E0DED8"/>
      </a:lt2>
      <a:accent1>
        <a:srgbClr val="007AC9"/>
      </a:accent1>
      <a:accent2>
        <a:srgbClr val="EEAF30"/>
      </a:accent2>
      <a:accent3>
        <a:srgbClr val="007D57"/>
      </a:accent3>
      <a:accent4>
        <a:srgbClr val="008B95"/>
      </a:accent4>
      <a:accent5>
        <a:srgbClr val="C60C30"/>
      </a:accent5>
      <a:accent6>
        <a:srgbClr val="90B233"/>
      </a:accent6>
      <a:hlink>
        <a:srgbClr val="004892"/>
      </a:hlink>
      <a:folHlink>
        <a:srgbClr val="00489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spPr>
      <a:bodyPr vert="horz" wrap="square" lIns="182880" tIns="0" rIns="91440" bIns="0" rtlCol="0" anchor="ctr">
        <a:noAutofit/>
      </a:bodyPr>
      <a:lstStyle>
        <a:defPPr indent="0">
          <a:lnSpc>
            <a:spcPct val="90000"/>
          </a:lnSpc>
          <a:spcBef>
            <a:spcPts val="0"/>
          </a:spcBef>
          <a:spcAft>
            <a:spcPts val="0"/>
          </a:spcAft>
          <a:buClrTx/>
          <a:buFont typeface="Arial" pitchFamily="34" charset="0"/>
          <a:buNone/>
          <a:defRPr sz="2000" b="0" i="0" cap="all" baseline="0">
            <a:solidFill>
              <a:schemeClr val="bg1"/>
            </a:solidFill>
            <a:effectLst>
              <a:outerShdw blurRad="38100" dist="25400" dir="2700000" algn="tl">
                <a:srgbClr val="000000">
                  <a:alpha val="0"/>
                </a:srgbClr>
              </a:outerShdw>
            </a:effectLst>
            <a:latin typeface="+mj-lt"/>
          </a:defRPr>
        </a:defPPr>
      </a:lstStyle>
    </a:spDef>
    <a:txDef>
      <a:spPr>
        <a:noFill/>
      </a:spPr>
      <a:bodyPr wrap="square" lIns="0" tIns="0" rIns="0" bIns="0" rtlCol="0">
        <a:noAutofit/>
      </a:bodyPr>
      <a:lstStyle>
        <a:defPPr>
          <a:lnSpc>
            <a:spcPct val="90000"/>
          </a:lnSpc>
          <a:spcAft>
            <a:spcPts val="600"/>
          </a:spcAft>
          <a:defRPr sz="2000" kern="1200" dirty="0" err="1" smtClean="0">
            <a:solidFill>
              <a:schemeClr val="tx2"/>
            </a:solidFill>
            <a:effectLst>
              <a:outerShdw blurRad="38100" dist="25400" dir="2700000" algn="tl">
                <a:srgbClr val="000000">
                  <a:alpha val="0"/>
                </a:srgbClr>
              </a:outerShdw>
            </a:effectLst>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Custom</PresentationFormat>
  <Paragraphs>131</Paragraphs>
  <Slides>6</Slides>
  <Notes>5</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Book</vt:lpstr>
      <vt:lpstr>Franklin Gothic Medium</vt:lpstr>
      <vt:lpstr>F5 2014 (16x9)</vt:lpstr>
      <vt:lpstr>Advanced Threat Protection with F5 and FireEye     </vt:lpstr>
      <vt:lpstr>Key Use Cases</vt:lpstr>
      <vt:lpstr>Perimeter Services</vt:lpstr>
      <vt:lpstr>FireEye Advanced Threat Protection</vt:lpstr>
      <vt:lpstr>Secure Access</vt:lpstr>
      <vt:lpstr>Threat Intelligence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2021-07-19T03:29:22Z</dcterms:created>
  <dcterms:modified xsi:type="dcterms:W3CDTF">2021-07-30T02:47:49Z</dcterms:modified>
</cp:coreProperties>
</file>