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4"/>
    <p:sldMasterId id="2147483844" r:id="rId5"/>
    <p:sldMasterId id="2147483857" r:id="rId6"/>
  </p:sldMasterIdLst>
  <p:notesMasterIdLst>
    <p:notesMasterId r:id="rId21"/>
  </p:notesMasterIdLst>
  <p:handoutMasterIdLst>
    <p:handoutMasterId r:id="rId22"/>
  </p:handoutMasterIdLst>
  <p:sldIdLst>
    <p:sldId id="776" r:id="rId7"/>
    <p:sldId id="773" r:id="rId8"/>
    <p:sldId id="769" r:id="rId9"/>
    <p:sldId id="777" r:id="rId10"/>
    <p:sldId id="778" r:id="rId11"/>
    <p:sldId id="779" r:id="rId12"/>
    <p:sldId id="771" r:id="rId13"/>
    <p:sldId id="693" r:id="rId14"/>
    <p:sldId id="743" r:id="rId15"/>
    <p:sldId id="761" r:id="rId16"/>
    <p:sldId id="750" r:id="rId17"/>
    <p:sldId id="783" r:id="rId18"/>
    <p:sldId id="789" r:id="rId19"/>
    <p:sldId id="790" r:id="rId20"/>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D24E"/>
    <a:srgbClr val="549FFA"/>
    <a:srgbClr val="008080"/>
    <a:srgbClr val="009999"/>
    <a:srgbClr val="37A5E1"/>
    <a:srgbClr val="FFCC00"/>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2" autoAdjust="0"/>
    <p:restoredTop sz="55576" autoAdjust="0"/>
  </p:normalViewPr>
  <p:slideViewPr>
    <p:cSldViewPr snapToGrid="0">
      <p:cViewPr varScale="1">
        <p:scale>
          <a:sx n="98" d="100"/>
          <a:sy n="98" d="100"/>
        </p:scale>
        <p:origin x="-570" y="-102"/>
      </p:cViewPr>
      <p:guideLst>
        <p:guide orient="horz" pos="760"/>
        <p:guide orient="horz" pos="2509"/>
        <p:guide orient="horz" pos="825"/>
        <p:guide orient="horz" pos="1457"/>
        <p:guide orient="horz" pos="3004"/>
        <p:guide orient="horz" pos="1873"/>
        <p:guide pos="3449"/>
        <p:guide pos="1312"/>
        <p:guide pos="221"/>
        <p:guide pos="2533"/>
        <p:guide pos="3766"/>
        <p:guide pos="2036"/>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122" d="100"/>
          <a:sy n="122" d="100"/>
        </p:scale>
        <p:origin x="-392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Arial"/>
                <a:cs typeface="+mn-cs"/>
              </a:defRPr>
            </a:lvl1pPr>
          </a:lstStyle>
          <a:p>
            <a:pPr>
              <a:defRPr/>
            </a:pPr>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Arial"/>
                <a:cs typeface="+mn-cs"/>
              </a:defRPr>
            </a:lvl1pPr>
          </a:lstStyle>
          <a:p>
            <a:pPr>
              <a:defRPr/>
            </a:pPr>
            <a:fld id="{C03FB9CC-47EB-452A-81A0-035CA0C7EB9E}" type="datetimeFigureOut">
              <a:rPr lang="en-US"/>
              <a:pPr>
                <a:defRPr/>
              </a:pPr>
              <a:t>8/26/2015</a:t>
            </a:fld>
            <a:endParaRPr lang="en-GB"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Arial"/>
                <a:cs typeface="+mn-cs"/>
              </a:defRPr>
            </a:lvl1pPr>
          </a:lstStyle>
          <a:p>
            <a:pPr>
              <a:defRPr/>
            </a:pPr>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Arial"/>
                <a:cs typeface="+mn-cs"/>
              </a:defRPr>
            </a:lvl1pPr>
          </a:lstStyle>
          <a:p>
            <a:pPr>
              <a:defRPr/>
            </a:pPr>
            <a:fld id="{2B3ED126-0B1B-4F2F-A09B-877944152E59}" type="slidenum">
              <a:rPr lang="en-GB"/>
              <a:pPr>
                <a:defRPr/>
              </a:pPr>
              <a:t>‹#›</a:t>
            </a:fld>
            <a:endParaRPr lang="en-GB" dirty="0"/>
          </a:p>
        </p:txBody>
      </p:sp>
    </p:spTree>
    <p:extLst>
      <p:ext uri="{BB962C8B-B14F-4D97-AF65-F5344CB8AC3E}">
        <p14:creationId xmlns:p14="http://schemas.microsoft.com/office/powerpoint/2010/main" val="1219384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Arial"/>
                <a:cs typeface="+mn-cs"/>
              </a:defRPr>
            </a:lvl1pPr>
          </a:lstStyle>
          <a:p>
            <a:pPr>
              <a:defRPr/>
            </a:pPr>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Arial"/>
                <a:cs typeface="+mn-cs"/>
              </a:defRPr>
            </a:lvl1pPr>
          </a:lstStyle>
          <a:p>
            <a:pPr>
              <a:defRPr/>
            </a:pPr>
            <a:fld id="{72DC1D47-03EA-4187-BB46-09D7CDDABD76}" type="datetimeFigureOut">
              <a:rPr lang="en-US"/>
              <a:pPr>
                <a:defRPr/>
              </a:pPr>
              <a:t>8/26/2015</a:t>
            </a:fld>
            <a:endParaRPr lang="en-GB"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GB"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Arial"/>
                <a:cs typeface="+mn-cs"/>
              </a:defRPr>
            </a:lvl1pPr>
          </a:lstStyle>
          <a:p>
            <a:pPr>
              <a:defRPr/>
            </a:pPr>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Arial"/>
                <a:cs typeface="+mn-cs"/>
              </a:defRPr>
            </a:lvl1pPr>
          </a:lstStyle>
          <a:p>
            <a:pPr>
              <a:defRPr/>
            </a:pPr>
            <a:fld id="{26029566-8D95-48F2-8F5B-1E4E29F0539A}" type="slidenum">
              <a:rPr lang="en-GB"/>
              <a:pPr>
                <a:defRPr/>
              </a:pPr>
              <a:t>‹#›</a:t>
            </a:fld>
            <a:endParaRPr lang="en-GB" dirty="0"/>
          </a:p>
        </p:txBody>
      </p:sp>
    </p:spTree>
    <p:extLst>
      <p:ext uri="{BB962C8B-B14F-4D97-AF65-F5344CB8AC3E}">
        <p14:creationId xmlns:p14="http://schemas.microsoft.com/office/powerpoint/2010/main" val="239391721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Arial"/>
        <a:ea typeface="+mn-ea"/>
        <a:cs typeface="+mn-cs"/>
      </a:defRPr>
    </a:lvl1pPr>
    <a:lvl2pPr marL="457200" algn="l" defTabSz="457200" rtl="0" fontAlgn="base">
      <a:spcBef>
        <a:spcPct val="30000"/>
      </a:spcBef>
      <a:spcAft>
        <a:spcPct val="0"/>
      </a:spcAft>
      <a:defRPr sz="1200" kern="1200">
        <a:solidFill>
          <a:schemeClr val="tx1"/>
        </a:solidFill>
        <a:latin typeface="Arial"/>
        <a:ea typeface="+mn-ea"/>
        <a:cs typeface="+mn-cs"/>
      </a:defRPr>
    </a:lvl2pPr>
    <a:lvl3pPr marL="914400" algn="l" defTabSz="457200" rtl="0" fontAlgn="base">
      <a:spcBef>
        <a:spcPct val="30000"/>
      </a:spcBef>
      <a:spcAft>
        <a:spcPct val="0"/>
      </a:spcAft>
      <a:defRPr sz="1200" kern="1200">
        <a:solidFill>
          <a:schemeClr val="tx1"/>
        </a:solidFill>
        <a:latin typeface="Arial"/>
        <a:ea typeface="+mn-ea"/>
        <a:cs typeface="+mn-cs"/>
      </a:defRPr>
    </a:lvl3pPr>
    <a:lvl4pPr marL="1371600" algn="l" defTabSz="457200" rtl="0" fontAlgn="base">
      <a:spcBef>
        <a:spcPct val="30000"/>
      </a:spcBef>
      <a:spcAft>
        <a:spcPct val="0"/>
      </a:spcAft>
      <a:defRPr sz="1200" kern="1200">
        <a:solidFill>
          <a:schemeClr val="tx1"/>
        </a:solidFill>
        <a:latin typeface="Arial"/>
        <a:ea typeface="+mn-ea"/>
        <a:cs typeface="+mn-cs"/>
      </a:defRPr>
    </a:lvl4pPr>
    <a:lvl5pPr marL="1828800" algn="l" defTabSz="457200" rtl="0" fontAlgn="base">
      <a:spcBef>
        <a:spcPct val="30000"/>
      </a:spcBef>
      <a:spcAft>
        <a:spcPct val="0"/>
      </a:spcAft>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86837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3C83426-DF1D-480B-A6B1-77C23775AF48}"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14388" eaLnBrk="0" hangingPunct="0">
              <a:lnSpc>
                <a:spcPct val="95000"/>
              </a:lnSpc>
              <a:spcBef>
                <a:spcPct val="50000"/>
              </a:spcBef>
              <a:buClr>
                <a:schemeClr val="tx2"/>
              </a:buClr>
              <a:buFont typeface="Wingdings" pitchFamily="2" charset="2"/>
              <a:buNone/>
            </a:pPr>
            <a:r>
              <a:rPr lang="en-US" smtClean="0">
                <a:solidFill>
                  <a:schemeClr val="bg1"/>
                </a:solidFill>
                <a:latin typeface="HP Simplified" pitchFamily="34" charset="0"/>
              </a:rPr>
              <a:t>Access/Exposure to Control Plane : dynamic state</a:t>
            </a:r>
          </a:p>
          <a:p>
            <a:pPr defTabSz="814388" eaLnBrk="0" hangingPunct="0">
              <a:lnSpc>
                <a:spcPct val="95000"/>
              </a:lnSpc>
              <a:spcBef>
                <a:spcPct val="50000"/>
              </a:spcBef>
              <a:buClr>
                <a:schemeClr val="tx2"/>
              </a:buClr>
              <a:buFont typeface="Wingdings" pitchFamily="2" charset="2"/>
              <a:buNone/>
            </a:pPr>
            <a:endParaRPr lang="en-US" smtClean="0">
              <a:solidFill>
                <a:schemeClr val="bg1"/>
              </a:solidFill>
              <a:latin typeface="HP Simplified" pitchFamily="34" charset="0"/>
            </a:endParaRPr>
          </a:p>
          <a:p>
            <a:pPr defTabSz="814388" eaLnBrk="0" hangingPunct="0">
              <a:lnSpc>
                <a:spcPct val="95000"/>
              </a:lnSpc>
              <a:spcBef>
                <a:spcPct val="50000"/>
              </a:spcBef>
              <a:buClr>
                <a:schemeClr val="tx2"/>
              </a:buClr>
              <a:buFont typeface="Wingdings" pitchFamily="2" charset="2"/>
              <a:buNone/>
            </a:pPr>
            <a:r>
              <a:rPr lang="en-US" smtClean="0">
                <a:solidFill>
                  <a:schemeClr val="bg1"/>
                </a:solidFill>
                <a:latin typeface="HP Simplified" pitchFamily="34" charset="0"/>
              </a:rPr>
              <a:t>“You can never eliminate the human middleware unless your SDN solution includes an ability to automate the configuration of the network” – this is the failure of the s/w-only SDN approaches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260B841-F2CD-4249-9AF4-655BF4BE9595}"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Today’s HP is announcing Industry first SDN product and services innovations.</a:t>
            </a:r>
          </a:p>
          <a:p>
            <a:pPr>
              <a:spcBef>
                <a:spcPct val="0"/>
              </a:spcBef>
            </a:pPr>
            <a:endParaRPr lang="en-US" smtClean="0">
              <a:latin typeface="Arial" pitchFamily="34" charset="0"/>
            </a:endParaRPr>
          </a:p>
          <a:p>
            <a:pPr>
              <a:spcBef>
                <a:spcPct val="0"/>
              </a:spcBef>
            </a:pPr>
            <a:r>
              <a:rPr lang="en-US" smtClean="0">
                <a:latin typeface="Arial" pitchFamily="34" charset="0"/>
              </a:rPr>
              <a:t>HP’s SDN services work in concert with HP product innovations NOW to help customers realize the benefits of Software Defined Networking.</a:t>
            </a:r>
          </a:p>
          <a:p>
            <a:pPr>
              <a:spcBef>
                <a:spcPct val="0"/>
              </a:spcBef>
            </a:pPr>
            <a:endParaRPr lang="en-US" smtClean="0">
              <a:latin typeface="Arial" pitchFamily="34" charset="0"/>
            </a:endParaRPr>
          </a:p>
          <a:p>
            <a:pPr>
              <a:spcBef>
                <a:spcPct val="0"/>
              </a:spcBef>
            </a:pPr>
            <a:r>
              <a:rPr lang="en-US" smtClean="0">
                <a:latin typeface="Arial" pitchFamily="34" charset="0"/>
              </a:rPr>
              <a:t>The Transformation Experience workshop is a proven approach to achieve the crucial business/IT alignment necessary for any transformational initiative, especially where there are clear people and process implications with regards to the future operating model.  The output of a TEW is a set of recommendations that can then be further built out with respect to go forward plans.</a:t>
            </a:r>
          </a:p>
          <a:p>
            <a:pPr>
              <a:spcBef>
                <a:spcPct val="0"/>
              </a:spcBef>
            </a:pPr>
            <a:endParaRPr lang="en-US" smtClean="0">
              <a:latin typeface="Arial" pitchFamily="34" charset="0"/>
            </a:endParaRPr>
          </a:p>
          <a:p>
            <a:pPr>
              <a:spcBef>
                <a:spcPct val="0"/>
              </a:spcBef>
            </a:pPr>
            <a:r>
              <a:rPr lang="en-US" smtClean="0">
                <a:latin typeface="Arial" pitchFamily="34" charset="0"/>
              </a:rPr>
              <a:t>The second service, Network Provisioning baseline assessment focuses on the second key premise of a transformational initiative.  Understanding what current state is.</a:t>
            </a:r>
          </a:p>
          <a:p>
            <a:pPr>
              <a:spcBef>
                <a:spcPct val="0"/>
              </a:spcBef>
            </a:pPr>
            <a:endParaRPr lang="en-US" smtClean="0">
              <a:latin typeface="Arial" pitchFamily="34" charset="0"/>
            </a:endParaRPr>
          </a:p>
          <a:p>
            <a:pPr>
              <a:spcBef>
                <a:spcPct val="0"/>
              </a:spcBef>
            </a:pPr>
            <a:r>
              <a:rPr lang="en-US" smtClean="0">
                <a:latin typeface="Arial" pitchFamily="34" charset="0"/>
              </a:rPr>
              <a:t>The third service, the VAN proof of concept aims to make improvements to current network provisioning cycles while building the pragmatic plan to achieve full SDN vision.</a:t>
            </a:r>
          </a:p>
          <a:p>
            <a:pPr marL="0" lvl="1">
              <a:spcBef>
                <a:spcPct val="0"/>
              </a:spcBef>
            </a:pPr>
            <a:endParaRPr lang="en-US" sz="1000" smtClean="0">
              <a:latin typeface="Arial" pitchFamily="34" charset="0"/>
            </a:endParaRPr>
          </a:p>
          <a:p>
            <a:pPr marL="0" lvl="1">
              <a:spcBef>
                <a:spcPct val="0"/>
              </a:spcBef>
            </a:pPr>
            <a:endParaRPr lang="en-US" sz="1000" smtClean="0">
              <a:latin typeface="Arial" pitchFamily="34" charset="0"/>
            </a:endParaRPr>
          </a:p>
          <a:p>
            <a:pPr>
              <a:spcBef>
                <a:spcPct val="0"/>
              </a:spcBef>
            </a:pPr>
            <a:endParaRPr lang="en-US" smtClean="0">
              <a:latin typeface="Arial"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6FD8224A-B6E9-4F1C-8C0B-56718468891B}"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188699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r>
              <a:rPr lang="en-US" baseline="0" dirty="0" smtClean="0"/>
              <a:t>We don’t want to cover this in too much detail given time constraints.  Pick the top 2 messages we want them to deliver to their customer and what the value is to their customer</a:t>
            </a:r>
          </a:p>
          <a:p>
            <a:pPr marL="170044" indent="-170044"/>
            <a:endParaRPr lang="en-US" baseline="0"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63557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pPr/>
              <a:t>2</a:t>
            </a:fld>
            <a:endParaRPr lang="en-GB" dirty="0"/>
          </a:p>
        </p:txBody>
      </p:sp>
    </p:spTree>
    <p:extLst>
      <p:ext uri="{BB962C8B-B14F-4D97-AF65-F5344CB8AC3E}">
        <p14:creationId xmlns:p14="http://schemas.microsoft.com/office/powerpoint/2010/main" val="407605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029566-8D95-48F2-8F5B-1E4E29F0539A}" type="slidenum">
              <a:rPr lang="en-GB" smtClean="0"/>
              <a:pPr>
                <a:defRPr/>
              </a:pPr>
              <a:t>3</a:t>
            </a:fld>
            <a:endParaRPr lang="en-GB" dirty="0"/>
          </a:p>
        </p:txBody>
      </p:sp>
    </p:spTree>
    <p:extLst>
      <p:ext uri="{BB962C8B-B14F-4D97-AF65-F5344CB8AC3E}">
        <p14:creationId xmlns:p14="http://schemas.microsoft.com/office/powerpoint/2010/main" val="322064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pPr/>
              <a:t>4</a:t>
            </a:fld>
            <a:endParaRPr lang="en-GB" dirty="0"/>
          </a:p>
        </p:txBody>
      </p:sp>
    </p:spTree>
    <p:extLst>
      <p:ext uri="{BB962C8B-B14F-4D97-AF65-F5344CB8AC3E}">
        <p14:creationId xmlns:p14="http://schemas.microsoft.com/office/powerpoint/2010/main" val="166106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pPr/>
              <a:t>5</a:t>
            </a:fld>
            <a:endParaRPr lang="en-GB" dirty="0"/>
          </a:p>
        </p:txBody>
      </p:sp>
    </p:spTree>
    <p:extLst>
      <p:ext uri="{BB962C8B-B14F-4D97-AF65-F5344CB8AC3E}">
        <p14:creationId xmlns:p14="http://schemas.microsoft.com/office/powerpoint/2010/main" val="184564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HP Simplified" pitchFamily="34" charset="0"/>
              </a:rPr>
              <a:t>Abstraction of control and management plane:</a:t>
            </a:r>
          </a:p>
          <a:p>
            <a:pPr>
              <a:spcBef>
                <a:spcPct val="0"/>
              </a:spcBef>
            </a:pPr>
            <a:r>
              <a:rPr lang="en-US" smtClean="0">
                <a:latin typeface="HP Simplified" pitchFamily="34" charset="0"/>
              </a:rPr>
              <a:t>Today, control plane is on the physical switch hardware</a:t>
            </a:r>
          </a:p>
          <a:p>
            <a:pPr>
              <a:spcBef>
                <a:spcPct val="0"/>
              </a:spcBef>
            </a:pPr>
            <a:r>
              <a:rPr lang="en-US" smtClean="0">
                <a:latin typeface="HP Simplified" pitchFamily="34" charset="0"/>
              </a:rPr>
              <a:t>Network control plane</a:t>
            </a:r>
          </a:p>
          <a:p>
            <a:pPr>
              <a:spcBef>
                <a:spcPct val="0"/>
              </a:spcBef>
            </a:pPr>
            <a:r>
              <a:rPr lang="en-US" smtClean="0">
                <a:latin typeface="HP Simplified" pitchFamily="34" charset="0"/>
              </a:rPr>
              <a:t>Fragmented across many devices</a:t>
            </a:r>
          </a:p>
          <a:p>
            <a:pPr>
              <a:spcBef>
                <a:spcPct val="0"/>
              </a:spcBef>
            </a:pPr>
            <a:r>
              <a:rPr lang="en-US" smtClean="0">
                <a:latin typeface="HP Simplified" pitchFamily="34" charset="0"/>
              </a:rPr>
              <a:t>Centralized intelligence</a:t>
            </a:r>
          </a:p>
          <a:p>
            <a:pPr>
              <a:spcBef>
                <a:spcPct val="0"/>
              </a:spcBef>
            </a:pPr>
            <a:r>
              <a:rPr lang="en-US" smtClean="0">
                <a:latin typeface="HP Simplified" pitchFamily="34" charset="0"/>
              </a:rPr>
              <a:t>Attempts with management tools</a:t>
            </a:r>
          </a:p>
          <a:p>
            <a:pPr>
              <a:spcBef>
                <a:spcPct val="0"/>
              </a:spcBef>
            </a:pPr>
            <a:endParaRPr lang="en-US" smtClean="0">
              <a:latin typeface="HP Simplified" pitchFamily="34" charset="0"/>
            </a:endParaRPr>
          </a:p>
        </p:txBody>
      </p:sp>
      <p:sp>
        <p:nvSpPr>
          <p:cNvPr id="8089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latin typeface="HP Simplified" pitchFamily="34" charset="0"/>
            </a:endParaRPr>
          </a:p>
        </p:txBody>
      </p:sp>
      <p:sp>
        <p:nvSpPr>
          <p:cNvPr id="8090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E9A3E07-3281-4C91-BA87-EBFF3332AE42}" type="datetime3">
              <a:rPr lang="en-US">
                <a:latin typeface="HP Simplified" pitchFamily="34" charset="0"/>
              </a:rPr>
              <a:pPr fontAlgn="base">
                <a:spcBef>
                  <a:spcPct val="0"/>
                </a:spcBef>
                <a:spcAft>
                  <a:spcPct val="0"/>
                </a:spcAft>
              </a:pPr>
              <a:t>26 August 2015</a:t>
            </a:fld>
            <a:endParaRPr lang="en-US">
              <a:latin typeface="HP Simplified" pitchFamily="34" charset="0"/>
            </a:endParaRPr>
          </a:p>
        </p:txBody>
      </p:sp>
      <p:sp>
        <p:nvSpPr>
          <p:cNvPr id="8090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HP Simplified" pitchFamily="34" charset="0"/>
              </a:rPr>
              <a:t>HP Confidential</a:t>
            </a:r>
          </a:p>
        </p:txBody>
      </p:sp>
      <p:sp>
        <p:nvSpPr>
          <p:cNvPr id="8090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95496E-94D7-43EA-B6D7-1488C1E8616E}" type="slidenum">
              <a:rPr lang="en-US">
                <a:latin typeface="HP Simplified" pitchFamily="34" charset="0"/>
              </a:rPr>
              <a:pPr fontAlgn="base">
                <a:spcBef>
                  <a:spcPct val="0"/>
                </a:spcBef>
                <a:spcAft>
                  <a:spcPct val="0"/>
                </a:spcAft>
              </a:pPr>
              <a:t>6</a:t>
            </a:fld>
            <a:endParaRPr lang="en-US">
              <a:latin typeface="HP Simplified"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600" dirty="0" smtClean="0">
                <a:latin typeface="HP Simplified" pitchFamily="34" charset="0"/>
              </a:rPr>
              <a:t>Define SDNs as requiring the following three elements:</a:t>
            </a:r>
          </a:p>
          <a:p>
            <a:pPr fontAlgn="auto">
              <a:spcBef>
                <a:spcPts val="0"/>
              </a:spcBef>
              <a:spcAft>
                <a:spcPts val="0"/>
              </a:spcAft>
              <a:defRPr/>
            </a:pPr>
            <a:r>
              <a:rPr lang="en-US" sz="1600" dirty="0" smtClean="0">
                <a:latin typeface="HP Simplified" pitchFamily="34" charset="0"/>
              </a:rPr>
              <a:t> </a:t>
            </a:r>
          </a:p>
          <a:p>
            <a:pPr marL="342900" indent="-342900" fontAlgn="auto">
              <a:spcBef>
                <a:spcPts val="0"/>
              </a:spcBef>
              <a:spcAft>
                <a:spcPts val="0"/>
              </a:spcAft>
              <a:buFont typeface="+mj-lt"/>
              <a:buAutoNum type="arabicPeriod"/>
              <a:defRPr/>
            </a:pPr>
            <a:r>
              <a:rPr lang="en-US" sz="1600" dirty="0" smtClean="0">
                <a:latin typeface="HP Simplified" pitchFamily="34" charset="0"/>
              </a:rPr>
              <a:t>A method for modifying packet forwarding rules and/or applying policy to packets</a:t>
            </a:r>
          </a:p>
          <a:p>
            <a:pPr marL="342900" indent="-342900" fontAlgn="auto">
              <a:spcBef>
                <a:spcPts val="0"/>
              </a:spcBef>
              <a:spcAft>
                <a:spcPts val="0"/>
              </a:spcAft>
              <a:buFont typeface="+mj-lt"/>
              <a:buAutoNum type="arabicPeriod"/>
              <a:defRPr/>
            </a:pPr>
            <a:endParaRPr lang="en-US" sz="1600" dirty="0" smtClean="0">
              <a:latin typeface="HP Simplified" pitchFamily="34" charset="0"/>
            </a:endParaRPr>
          </a:p>
          <a:p>
            <a:pPr marL="342900" indent="-342900" fontAlgn="auto">
              <a:spcBef>
                <a:spcPts val="0"/>
              </a:spcBef>
              <a:spcAft>
                <a:spcPts val="0"/>
              </a:spcAft>
              <a:buFont typeface="+mj-lt"/>
              <a:buAutoNum type="arabicPeriod"/>
              <a:defRPr/>
            </a:pPr>
            <a:r>
              <a:rPr lang="en-US" sz="1600" dirty="0" smtClean="0">
                <a:latin typeface="HP Simplified" pitchFamily="34" charset="0"/>
              </a:rPr>
              <a:t>A method for doing element 1 across multiple devices, i.e. applying packet forwarding rules and polices across multiple devices (not just one device) in a dynamic and coordinated fashion</a:t>
            </a:r>
          </a:p>
          <a:p>
            <a:pPr marL="342900" indent="-342900" fontAlgn="auto">
              <a:spcBef>
                <a:spcPts val="0"/>
              </a:spcBef>
              <a:spcAft>
                <a:spcPts val="0"/>
              </a:spcAft>
              <a:buFont typeface="+mj-lt"/>
              <a:buAutoNum type="arabicPeriod"/>
              <a:defRPr/>
            </a:pPr>
            <a:endParaRPr lang="en-US" sz="1600" dirty="0" smtClean="0">
              <a:latin typeface="HP Simplified" pitchFamily="34" charset="0"/>
            </a:endParaRPr>
          </a:p>
          <a:p>
            <a:pPr marL="342900" indent="-342900" fontAlgn="auto">
              <a:spcBef>
                <a:spcPts val="0"/>
              </a:spcBef>
              <a:spcAft>
                <a:spcPts val="0"/>
              </a:spcAft>
              <a:buFont typeface="+mj-lt"/>
              <a:buAutoNum type="arabicPeriod"/>
              <a:defRPr/>
            </a:pPr>
            <a:r>
              <a:rPr lang="en-US" sz="1600" dirty="0" smtClean="0">
                <a:latin typeface="HP Simplified" pitchFamily="34" charset="0"/>
              </a:rPr>
              <a:t>The ability to perform elements 1 and 2 in a programmable fashion</a:t>
            </a:r>
          </a:p>
          <a:p>
            <a:pPr lvl="1" fontAlgn="auto">
              <a:spcBef>
                <a:spcPts val="0"/>
              </a:spcBef>
              <a:spcAft>
                <a:spcPts val="0"/>
              </a:spcAft>
              <a:defRPr/>
            </a:pPr>
            <a:r>
              <a:rPr lang="en-US" sz="1600" dirty="0" smtClean="0">
                <a:latin typeface="HP Simplified" pitchFamily="34" charset="0"/>
              </a:rPr>
              <a:t>Multiple layers of API possible</a:t>
            </a:r>
          </a:p>
          <a:p>
            <a:pPr lvl="1" fontAlgn="auto">
              <a:spcBef>
                <a:spcPts val="0"/>
              </a:spcBef>
              <a:spcAft>
                <a:spcPts val="0"/>
              </a:spcAft>
              <a:defRPr/>
            </a:pPr>
            <a:endParaRPr lang="en-US" sz="1600" dirty="0" smtClean="0">
              <a:latin typeface="HP Simplified" pitchFamily="34" charset="0"/>
            </a:endParaRPr>
          </a:p>
          <a:p>
            <a:pPr fontAlgn="auto">
              <a:spcBef>
                <a:spcPts val="0"/>
              </a:spcBef>
              <a:spcAft>
                <a:spcPts val="0"/>
              </a:spcAft>
              <a:defRPr/>
            </a:pPr>
            <a:r>
              <a:rPr lang="en-US" sz="1600" dirty="0" smtClean="0">
                <a:latin typeface="HP Simplified" pitchFamily="34" charset="0"/>
              </a:rPr>
              <a:t>Access to services that ‘compile’ the complexity of the actual network into usable components; e.g. topology; these are the ‘libraries’ for the programmability</a:t>
            </a:r>
          </a:p>
          <a:p>
            <a:pPr fontAlgn="auto">
              <a:spcBef>
                <a:spcPts val="0"/>
              </a:spcBef>
              <a:spcAft>
                <a:spcPts val="0"/>
              </a:spcAft>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5D6397E7-C2AE-45DB-AAC8-0717E7FF696C}"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pitchFamily="34" charset="0"/>
              </a:rPr>
              <a:t>We’ve talked earlier about how unfeasible attempting to run a cloud-scale network with people is. Well, we have a pretty close partner who needs to run a cloud-scale network and they presented us with three challenges in constructing a network virtualization solution for them:</a:t>
            </a:r>
            <a:br>
              <a:rPr lang="en-US" dirty="0" smtClean="0">
                <a:latin typeface="Arial" pitchFamily="34" charset="0"/>
              </a:rPr>
            </a:br>
            <a:r>
              <a:rPr lang="en-US" dirty="0" smtClean="0">
                <a:latin typeface="Arial" pitchFamily="34" charset="0"/>
              </a:rPr>
              <a:t/>
            </a:r>
            <a:br>
              <a:rPr lang="en-US" dirty="0" smtClean="0">
                <a:latin typeface="Arial" pitchFamily="34" charset="0"/>
              </a:rPr>
            </a:br>
            <a:r>
              <a:rPr lang="en-US" dirty="0" smtClean="0">
                <a:latin typeface="Arial" pitchFamily="34" charset="0"/>
              </a:rPr>
              <a:t>1) Scalable Automation – reduce the number of points in the network which must be automated each time a new provisioning request comes in</a:t>
            </a:r>
          </a:p>
          <a:p>
            <a:pPr>
              <a:spcBef>
                <a:spcPct val="0"/>
              </a:spcBef>
            </a:pPr>
            <a:r>
              <a:rPr lang="en-US" dirty="0" smtClean="0">
                <a:latin typeface="Arial" pitchFamily="34" charset="0"/>
              </a:rPr>
              <a:t>2) Low Risk Automation – limit the points of the network which are automated to low risk areas. In other words, don’t make a change in the core of the network, that’s dangerous</a:t>
            </a:r>
          </a:p>
          <a:p>
            <a:pPr>
              <a:spcBef>
                <a:spcPct val="0"/>
              </a:spcBef>
            </a:pPr>
            <a:r>
              <a:rPr lang="en-US" dirty="0" smtClean="0">
                <a:latin typeface="Arial" pitchFamily="34" charset="0"/>
              </a:rPr>
              <a:t>3) Scalable Multi-Tenancy – come up with a straightforward way to scale beyond traditional network hardware limits</a:t>
            </a:r>
          </a:p>
          <a:p>
            <a:pPr>
              <a:spcBef>
                <a:spcPct val="0"/>
              </a:spcBef>
            </a:pPr>
            <a:endParaRPr lang="en-US" dirty="0" smtClean="0">
              <a:latin typeface="Arial" pitchFamily="34" charset="0"/>
            </a:endParaRPr>
          </a:p>
          <a:p>
            <a:pPr>
              <a:spcBef>
                <a:spcPct val="0"/>
              </a:spcBef>
            </a:pPr>
            <a:r>
              <a:rPr lang="en-US" dirty="0" smtClean="0">
                <a:latin typeface="Arial" pitchFamily="34" charset="0"/>
              </a:rPr>
              <a:t>HP’s Virtual Cloud Network application, built on top of the HP VAN SDN Controller, does just this. Automation is limited to only the edge devices supporting that tenant rather than requiring network changes to occur throughout the entire networking stack. This significantly simplifies the automation task but also drastically reduces the number of commands to be implemented and the scope of configuration changes, reducing the risk of error and avoiding change to critical elements of the network.</a:t>
            </a:r>
          </a:p>
          <a:p>
            <a:pPr>
              <a:spcBef>
                <a:spcPct val="0"/>
              </a:spcBef>
            </a:pPr>
            <a:endParaRPr lang="en-US" dirty="0" smtClean="0">
              <a:latin typeface="Arial" pitchFamily="34" charset="0"/>
            </a:endParaRPr>
          </a:p>
          <a:p>
            <a:pPr>
              <a:spcBef>
                <a:spcPct val="0"/>
              </a:spcBef>
            </a:pPr>
            <a:r>
              <a:rPr lang="en-US" dirty="0" smtClean="0">
                <a:latin typeface="Arial" pitchFamily="34" charset="0"/>
              </a:rPr>
              <a:t>Additionally, HP’s virtualization approach allows the cloud provider to scale beyond hardware limits in today’s switches, while allowing HP to take advantage of it’s hardware innovation in the future. </a:t>
            </a:r>
          </a:p>
          <a:p>
            <a:pPr>
              <a:spcBef>
                <a:spcPct val="0"/>
              </a:spcBef>
            </a:pPr>
            <a:endParaRPr lang="en-US" dirty="0" smtClean="0">
              <a:latin typeface="Arial" pitchFamily="34" charset="0"/>
            </a:endParaRPr>
          </a:p>
          <a:p>
            <a:pPr>
              <a:spcBef>
                <a:spcPct val="0"/>
              </a:spcBef>
            </a:pPr>
            <a:r>
              <a:rPr lang="en-US" dirty="0" smtClean="0">
                <a:latin typeface="Arial" pitchFamily="34" charset="0"/>
              </a:rPr>
              <a:t>Finally, continuing HP’s commitment to </a:t>
            </a:r>
            <a:r>
              <a:rPr lang="en-US" dirty="0" err="1" smtClean="0">
                <a:latin typeface="Arial" pitchFamily="34" charset="0"/>
              </a:rPr>
              <a:t>Openstack</a:t>
            </a:r>
            <a:r>
              <a:rPr lang="en-US" dirty="0" smtClean="0">
                <a:latin typeface="Arial" pitchFamily="34" charset="0"/>
              </a:rPr>
              <a:t>, HP’s VCN application includes the plug-ins necessary for seamless integration to </a:t>
            </a:r>
            <a:r>
              <a:rPr lang="en-US" dirty="0" err="1" smtClean="0">
                <a:latin typeface="Arial" pitchFamily="34" charset="0"/>
              </a:rPr>
              <a:t>Openstack</a:t>
            </a:r>
            <a:r>
              <a:rPr lang="en-US" dirty="0" smtClean="0">
                <a:latin typeface="Arial" pitchFamily="34" charset="0"/>
              </a:rPr>
              <a:t> based clouds.</a:t>
            </a:r>
          </a:p>
          <a:p>
            <a:pPr>
              <a:spcBef>
                <a:spcPct val="0"/>
              </a:spcBef>
            </a:pPr>
            <a:endParaRPr lang="en-US" dirty="0" smtClean="0">
              <a:latin typeface="Arial" pitchFamily="34" charset="0"/>
            </a:endParaRPr>
          </a:p>
          <a:p>
            <a:pPr>
              <a:spcBef>
                <a:spcPct val="0"/>
              </a:spcBef>
            </a:pPr>
            <a:r>
              <a:rPr lang="en-US" dirty="0" smtClean="0">
                <a:latin typeface="Arial" pitchFamily="34" charset="0"/>
              </a:rPr>
              <a:t>In short, HP’s Virtual Cloud Networking fills the critical gaps cloud service providers (public and private) are facing in their networks today, allowing them to move forward and focus on meeting the needs of their businesses. </a:t>
            </a:r>
          </a:p>
          <a:p>
            <a:pPr>
              <a:spcBef>
                <a:spcPct val="0"/>
              </a:spcBef>
            </a:pPr>
            <a:endParaRPr lang="en-US" dirty="0" smtClean="0">
              <a:latin typeface="Arial"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16495A2-D9A4-4AE5-8F8E-2E6875A8FFC3}"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pitchFamily="34" charset="0"/>
              </a:rPr>
              <a:t>It goes without saying that security is a top concern for all organizations.  Our customers are telling us that one of their top concerns are botnets, spyware and malware.  Whether it's the resulting denial of service issues or stolen data, it's just a bad day for IT administrators all around.  Now let me ask, when was the last time your network solution was an integral part of the solution and not part of the problem?   Never…but today we are announcing a new SDN-based security application that changes everything. </a:t>
            </a:r>
          </a:p>
          <a:p>
            <a:pPr>
              <a:spcBef>
                <a:spcPct val="0"/>
              </a:spcBef>
            </a:pPr>
            <a:r>
              <a:rPr lang="en-US" dirty="0" smtClean="0">
                <a:latin typeface="Arial" pitchFamily="34" charset="0"/>
              </a:rPr>
              <a:t> </a:t>
            </a:r>
          </a:p>
          <a:p>
            <a:pPr>
              <a:spcBef>
                <a:spcPct val="0"/>
              </a:spcBef>
            </a:pPr>
            <a:r>
              <a:rPr lang="en-US" dirty="0" smtClean="0">
                <a:latin typeface="Arial" pitchFamily="34" charset="0"/>
              </a:rPr>
              <a:t>As you know, HP doesn't just do networking, but has an enormous amount of security solution capability.  Two of our crown jewels are our </a:t>
            </a:r>
            <a:r>
              <a:rPr lang="en-US" dirty="0" err="1" smtClean="0">
                <a:latin typeface="Arial" pitchFamily="34" charset="0"/>
              </a:rPr>
              <a:t>TippingPoint</a:t>
            </a:r>
            <a:r>
              <a:rPr lang="en-US" dirty="0" smtClean="0">
                <a:latin typeface="Arial" pitchFamily="34" charset="0"/>
              </a:rPr>
              <a:t> and </a:t>
            </a:r>
            <a:r>
              <a:rPr lang="en-US" dirty="0" err="1" smtClean="0">
                <a:latin typeface="Arial" pitchFamily="34" charset="0"/>
              </a:rPr>
              <a:t>ArcSight</a:t>
            </a:r>
            <a:r>
              <a:rPr lang="en-US" dirty="0" smtClean="0">
                <a:latin typeface="Arial" pitchFamily="34" charset="0"/>
              </a:rPr>
              <a:t> group.  </a:t>
            </a:r>
            <a:r>
              <a:rPr lang="en-US" dirty="0" err="1" smtClean="0">
                <a:latin typeface="Arial" pitchFamily="34" charset="0"/>
              </a:rPr>
              <a:t>TippingPoint</a:t>
            </a:r>
            <a:r>
              <a:rPr lang="en-US" dirty="0" smtClean="0">
                <a:latin typeface="Arial" pitchFamily="34" charset="0"/>
              </a:rPr>
              <a:t> is a Gartner MQ leader for Intrusion Prevention Service solutions and </a:t>
            </a:r>
            <a:r>
              <a:rPr lang="en-US" dirty="0" err="1" smtClean="0">
                <a:latin typeface="Arial" pitchFamily="34" charset="0"/>
              </a:rPr>
              <a:t>ArcSight</a:t>
            </a:r>
            <a:r>
              <a:rPr lang="en-US" dirty="0" smtClean="0">
                <a:latin typeface="Arial" pitchFamily="34" charset="0"/>
              </a:rPr>
              <a:t> is a Gartner MQ leader for Security Information/Event Management.  We decided to partner with the folks at </a:t>
            </a:r>
            <a:r>
              <a:rPr lang="en-US" dirty="0" err="1" smtClean="0">
                <a:latin typeface="Arial" pitchFamily="34" charset="0"/>
              </a:rPr>
              <a:t>TippingPoint</a:t>
            </a:r>
            <a:r>
              <a:rPr lang="en-US" dirty="0" smtClean="0">
                <a:latin typeface="Arial" pitchFamily="34" charset="0"/>
              </a:rPr>
              <a:t> and </a:t>
            </a:r>
            <a:r>
              <a:rPr lang="en-US" dirty="0" err="1" smtClean="0">
                <a:latin typeface="Arial" pitchFamily="34" charset="0"/>
              </a:rPr>
              <a:t>ArcSight</a:t>
            </a:r>
            <a:r>
              <a:rPr lang="en-US" dirty="0" smtClean="0">
                <a:latin typeface="Arial" pitchFamily="34" charset="0"/>
              </a:rPr>
              <a:t> to bring a converged  solution that addresses security pain in a completely new way within the network solution…all enabled through the power of SDN/</a:t>
            </a:r>
            <a:r>
              <a:rPr lang="en-US" dirty="0" err="1" smtClean="0">
                <a:latin typeface="Arial" pitchFamily="34" charset="0"/>
              </a:rPr>
              <a:t>OpenFlow</a:t>
            </a:r>
            <a:r>
              <a:rPr lang="en-US" dirty="0" smtClean="0">
                <a:latin typeface="Arial" pitchFamily="34" charset="0"/>
              </a:rPr>
              <a:t>.</a:t>
            </a:r>
          </a:p>
          <a:p>
            <a:pPr>
              <a:spcBef>
                <a:spcPct val="0"/>
              </a:spcBef>
            </a:pPr>
            <a:r>
              <a:rPr lang="en-US" dirty="0" smtClean="0">
                <a:latin typeface="Arial" pitchFamily="34" charset="0"/>
              </a:rPr>
              <a:t> </a:t>
            </a:r>
          </a:p>
          <a:p>
            <a:pPr>
              <a:spcBef>
                <a:spcPct val="0"/>
              </a:spcBef>
            </a:pPr>
            <a:r>
              <a:rPr lang="en-US" dirty="0" smtClean="0">
                <a:latin typeface="Arial" pitchFamily="34" charset="0"/>
              </a:rPr>
              <a:t>What we did was take the power of SDN/</a:t>
            </a:r>
            <a:r>
              <a:rPr lang="en-US" dirty="0" err="1" smtClean="0">
                <a:latin typeface="Arial" pitchFamily="34" charset="0"/>
              </a:rPr>
              <a:t>OpenFlow</a:t>
            </a:r>
            <a:r>
              <a:rPr lang="en-US" dirty="0" smtClean="0">
                <a:latin typeface="Arial" pitchFamily="34" charset="0"/>
              </a:rPr>
              <a:t> to granularly control networks and married it to </a:t>
            </a:r>
            <a:r>
              <a:rPr lang="en-US" dirty="0" err="1" smtClean="0">
                <a:latin typeface="Arial" pitchFamily="34" charset="0"/>
              </a:rPr>
              <a:t>TippingPoint's</a:t>
            </a:r>
            <a:r>
              <a:rPr lang="en-US" dirty="0" smtClean="0">
                <a:latin typeface="Arial" pitchFamily="34" charset="0"/>
              </a:rPr>
              <a:t> </a:t>
            </a:r>
            <a:r>
              <a:rPr lang="en-US" dirty="0" err="1" smtClean="0">
                <a:latin typeface="Arial" pitchFamily="34" charset="0"/>
              </a:rPr>
              <a:t>DVLabs</a:t>
            </a:r>
            <a:r>
              <a:rPr lang="en-US" dirty="0" smtClean="0">
                <a:latin typeface="Arial" pitchFamily="34" charset="0"/>
              </a:rPr>
              <a:t> reputation intelligence.  </a:t>
            </a:r>
            <a:r>
              <a:rPr lang="en-US" dirty="0" err="1" smtClean="0">
                <a:latin typeface="Arial" pitchFamily="34" charset="0"/>
              </a:rPr>
              <a:t>DVLabs</a:t>
            </a:r>
            <a:r>
              <a:rPr lang="en-US" dirty="0" smtClean="0">
                <a:latin typeface="Arial" pitchFamily="34" charset="0"/>
              </a:rPr>
              <a:t> reputation intelligence, called </a:t>
            </a:r>
            <a:r>
              <a:rPr lang="en-US" dirty="0" err="1" smtClean="0">
                <a:latin typeface="Arial" pitchFamily="34" charset="0"/>
              </a:rPr>
              <a:t>RepDV</a:t>
            </a:r>
            <a:r>
              <a:rPr lang="en-US" dirty="0" smtClean="0">
                <a:latin typeface="Arial" pitchFamily="34" charset="0"/>
              </a:rPr>
              <a:t> for those familiar with today's </a:t>
            </a:r>
            <a:r>
              <a:rPr lang="en-US" dirty="0" err="1" smtClean="0">
                <a:latin typeface="Arial" pitchFamily="34" charset="0"/>
              </a:rPr>
              <a:t>TippingPoint</a:t>
            </a:r>
            <a:r>
              <a:rPr lang="en-US" dirty="0" smtClean="0">
                <a:latin typeface="Arial" pitchFamily="34" charset="0"/>
              </a:rPr>
              <a:t> solutions, is an enormous database consisting of over 600k malicious websites associated with botnets, spyware and malware control servers.  Anytime traffic heads to these websites, you know it's a bad day.  So what we do is use SDN/</a:t>
            </a:r>
            <a:r>
              <a:rPr lang="en-US" dirty="0" err="1" smtClean="0">
                <a:latin typeface="Arial" pitchFamily="34" charset="0"/>
              </a:rPr>
              <a:t>OpenFlow</a:t>
            </a:r>
            <a:r>
              <a:rPr lang="en-US" dirty="0" smtClean="0">
                <a:latin typeface="Arial" pitchFamily="34" charset="0"/>
              </a:rPr>
              <a:t> to pick specific traffic streams that are of interest to us and compare them to the </a:t>
            </a:r>
            <a:r>
              <a:rPr lang="en-US" dirty="0" err="1" smtClean="0">
                <a:latin typeface="Arial" pitchFamily="34" charset="0"/>
              </a:rPr>
              <a:t>RepDV</a:t>
            </a:r>
            <a:r>
              <a:rPr lang="en-US" dirty="0" smtClean="0">
                <a:latin typeface="Arial" pitchFamily="34" charset="0"/>
              </a:rPr>
              <a:t> database.  If we notice the traffic is heading to a malicious site we block it and flag it within </a:t>
            </a:r>
            <a:r>
              <a:rPr lang="en-US" dirty="0" err="1" smtClean="0">
                <a:latin typeface="Arial" pitchFamily="34" charset="0"/>
              </a:rPr>
              <a:t>ArcSight</a:t>
            </a:r>
            <a:r>
              <a:rPr lang="en-US" dirty="0" smtClean="0">
                <a:latin typeface="Arial" pitchFamily="34" charset="0"/>
              </a:rPr>
              <a:t>.  No questions asked.    </a:t>
            </a:r>
          </a:p>
          <a:p>
            <a:pPr>
              <a:spcBef>
                <a:spcPct val="0"/>
              </a:spcBef>
            </a:pPr>
            <a:r>
              <a:rPr lang="en-US" dirty="0" smtClean="0">
                <a:latin typeface="Arial" pitchFamily="34" charset="0"/>
              </a:rPr>
              <a:t> </a:t>
            </a:r>
          </a:p>
          <a:p>
            <a:pPr>
              <a:spcBef>
                <a:spcPct val="0"/>
              </a:spcBef>
            </a:pPr>
            <a:r>
              <a:rPr lang="en-US" dirty="0" smtClean="0">
                <a:latin typeface="Arial" pitchFamily="34" charset="0"/>
              </a:rPr>
              <a:t>The bottom line is that Sentinel shows how SDN/</a:t>
            </a:r>
            <a:r>
              <a:rPr lang="en-US" dirty="0" err="1" smtClean="0">
                <a:latin typeface="Arial" pitchFamily="34" charset="0"/>
              </a:rPr>
              <a:t>OpenFlow</a:t>
            </a:r>
            <a:r>
              <a:rPr lang="en-US" dirty="0" smtClean="0">
                <a:latin typeface="Arial" pitchFamily="34" charset="0"/>
              </a:rPr>
              <a:t> as a technology base can transform the network from being part of the problem to being part of the solution."</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08FD006-471D-4409-A6F3-60C75546F67A}"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d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19063"/>
            <a:ext cx="9163050" cy="538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P_logo_old_NewBlue_LAR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6425" y="361950"/>
            <a:ext cx="18986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263525" y="4660900"/>
            <a:ext cx="3117850" cy="415925"/>
          </a:xfrm>
          <a:prstGeom prst="rect">
            <a:avLst/>
          </a:prstGeom>
          <a:noFill/>
        </p:spPr>
        <p:txBody>
          <a:bodyPr/>
          <a:lstStyle/>
          <a:p>
            <a:pPr fontAlgn="auto">
              <a:spcBef>
                <a:spcPts val="0"/>
              </a:spcBef>
              <a:spcAft>
                <a:spcPts val="0"/>
              </a:spcAft>
              <a:defRPr/>
            </a:pPr>
            <a:r>
              <a:rPr lang="en-US" sz="700" dirty="0">
                <a:solidFill>
                  <a:prstClr val="black"/>
                </a:solidFill>
                <a:latin typeface="+mn-lt"/>
                <a:cs typeface="Arial"/>
              </a:rPr>
              <a:t>© Copyright 2012 Hewlett-Packard Development Company, L.P. </a:t>
            </a:r>
            <a:br>
              <a:rPr lang="en-US" sz="700" dirty="0">
                <a:solidFill>
                  <a:prstClr val="black"/>
                </a:solidFill>
                <a:latin typeface="+mn-lt"/>
                <a:cs typeface="Arial"/>
              </a:rPr>
            </a:br>
            <a:r>
              <a:rPr lang="en-US" sz="700" dirty="0">
                <a:solidFill>
                  <a:prstClr val="black"/>
                </a:solidFill>
                <a:latin typeface="+mn-lt"/>
                <a:cs typeface="Arial"/>
              </a:rPr>
              <a:t>The information contained herein is subject to change without notice.</a:t>
            </a:r>
          </a:p>
          <a:p>
            <a:pPr fontAlgn="auto">
              <a:spcBef>
                <a:spcPts val="0"/>
              </a:spcBef>
              <a:spcAft>
                <a:spcPts val="0"/>
              </a:spcAft>
              <a:defRPr/>
            </a:pPr>
            <a:endParaRPr lang="en-US" sz="700" dirty="0">
              <a:solidFill>
                <a:prstClr val="black"/>
              </a:solidFill>
              <a:latin typeface="+mn-lt"/>
              <a:cs typeface="Arial"/>
            </a:endParaRPr>
          </a:p>
        </p:txBody>
      </p:sp>
      <p:sp>
        <p:nvSpPr>
          <p:cNvPr id="2" name="Title 1"/>
          <p:cNvSpPr>
            <a:spLocks noGrp="1"/>
          </p:cNvSpPr>
          <p:nvPr>
            <p:ph type="ctrTitle"/>
          </p:nvPr>
        </p:nvSpPr>
        <p:spPr bwMode="black">
          <a:xfrm>
            <a:off x="317345" y="2403664"/>
            <a:ext cx="6453390" cy="590931"/>
          </a:xfrm>
        </p:spPr>
        <p:txBody>
          <a:bodyPr anchor="b"/>
          <a:lstStyle>
            <a:lvl1pPr>
              <a:lnSpc>
                <a:spcPct val="80000"/>
              </a:lnSpc>
              <a:defRPr sz="4800" baseline="0"/>
            </a:lvl1pPr>
          </a:lstStyle>
          <a:p>
            <a:r>
              <a:rPr lang="en-US" smtClean="0"/>
              <a:t>Click to edit Master title style</a:t>
            </a:r>
            <a:endParaRPr lang="en-US" dirty="0"/>
          </a:p>
        </p:txBody>
      </p:sp>
      <p:sp>
        <p:nvSpPr>
          <p:cNvPr id="3" name="Subtitle 2"/>
          <p:cNvSpPr>
            <a:spLocks noGrp="1"/>
          </p:cNvSpPr>
          <p:nvPr>
            <p:ph type="subTitle" idx="1"/>
          </p:nvPr>
        </p:nvSpPr>
        <p:spPr bwMode="black">
          <a:xfrm>
            <a:off x="338695" y="3002975"/>
            <a:ext cx="6400800" cy="131445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5716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751390"/>
            <a:ext cx="8460105"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69" y="235063"/>
            <a:ext cx="8460105" cy="412934"/>
          </a:xfrm>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62141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6" name="Title 8"/>
          <p:cNvSpPr>
            <a:spLocks noGrp="1"/>
          </p:cNvSpPr>
          <p:nvPr>
            <p:ph type="title"/>
          </p:nvPr>
        </p:nvSpPr>
        <p:spPr>
          <a:xfrm>
            <a:off x="339725" y="304710"/>
            <a:ext cx="8375650" cy="469840"/>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3" name="Date Placeholder 6"/>
          <p:cNvSpPr>
            <a:spLocks noGrp="1"/>
          </p:cNvSpPr>
          <p:nvPr>
            <p:ph type="dt" sz="half" idx="10"/>
          </p:nvPr>
        </p:nvSpPr>
        <p:spPr>
          <a:xfrm>
            <a:off x="4022725" y="4856163"/>
            <a:ext cx="1098550" cy="150812"/>
          </a:xfrm>
          <a:prstGeom prst="rect">
            <a:avLst/>
          </a:prstGeom>
        </p:spPr>
        <p:txBody>
          <a:bodyPr/>
          <a:lstStyle>
            <a:lvl1pPr fontAlgn="auto">
              <a:spcBef>
                <a:spcPts val="0"/>
              </a:spcBef>
              <a:spcAft>
                <a:spcPts val="0"/>
              </a:spcAft>
              <a:defRPr>
                <a:latin typeface="+mn-lt"/>
                <a:cs typeface="+mn-cs"/>
              </a:defRPr>
            </a:lvl1pPr>
          </a:lstStyle>
          <a:p>
            <a:pPr>
              <a:defRPr/>
            </a:pPr>
            <a:fld id="{09CF8BBC-8BA8-4834-A880-633B677002CC}" type="datetime1">
              <a:rPr lang="en-US"/>
              <a:pPr>
                <a:defRPr/>
              </a:pPr>
              <a:t>8/26/2015</a:t>
            </a:fld>
            <a:endParaRPr lang="en-US" dirty="0"/>
          </a:p>
        </p:txBody>
      </p:sp>
      <p:sp>
        <p:nvSpPr>
          <p:cNvPr id="4" name="Slide Number Placeholder 7"/>
          <p:cNvSpPr>
            <a:spLocks noGrp="1"/>
          </p:cNvSpPr>
          <p:nvPr>
            <p:ph type="sldNum" sz="quarter" idx="11"/>
          </p:nvPr>
        </p:nvSpPr>
        <p:spPr>
          <a:xfrm>
            <a:off x="349250" y="4711700"/>
            <a:ext cx="182563" cy="106363"/>
          </a:xfrm>
          <a:prstGeom prst="rect">
            <a:avLst/>
          </a:prstGeom>
        </p:spPr>
        <p:txBody>
          <a:bodyPr/>
          <a:lstStyle>
            <a:lvl1pPr fontAlgn="auto">
              <a:spcBef>
                <a:spcPts val="0"/>
              </a:spcBef>
              <a:spcAft>
                <a:spcPts val="0"/>
              </a:spcAft>
              <a:defRPr>
                <a:latin typeface="+mn-lt"/>
                <a:cs typeface="+mn-cs"/>
              </a:defRPr>
            </a:lvl1pPr>
          </a:lstStyle>
          <a:p>
            <a:pPr>
              <a:defRPr/>
            </a:pPr>
            <a:fld id="{21C860AE-BBD0-4711-8FD9-318686B5FB56}" type="slidenum">
              <a:rPr lang="en-US"/>
              <a:pPr>
                <a:defRPr/>
              </a:pPr>
              <a:t>‹#›</a:t>
            </a:fld>
            <a:endParaRPr lang="en-US" dirty="0"/>
          </a:p>
        </p:txBody>
      </p:sp>
      <p:sp>
        <p:nvSpPr>
          <p:cNvPr id="5" name="Footer Placeholder 9"/>
          <p:cNvSpPr>
            <a:spLocks noGrp="1"/>
          </p:cNvSpPr>
          <p:nvPr>
            <p:ph type="ftr" sz="quarter" idx="12"/>
          </p:nvPr>
        </p:nvSpPr>
        <p:spPr>
          <a:xfrm>
            <a:off x="695325" y="4856163"/>
            <a:ext cx="3290888" cy="150812"/>
          </a:xfrm>
          <a:prstGeom prst="rect">
            <a:avLst/>
          </a:prstGeom>
        </p:spPr>
        <p:txBody>
          <a:bodyPr/>
          <a:lstStyle>
            <a:lvl1pPr fontAlgn="auto">
              <a:spcBef>
                <a:spcPts val="0"/>
              </a:spcBef>
              <a:spcAft>
                <a:spcPts val="0"/>
              </a:spcAft>
              <a:defRPr dirty="0">
                <a:latin typeface="+mn-lt"/>
                <a:cs typeface="+mn-cs"/>
              </a:defRPr>
            </a:lvl1pPr>
          </a:lstStyle>
          <a:p>
            <a:pPr>
              <a:defRPr/>
            </a:pPr>
            <a:r>
              <a:rPr lang="en-US"/>
              <a:t>HP Restricted</a:t>
            </a:r>
          </a:p>
        </p:txBody>
      </p:sp>
    </p:spTree>
    <p:extLst>
      <p:ext uri="{BB962C8B-B14F-4D97-AF65-F5344CB8AC3E}">
        <p14:creationId xmlns:p14="http://schemas.microsoft.com/office/powerpoint/2010/main" val="204482651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17"/>
          <p:cNvSpPr>
            <a:spLocks noGrp="1"/>
          </p:cNvSpPr>
          <p:nvPr>
            <p:ph type="body" sz="quarter" idx="16"/>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3" name="Date Placeholder 6"/>
          <p:cNvSpPr>
            <a:spLocks noGrp="1"/>
          </p:cNvSpPr>
          <p:nvPr>
            <p:ph type="dt" sz="half" idx="17"/>
          </p:nvPr>
        </p:nvSpPr>
        <p:spPr>
          <a:xfrm>
            <a:off x="4022725" y="4856163"/>
            <a:ext cx="1098550" cy="150812"/>
          </a:xfrm>
          <a:prstGeom prst="rect">
            <a:avLst/>
          </a:prstGeom>
        </p:spPr>
        <p:txBody>
          <a:bodyPr/>
          <a:lstStyle>
            <a:lvl1pPr fontAlgn="auto">
              <a:spcBef>
                <a:spcPts val="0"/>
              </a:spcBef>
              <a:spcAft>
                <a:spcPts val="0"/>
              </a:spcAft>
              <a:defRPr>
                <a:latin typeface="+mn-lt"/>
                <a:cs typeface="+mn-cs"/>
              </a:defRPr>
            </a:lvl1pPr>
          </a:lstStyle>
          <a:p>
            <a:pPr>
              <a:defRPr/>
            </a:pPr>
            <a:fld id="{F6AF10A2-DF55-4C50-A604-5C5DCA20F704}" type="datetime1">
              <a:rPr lang="en-US"/>
              <a:pPr>
                <a:defRPr/>
              </a:pPr>
              <a:t>8/26/2015</a:t>
            </a:fld>
            <a:endParaRPr lang="en-US" dirty="0"/>
          </a:p>
        </p:txBody>
      </p:sp>
      <p:sp>
        <p:nvSpPr>
          <p:cNvPr id="4" name="Slide Number Placeholder 8"/>
          <p:cNvSpPr>
            <a:spLocks noGrp="1"/>
          </p:cNvSpPr>
          <p:nvPr>
            <p:ph type="sldNum" sz="quarter" idx="18"/>
          </p:nvPr>
        </p:nvSpPr>
        <p:spPr>
          <a:xfrm>
            <a:off x="349250" y="4711700"/>
            <a:ext cx="182563" cy="106363"/>
          </a:xfrm>
          <a:prstGeom prst="rect">
            <a:avLst/>
          </a:prstGeom>
        </p:spPr>
        <p:txBody>
          <a:bodyPr/>
          <a:lstStyle>
            <a:lvl1pPr fontAlgn="auto">
              <a:spcBef>
                <a:spcPts val="0"/>
              </a:spcBef>
              <a:spcAft>
                <a:spcPts val="0"/>
              </a:spcAft>
              <a:defRPr>
                <a:latin typeface="+mn-lt"/>
                <a:cs typeface="+mn-cs"/>
              </a:defRPr>
            </a:lvl1pPr>
          </a:lstStyle>
          <a:p>
            <a:pPr>
              <a:defRPr/>
            </a:pPr>
            <a:fld id="{CA610D90-9160-4E64-B474-47DA6E788381}" type="slidenum">
              <a:rPr lang="en-US"/>
              <a:pPr>
                <a:defRPr/>
              </a:pPr>
              <a:t>‹#›</a:t>
            </a:fld>
            <a:endParaRPr lang="en-US" dirty="0"/>
          </a:p>
        </p:txBody>
      </p:sp>
      <p:sp>
        <p:nvSpPr>
          <p:cNvPr id="5" name="Footer Placeholder 9"/>
          <p:cNvSpPr>
            <a:spLocks noGrp="1"/>
          </p:cNvSpPr>
          <p:nvPr>
            <p:ph type="ftr" sz="quarter" idx="19"/>
          </p:nvPr>
        </p:nvSpPr>
        <p:spPr>
          <a:xfrm>
            <a:off x="695325" y="4856163"/>
            <a:ext cx="3290888" cy="150812"/>
          </a:xfrm>
          <a:prstGeom prst="rect">
            <a:avLst/>
          </a:prstGeom>
        </p:spPr>
        <p:txBody>
          <a:bodyPr/>
          <a:lstStyle>
            <a:lvl1pPr fontAlgn="auto">
              <a:spcBef>
                <a:spcPts val="0"/>
              </a:spcBef>
              <a:spcAft>
                <a:spcPts val="0"/>
              </a:spcAft>
              <a:defRPr dirty="0">
                <a:latin typeface="+mn-lt"/>
                <a:cs typeface="+mn-cs"/>
              </a:defRPr>
            </a:lvl1pPr>
          </a:lstStyle>
          <a:p>
            <a:pPr>
              <a:defRPr/>
            </a:pPr>
            <a:r>
              <a:rPr lang="en-US"/>
              <a:t>HP Confidential</a:t>
            </a:r>
          </a:p>
        </p:txBody>
      </p:sp>
    </p:spTree>
    <p:extLst>
      <p:ext uri="{BB962C8B-B14F-4D97-AF65-F5344CB8AC3E}">
        <p14:creationId xmlns:p14="http://schemas.microsoft.com/office/powerpoint/2010/main" val="353545293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accent6"/>
                </a:solidFill>
                <a:latin typeface="Futura Bk" pitchFamily="34" charset="0"/>
              </a:defRPr>
            </a:lvl1pPr>
          </a:lstStyle>
          <a:p>
            <a:r>
              <a:rPr lang="en-US" dirty="0" smtClean="0"/>
              <a:t>Single line title</a:t>
            </a:r>
            <a:endParaRPr lang="en-US" dirty="0"/>
          </a:p>
        </p:txBody>
      </p:sp>
      <p:sp>
        <p:nvSpPr>
          <p:cNvPr id="12" name="Date Placeholder 11"/>
          <p:cNvSpPr>
            <a:spLocks noGrp="1"/>
          </p:cNvSpPr>
          <p:nvPr>
            <p:ph type="dt" sz="half" idx="11"/>
          </p:nvPr>
        </p:nvSpPr>
        <p:spPr>
          <a:xfrm>
            <a:off x="4023360" y="4855464"/>
            <a:ext cx="1097280" cy="150876"/>
          </a:xfrm>
          <a:prstGeom prst="rect">
            <a:avLst/>
          </a:prstGeom>
        </p:spPr>
        <p:txBody>
          <a:bodyPr/>
          <a:lstStyle/>
          <a:p>
            <a:fld id="{4E7CC2F1-23E9-4BA8-865E-D209967BA0C3}" type="datetime1">
              <a:rPr lang="en-US" smtClean="0"/>
              <a:pPr/>
              <a:t>8/26/2015</a:t>
            </a:fld>
            <a:endParaRPr lang="en-US" dirty="0"/>
          </a:p>
        </p:txBody>
      </p:sp>
      <p:sp>
        <p:nvSpPr>
          <p:cNvPr id="13" name="Slide Number Placeholder 12"/>
          <p:cNvSpPr>
            <a:spLocks noGrp="1"/>
          </p:cNvSpPr>
          <p:nvPr>
            <p:ph type="sldNum" sz="quarter" idx="12"/>
          </p:nvPr>
        </p:nvSpPr>
        <p:spPr>
          <a:xfrm>
            <a:off x="348905" y="4711116"/>
            <a:ext cx="182186" cy="107722"/>
          </a:xfrm>
          <a:prstGeom prst="rect">
            <a:avLst/>
          </a:prstGeom>
        </p:spPr>
        <p:txBody>
          <a:bodyPr/>
          <a:lstStyle/>
          <a:p>
            <a:fld id="{39FE57C1-99E3-4342-90AE-63D315326D4A}" type="slidenum">
              <a:rPr lang="en-US" smtClean="0"/>
              <a:pPr/>
              <a:t>‹#›</a:t>
            </a:fld>
            <a:endParaRPr lang="en-US" dirty="0"/>
          </a:p>
        </p:txBody>
      </p:sp>
      <p:sp>
        <p:nvSpPr>
          <p:cNvPr id="14" name="Footer Placeholder 13"/>
          <p:cNvSpPr>
            <a:spLocks noGrp="1"/>
          </p:cNvSpPr>
          <p:nvPr>
            <p:ph type="ftr" sz="quarter" idx="13"/>
          </p:nvPr>
        </p:nvSpPr>
        <p:spPr>
          <a:xfrm>
            <a:off x="694944" y="4855464"/>
            <a:ext cx="3291840" cy="150876"/>
          </a:xfrm>
          <a:prstGeom prst="rect">
            <a:avLst/>
          </a:prstGeom>
        </p:spPr>
        <p:txBody>
          <a:bodyPr/>
          <a:lstStyle/>
          <a:p>
            <a:r>
              <a:rPr lang="en-US" smtClean="0"/>
              <a:t>HPN Advanced Technology Group - HP Confidential</a:t>
            </a:r>
            <a:endParaRPr lang="en-US" dirty="0"/>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8065820"/>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707671790"/>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Half-page text with image">
    <p:bg>
      <p:bgPr>
        <a:solidFill>
          <a:schemeClr val="accent6"/>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rtlCol="0" anchor="ctr">
            <a:noAutofit/>
          </a:bodyPr>
          <a:lstStyle>
            <a:lvl1pPr algn="ctr">
              <a:defRPr b="0">
                <a:solidFill>
                  <a:schemeClr val="tx1"/>
                </a:solidFill>
              </a:defRPr>
            </a:lvl1pPr>
          </a:lstStyle>
          <a:p>
            <a:pPr lvl="0"/>
            <a:r>
              <a:rPr lang="en-US" noProof="0" smtClean="0"/>
              <a:t>Click icon to add picture</a:t>
            </a:r>
            <a:endParaRPr lang="en-US" noProof="0" dirty="0"/>
          </a:p>
        </p:txBody>
      </p:sp>
      <p:sp>
        <p:nvSpPr>
          <p:cNvPr id="7" name="Title 6"/>
          <p:cNvSpPr>
            <a:spLocks noGrp="1"/>
          </p:cNvSpPr>
          <p:nvPr>
            <p:ph type="title"/>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677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317346" y="1788111"/>
            <a:ext cx="5400944" cy="1206484"/>
          </a:xfrm>
        </p:spPr>
        <p:txBody>
          <a:bodyPr anchor="b"/>
          <a:lstStyle>
            <a:lvl1pPr>
              <a:lnSpc>
                <a:spcPct val="8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bwMode="black">
          <a:xfrm>
            <a:off x="352425" y="3002975"/>
            <a:ext cx="6400800"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extBox 5"/>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black"/>
                </a:solidFill>
                <a:latin typeface="Arial"/>
                <a:cs typeface="Arial"/>
              </a:rPr>
              <a:t>© Copyright 2012 Hewlett-Packard Development Company, L.P. </a:t>
            </a:r>
            <a:br>
              <a:rPr lang="en-US" sz="700" dirty="0" smtClean="0">
                <a:solidFill>
                  <a:prstClr val="black"/>
                </a:solidFill>
                <a:latin typeface="Arial"/>
                <a:cs typeface="Arial"/>
              </a:rPr>
            </a:br>
            <a:r>
              <a:rPr lang="en-US" sz="700" dirty="0" smtClean="0">
                <a:solidFill>
                  <a:prstClr val="black"/>
                </a:solidFill>
                <a:latin typeface="Arial"/>
                <a:cs typeface="Arial"/>
              </a:rPr>
              <a:t>The information contained herein is subject to change without notice.</a:t>
            </a:r>
          </a:p>
          <a:p>
            <a:pPr fontAlgn="auto">
              <a:spcBef>
                <a:spcPts val="0"/>
              </a:spcBef>
              <a:spcAft>
                <a:spcPts val="0"/>
              </a:spcAft>
            </a:pPr>
            <a:endParaRPr lang="en-US" sz="700" dirty="0">
              <a:solidFill>
                <a:prstClr val="black"/>
              </a:solidFill>
              <a:latin typeface="Arial"/>
              <a:cs typeface="Arial"/>
            </a:endParaRPr>
          </a:p>
        </p:txBody>
      </p:sp>
    </p:spTree>
    <p:extLst>
      <p:ext uri="{BB962C8B-B14F-4D97-AF65-F5344CB8AC3E}">
        <p14:creationId xmlns:p14="http://schemas.microsoft.com/office/powerpoint/2010/main" val="270577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bg>
      <p:bgPr>
        <a:solidFill>
          <a:schemeClr val="accent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black">
          <a:xfrm>
            <a:off x="8508999" y="4546600"/>
            <a:ext cx="360364" cy="360364"/>
          </a:xfrm>
          <a:prstGeom prst="rect">
            <a:avLst/>
          </a:prstGeom>
          <a:noFill/>
          <a:ln w="9525">
            <a:noFill/>
            <a:miter lim="800000"/>
            <a:headEnd/>
            <a:tailEnd/>
          </a:ln>
          <a:effectLst/>
        </p:spPr>
      </p:pic>
      <p:sp>
        <p:nvSpPr>
          <p:cNvPr id="16" name="Title 1"/>
          <p:cNvSpPr>
            <a:spLocks noGrp="1"/>
          </p:cNvSpPr>
          <p:nvPr>
            <p:ph type="ctrTitle" hasCustomPrompt="1"/>
          </p:nvPr>
        </p:nvSpPr>
        <p:spPr bwMode="black">
          <a:xfrm>
            <a:off x="296085" y="157299"/>
            <a:ext cx="7222352" cy="2006703"/>
          </a:xfrm>
          <a:prstGeom prst="rect">
            <a:avLst/>
          </a:prstGeom>
        </p:spPr>
        <p:txBody>
          <a:bodyPr wrap="square" lIns="0" tIns="0" rIns="0" bIns="0" anchor="t" anchorCtr="0">
            <a:spAutoFit/>
          </a:bodyPr>
          <a:lstStyle>
            <a:lvl1pPr algn="l">
              <a:lnSpc>
                <a:spcPct val="90000"/>
              </a:lnSpc>
              <a:defRPr sz="4800" b="1" i="0">
                <a:solidFill>
                  <a:schemeClr val="bg1"/>
                </a:solidFill>
                <a:latin typeface="Arial"/>
                <a:cs typeface="Arial"/>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5" name="TextBox 4"/>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srgbClr val="FFFFFF"/>
                </a:solidFill>
                <a:latin typeface="Arial"/>
                <a:cs typeface="Arial"/>
              </a:rPr>
              <a:t>© Copyright 2012 Hewlett-Packard Development Company, L.P. </a:t>
            </a:r>
            <a:br>
              <a:rPr lang="en-US" sz="700" dirty="0" smtClean="0">
                <a:solidFill>
                  <a:srgbClr val="FFFFFF"/>
                </a:solidFill>
                <a:latin typeface="Arial"/>
                <a:cs typeface="Arial"/>
              </a:rPr>
            </a:br>
            <a:r>
              <a:rPr lang="en-US" sz="700" dirty="0" smtClean="0">
                <a:solidFill>
                  <a:srgbClr val="FFFFFF"/>
                </a:solidFill>
                <a:latin typeface="Arial"/>
                <a:cs typeface="Arial"/>
              </a:rPr>
              <a:t>The information contained herein is subject to change without notice.</a:t>
            </a:r>
          </a:p>
          <a:p>
            <a:pPr fontAlgn="auto">
              <a:spcBef>
                <a:spcPts val="0"/>
              </a:spcBef>
              <a:spcAft>
                <a:spcPts val="0"/>
              </a:spcAft>
            </a:pPr>
            <a:endParaRPr lang="en-US" sz="700" dirty="0">
              <a:solidFill>
                <a:srgbClr val="FFFFFF"/>
              </a:solidFill>
              <a:latin typeface="Arial"/>
              <a:cs typeface="Arial"/>
            </a:endParaRPr>
          </a:p>
        </p:txBody>
      </p:sp>
    </p:spTree>
    <p:extLst>
      <p:ext uri="{BB962C8B-B14F-4D97-AF65-F5344CB8AC3E}">
        <p14:creationId xmlns:p14="http://schemas.microsoft.com/office/powerpoint/2010/main" val="3239349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ay divider slide">
    <p:bg>
      <p:bgPr>
        <a:solidFill>
          <a:schemeClr val="bg2"/>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296085" y="157299"/>
            <a:ext cx="7222352" cy="2006703"/>
          </a:xfrm>
          <a:prstGeom prst="rect">
            <a:avLst/>
          </a:prstGeom>
        </p:spPr>
        <p:txBody>
          <a:bodyPr wrap="square" lIns="0" tIns="0" rIns="0" bIns="0" anchor="t" anchorCtr="0">
            <a:spAutoFit/>
          </a:bodyPr>
          <a:lstStyle>
            <a:lvl1pPr algn="l">
              <a:lnSpc>
                <a:spcPct val="90000"/>
              </a:lnSpc>
              <a:defRPr sz="4800" b="1" i="0">
                <a:solidFill>
                  <a:srgbClr val="000000"/>
                </a:solidFill>
                <a:latin typeface="Arial"/>
                <a:cs typeface="Arial"/>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5" name="TextBox 4"/>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black"/>
                </a:solidFill>
                <a:latin typeface="Arial"/>
                <a:cs typeface="Arial"/>
              </a:rPr>
              <a:t>© Copyright 2012 Hewlett-Packard Development Company, L.P. </a:t>
            </a:r>
            <a:br>
              <a:rPr lang="en-US" sz="700" dirty="0" smtClean="0">
                <a:solidFill>
                  <a:prstClr val="black"/>
                </a:solidFill>
                <a:latin typeface="Arial"/>
                <a:cs typeface="Arial"/>
              </a:rPr>
            </a:br>
            <a:r>
              <a:rPr lang="en-US" sz="700" dirty="0" smtClean="0">
                <a:solidFill>
                  <a:prstClr val="black"/>
                </a:solidFill>
                <a:latin typeface="Arial"/>
                <a:cs typeface="Arial"/>
              </a:rPr>
              <a:t>The information contained herein is subject to change without notice.</a:t>
            </a:r>
          </a:p>
          <a:p>
            <a:pPr fontAlgn="auto">
              <a:spcBef>
                <a:spcPts val="0"/>
              </a:spcBef>
              <a:spcAft>
                <a:spcPts val="0"/>
              </a:spcAft>
            </a:pPr>
            <a:endParaRPr lang="en-US" sz="700" dirty="0">
              <a:solidFill>
                <a:prstClr val="black"/>
              </a:solidFill>
              <a:latin typeface="Arial"/>
              <a:cs typeface="Arial"/>
            </a:endParaRPr>
          </a:p>
        </p:txBody>
      </p:sp>
      <p:pic>
        <p:nvPicPr>
          <p:cNvPr id="7" name="Picture 6" descr="HP_logo_old_NewBlue_SMALL.png"/>
          <p:cNvPicPr>
            <a:picLocks noChangeAspect="1"/>
          </p:cNvPicPr>
          <p:nvPr userDrawn="1"/>
        </p:nvPicPr>
        <p:blipFill>
          <a:blip r:embed="rId2"/>
          <a:stretch>
            <a:fillRect/>
          </a:stretch>
        </p:blipFill>
        <p:spPr>
          <a:xfrm>
            <a:off x="8507084" y="4539287"/>
            <a:ext cx="376566" cy="372802"/>
          </a:xfrm>
          <a:prstGeom prst="rect">
            <a:avLst/>
          </a:prstGeom>
        </p:spPr>
      </p:pic>
    </p:spTree>
    <p:extLst>
      <p:ext uri="{BB962C8B-B14F-4D97-AF65-F5344CB8AC3E}">
        <p14:creationId xmlns:p14="http://schemas.microsoft.com/office/powerpoint/2010/main" val="1367091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5" y="4710223"/>
            <a:ext cx="182186" cy="107722"/>
          </a:xfrm>
        </p:spPr>
        <p:txBody>
          <a:bodyPr/>
          <a:lstStyle/>
          <a:p>
            <a:fld id="{33088DE5-1DDF-C242-AF39-BA25983D68D6}" type="slidenum">
              <a:rPr/>
              <a:pPr/>
              <a:t>‹#›</a:t>
            </a:fld>
            <a:endParaRPr dirty="0"/>
          </a:p>
        </p:txBody>
      </p:sp>
      <p:sp>
        <p:nvSpPr>
          <p:cNvPr id="11" name="Text Placeholder 10"/>
          <p:cNvSpPr>
            <a:spLocks noGrp="1"/>
          </p:cNvSpPr>
          <p:nvPr>
            <p:ph type="body" sz="quarter" idx="14"/>
          </p:nvPr>
        </p:nvSpPr>
        <p:spPr bwMode="black">
          <a:xfrm>
            <a:off x="331200" y="1458000"/>
            <a:ext cx="8125413" cy="2788998"/>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211207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pic>
        <p:nvPicPr>
          <p:cNvPr id="4" name="Picture 10" descr="HP_logo_old_NewBlue_L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6425" y="361950"/>
            <a:ext cx="18986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263525" y="4660900"/>
            <a:ext cx="3117850" cy="415925"/>
          </a:xfrm>
          <a:prstGeom prst="rect">
            <a:avLst/>
          </a:prstGeom>
          <a:noFill/>
        </p:spPr>
        <p:txBody>
          <a:bodyPr/>
          <a:lstStyle/>
          <a:p>
            <a:pPr fontAlgn="auto">
              <a:spcBef>
                <a:spcPts val="0"/>
              </a:spcBef>
              <a:spcAft>
                <a:spcPts val="0"/>
              </a:spcAft>
              <a:defRPr/>
            </a:pPr>
            <a:r>
              <a:rPr lang="en-US" sz="700" dirty="0">
                <a:solidFill>
                  <a:prstClr val="black"/>
                </a:solidFill>
                <a:latin typeface="+mn-lt"/>
                <a:cs typeface="Arial"/>
              </a:rPr>
              <a:t>© Copyright 2012 Hewlett-Packard Development Company, L.P. </a:t>
            </a:r>
            <a:br>
              <a:rPr lang="en-US" sz="700" dirty="0">
                <a:solidFill>
                  <a:prstClr val="black"/>
                </a:solidFill>
                <a:latin typeface="+mn-lt"/>
                <a:cs typeface="Arial"/>
              </a:rPr>
            </a:br>
            <a:r>
              <a:rPr lang="en-US" sz="700" dirty="0">
                <a:solidFill>
                  <a:prstClr val="black"/>
                </a:solidFill>
                <a:latin typeface="+mn-lt"/>
                <a:cs typeface="Arial"/>
              </a:rPr>
              <a:t>The information contained herein is subject to change without notice.</a:t>
            </a:r>
          </a:p>
          <a:p>
            <a:pPr fontAlgn="auto">
              <a:spcBef>
                <a:spcPts val="0"/>
              </a:spcBef>
              <a:spcAft>
                <a:spcPts val="0"/>
              </a:spcAft>
              <a:defRPr/>
            </a:pPr>
            <a:endParaRPr lang="en-US" sz="700" dirty="0">
              <a:solidFill>
                <a:prstClr val="black"/>
              </a:solidFill>
              <a:latin typeface="+mn-lt"/>
              <a:cs typeface="Arial"/>
            </a:endParaRPr>
          </a:p>
        </p:txBody>
      </p:sp>
      <p:sp>
        <p:nvSpPr>
          <p:cNvPr id="2" name="Title 1"/>
          <p:cNvSpPr>
            <a:spLocks noGrp="1"/>
          </p:cNvSpPr>
          <p:nvPr>
            <p:ph type="ctrTitle"/>
          </p:nvPr>
        </p:nvSpPr>
        <p:spPr bwMode="black">
          <a:xfrm>
            <a:off x="317345" y="2403664"/>
            <a:ext cx="6453390" cy="590931"/>
          </a:xfrm>
        </p:spPr>
        <p:txBody>
          <a:bodyPr anchor="b"/>
          <a:lstStyle>
            <a:lvl1pPr>
              <a:lnSpc>
                <a:spcPct val="80000"/>
              </a:lnSpc>
              <a:defRPr sz="48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bwMode="black">
          <a:xfrm>
            <a:off x="338695" y="3002975"/>
            <a:ext cx="6400800"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76358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12934"/>
          </a:xfrm>
        </p:spPr>
        <p:txBody>
          <a:body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5" y="4710223"/>
            <a:ext cx="182186" cy="107722"/>
          </a:xfrm>
        </p:spPr>
        <p:txBody>
          <a:bodyPr/>
          <a:lstStyle/>
          <a:p>
            <a:fld id="{33088DE5-1DDF-C242-AF39-BA25983D68D6}" type="slidenum">
              <a:rPr/>
              <a:pPr/>
              <a:t>‹#›</a:t>
            </a:fld>
            <a:endParaRPr dirty="0"/>
          </a:p>
        </p:txBody>
      </p:sp>
    </p:spTree>
    <p:extLst>
      <p:ext uri="{BB962C8B-B14F-4D97-AF65-F5344CB8AC3E}">
        <p14:creationId xmlns:p14="http://schemas.microsoft.com/office/powerpoint/2010/main" val="31330031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9" name="Date Placeholder 8"/>
          <p:cNvSpPr>
            <a:spLocks noGrp="1"/>
          </p:cNvSpPr>
          <p:nvPr>
            <p:ph type="dt" sz="half" idx="15"/>
          </p:nvPr>
        </p:nvSpPr>
        <p:spPr>
          <a:xfrm>
            <a:off x="4023360" y="4855464"/>
            <a:ext cx="1097280" cy="150876"/>
          </a:xfrm>
          <a:prstGeom prst="rect">
            <a:avLst/>
          </a:prstGeom>
        </p:spPr>
        <p:txBody>
          <a:bodyPr/>
          <a:lstStyle/>
          <a:p>
            <a:pPr fontAlgn="auto">
              <a:spcBef>
                <a:spcPts val="0"/>
              </a:spcBef>
              <a:spcAft>
                <a:spcPts val="0"/>
              </a:spcAft>
            </a:pPr>
            <a:fld id="{DE39352D-3A49-4A19-8CFB-94B350C7FC51}" type="datetime1">
              <a:rPr lang="en-US" smtClean="0">
                <a:solidFill>
                  <a:prstClr val="black"/>
                </a:solidFill>
                <a:latin typeface="Arial"/>
                <a:cs typeface="+mn-cs"/>
              </a:rPr>
              <a:pPr fontAlgn="auto">
                <a:spcBef>
                  <a:spcPts val="0"/>
                </a:spcBef>
                <a:spcAft>
                  <a:spcPts val="0"/>
                </a:spcAft>
              </a:pPr>
              <a:t>8/26/2015</a:t>
            </a:fld>
            <a:endParaRPr lang="en-US" dirty="0">
              <a:solidFill>
                <a:prstClr val="black"/>
              </a:solidFill>
              <a:latin typeface="Arial"/>
              <a:cs typeface="+mn-cs"/>
            </a:endParaRPr>
          </a:p>
        </p:txBody>
      </p:sp>
      <p:sp>
        <p:nvSpPr>
          <p:cNvPr id="10" name="Slide Number Placeholder 9"/>
          <p:cNvSpPr>
            <a:spLocks noGrp="1"/>
          </p:cNvSpPr>
          <p:nvPr>
            <p:ph type="sldNum" sz="quarter" idx="16"/>
          </p:nvPr>
        </p:nvSpPr>
        <p:spPr/>
        <p:txBody>
          <a:bodyPr/>
          <a:lstStyle/>
          <a:p>
            <a:fld id="{39FE57C1-99E3-4342-90AE-63D315326D4A}" type="slidenum">
              <a:rPr/>
              <a:pPr/>
              <a:t>‹#›</a:t>
            </a:fld>
            <a:endParaRPr dirty="0"/>
          </a:p>
        </p:txBody>
      </p:sp>
      <p:sp>
        <p:nvSpPr>
          <p:cNvPr id="11" name="Footer Placeholder 10"/>
          <p:cNvSpPr>
            <a:spLocks noGrp="1"/>
          </p:cNvSpPr>
          <p:nvPr>
            <p:ph type="ftr" sz="quarter" idx="17"/>
          </p:nvPr>
        </p:nvSpPr>
        <p:spPr>
          <a:xfrm>
            <a:off x="694944" y="4855464"/>
            <a:ext cx="3291840" cy="150876"/>
          </a:xfrm>
          <a:prstGeom prst="rect">
            <a:avLst/>
          </a:prstGeom>
        </p:spPr>
        <p:txBody>
          <a:bodyPr/>
          <a:lstStyle/>
          <a:p>
            <a:pPr fontAlgn="auto">
              <a:spcBef>
                <a:spcPts val="0"/>
              </a:spcBef>
              <a:spcAft>
                <a:spcPts val="0"/>
              </a:spcAft>
            </a:pPr>
            <a:r>
              <a:rPr lang="en-US" smtClean="0">
                <a:solidFill>
                  <a:prstClr val="black"/>
                </a:solidFill>
                <a:latin typeface="Arial"/>
                <a:cs typeface="+mn-cs"/>
              </a:rPr>
              <a:t>HPN Advanced Technology Group - HP Confidential</a:t>
            </a:r>
            <a:endParaRPr lang="en-US" dirty="0">
              <a:solidFill>
                <a:prstClr val="black"/>
              </a:solidFill>
              <a:latin typeface="Arial"/>
              <a:cs typeface="+mn-cs"/>
            </a:endParaRPr>
          </a:p>
        </p:txBody>
      </p:sp>
      <p:sp>
        <p:nvSpPr>
          <p:cNvPr id="8" name="Content Placeholder 12"/>
          <p:cNvSpPr>
            <a:spLocks noGrp="1"/>
          </p:cNvSpPr>
          <p:nvPr>
            <p:ph sz="quarter" idx="18"/>
          </p:nvPr>
        </p:nvSpPr>
        <p:spPr>
          <a:xfrm>
            <a:off x="365760" y="1196817"/>
            <a:ext cx="8321040" cy="338328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accent6"/>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3895999692"/>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accent6"/>
                </a:solidFill>
                <a:latin typeface="Futura Bk" pitchFamily="34" charset="0"/>
              </a:defRPr>
            </a:lvl1pPr>
          </a:lstStyle>
          <a:p>
            <a:r>
              <a:rPr lang="en-US" dirty="0" smtClean="0"/>
              <a:t>Single line title</a:t>
            </a:r>
            <a:endParaRPr lang="en-US" dirty="0"/>
          </a:p>
        </p:txBody>
      </p:sp>
      <p:sp>
        <p:nvSpPr>
          <p:cNvPr id="12" name="Date Placeholder 11"/>
          <p:cNvSpPr>
            <a:spLocks noGrp="1"/>
          </p:cNvSpPr>
          <p:nvPr>
            <p:ph type="dt" sz="half" idx="11"/>
          </p:nvPr>
        </p:nvSpPr>
        <p:spPr>
          <a:xfrm>
            <a:off x="4023360" y="4855464"/>
            <a:ext cx="1097280" cy="150876"/>
          </a:xfrm>
          <a:prstGeom prst="rect">
            <a:avLst/>
          </a:prstGeom>
        </p:spPr>
        <p:txBody>
          <a:bodyPr/>
          <a:lstStyle/>
          <a:p>
            <a:pPr fontAlgn="auto">
              <a:spcBef>
                <a:spcPts val="0"/>
              </a:spcBef>
              <a:spcAft>
                <a:spcPts val="0"/>
              </a:spcAft>
            </a:pPr>
            <a:fld id="{4E7CC2F1-23E9-4BA8-865E-D209967BA0C3}" type="datetime1">
              <a:rPr lang="en-US" smtClean="0">
                <a:solidFill>
                  <a:prstClr val="black"/>
                </a:solidFill>
                <a:latin typeface="Arial"/>
                <a:cs typeface="+mn-cs"/>
              </a:rPr>
              <a:pPr fontAlgn="auto">
                <a:spcBef>
                  <a:spcPts val="0"/>
                </a:spcBef>
                <a:spcAft>
                  <a:spcPts val="0"/>
                </a:spcAft>
              </a:pPr>
              <a:t>8/26/2015</a:t>
            </a:fld>
            <a:endParaRPr lang="en-US" dirty="0">
              <a:solidFill>
                <a:prstClr val="black"/>
              </a:solidFill>
              <a:latin typeface="Arial"/>
              <a:cs typeface="+mn-cs"/>
            </a:endParaRPr>
          </a:p>
        </p:txBody>
      </p:sp>
      <p:sp>
        <p:nvSpPr>
          <p:cNvPr id="13" name="Slide Number Placeholder 12"/>
          <p:cNvSpPr>
            <a:spLocks noGrp="1"/>
          </p:cNvSpPr>
          <p:nvPr>
            <p:ph type="sldNum" sz="quarter" idx="12"/>
          </p:nvPr>
        </p:nvSpPr>
        <p:spPr/>
        <p:txBody>
          <a:bodyPr/>
          <a:lstStyle/>
          <a:p>
            <a:fld id="{39FE57C1-99E3-4342-90AE-63D315326D4A}" type="slidenum">
              <a:rPr/>
              <a:pPr/>
              <a:t>‹#›</a:t>
            </a:fld>
            <a:endParaRPr dirty="0"/>
          </a:p>
        </p:txBody>
      </p:sp>
      <p:sp>
        <p:nvSpPr>
          <p:cNvPr id="14" name="Footer Placeholder 13"/>
          <p:cNvSpPr>
            <a:spLocks noGrp="1"/>
          </p:cNvSpPr>
          <p:nvPr>
            <p:ph type="ftr" sz="quarter" idx="13"/>
          </p:nvPr>
        </p:nvSpPr>
        <p:spPr>
          <a:xfrm>
            <a:off x="694944" y="4855464"/>
            <a:ext cx="3291840" cy="150876"/>
          </a:xfrm>
          <a:prstGeom prst="rect">
            <a:avLst/>
          </a:prstGeom>
        </p:spPr>
        <p:txBody>
          <a:bodyPr/>
          <a:lstStyle/>
          <a:p>
            <a:pPr fontAlgn="auto">
              <a:spcBef>
                <a:spcPts val="0"/>
              </a:spcBef>
              <a:spcAft>
                <a:spcPts val="0"/>
              </a:spcAft>
            </a:pPr>
            <a:r>
              <a:rPr lang="en-US" smtClean="0">
                <a:solidFill>
                  <a:prstClr val="black"/>
                </a:solidFill>
                <a:latin typeface="Arial"/>
                <a:cs typeface="+mn-cs"/>
              </a:rPr>
              <a:t>HPN Advanced Technology Group - HP Confidential</a:t>
            </a:r>
            <a:endParaRPr lang="en-US" dirty="0">
              <a:solidFill>
                <a:prstClr val="black"/>
              </a:solidFill>
              <a:latin typeface="Arial"/>
              <a:cs typeface="+mn-cs"/>
            </a:endParaRPr>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834630"/>
      </p:ext>
    </p:extLst>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023360" y="4855464"/>
            <a:ext cx="1097280" cy="150876"/>
          </a:xfrm>
          <a:prstGeom prst="rect">
            <a:avLst/>
          </a:prstGeom>
        </p:spPr>
        <p:txBody>
          <a:bodyPr/>
          <a:lstStyle/>
          <a:p>
            <a:pPr fontAlgn="auto">
              <a:spcBef>
                <a:spcPts val="0"/>
              </a:spcBef>
              <a:spcAft>
                <a:spcPts val="0"/>
              </a:spcAft>
            </a:pPr>
            <a:fld id="{626EF732-CF70-497F-A207-7584D8DC55FD}" type="datetime1">
              <a:rPr lang="en-US" smtClean="0">
                <a:solidFill>
                  <a:prstClr val="black"/>
                </a:solidFill>
                <a:latin typeface="Arial"/>
                <a:cs typeface="+mn-cs"/>
              </a:rPr>
              <a:pPr fontAlgn="auto">
                <a:spcBef>
                  <a:spcPts val="0"/>
                </a:spcBef>
                <a:spcAft>
                  <a:spcPts val="0"/>
                </a:spcAft>
              </a:pPr>
              <a:t>8/26/2015</a:t>
            </a:fld>
            <a:endParaRPr lang="en-US" dirty="0">
              <a:solidFill>
                <a:prstClr val="black"/>
              </a:solidFill>
              <a:latin typeface="Arial"/>
              <a:cs typeface="+mn-cs"/>
            </a:endParaRPr>
          </a:p>
        </p:txBody>
      </p:sp>
      <p:sp>
        <p:nvSpPr>
          <p:cNvPr id="8" name="Slide Number Placeholder 7"/>
          <p:cNvSpPr>
            <a:spLocks noGrp="1"/>
          </p:cNvSpPr>
          <p:nvPr>
            <p:ph type="sldNum" sz="quarter" idx="11"/>
          </p:nvPr>
        </p:nvSpPr>
        <p:spPr/>
        <p:txBody>
          <a:bodyPr/>
          <a:lstStyle/>
          <a:p>
            <a:fld id="{39FE57C1-99E3-4342-90AE-63D315326D4A}" type="slidenum">
              <a:rPr/>
              <a:pPr/>
              <a:t>‹#›</a:t>
            </a:fld>
            <a:endParaRPr dirty="0"/>
          </a:p>
        </p:txBody>
      </p:sp>
      <p:sp>
        <p:nvSpPr>
          <p:cNvPr id="10" name="Footer Placeholder 9"/>
          <p:cNvSpPr>
            <a:spLocks noGrp="1"/>
          </p:cNvSpPr>
          <p:nvPr>
            <p:ph type="ftr" sz="quarter" idx="12"/>
          </p:nvPr>
        </p:nvSpPr>
        <p:spPr>
          <a:xfrm>
            <a:off x="694944" y="4855464"/>
            <a:ext cx="3291840" cy="150876"/>
          </a:xfrm>
          <a:prstGeom prst="rect">
            <a:avLst/>
          </a:prstGeom>
        </p:spPr>
        <p:txBody>
          <a:bodyPr/>
          <a:lstStyle/>
          <a:p>
            <a:pPr fontAlgn="auto">
              <a:spcBef>
                <a:spcPts val="0"/>
              </a:spcBef>
              <a:spcAft>
                <a:spcPts val="0"/>
              </a:spcAft>
            </a:pPr>
            <a:r>
              <a:rPr lang="en-US" smtClean="0">
                <a:solidFill>
                  <a:prstClr val="black"/>
                </a:solidFill>
                <a:latin typeface="Arial"/>
                <a:cs typeface="+mn-cs"/>
              </a:rPr>
              <a:t>HPN Advanced Technology Group - HP Confidential</a:t>
            </a:r>
            <a:endParaRPr lang="en-US" dirty="0">
              <a:solidFill>
                <a:prstClr val="black"/>
              </a:solidFill>
              <a:latin typeface="Arial"/>
              <a:cs typeface="+mn-cs"/>
            </a:endParaRPr>
          </a:p>
        </p:txBody>
      </p:sp>
      <p:sp>
        <p:nvSpPr>
          <p:cNvPr id="6"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accent6"/>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4222503611"/>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 Line/1 subhead line with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562073"/>
            <a:ext cx="8229600" cy="377026"/>
          </a:xfrm>
          <a:prstGeom prst="rect">
            <a:avLst/>
          </a:prstGeom>
        </p:spPr>
        <p:txBody>
          <a:bodyPr>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a:xfrm>
            <a:off x="331470" y="270149"/>
            <a:ext cx="8229600" cy="392415"/>
          </a:xfrm>
        </p:spPr>
        <p:txBody>
          <a:bodyPr>
            <a:noAutofit/>
          </a:bodyPr>
          <a:lstStyle/>
          <a:p>
            <a:r>
              <a:rPr lang="en-US" noProof="0" smtClean="0"/>
              <a:t>Click to edit Master title style</a:t>
            </a:r>
            <a:endParaRPr lang="en-US" noProof="0"/>
          </a:p>
        </p:txBody>
      </p:sp>
      <p:sp>
        <p:nvSpPr>
          <p:cNvPr id="11" name="Text Placeholder 10"/>
          <p:cNvSpPr>
            <a:spLocks noGrp="1"/>
          </p:cNvSpPr>
          <p:nvPr>
            <p:ph type="body" sz="quarter" idx="14"/>
          </p:nvPr>
        </p:nvSpPr>
        <p:spPr>
          <a:xfrm>
            <a:off x="331200" y="1310882"/>
            <a:ext cx="8466436" cy="2952364"/>
          </a:xfrm>
        </p:spPr>
        <p:txBody>
          <a:bodyPr>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Slide Number Placeholder 2"/>
          <p:cNvSpPr>
            <a:spLocks noGrp="1"/>
          </p:cNvSpPr>
          <p:nvPr>
            <p:ph type="sldNum" sz="quarter" idx="15"/>
          </p:nvPr>
        </p:nvSpPr>
        <p:spPr/>
        <p:txBody>
          <a:bodyPr/>
          <a:lstStyle>
            <a:lvl1pPr>
              <a:defRPr/>
            </a:lvl1pPr>
          </a:lstStyle>
          <a:p>
            <a:fld id="{8D753B86-AF0D-4625-B893-C13970F7FFD7}" type="slidenum">
              <a:rPr/>
              <a:pPr/>
              <a:t>‹#›</a:t>
            </a:fld>
            <a:endParaRPr/>
          </a:p>
        </p:txBody>
      </p:sp>
    </p:spTree>
    <p:extLst>
      <p:ext uri="{BB962C8B-B14F-4D97-AF65-F5344CB8AC3E}">
        <p14:creationId xmlns:p14="http://schemas.microsoft.com/office/powerpoint/2010/main" val="25586819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chemeClr val="bg1">
                    <a:lumMod val="75000"/>
                  </a:schemeClr>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304710"/>
            <a:ext cx="8375650" cy="469840"/>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Footer Placeholder 12"/>
          <p:cNvSpPr>
            <a:spLocks noGrp="1"/>
          </p:cNvSpPr>
          <p:nvPr>
            <p:ph type="ftr" sz="quarter" idx="15"/>
          </p:nvPr>
        </p:nvSpPr>
        <p:spPr>
          <a:xfrm>
            <a:off x="695325" y="4856163"/>
            <a:ext cx="3290888" cy="150812"/>
          </a:xfrm>
          <a:prstGeom prst="rect">
            <a:avLst/>
          </a:prstGeom>
        </p:spPr>
        <p:txBody>
          <a:bodyPr vert="horz" lIns="0" tIns="45720" rIns="91440" bIns="45720" rtlCol="0" anchor="ctr"/>
          <a:lstStyle>
            <a:lvl1pPr algn="l" fontAlgn="auto">
              <a:spcBef>
                <a:spcPts val="0"/>
              </a:spcBef>
              <a:spcAft>
                <a:spcPts val="0"/>
              </a:spcAft>
              <a:defRPr lang="en-US" sz="700" kern="1200" dirty="0" smtClean="0">
                <a:solidFill>
                  <a:schemeClr val="tx1">
                    <a:lumMod val="50000"/>
                    <a:lumOff val="50000"/>
                  </a:schemeClr>
                </a:solidFill>
                <a:latin typeface="Futura Bk" pitchFamily="34" charset="0"/>
                <a:ea typeface="+mn-ea"/>
                <a:cs typeface="+mn-cs"/>
              </a:defRPr>
            </a:lvl1pPr>
          </a:lstStyle>
          <a:p>
            <a:pPr>
              <a:defRPr/>
            </a:pPr>
            <a:r>
              <a:rPr>
                <a:solidFill>
                  <a:prstClr val="black">
                    <a:lumMod val="50000"/>
                    <a:lumOff val="50000"/>
                  </a:prstClr>
                </a:solidFill>
              </a:rPr>
              <a:t>HP Confidential</a:t>
            </a:r>
          </a:p>
        </p:txBody>
      </p:sp>
      <p:sp>
        <p:nvSpPr>
          <p:cNvPr id="5" name="Slide Number Placeholder 13"/>
          <p:cNvSpPr>
            <a:spLocks noGrp="1"/>
          </p:cNvSpPr>
          <p:nvPr>
            <p:ph type="sldNum" sz="quarter" idx="16"/>
          </p:nvPr>
        </p:nvSpPr>
        <p:spPr>
          <a:xfrm>
            <a:off x="365125" y="4856163"/>
            <a:ext cx="320675" cy="150812"/>
          </a:xfrm>
          <a:prstGeom prst="rect">
            <a:avLst/>
          </a:prstGeom>
        </p:spPr>
        <p:txBody>
          <a:bodyPr vert="horz" wrap="square" lIns="91440" tIns="45720" rIns="91440" bIns="45720" numCol="1" anchor="ctr" anchorCtr="0" compatLnSpc="1">
            <a:prstTxWarp prst="textNoShape">
              <a:avLst/>
            </a:prstTxWarp>
          </a:bodyPr>
          <a:lstStyle>
            <a:lvl1pPr>
              <a:defRPr sz="700">
                <a:solidFill>
                  <a:srgbClr val="7F7F7F"/>
                </a:solidFill>
                <a:latin typeface="Futura Bk" pitchFamily="34" charset="0"/>
              </a:defRPr>
            </a:lvl1pPr>
          </a:lstStyle>
          <a:p>
            <a:fld id="{9253F459-8E1A-43A3-9994-C520166260CC}" type="slidenum">
              <a:rPr/>
              <a:pPr/>
              <a:t>‹#›</a:t>
            </a:fld>
            <a:endParaRPr/>
          </a:p>
        </p:txBody>
      </p:sp>
    </p:spTree>
    <p:extLst>
      <p:ext uri="{BB962C8B-B14F-4D97-AF65-F5344CB8AC3E}">
        <p14:creationId xmlns:p14="http://schemas.microsoft.com/office/powerpoint/2010/main" val="238368139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199649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2462838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3218705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551899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8509000" y="45466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263525" y="4660900"/>
            <a:ext cx="3117850" cy="415925"/>
          </a:xfrm>
          <a:prstGeom prst="rect">
            <a:avLst/>
          </a:prstGeom>
          <a:noFill/>
        </p:spPr>
        <p:txBody>
          <a:bodyPr/>
          <a:lstStyle/>
          <a:p>
            <a:pPr fontAlgn="auto">
              <a:spcBef>
                <a:spcPts val="0"/>
              </a:spcBef>
              <a:spcAft>
                <a:spcPts val="0"/>
              </a:spcAft>
              <a:defRPr/>
            </a:pPr>
            <a:r>
              <a:rPr lang="en-US" sz="700" dirty="0">
                <a:solidFill>
                  <a:srgbClr val="FFFFFF"/>
                </a:solidFill>
                <a:latin typeface="+mn-lt"/>
                <a:cs typeface="Arial"/>
              </a:rPr>
              <a:t>© Copyright 2012 Hewlett-Packard Development Company, L.P. </a:t>
            </a:r>
            <a:br>
              <a:rPr lang="en-US" sz="700" dirty="0">
                <a:solidFill>
                  <a:srgbClr val="FFFFFF"/>
                </a:solidFill>
                <a:latin typeface="+mn-lt"/>
                <a:cs typeface="Arial"/>
              </a:rPr>
            </a:br>
            <a:r>
              <a:rPr lang="en-US" sz="700" dirty="0">
                <a:solidFill>
                  <a:srgbClr val="FFFFFF"/>
                </a:solidFill>
                <a:latin typeface="+mn-lt"/>
                <a:cs typeface="Arial"/>
              </a:rPr>
              <a:t>The information contained herein is subject to change without notice.</a:t>
            </a:r>
          </a:p>
          <a:p>
            <a:pPr fontAlgn="auto">
              <a:spcBef>
                <a:spcPts val="0"/>
              </a:spcBef>
              <a:spcAft>
                <a:spcPts val="0"/>
              </a:spcAft>
              <a:defRPr/>
            </a:pPr>
            <a:endParaRPr lang="en-US" sz="700" dirty="0">
              <a:solidFill>
                <a:srgbClr val="FFFFFF"/>
              </a:solidFill>
              <a:latin typeface="+mn-lt"/>
              <a:cs typeface="Arial"/>
            </a:endParaRPr>
          </a:p>
        </p:txBody>
      </p:sp>
      <p:sp>
        <p:nvSpPr>
          <p:cNvPr id="16" name="Title 1"/>
          <p:cNvSpPr>
            <a:spLocks noGrp="1"/>
          </p:cNvSpPr>
          <p:nvPr>
            <p:ph type="ctrTitle"/>
          </p:nvPr>
        </p:nvSpPr>
        <p:spPr bwMode="black">
          <a:xfrm>
            <a:off x="296085" y="157299"/>
            <a:ext cx="7222352" cy="2006703"/>
          </a:xfrm>
          <a:prstGeom prst="rect">
            <a:avLst/>
          </a:prstGeom>
        </p:spPr>
        <p:txBody>
          <a:bodyPr/>
          <a:lstStyle>
            <a:lvl1pPr algn="l">
              <a:lnSpc>
                <a:spcPct val="90000"/>
              </a:lnSpc>
              <a:defRPr sz="4800" b="1" i="0">
                <a:solidFill>
                  <a:schemeClr val="bg1"/>
                </a:solidFill>
                <a:latin typeface="Arial"/>
                <a:cs typeface="Aria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948503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8399503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12414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9926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63" indent="-169863">
              <a:buFont typeface="Arial" pitchFamily="34" charset="0"/>
              <a:buChar char="•"/>
              <a:defRPr sz="1600" b="0">
                <a:solidFill>
                  <a:schemeClr val="tx1"/>
                </a:solidFill>
              </a:defRPr>
            </a:lvl1pPr>
            <a:lvl2pPr marL="346075" indent="-177800">
              <a:buSzPct val="80000"/>
              <a:buFont typeface="HP Simplified" pitchFamily="34" charset="0"/>
              <a:buChar char="–"/>
              <a:defRPr sz="1400">
                <a:solidFill>
                  <a:srgbClr val="000000"/>
                </a:solidFill>
              </a:defRPr>
            </a:lvl2pPr>
            <a:lvl3pPr marL="515938" indent="-169863">
              <a:buSzPct val="100000"/>
              <a:buFont typeface="Arial" pitchFamily="34" charset="0"/>
              <a:buChar char="•"/>
              <a:defRPr sz="1200">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18767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9667366"/>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9221492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defRPr sz="1400">
                <a:solidFill>
                  <a:srgbClr val="000000"/>
                </a:solidFill>
              </a:defRPr>
            </a:lvl2pPr>
            <a:lvl3pPr marL="515938" indent="-169863">
              <a:buSzPct val="100000"/>
              <a:buFont typeface="Arial" pitchFamily="34" charset="0"/>
              <a:buChar char="•"/>
              <a:defRPr sz="1200">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5757357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9111929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5422196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6328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y divider slide">
    <p:bg>
      <p:bgPr>
        <a:solidFill>
          <a:schemeClr val="bg2"/>
        </a:solidFill>
        <a:effectLst/>
      </p:bgPr>
    </p:bg>
    <p:spTree>
      <p:nvGrpSpPr>
        <p:cNvPr id="1" name=""/>
        <p:cNvGrpSpPr/>
        <p:nvPr/>
      </p:nvGrpSpPr>
      <p:grpSpPr>
        <a:xfrm>
          <a:off x="0" y="0"/>
          <a:ext cx="0" cy="0"/>
          <a:chOff x="0" y="0"/>
          <a:chExt cx="0" cy="0"/>
        </a:xfrm>
      </p:grpSpPr>
      <p:sp>
        <p:nvSpPr>
          <p:cNvPr id="3" name="TextBox 2"/>
          <p:cNvSpPr txBox="1"/>
          <p:nvPr userDrawn="1"/>
        </p:nvSpPr>
        <p:spPr>
          <a:xfrm>
            <a:off x="263525" y="4660900"/>
            <a:ext cx="3117850" cy="415925"/>
          </a:xfrm>
          <a:prstGeom prst="rect">
            <a:avLst/>
          </a:prstGeom>
          <a:noFill/>
        </p:spPr>
        <p:txBody>
          <a:bodyPr/>
          <a:lstStyle/>
          <a:p>
            <a:pPr fontAlgn="auto">
              <a:spcBef>
                <a:spcPts val="0"/>
              </a:spcBef>
              <a:spcAft>
                <a:spcPts val="0"/>
              </a:spcAft>
              <a:defRPr/>
            </a:pPr>
            <a:r>
              <a:rPr lang="en-US" sz="700" dirty="0">
                <a:solidFill>
                  <a:prstClr val="black"/>
                </a:solidFill>
                <a:latin typeface="+mn-lt"/>
                <a:cs typeface="Arial"/>
              </a:rPr>
              <a:t>© Copyright 2012 Hewlett-Packard Development Company, L.P. </a:t>
            </a:r>
            <a:br>
              <a:rPr lang="en-US" sz="700" dirty="0">
                <a:solidFill>
                  <a:prstClr val="black"/>
                </a:solidFill>
                <a:latin typeface="+mn-lt"/>
                <a:cs typeface="Arial"/>
              </a:rPr>
            </a:br>
            <a:r>
              <a:rPr lang="en-US" sz="700" dirty="0">
                <a:solidFill>
                  <a:prstClr val="black"/>
                </a:solidFill>
                <a:latin typeface="+mn-lt"/>
                <a:cs typeface="Arial"/>
              </a:rPr>
              <a:t>The information contained herein is subject to change without notice.</a:t>
            </a:r>
          </a:p>
          <a:p>
            <a:pPr fontAlgn="auto">
              <a:spcBef>
                <a:spcPts val="0"/>
              </a:spcBef>
              <a:spcAft>
                <a:spcPts val="0"/>
              </a:spcAft>
              <a:defRPr/>
            </a:pPr>
            <a:endParaRPr lang="en-US" sz="700" dirty="0">
              <a:solidFill>
                <a:prstClr val="black"/>
              </a:solidFill>
              <a:latin typeface="+mn-lt"/>
              <a:cs typeface="Arial"/>
            </a:endParaRPr>
          </a:p>
        </p:txBody>
      </p:sp>
      <p:pic>
        <p:nvPicPr>
          <p:cNvPr id="4" name="Picture 11" descr="HP_logo_old_NewBlue_SM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7413" y="4538663"/>
            <a:ext cx="37623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ctrTitle"/>
          </p:nvPr>
        </p:nvSpPr>
        <p:spPr bwMode="black">
          <a:xfrm>
            <a:off x="296085" y="157299"/>
            <a:ext cx="7222352" cy="2006703"/>
          </a:xfrm>
          <a:prstGeom prst="rect">
            <a:avLst/>
          </a:prstGeom>
        </p:spPr>
        <p:txBody>
          <a:bodyPr/>
          <a:lstStyle>
            <a:lvl1pPr algn="l">
              <a:lnSpc>
                <a:spcPct val="90000"/>
              </a:lnSpc>
              <a:defRPr sz="4800" b="1" i="0">
                <a:solidFill>
                  <a:srgbClr val="000000"/>
                </a:solidFill>
                <a:latin typeface="Arial"/>
                <a:cs typeface="Aria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335819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6894105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tabLst>
                <a:tab pos="803275" algn="l"/>
              </a:tabLst>
              <a:defRPr sz="1400">
                <a:solidFill>
                  <a:srgbClr val="000000"/>
                </a:solidFill>
              </a:defRPr>
            </a:lvl2pPr>
            <a:lvl3pPr marL="515938" indent="-169863">
              <a:buSzPct val="100000"/>
              <a:buFont typeface="Arial" pitchFamily="34" charset="0"/>
              <a:buChar char="•"/>
              <a:defRPr>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718202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tabLst>
                <a:tab pos="803275" algn="l"/>
              </a:tabLst>
              <a:defRPr sz="1400">
                <a:solidFill>
                  <a:srgbClr val="000000"/>
                </a:solidFill>
              </a:defRPr>
            </a:lvl2pPr>
            <a:lvl3pPr marL="515938" indent="-169863">
              <a:buSzPct val="100000"/>
              <a:buFont typeface="Arial" pitchFamily="34" charset="0"/>
              <a:buChar char="•"/>
              <a:defRPr>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5939312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2660887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1187519"/>
            <a:ext cx="7845552" cy="3147943"/>
          </a:xfrm>
          <a:prstGeom prst="rect">
            <a:avLst/>
          </a:prstGeom>
        </p:spPr>
        <p:txBody>
          <a:bodyPr>
            <a:noAutofit/>
          </a:bodyPr>
          <a:lstStyle>
            <a:lvl1pPr marL="0" indent="0" algn="l">
              <a:lnSpc>
                <a:spcPts val="3000"/>
              </a:lnSpc>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9" name="Title Placeholder 1"/>
          <p:cNvSpPr>
            <a:spLocks noGrp="1"/>
          </p:cNvSpPr>
          <p:nvPr>
            <p:ph type="title"/>
          </p:nvPr>
        </p:nvSpPr>
        <p:spPr bwMode="black">
          <a:xfrm>
            <a:off x="331469" y="235063"/>
            <a:ext cx="8460105" cy="430887"/>
          </a:xfrm>
          <a:prstGeom prst="rect">
            <a:avLst/>
          </a:prstGeom>
          <a:ln>
            <a:noFill/>
          </a:ln>
        </p:spPr>
        <p:txBody>
          <a:bodyPr rtlCol="0"/>
          <a:lstStyle/>
          <a:p>
            <a:r>
              <a:rPr lang="en-US" noProof="0" smtClean="0"/>
              <a:t>Click to edit Master title style</a:t>
            </a:r>
            <a:endParaRPr lang="en-US" noProof="0" dirty="0"/>
          </a:p>
        </p:txBody>
      </p:sp>
    </p:spTree>
    <p:extLst>
      <p:ext uri="{BB962C8B-B14F-4D97-AF65-F5344CB8AC3E}">
        <p14:creationId xmlns:p14="http://schemas.microsoft.com/office/powerpoint/2010/main" val="58040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751390"/>
            <a:ext cx="8460105"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69" y="235063"/>
            <a:ext cx="8460105" cy="430887"/>
          </a:xfrm>
        </p:spPr>
        <p:txBody>
          <a:bodyPr/>
          <a:lstStyle>
            <a:lvl1pPr>
              <a:defRPr b="1" i="0">
                <a:latin typeface="Arial"/>
                <a:cs typeface="Arial"/>
              </a:defRPr>
            </a:lvl1pPr>
          </a:lstStyle>
          <a:p>
            <a:r>
              <a:rPr lang="en-US" noProof="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8125413" cy="2788998"/>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88040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black">
          <a:xfrm>
            <a:off x="331200" y="1458000"/>
            <a:ext cx="4031345" cy="29924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itle Placeholder 1"/>
          <p:cNvSpPr>
            <a:spLocks noGrp="1"/>
          </p:cNvSpPr>
          <p:nvPr>
            <p:ph type="title"/>
          </p:nvPr>
        </p:nvSpPr>
        <p:spPr bwMode="black">
          <a:xfrm>
            <a:off x="331469" y="235063"/>
            <a:ext cx="8460105" cy="412934"/>
          </a:xfrm>
          <a:prstGeom prst="rect">
            <a:avLst/>
          </a:prstGeom>
          <a:ln>
            <a:noFill/>
          </a:ln>
        </p:spPr>
        <p:txBody>
          <a:bodyPr rtlCol="0"/>
          <a:lstStyle/>
          <a:p>
            <a:r>
              <a:rPr lang="en-US" noProof="0" smtClean="0"/>
              <a:t>Click to edit Master title style</a:t>
            </a:r>
            <a:endParaRPr lang="en-US" noProof="0" dirty="0"/>
          </a:p>
        </p:txBody>
      </p:sp>
      <p:sp>
        <p:nvSpPr>
          <p:cNvPr id="14" name="Subtitle 2"/>
          <p:cNvSpPr>
            <a:spLocks noGrp="1"/>
          </p:cNvSpPr>
          <p:nvPr>
            <p:ph type="subTitle" idx="1"/>
          </p:nvPr>
        </p:nvSpPr>
        <p:spPr bwMode="black">
          <a:xfrm>
            <a:off x="331469" y="751390"/>
            <a:ext cx="8460105"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16" name="Text Placeholder 15"/>
          <p:cNvSpPr>
            <a:spLocks noGrp="1"/>
          </p:cNvSpPr>
          <p:nvPr>
            <p:ph type="body" sz="quarter" idx="15"/>
          </p:nvPr>
        </p:nvSpPr>
        <p:spPr bwMode="black">
          <a:xfrm>
            <a:off x="4560888" y="1455543"/>
            <a:ext cx="3978275" cy="2996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953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0" y="751390"/>
            <a:ext cx="4116705"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0" y="235063"/>
            <a:ext cx="4116705" cy="861774"/>
          </a:xfrm>
        </p:spPr>
        <p:txBody>
          <a:bodyPr/>
          <a:lstStyle>
            <a:lvl1pPr>
              <a:defRPr b="1" i="0">
                <a:latin typeface="Arial"/>
                <a:cs typeface="Arial"/>
              </a:defRPr>
            </a:lvl1pPr>
          </a:lstStyle>
          <a:p>
            <a:r>
              <a:rPr lang="en-US" noProof="0" smtClean="0"/>
              <a:t>Click to edit Master title style</a:t>
            </a:r>
            <a:endParaRPr lang="en-US" noProof="0" dirty="0"/>
          </a:p>
        </p:txBody>
      </p:sp>
      <p:sp>
        <p:nvSpPr>
          <p:cNvPr id="11" name="Text Placeholder 10"/>
          <p:cNvSpPr>
            <a:spLocks noGrp="1"/>
          </p:cNvSpPr>
          <p:nvPr>
            <p:ph type="body" sz="quarter" idx="14"/>
          </p:nvPr>
        </p:nvSpPr>
        <p:spPr bwMode="black">
          <a:xfrm>
            <a:off x="331200" y="1457999"/>
            <a:ext cx="4116975" cy="302435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5171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0" y="751390"/>
            <a:ext cx="8460106"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0" y="235063"/>
            <a:ext cx="8460105" cy="412934"/>
          </a:xfrm>
        </p:spPr>
        <p:txBody>
          <a:bodyPr/>
          <a:lstStyle/>
          <a:p>
            <a:r>
              <a:rPr lang="en-US" noProof="0" smtClean="0"/>
              <a:t>Click to edit Master title style</a:t>
            </a:r>
            <a:endParaRPr lang="en-US" noProof="0" dirty="0"/>
          </a:p>
        </p:txBody>
      </p:sp>
      <p:sp>
        <p:nvSpPr>
          <p:cNvPr id="6" name="Text Placeholder 5"/>
          <p:cNvSpPr>
            <a:spLocks noGrp="1"/>
          </p:cNvSpPr>
          <p:nvPr>
            <p:ph type="body" sz="quarter" idx="10"/>
          </p:nvPr>
        </p:nvSpPr>
        <p:spPr bwMode="black">
          <a:xfrm>
            <a:off x="3164876" y="1457999"/>
            <a:ext cx="2516536"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11"/>
          </p:nvPr>
        </p:nvSpPr>
        <p:spPr bwMode="black">
          <a:xfrm>
            <a:off x="330200" y="1457999"/>
            <a:ext cx="2542125"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5"/>
          <p:cNvSpPr>
            <a:spLocks noGrp="1"/>
          </p:cNvSpPr>
          <p:nvPr>
            <p:ph type="body" sz="quarter" idx="15"/>
          </p:nvPr>
        </p:nvSpPr>
        <p:spPr bwMode="black">
          <a:xfrm>
            <a:off x="5975002" y="1457999"/>
            <a:ext cx="2516536"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0112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black">
          <a:xfrm>
            <a:off x="331788" y="234950"/>
            <a:ext cx="84597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6"/>
          <p:cNvSpPr>
            <a:spLocks noGrp="1"/>
          </p:cNvSpPr>
          <p:nvPr>
            <p:ph type="body" idx="1"/>
          </p:nvPr>
        </p:nvSpPr>
        <p:spPr bwMode="black">
          <a:xfrm>
            <a:off x="330200" y="1458913"/>
            <a:ext cx="8126413"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extBox 8"/>
          <p:cNvSpPr txBox="1"/>
          <p:nvPr/>
        </p:nvSpPr>
        <p:spPr>
          <a:xfrm>
            <a:off x="444500" y="4662488"/>
            <a:ext cx="3117850" cy="415925"/>
          </a:xfrm>
          <a:prstGeom prst="rect">
            <a:avLst/>
          </a:prstGeom>
          <a:noFill/>
        </p:spPr>
        <p:txBody>
          <a:bodyPr/>
          <a:lstStyle/>
          <a:p>
            <a:pPr fontAlgn="auto">
              <a:spcBef>
                <a:spcPts val="0"/>
              </a:spcBef>
              <a:spcAft>
                <a:spcPts val="0"/>
              </a:spcAft>
              <a:defRPr/>
            </a:pPr>
            <a:r>
              <a:rPr lang="en-US" sz="700" dirty="0">
                <a:solidFill>
                  <a:prstClr val="white">
                    <a:lumMod val="65000"/>
                  </a:prstClr>
                </a:solidFill>
                <a:latin typeface="+mn-lt"/>
                <a:cs typeface="Arial"/>
              </a:rPr>
              <a:t>© Copyright 2012 Hewlett-Packard Development Company, L.P. </a:t>
            </a:r>
            <a:br>
              <a:rPr lang="en-US" sz="700" dirty="0">
                <a:solidFill>
                  <a:prstClr val="white">
                    <a:lumMod val="65000"/>
                  </a:prstClr>
                </a:solidFill>
                <a:latin typeface="+mn-lt"/>
                <a:cs typeface="Arial"/>
              </a:rPr>
            </a:br>
            <a:r>
              <a:rPr lang="en-US" sz="700" dirty="0">
                <a:solidFill>
                  <a:prstClr val="white">
                    <a:lumMod val="65000"/>
                  </a:prstClr>
                </a:solidFill>
                <a:latin typeface="+mn-lt"/>
                <a:cs typeface="Arial"/>
              </a:rPr>
              <a:t>The information contained herein is subject to change without notice.</a:t>
            </a:r>
          </a:p>
          <a:p>
            <a:pPr fontAlgn="auto">
              <a:spcBef>
                <a:spcPts val="0"/>
              </a:spcBef>
              <a:spcAft>
                <a:spcPts val="0"/>
              </a:spcAft>
              <a:defRPr/>
            </a:pPr>
            <a:endParaRPr lang="en-US" sz="700" dirty="0">
              <a:solidFill>
                <a:prstClr val="white">
                  <a:lumMod val="65000"/>
                </a:prstClr>
              </a:solidFill>
              <a:latin typeface="+mn-lt"/>
              <a:cs typeface="Arial"/>
            </a:endParaRPr>
          </a:p>
        </p:txBody>
      </p:sp>
      <p:pic>
        <p:nvPicPr>
          <p:cNvPr id="1029" name="Picture 9" descr="HP_logo_old_NewBlue_SMALL.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507413" y="4538663"/>
            <a:ext cx="37623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gray">
          <a:xfrm>
            <a:off x="344488" y="4692650"/>
            <a:ext cx="322262" cy="149225"/>
          </a:xfrm>
          <a:prstGeom prst="rect">
            <a:avLst/>
          </a:prstGeom>
        </p:spPr>
        <p:txBody>
          <a:bodyPr wrap="none" lIns="0" anchor="ctr"/>
          <a:lstStyle/>
          <a:p>
            <a:pPr defTabSz="914400" fontAlgn="auto">
              <a:spcBef>
                <a:spcPts val="0"/>
              </a:spcBef>
              <a:spcAft>
                <a:spcPts val="0"/>
              </a:spcAft>
              <a:defRPr/>
            </a:pPr>
            <a:fld id="{FD5D4EAF-E550-4223-BAF8-15AE2D4CE552}" type="slidenum">
              <a:rPr lang="en-US" sz="700">
                <a:solidFill>
                  <a:prstClr val="white">
                    <a:lumMod val="65000"/>
                  </a:prstClr>
                </a:solidFill>
                <a:latin typeface="+mn-lt"/>
                <a:cs typeface="Arial"/>
              </a:rPr>
              <a:pPr defTabSz="914400" fontAlgn="auto">
                <a:spcBef>
                  <a:spcPts val="0"/>
                </a:spcBef>
                <a:spcAft>
                  <a:spcPts val="0"/>
                </a:spcAft>
                <a:defRPr/>
              </a:pPr>
              <a:t>‹#›</a:t>
            </a:fld>
            <a:endParaRPr lang="en-US" sz="700" dirty="0">
              <a:solidFill>
                <a:prstClr val="white">
                  <a:lumMod val="65000"/>
                </a:prstClr>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29" r:id="rId5"/>
    <p:sldLayoutId id="2147483837" r:id="rId6"/>
    <p:sldLayoutId id="2147483830" r:id="rId7"/>
    <p:sldLayoutId id="2147483838" r:id="rId8"/>
    <p:sldLayoutId id="2147483831" r:id="rId9"/>
    <p:sldLayoutId id="2147483832" r:id="rId10"/>
    <p:sldLayoutId id="2147483839" r:id="rId11"/>
    <p:sldLayoutId id="2147483841" r:id="rId12"/>
    <p:sldLayoutId id="2147483842" r:id="rId13"/>
    <p:sldLayoutId id="2147483855" r:id="rId14"/>
    <p:sldLayoutId id="2147483856" r:id="rId15"/>
  </p:sldLayoutIdLst>
  <p:timing>
    <p:tnLst>
      <p:par>
        <p:cTn id="1" dur="indefinite" restart="never" nodeType="tmRoot"/>
      </p:par>
    </p:tnLst>
  </p:timing>
  <p:hf hdr="0" ftr="0" dt="0"/>
  <p:txStyles>
    <p:titleStyle>
      <a:lvl1pPr algn="l" defTabSz="457200" rtl="0" fontAlgn="base">
        <a:spcBef>
          <a:spcPct val="0"/>
        </a:spcBef>
        <a:spcAft>
          <a:spcPct val="0"/>
        </a:spcAft>
        <a:defRPr lang="en-GB" sz="2800" b="1" kern="1200" dirty="0">
          <a:solidFill>
            <a:schemeClr val="tx1"/>
          </a:solidFill>
          <a:latin typeface="Arial"/>
          <a:ea typeface="+mj-ea"/>
          <a:cs typeface="Arial"/>
        </a:defRPr>
      </a:lvl1pPr>
      <a:lvl2pPr algn="l" defTabSz="457200" rtl="0" fontAlgn="base">
        <a:spcBef>
          <a:spcPct val="0"/>
        </a:spcBef>
        <a:spcAft>
          <a:spcPct val="0"/>
        </a:spcAft>
        <a:defRPr sz="2800" b="1">
          <a:solidFill>
            <a:schemeClr val="tx1"/>
          </a:solidFill>
          <a:latin typeface="Arial" pitchFamily="34" charset="0"/>
          <a:cs typeface="Arial" pitchFamily="34" charset="0"/>
        </a:defRPr>
      </a:lvl2pPr>
      <a:lvl3pPr algn="l" defTabSz="457200" rtl="0" fontAlgn="base">
        <a:spcBef>
          <a:spcPct val="0"/>
        </a:spcBef>
        <a:spcAft>
          <a:spcPct val="0"/>
        </a:spcAft>
        <a:defRPr sz="2800" b="1">
          <a:solidFill>
            <a:schemeClr val="tx1"/>
          </a:solidFill>
          <a:latin typeface="Arial" pitchFamily="34" charset="0"/>
          <a:cs typeface="Arial" pitchFamily="34" charset="0"/>
        </a:defRPr>
      </a:lvl3pPr>
      <a:lvl4pPr algn="l" defTabSz="457200" rtl="0" fontAlgn="base">
        <a:spcBef>
          <a:spcPct val="0"/>
        </a:spcBef>
        <a:spcAft>
          <a:spcPct val="0"/>
        </a:spcAft>
        <a:defRPr sz="2800" b="1">
          <a:solidFill>
            <a:schemeClr val="tx1"/>
          </a:solidFill>
          <a:latin typeface="Arial" pitchFamily="34" charset="0"/>
          <a:cs typeface="Arial" pitchFamily="34" charset="0"/>
        </a:defRPr>
      </a:lvl4pPr>
      <a:lvl5pPr algn="l" defTabSz="457200" rtl="0" fontAlgn="base">
        <a:spcBef>
          <a:spcPct val="0"/>
        </a:spcBef>
        <a:spcAft>
          <a:spcPct val="0"/>
        </a:spcAft>
        <a:defRPr sz="2800" b="1">
          <a:solidFill>
            <a:schemeClr val="tx1"/>
          </a:solidFill>
          <a:latin typeface="Arial" pitchFamily="34" charset="0"/>
          <a:cs typeface="Arial" pitchFamily="34" charset="0"/>
        </a:defRPr>
      </a:lvl5pPr>
      <a:lvl6pPr marL="457200" algn="l" defTabSz="457200" rtl="0" fontAlgn="base">
        <a:spcBef>
          <a:spcPct val="0"/>
        </a:spcBef>
        <a:spcAft>
          <a:spcPct val="0"/>
        </a:spcAft>
        <a:defRPr sz="2800" b="1">
          <a:solidFill>
            <a:schemeClr val="tx1"/>
          </a:solidFill>
          <a:latin typeface="Arial" pitchFamily="34" charset="0"/>
          <a:cs typeface="Arial" pitchFamily="34" charset="0"/>
        </a:defRPr>
      </a:lvl6pPr>
      <a:lvl7pPr marL="914400" algn="l" defTabSz="457200" rtl="0" fontAlgn="base">
        <a:spcBef>
          <a:spcPct val="0"/>
        </a:spcBef>
        <a:spcAft>
          <a:spcPct val="0"/>
        </a:spcAft>
        <a:defRPr sz="2800" b="1">
          <a:solidFill>
            <a:schemeClr val="tx1"/>
          </a:solidFill>
          <a:latin typeface="Arial" pitchFamily="34" charset="0"/>
          <a:cs typeface="Arial" pitchFamily="34" charset="0"/>
        </a:defRPr>
      </a:lvl7pPr>
      <a:lvl8pPr marL="1371600" algn="l" defTabSz="457200" rtl="0" fontAlgn="base">
        <a:spcBef>
          <a:spcPct val="0"/>
        </a:spcBef>
        <a:spcAft>
          <a:spcPct val="0"/>
        </a:spcAft>
        <a:defRPr sz="2800" b="1">
          <a:solidFill>
            <a:schemeClr val="tx1"/>
          </a:solidFill>
          <a:latin typeface="Arial" pitchFamily="34" charset="0"/>
          <a:cs typeface="Arial" pitchFamily="34" charset="0"/>
        </a:defRPr>
      </a:lvl8pPr>
      <a:lvl9pPr marL="1828800" algn="l" defTabSz="457200" rtl="0" fontAlgn="base">
        <a:spcBef>
          <a:spcPct val="0"/>
        </a:spcBef>
        <a:spcAft>
          <a:spcPct val="0"/>
        </a:spcAft>
        <a:defRPr sz="2800" b="1">
          <a:solidFill>
            <a:schemeClr val="tx1"/>
          </a:solidFill>
          <a:latin typeface="Arial" pitchFamily="34" charset="0"/>
          <a:cs typeface="Arial" pitchFamily="34" charset="0"/>
        </a:defRPr>
      </a:lvl9pPr>
    </p:titleStyle>
    <p:bodyStyle>
      <a:lvl1pPr algn="l" defTabSz="457200" rtl="0" fontAlgn="base">
        <a:lnSpc>
          <a:spcPct val="120000"/>
        </a:lnSpc>
        <a:spcBef>
          <a:spcPct val="0"/>
        </a:spcBef>
        <a:spcAft>
          <a:spcPts val="138"/>
        </a:spcAft>
        <a:buSzPct val="100000"/>
        <a:buFont typeface="Arial" pitchFamily="34" charset="0"/>
        <a:defRPr b="1" kern="1200">
          <a:solidFill>
            <a:schemeClr val="accent1"/>
          </a:solidFill>
          <a:latin typeface="Arial"/>
          <a:ea typeface="+mn-ea"/>
          <a:cs typeface="Arial"/>
        </a:defRPr>
      </a:lvl1pPr>
      <a:lvl2pPr algn="l" defTabSz="430213" rtl="0" fontAlgn="base">
        <a:lnSpc>
          <a:spcPct val="120000"/>
        </a:lnSpc>
        <a:spcBef>
          <a:spcPct val="0"/>
        </a:spcBef>
        <a:spcAft>
          <a:spcPts val="138"/>
        </a:spcAft>
        <a:buSzPct val="100000"/>
        <a:buFont typeface="Lucida Grande"/>
        <a:defRPr kern="1200">
          <a:solidFill>
            <a:schemeClr val="tx1"/>
          </a:solidFill>
          <a:latin typeface="Arial"/>
          <a:ea typeface="+mn-ea"/>
          <a:cs typeface="Arial"/>
        </a:defRPr>
      </a:lvl2pPr>
      <a:lvl3pPr marL="169863" indent="-169863" algn="l" defTabSz="457200" rtl="0" fontAlgn="base">
        <a:lnSpc>
          <a:spcPct val="120000"/>
        </a:lnSpc>
        <a:spcBef>
          <a:spcPct val="0"/>
        </a:spcBef>
        <a:spcAft>
          <a:spcPts val="138"/>
        </a:spcAft>
        <a:buFont typeface="Arial" pitchFamily="34" charset="0"/>
        <a:buChar char="•"/>
        <a:defRPr sz="1400" kern="1200">
          <a:solidFill>
            <a:schemeClr val="tx1"/>
          </a:solidFill>
          <a:latin typeface="Arial"/>
          <a:ea typeface="+mn-ea"/>
          <a:cs typeface="Arial"/>
        </a:defRPr>
      </a:lvl3pPr>
      <a:lvl4pPr marL="341313" indent="-180975" algn="l" defTabSz="457200" rtl="0" fontAlgn="base">
        <a:lnSpc>
          <a:spcPct val="120000"/>
        </a:lnSpc>
        <a:spcBef>
          <a:spcPct val="0"/>
        </a:spcBef>
        <a:spcAft>
          <a:spcPts val="138"/>
        </a:spcAft>
        <a:buSzPct val="80000"/>
        <a:buFont typeface="Lucida Grande"/>
        <a:buChar char="−"/>
        <a:defRPr lang="en-US" sz="1400" kern="1200" dirty="0">
          <a:solidFill>
            <a:schemeClr val="tx1"/>
          </a:solidFill>
          <a:latin typeface="Arial"/>
          <a:ea typeface="+mn-ea"/>
          <a:cs typeface="Arial"/>
        </a:defRPr>
      </a:lvl4pPr>
      <a:lvl5pPr marL="469900" indent="-150813" algn="l" defTabSz="457200" rtl="0" fontAlgn="base">
        <a:lnSpc>
          <a:spcPct val="120000"/>
        </a:lnSpc>
        <a:spcBef>
          <a:spcPct val="0"/>
        </a:spcBef>
        <a:spcAft>
          <a:spcPts val="138"/>
        </a:spcAft>
        <a:buFont typeface="Arial" pitchFamily="34" charset="0"/>
        <a:buChar char="•"/>
        <a:defRPr sz="1400" kern="1200">
          <a:solidFill>
            <a:schemeClr val="tx1"/>
          </a:solidFill>
          <a:latin typeface="Arial"/>
          <a:ea typeface="+mn-ea"/>
          <a:cs typeface="Arial"/>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458429"/>
            <a:ext cx="8126413" cy="3021666"/>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Slide Number Placeholder 2"/>
          <p:cNvSpPr>
            <a:spLocks noGrp="1"/>
          </p:cNvSpPr>
          <p:nvPr>
            <p:ph type="sldNum" sz="quarter" idx="4"/>
          </p:nvPr>
        </p:nvSpPr>
        <p:spPr bwMode="black">
          <a:xfrm>
            <a:off x="348905" y="4711116"/>
            <a:ext cx="182186" cy="107722"/>
          </a:xfrm>
          <a:prstGeom prst="rect">
            <a:avLst/>
          </a:prstGeom>
          <a:noFill/>
        </p:spPr>
        <p:txBody>
          <a:bodyPr wrap="square" lIns="0" tIns="0" rIns="0" bIns="0" rtlCol="0" anchor="t" anchorCtr="0">
            <a:spAutoFit/>
          </a:bodyPr>
          <a:lstStyle>
            <a:lvl1pPr>
              <a:lnSpc>
                <a:spcPct val="100000"/>
              </a:lnSpc>
              <a:defRPr lang="en-US" sz="700" b="0" i="0" smtClean="0">
                <a:solidFill>
                  <a:srgbClr val="A6A6A6"/>
                </a:solidFill>
                <a:latin typeface="Arial"/>
                <a:cs typeface="Arial"/>
              </a:defRPr>
            </a:lvl1pPr>
          </a:lstStyle>
          <a:p>
            <a:pPr marL="190800" indent="-190800" fontAlgn="auto">
              <a:spcBef>
                <a:spcPts val="0"/>
              </a:spcBef>
              <a:spcAft>
                <a:spcPts val="0"/>
              </a:spcAft>
            </a:pPr>
            <a:fld id="{33088DE5-1DDF-C242-AF39-BA25983D68D6}" type="slidenum">
              <a:rPr/>
              <a:pPr marL="190800" indent="-190800" fontAlgn="auto">
                <a:spcBef>
                  <a:spcPts val="0"/>
                </a:spcBef>
                <a:spcAft>
                  <a:spcPts val="0"/>
                </a:spcAft>
              </a:pPr>
              <a:t>‹#›</a:t>
            </a:fld>
            <a:endParaRPr dirty="0"/>
          </a:p>
        </p:txBody>
      </p:sp>
      <p:sp>
        <p:nvSpPr>
          <p:cNvPr id="9" name="TextBox 8"/>
          <p:cNvSpPr txBox="1"/>
          <p:nvPr/>
        </p:nvSpPr>
        <p:spPr>
          <a:xfrm>
            <a:off x="444500" y="4662916"/>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white">
                    <a:lumMod val="65000"/>
                  </a:prstClr>
                </a:solidFill>
                <a:latin typeface="Arial"/>
                <a:cs typeface="Arial"/>
              </a:rPr>
              <a:t>© Copyright 2012 Hewlett-Packard Development Company, L.P. </a:t>
            </a:r>
            <a:br>
              <a:rPr lang="en-US" sz="700" dirty="0" smtClean="0">
                <a:solidFill>
                  <a:prstClr val="white">
                    <a:lumMod val="65000"/>
                  </a:prstClr>
                </a:solidFill>
                <a:latin typeface="Arial"/>
                <a:cs typeface="Arial"/>
              </a:rPr>
            </a:br>
            <a:r>
              <a:rPr lang="en-US" sz="700" dirty="0" smtClean="0">
                <a:solidFill>
                  <a:prstClr val="white">
                    <a:lumMod val="65000"/>
                  </a:prstClr>
                </a:solidFill>
                <a:latin typeface="Arial"/>
                <a:cs typeface="Arial"/>
              </a:rPr>
              <a:t>The information contained herein is subject to change without notice.</a:t>
            </a:r>
          </a:p>
          <a:p>
            <a:pPr fontAlgn="auto">
              <a:spcBef>
                <a:spcPts val="0"/>
              </a:spcBef>
              <a:spcAft>
                <a:spcPts val="0"/>
              </a:spcAft>
            </a:pPr>
            <a:endParaRPr lang="en-US" sz="700" dirty="0">
              <a:solidFill>
                <a:prstClr val="white">
                  <a:lumMod val="65000"/>
                </a:prstClr>
              </a:solidFill>
              <a:latin typeface="Arial"/>
              <a:cs typeface="Arial"/>
            </a:endParaRPr>
          </a:p>
        </p:txBody>
      </p:sp>
      <p:pic>
        <p:nvPicPr>
          <p:cNvPr id="10" name="Picture 9" descr="HP_logo_old_NewBlue_SMALL.png"/>
          <p:cNvPicPr>
            <a:picLocks noChangeAspect="1"/>
          </p:cNvPicPr>
          <p:nvPr/>
        </p:nvPicPr>
        <p:blipFill>
          <a:blip r:embed="rId12"/>
          <a:stretch>
            <a:fillRect/>
          </a:stretch>
        </p:blipFill>
        <p:spPr>
          <a:xfrm>
            <a:off x="8507084" y="4539287"/>
            <a:ext cx="376566" cy="372802"/>
          </a:xfrm>
          <a:prstGeom prst="rect">
            <a:avLst/>
          </a:prstGeom>
        </p:spPr>
      </p:pic>
    </p:spTree>
    <p:extLst>
      <p:ext uri="{BB962C8B-B14F-4D97-AF65-F5344CB8AC3E}">
        <p14:creationId xmlns:p14="http://schemas.microsoft.com/office/powerpoint/2010/main" val="393997375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chemeClr val="tx1"/>
          </a:solidFill>
          <a:latin typeface="Arial"/>
          <a:ea typeface="+mj-ea"/>
          <a:cs typeface="Arial"/>
        </a:defRPr>
      </a:lvl1pPr>
    </p:titleStyle>
    <p:bodyStyle>
      <a:lvl1pPr marL="0" indent="0" algn="l" defTabSz="457200" rtl="0" eaLnBrk="1" latinLnBrk="0" hangingPunct="1">
        <a:lnSpc>
          <a:spcPct val="120000"/>
        </a:lnSpc>
        <a:spcBef>
          <a:spcPts val="0"/>
        </a:spcBef>
        <a:spcAft>
          <a:spcPts val="140"/>
        </a:spcAft>
        <a:buSzPct val="100000"/>
        <a:buFont typeface="Arial"/>
        <a:buNone/>
        <a:defRPr sz="1800" b="1" i="0" kern="1200">
          <a:solidFill>
            <a:schemeClr val="accent1"/>
          </a:solidFill>
          <a:latin typeface="Arial"/>
          <a:ea typeface="+mn-ea"/>
          <a:cs typeface="Arial"/>
        </a:defRPr>
      </a:lvl1pPr>
      <a:lvl2pPr marL="0" indent="0" algn="l" defTabSz="430213" rtl="0" eaLnBrk="1" latinLnBrk="0" hangingPunct="1">
        <a:lnSpc>
          <a:spcPct val="120000"/>
        </a:lnSpc>
        <a:spcBef>
          <a:spcPts val="0"/>
        </a:spcBef>
        <a:spcAft>
          <a:spcPts val="140"/>
        </a:spcAft>
        <a:buSzPct val="100000"/>
        <a:buFont typeface="Lucida Grande"/>
        <a:buNone/>
        <a:defRPr sz="1800" b="0" i="0" kern="1200">
          <a:solidFill>
            <a:schemeClr val="tx1"/>
          </a:solidFill>
          <a:latin typeface="Arial"/>
          <a:ea typeface="+mn-ea"/>
          <a:cs typeface="Arial"/>
        </a:defRPr>
      </a:lvl2pPr>
      <a:lvl3pPr marL="169863" indent="-169863" algn="l" defTabSz="457200" rtl="0" eaLnBrk="1" latinLnBrk="0" hangingPunct="1">
        <a:lnSpc>
          <a:spcPct val="120000"/>
        </a:lnSpc>
        <a:spcBef>
          <a:spcPts val="0"/>
        </a:spcBef>
        <a:spcAft>
          <a:spcPts val="140"/>
        </a:spcAft>
        <a:buFont typeface="Arial"/>
        <a:buChar char="•"/>
        <a:defRPr sz="1400" b="0" i="0" kern="1200">
          <a:solidFill>
            <a:schemeClr val="tx1"/>
          </a:solidFill>
          <a:latin typeface="Arial"/>
          <a:ea typeface="+mn-ea"/>
          <a:cs typeface="Arial"/>
        </a:defRPr>
      </a:lvl3pPr>
      <a:lvl4pPr marL="341313" indent="-180975" algn="l" defTabSz="457200" rtl="0" eaLnBrk="1" latinLnBrk="0" hangingPunct="1">
        <a:lnSpc>
          <a:spcPct val="120000"/>
        </a:lnSpc>
        <a:spcBef>
          <a:spcPts val="0"/>
        </a:spcBef>
        <a:spcAft>
          <a:spcPts val="140"/>
        </a:spcAft>
        <a:buSzPct val="80000"/>
        <a:buFont typeface="Lucida Grande"/>
        <a:buChar char="−"/>
        <a:defRPr lang="en-US" sz="1400" b="0" i="0" kern="1200" dirty="0" smtClean="0">
          <a:solidFill>
            <a:schemeClr val="tx1"/>
          </a:solidFill>
          <a:latin typeface="Arial"/>
          <a:ea typeface="+mn-ea"/>
          <a:cs typeface="Arial"/>
        </a:defRPr>
      </a:lvl4pPr>
      <a:lvl5pPr marL="469900" indent="-150813" algn="l" defTabSz="457200" rtl="0" eaLnBrk="1" latinLnBrk="0" hangingPunct="1">
        <a:lnSpc>
          <a:spcPct val="120000"/>
        </a:lnSpc>
        <a:spcBef>
          <a:spcPts val="0"/>
        </a:spcBef>
        <a:spcAft>
          <a:spcPts val="140"/>
        </a:spcAft>
        <a:buFont typeface="Arial"/>
        <a:buChar char="•"/>
        <a:tabLst/>
        <a:defRPr sz="1400" b="0" i="0" kern="1200">
          <a:solidFill>
            <a:schemeClr val="tx1"/>
          </a:solidFill>
          <a:latin typeface="Arial"/>
          <a:ea typeface="+mn-ea"/>
          <a:cs typeface="Arial"/>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fontAlgn="auto">
              <a:spcBef>
                <a:spcPts val="0"/>
              </a:spcBef>
              <a:spcAft>
                <a:spcPts val="0"/>
              </a:spcAft>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defTabSz="914400" fontAlgn="auto">
              <a:spcBef>
                <a:spcPts val="0"/>
              </a:spcBef>
              <a:spcAft>
                <a:spcPts val="0"/>
              </a:spcAft>
            </a:pPr>
            <a:fld id="{6C5AF65D-6854-49AF-ABC5-48B5BA0EA842}" type="slidenum">
              <a:rPr lang="en-US" sz="700" smtClean="0">
                <a:solidFill>
                  <a:srgbClr val="B9B8BB"/>
                </a:solidFill>
                <a:latin typeface="HP Simplified"/>
                <a:cs typeface="HP Simplified"/>
              </a:rPr>
              <a:pPr defTabSz="914400" fontAlgn="auto">
                <a:spcBef>
                  <a:spcPts val="0"/>
                </a:spcBef>
                <a:spcAft>
                  <a:spcPts val="0"/>
                </a:spcAft>
              </a:pPr>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87113366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3.png"/><Relationship Id="rId7" Type="http://schemas.openxmlformats.org/officeDocument/2006/relationships/hyperlink" Target="http://www.google.com/imgres?imgurl=http://www.sxc.hu/pic/m/f/fo/foxumon/1156572_cd_rom.jpg&amp;imgrefurl=http://www.sxc.hu/photo/1156572&amp;usg=__4JK6xPOQ2xkigvSIz6r-nHZENv4=&amp;h=225&amp;w=300&amp;sz=6&amp;hl=en&amp;start=27&amp;zoom=1&amp;itbs=1&amp;tbnid=oxMVvexXpRL-6M:&amp;tbnh=87&amp;tbnw=116&amp;prev=/search?q=cd+rom&amp;start=20&amp;hl=en&amp;sa=N&amp;biw=1259&amp;bih=541&amp;gbv=2&amp;ndsp=20&amp;tbm=isch&amp;ei=eu4LTu2hCcucgQe1q6DLDQ"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opennetworking.org/images/stories/downloads/white-papers/wp-sdn-newnorm.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wmf"/><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hyperlink" Target="http://www.google.com/imgres?imgurl=http://www.sxc.hu/pic/m/f/fo/foxumon/1156572_cd_rom.jpg&amp;imgrefurl=http://www.sxc.hu/photo/1156572&amp;usg=__4JK6xPOQ2xkigvSIz6r-nHZENv4=&amp;h=225&amp;w=300&amp;sz=6&amp;hl=en&amp;start=27&amp;zoom=1&amp;itbs=1&amp;tbnid=oxMVvexXpRL-6M:&amp;tbnh=87&amp;tbnw=116&amp;prev=/search?q=cd+rom&amp;start=20&amp;hl=en&amp;sa=N&amp;biw=1259&amp;bih=541&amp;gbv=2&amp;ndsp=20&amp;tbm=isch&amp;ei=eu4LTu2hCcucgQe1q6DLDQ"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imgres?imgurl=http://www.sxc.hu/pic/m/f/fo/foxumon/1156572_cd_rom.jpg&amp;imgrefurl=http://www.sxc.hu/photo/1156572&amp;usg=__4JK6xPOQ2xkigvSIz6r-nHZENv4=&amp;h=225&amp;w=300&amp;sz=6&amp;hl=en&amp;start=27&amp;zoom=1&amp;itbs=1&amp;tbnid=oxMVvexXpRL-6M:&amp;tbnh=87&amp;tbnw=116&amp;prev=/search?q=cd+rom&amp;start=20&amp;hl=en&amp;sa=N&amp;biw=1259&amp;bih=541&amp;gbv=2&amp;ndsp=20&amp;tbm=isch&amp;ei=eu4LTu2hCcucgQe1q6DLDQ" TargetMode="External"/><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2.png"/><Relationship Id="rId10" Type="http://schemas.openxmlformats.org/officeDocument/2006/relationships/image" Target="../media/image30.png"/><Relationship Id="rId4" Type="http://schemas.openxmlformats.org/officeDocument/2006/relationships/image" Target="../media/image31.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17346" y="1812733"/>
            <a:ext cx="5400944" cy="1181862"/>
          </a:xfrm>
        </p:spPr>
        <p:txBody>
          <a:bodyPr/>
          <a:lstStyle/>
          <a:p>
            <a:r>
              <a:rPr lang="en-US" dirty="0" smtClean="0">
                <a:solidFill>
                  <a:schemeClr val="tx2"/>
                </a:solidFill>
                <a:latin typeface="HP Simplified" pitchFamily="34" charset="0"/>
              </a:rPr>
              <a:t>Software </a:t>
            </a:r>
            <a:r>
              <a:rPr lang="en-US" dirty="0">
                <a:solidFill>
                  <a:schemeClr val="tx2"/>
                </a:solidFill>
                <a:latin typeface="HP Simplified" pitchFamily="34" charset="0"/>
              </a:rPr>
              <a:t>D</a:t>
            </a:r>
            <a:r>
              <a:rPr lang="en-US" dirty="0" smtClean="0">
                <a:solidFill>
                  <a:schemeClr val="tx2"/>
                </a:solidFill>
                <a:latin typeface="HP Simplified" pitchFamily="34" charset="0"/>
              </a:rPr>
              <a:t>efined Networks (SDN)</a:t>
            </a:r>
            <a:endParaRPr lang="en-US" dirty="0">
              <a:solidFill>
                <a:schemeClr val="tx2"/>
              </a:solidFill>
              <a:latin typeface="HP Simplified" pitchFamily="34" charset="0"/>
            </a:endParaRPr>
          </a:p>
        </p:txBody>
      </p:sp>
      <p:sp>
        <p:nvSpPr>
          <p:cNvPr id="7" name="Subtitle 6"/>
          <p:cNvSpPr>
            <a:spLocks noGrp="1"/>
          </p:cNvSpPr>
          <p:nvPr>
            <p:ph type="subTitle" idx="1"/>
          </p:nvPr>
        </p:nvSpPr>
        <p:spPr/>
        <p:txBody>
          <a:bodyPr/>
          <a:lstStyle/>
          <a:p>
            <a:r>
              <a:rPr lang="en-US" dirty="0" smtClean="0">
                <a:latin typeface="HP Simplified" pitchFamily="34" charset="0"/>
              </a:rPr>
              <a:t/>
            </a:r>
            <a:br>
              <a:rPr lang="en-US" dirty="0" smtClean="0">
                <a:latin typeface="HP Simplified" pitchFamily="34" charset="0"/>
              </a:rPr>
            </a:br>
            <a:r>
              <a:rPr lang="en-US" dirty="0" smtClean="0">
                <a:latin typeface="HP Simplified" pitchFamily="34" charset="0"/>
              </a:rPr>
              <a:t>Deepak </a:t>
            </a:r>
            <a:r>
              <a:rPr lang="en-US" dirty="0" err="1" smtClean="0">
                <a:latin typeface="HP Simplified" pitchFamily="34" charset="0"/>
              </a:rPr>
              <a:t>Munjal</a:t>
            </a:r>
            <a:r>
              <a:rPr lang="en-US" dirty="0" smtClean="0">
                <a:latin typeface="HP Simplified" pitchFamily="34" charset="0"/>
              </a:rPr>
              <a:t/>
            </a:r>
            <a:br>
              <a:rPr lang="en-US" dirty="0" smtClean="0">
                <a:latin typeface="HP Simplified" pitchFamily="34" charset="0"/>
              </a:rPr>
            </a:br>
            <a:r>
              <a:rPr lang="en-US" dirty="0" smtClean="0">
                <a:latin typeface="HP Simplified" pitchFamily="34" charset="0"/>
              </a:rPr>
              <a:t>Technologist, HP Networking</a:t>
            </a:r>
            <a:endParaRPr lang="en-US" dirty="0">
              <a:latin typeface="HP Simplified" pitchFamily="34" charset="0"/>
            </a:endParaRPr>
          </a:p>
        </p:txBody>
      </p:sp>
    </p:spTree>
    <p:extLst>
      <p:ext uri="{BB962C8B-B14F-4D97-AF65-F5344CB8AC3E}">
        <p14:creationId xmlns:p14="http://schemas.microsoft.com/office/powerpoint/2010/main" val="1811372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8"/>
          <p:cNvSpPr>
            <a:spLocks noGrp="1"/>
          </p:cNvSpPr>
          <p:nvPr>
            <p:ph type="subTitle" idx="1"/>
          </p:nvPr>
        </p:nvSpPr>
        <p:spPr>
          <a:xfrm>
            <a:off x="331788" y="750888"/>
            <a:ext cx="8459787" cy="277812"/>
          </a:xfrm>
        </p:spPr>
        <p:txBody>
          <a:bodyPr/>
          <a:lstStyle/>
          <a:p>
            <a:pPr>
              <a:spcBef>
                <a:spcPts val="600"/>
              </a:spcBef>
            </a:pPr>
            <a:r>
              <a:rPr lang="en-US" smtClean="0">
                <a:solidFill>
                  <a:schemeClr val="tx1"/>
                </a:solidFill>
                <a:latin typeface="HP Simplified" pitchFamily="34" charset="0"/>
                <a:cs typeface="Arial" pitchFamily="34" charset="0"/>
              </a:rPr>
              <a:t>Delivering Advanced Traffic Characterization &amp; Orchestration</a:t>
            </a:r>
          </a:p>
        </p:txBody>
      </p:sp>
      <p:sp>
        <p:nvSpPr>
          <p:cNvPr id="28" name="Title 27"/>
          <p:cNvSpPr>
            <a:spLocks noGrp="1"/>
          </p:cNvSpPr>
          <p:nvPr>
            <p:ph type="title"/>
          </p:nvPr>
        </p:nvSpPr>
        <p:spPr>
          <a:xfrm>
            <a:off x="331788" y="234950"/>
            <a:ext cx="8459787" cy="430213"/>
          </a:xfrm>
        </p:spPr>
        <p:txBody>
          <a:bodyPr rtlCol="0"/>
          <a:lstStyle/>
          <a:p>
            <a:pPr fontAlgn="auto">
              <a:spcAft>
                <a:spcPts val="0"/>
              </a:spcAft>
              <a:defRPr/>
            </a:pPr>
            <a:r>
              <a:rPr lang="en-US" dirty="0" smtClean="0">
                <a:latin typeface="HP Simplified" pitchFamily="34" charset="0"/>
              </a:rPr>
              <a:t>CERN: Distributed Load Balancing Application</a:t>
            </a:r>
            <a:endParaRPr lang="en-US" dirty="0">
              <a:solidFill>
                <a:schemeClr val="bg1">
                  <a:lumMod val="75000"/>
                </a:schemeClr>
              </a:solidFill>
              <a:latin typeface="HP Simplified" pitchFamily="34" charset="0"/>
            </a:endParaRPr>
          </a:p>
        </p:txBody>
      </p:sp>
      <p:sp>
        <p:nvSpPr>
          <p:cNvPr id="21508" name="Text Placeholder 3"/>
          <p:cNvSpPr>
            <a:spLocks noGrp="1"/>
          </p:cNvSpPr>
          <p:nvPr>
            <p:ph type="body" sz="quarter" idx="14"/>
          </p:nvPr>
        </p:nvSpPr>
        <p:spPr>
          <a:xfrm>
            <a:off x="4686300" y="1473200"/>
            <a:ext cx="4186238" cy="3165475"/>
          </a:xfrm>
        </p:spPr>
        <p:txBody>
          <a:bodyPr/>
          <a:lstStyle/>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Characterizes &amp; load balances for increased scalability</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Optimized traffic distribution with synchronization across load balancers</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Adaptive load balancing based on application feedback</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Leverages OpenFlow-enabled HP Switches; eliminate the need for dedicated hardware</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Runs on Virtual Application Networks SDN Controller with Open APIs</a:t>
            </a:r>
          </a:p>
        </p:txBody>
      </p:sp>
      <p:sp>
        <p:nvSpPr>
          <p:cNvPr id="2" name="Rectangle 1"/>
          <p:cNvSpPr/>
          <p:nvPr/>
        </p:nvSpPr>
        <p:spPr>
          <a:xfrm>
            <a:off x="350838" y="1473200"/>
            <a:ext cx="4162425" cy="27193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6" name="Rectangle 15"/>
          <p:cNvSpPr/>
          <p:nvPr/>
        </p:nvSpPr>
        <p:spPr>
          <a:xfrm>
            <a:off x="763588" y="1951038"/>
            <a:ext cx="1631950" cy="15986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pic>
        <p:nvPicPr>
          <p:cNvPr id="21511" name="Picture 2" descr="http://1.bp.blogspot.com/-erRw4olhqQY/T7cWp_Wdn7I/AAAAAAAAAoI/lQeUb9fYR7c/s1600/400px-cern_logo_black-sv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2211388"/>
            <a:ext cx="1055687"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descr="http://www.openflow.org/img/newlogo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113" y="3784600"/>
            <a:ext cx="1038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5"/>
          <a:srcRect/>
          <a:stretch>
            <a:fillRect/>
          </a:stretch>
        </p:blipFill>
        <p:spPr bwMode="auto">
          <a:xfrm>
            <a:off x="3125788" y="1963738"/>
            <a:ext cx="765175" cy="787400"/>
          </a:xfrm>
          <a:prstGeom prst="rect">
            <a:avLst/>
          </a:prstGeom>
          <a:noFill/>
          <a:ln w="12700" cap="flat">
            <a:noFill/>
            <a:miter lim="800000"/>
            <a:headEnd/>
            <a:tailEnd/>
          </a:ln>
          <a:effectLst>
            <a:outerShdw algn="ctr" rotWithShape="0">
              <a:srgbClr val="0080FF"/>
            </a:outerShdw>
          </a:effectLst>
        </p:spPr>
      </p:pic>
      <p:pic>
        <p:nvPicPr>
          <p:cNvPr id="21514" name="Picture 22" descr="New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57538" y="1952625"/>
            <a:ext cx="5207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http://t1.gstatic.com/images?q=tbn:ANd9GcTlr5q3HNNwKUvl39XT2ySnuL4gFloB6OqcAWx4pHSLPBGCUYq5zIwbDZg">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82963" y="2211388"/>
            <a:ext cx="809625" cy="631825"/>
          </a:xfrm>
          <a:prstGeom prst="rect">
            <a:avLst/>
          </a:prstGeom>
          <a:effectLst>
            <a:outerShdw blurRad="63500" sx="102000" sy="102000" algn="ctr" rotWithShape="0">
              <a:schemeClr val="bg1">
                <a:alpha val="40000"/>
              </a:schemeClr>
            </a:outerShdw>
          </a:effectLst>
        </p:spPr>
      </p:pic>
      <p:pic>
        <p:nvPicPr>
          <p:cNvPr id="21516" name="Picture 5" descr="C:\Users\shaikkas\AppData\Local\Microsoft\Windows\Temporary Internet Files\Content.Outlook\778IHB57\DL380p_FrontBezel_Tran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1888" y="2513013"/>
            <a:ext cx="22447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Box 26"/>
          <p:cNvSpPr txBox="1">
            <a:spLocks noChangeArrowheads="1"/>
          </p:cNvSpPr>
          <p:nvPr/>
        </p:nvSpPr>
        <p:spPr bwMode="auto">
          <a:xfrm>
            <a:off x="2751138" y="3419475"/>
            <a:ext cx="185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b="1">
                <a:latin typeface="HP Simplified" pitchFamily="34" charset="0"/>
              </a:rPr>
              <a:t>Virtual Application Networks </a:t>
            </a:r>
          </a:p>
          <a:p>
            <a:r>
              <a:rPr lang="en-US" sz="1000" b="1">
                <a:latin typeface="HP Simplified" pitchFamily="34" charset="0"/>
              </a:rPr>
              <a:t>SDN Controller</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339725" y="304800"/>
            <a:ext cx="8375650" cy="469900"/>
          </a:xfrm>
        </p:spPr>
        <p:txBody>
          <a:bodyPr>
            <a:spAutoFit/>
          </a:bodyPr>
          <a:lstStyle/>
          <a:p>
            <a:pPr fontAlgn="base">
              <a:spcAft>
                <a:spcPct val="0"/>
              </a:spcAft>
            </a:pPr>
            <a:r>
              <a:rPr lang="en-US" altLang="zh-CN" smtClean="0">
                <a:solidFill>
                  <a:schemeClr val="tx1"/>
                </a:solidFill>
                <a:latin typeface="HP Simplified" pitchFamily="34" charset="0"/>
                <a:cs typeface="Arial" pitchFamily="34" charset="0"/>
              </a:rPr>
              <a:t>HP Delivers Complete Single-Touch SDN Solution Today </a:t>
            </a:r>
            <a:endParaRPr lang="en-US" smtClean="0">
              <a:latin typeface="HP Simplified" pitchFamily="34" charset="0"/>
              <a:cs typeface="Arial" pitchFamily="34" charset="0"/>
            </a:endParaRPr>
          </a:p>
        </p:txBody>
      </p:sp>
      <p:sp>
        <p:nvSpPr>
          <p:cNvPr id="192" name="Rectangle 191"/>
          <p:cNvSpPr/>
          <p:nvPr/>
        </p:nvSpPr>
        <p:spPr>
          <a:xfrm>
            <a:off x="350838" y="2687638"/>
            <a:ext cx="2468562" cy="582612"/>
          </a:xfrm>
          <a:prstGeom prst="rect">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93" name="Round Single Corner Rectangle 192"/>
          <p:cNvSpPr/>
          <p:nvPr/>
        </p:nvSpPr>
        <p:spPr>
          <a:xfrm flipH="1">
            <a:off x="350838" y="1174750"/>
            <a:ext cx="2468562" cy="1435100"/>
          </a:xfrm>
          <a:prstGeom prst="round1Rect">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94" name="Round Single Corner Rectangle 193"/>
          <p:cNvSpPr/>
          <p:nvPr/>
        </p:nvSpPr>
        <p:spPr>
          <a:xfrm flipV="1">
            <a:off x="350838" y="3359150"/>
            <a:ext cx="2468562" cy="1319213"/>
          </a:xfrm>
          <a:prstGeom prst="round1Rect">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grpSp>
        <p:nvGrpSpPr>
          <p:cNvPr id="25606" name="Group 167"/>
          <p:cNvGrpSpPr>
            <a:grpSpLocks/>
          </p:cNvGrpSpPr>
          <p:nvPr/>
        </p:nvGrpSpPr>
        <p:grpSpPr bwMode="auto">
          <a:xfrm>
            <a:off x="601663" y="2747963"/>
            <a:ext cx="1985962" cy="473075"/>
            <a:chOff x="3668872" y="3036908"/>
            <a:chExt cx="1985805" cy="1866894"/>
          </a:xfrm>
        </p:grpSpPr>
        <p:sp>
          <p:nvSpPr>
            <p:cNvPr id="169" name="Oval 168"/>
            <p:cNvSpPr/>
            <p:nvPr/>
          </p:nvSpPr>
          <p:spPr>
            <a:xfrm>
              <a:off x="3749828" y="3055700"/>
              <a:ext cx="1828655" cy="1829306"/>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0" name="Oval 169"/>
            <p:cNvSpPr/>
            <p:nvPr/>
          </p:nvSpPr>
          <p:spPr>
            <a:xfrm>
              <a:off x="3841895" y="3143407"/>
              <a:ext cx="1646108" cy="164763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1" name="Oval 170"/>
            <p:cNvSpPr/>
            <p:nvPr/>
          </p:nvSpPr>
          <p:spPr>
            <a:xfrm>
              <a:off x="4329220" y="3613265"/>
              <a:ext cx="685746" cy="682855"/>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2" name="Rectangle 11"/>
            <p:cNvSpPr>
              <a:spLocks noChangeArrowheads="1"/>
            </p:cNvSpPr>
            <p:nvPr/>
          </p:nvSpPr>
          <p:spPr bwMode="auto">
            <a:xfrm>
              <a:off x="5426095" y="3870117"/>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3" name="Rectangle 11"/>
            <p:cNvSpPr>
              <a:spLocks noChangeArrowheads="1"/>
            </p:cNvSpPr>
            <p:nvPr/>
          </p:nvSpPr>
          <p:spPr bwMode="auto">
            <a:xfrm>
              <a:off x="5049888" y="3180995"/>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4" name="Rectangle 11"/>
            <p:cNvSpPr>
              <a:spLocks noChangeArrowheads="1"/>
            </p:cNvSpPr>
            <p:nvPr/>
          </p:nvSpPr>
          <p:spPr bwMode="auto">
            <a:xfrm>
              <a:off x="5321328" y="3494232"/>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5" name="Rectangle 11"/>
            <p:cNvSpPr>
              <a:spLocks noChangeArrowheads="1"/>
            </p:cNvSpPr>
            <p:nvPr/>
          </p:nvSpPr>
          <p:spPr bwMode="auto">
            <a:xfrm>
              <a:off x="5321328" y="4289857"/>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6" name="Rectangle 11"/>
            <p:cNvSpPr>
              <a:spLocks noChangeArrowheads="1"/>
            </p:cNvSpPr>
            <p:nvPr/>
          </p:nvSpPr>
          <p:spPr bwMode="auto">
            <a:xfrm>
              <a:off x="5049888" y="4615624"/>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7" name="Rectangle 11"/>
            <p:cNvSpPr>
              <a:spLocks noChangeArrowheads="1"/>
            </p:cNvSpPr>
            <p:nvPr/>
          </p:nvSpPr>
          <p:spPr bwMode="auto">
            <a:xfrm>
              <a:off x="4049842" y="3174732"/>
              <a:ext cx="228582" cy="13155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8" name="Rectangle 11"/>
            <p:cNvSpPr>
              <a:spLocks noChangeArrowheads="1"/>
            </p:cNvSpPr>
            <p:nvPr/>
          </p:nvSpPr>
          <p:spPr bwMode="auto">
            <a:xfrm>
              <a:off x="4049842" y="4609357"/>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9" name="Rectangle 11"/>
            <p:cNvSpPr>
              <a:spLocks noChangeArrowheads="1"/>
            </p:cNvSpPr>
            <p:nvPr/>
          </p:nvSpPr>
          <p:spPr bwMode="auto">
            <a:xfrm>
              <a:off x="3786338" y="3487970"/>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80" name="Rectangle 11"/>
            <p:cNvSpPr>
              <a:spLocks noChangeArrowheads="1"/>
            </p:cNvSpPr>
            <p:nvPr/>
          </p:nvSpPr>
          <p:spPr bwMode="auto">
            <a:xfrm>
              <a:off x="3786338" y="4289857"/>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cxnSp>
          <p:nvCxnSpPr>
            <p:cNvPr id="181" name="Straight Connector 180"/>
            <p:cNvCxnSpPr>
              <a:stCxn id="177" idx="2"/>
              <a:endCxn id="176" idx="0"/>
            </p:cNvCxnSpPr>
            <p:nvPr/>
          </p:nvCxnSpPr>
          <p:spPr>
            <a:xfrm>
              <a:off x="4164133" y="3306290"/>
              <a:ext cx="1000046" cy="1309334"/>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73" idx="2"/>
              <a:endCxn id="178" idx="0"/>
            </p:cNvCxnSpPr>
            <p:nvPr/>
          </p:nvCxnSpPr>
          <p:spPr>
            <a:xfrm flipH="1">
              <a:off x="4164133" y="3318820"/>
              <a:ext cx="1000046" cy="1290537"/>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70" idx="0"/>
              <a:endCxn id="170" idx="4"/>
            </p:cNvCxnSpPr>
            <p:nvPr/>
          </p:nvCxnSpPr>
          <p:spPr>
            <a:xfrm>
              <a:off x="4664155" y="3143407"/>
              <a:ext cx="0" cy="1647630"/>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74" idx="2"/>
              <a:endCxn id="180" idx="0"/>
            </p:cNvCxnSpPr>
            <p:nvPr/>
          </p:nvCxnSpPr>
          <p:spPr>
            <a:xfrm flipH="1">
              <a:off x="3900629" y="3632057"/>
              <a:ext cx="1534991" cy="657800"/>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79" idx="2"/>
              <a:endCxn id="175" idx="0"/>
            </p:cNvCxnSpPr>
            <p:nvPr/>
          </p:nvCxnSpPr>
          <p:spPr>
            <a:xfrm>
              <a:off x="3900629" y="3625794"/>
              <a:ext cx="1534991" cy="664063"/>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87" idx="3"/>
              <a:endCxn id="172" idx="1"/>
            </p:cNvCxnSpPr>
            <p:nvPr/>
          </p:nvCxnSpPr>
          <p:spPr>
            <a:xfrm flipV="1">
              <a:off x="3897454" y="3939031"/>
              <a:ext cx="1528641" cy="25059"/>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87" name="Rectangle 11"/>
            <p:cNvSpPr>
              <a:spLocks noChangeArrowheads="1"/>
            </p:cNvSpPr>
            <p:nvPr/>
          </p:nvSpPr>
          <p:spPr bwMode="auto">
            <a:xfrm>
              <a:off x="3668872" y="3901443"/>
              <a:ext cx="228582" cy="13155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88" name="Rectangle 11"/>
            <p:cNvSpPr>
              <a:spLocks noChangeArrowheads="1"/>
            </p:cNvSpPr>
            <p:nvPr/>
          </p:nvSpPr>
          <p:spPr bwMode="auto">
            <a:xfrm>
              <a:off x="4557802" y="3888913"/>
              <a:ext cx="228582" cy="13155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89" name="Rectangle 11"/>
            <p:cNvSpPr>
              <a:spLocks noChangeArrowheads="1"/>
            </p:cNvSpPr>
            <p:nvPr/>
          </p:nvSpPr>
          <p:spPr bwMode="auto">
            <a:xfrm>
              <a:off x="4553039" y="3036908"/>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90" name="Rectangle 11"/>
            <p:cNvSpPr>
              <a:spLocks noChangeArrowheads="1"/>
            </p:cNvSpPr>
            <p:nvPr/>
          </p:nvSpPr>
          <p:spPr bwMode="auto">
            <a:xfrm>
              <a:off x="4557802" y="4765978"/>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pic>
        <p:nvPicPr>
          <p:cNvPr id="195" name="Picture 194" descr="Flex ver 1.1_final.png"/>
          <p:cNvPicPr>
            <a:picLocks noChangeAspect="1"/>
          </p:cNvPicPr>
          <p:nvPr/>
        </p:nvPicPr>
        <p:blipFill>
          <a:blip r:embed="rId3"/>
          <a:stretch>
            <a:fillRect/>
          </a:stretch>
        </p:blipFill>
        <p:spPr>
          <a:xfrm>
            <a:off x="766763" y="3708400"/>
            <a:ext cx="1655762" cy="581025"/>
          </a:xfrm>
          <a:prstGeom prst="rect">
            <a:avLst/>
          </a:prstGeom>
          <a:ln>
            <a:noFill/>
          </a:ln>
          <a:effectLst>
            <a:outerShdw blurRad="292100" dist="139700" dir="2700000" algn="tl" rotWithShape="0">
              <a:srgbClr val="333333">
                <a:alpha val="65000"/>
              </a:srgbClr>
            </a:outerShdw>
          </a:effectLst>
        </p:spPr>
      </p:pic>
      <p:grpSp>
        <p:nvGrpSpPr>
          <p:cNvPr id="25608" name="Group 563"/>
          <p:cNvGrpSpPr>
            <a:grpSpLocks noChangeAspect="1"/>
          </p:cNvGrpSpPr>
          <p:nvPr/>
        </p:nvGrpSpPr>
        <p:grpSpPr bwMode="auto">
          <a:xfrm>
            <a:off x="950913" y="3862388"/>
            <a:ext cx="1287462" cy="233362"/>
            <a:chOff x="8697277" y="2530688"/>
            <a:chExt cx="4375184" cy="1059870"/>
          </a:xfrm>
        </p:grpSpPr>
        <p:sp>
          <p:nvSpPr>
            <p:cNvPr id="197" name="Rectangle 11"/>
            <p:cNvSpPr>
              <a:spLocks noChangeArrowheads="1"/>
            </p:cNvSpPr>
            <p:nvPr/>
          </p:nvSpPr>
          <p:spPr bwMode="auto">
            <a:xfrm>
              <a:off x="9215178" y="3222849"/>
              <a:ext cx="469346" cy="22350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cxnSp>
          <p:nvCxnSpPr>
            <p:cNvPr id="198" name="Straight Connector 197"/>
            <p:cNvCxnSpPr>
              <a:stCxn id="220" idx="0"/>
            </p:cNvCxnSpPr>
            <p:nvPr/>
          </p:nvCxnSpPr>
          <p:spPr>
            <a:xfrm flipV="1">
              <a:off x="12748773" y="3121909"/>
              <a:ext cx="323688" cy="0"/>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199" name="Straight Connector 198"/>
            <p:cNvCxnSpPr/>
            <p:nvPr/>
          </p:nvCxnSpPr>
          <p:spPr>
            <a:xfrm rot="10800000">
              <a:off x="9711500" y="2862349"/>
              <a:ext cx="285923" cy="194668"/>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00" name="Straight Connector 199"/>
            <p:cNvCxnSpPr/>
            <p:nvPr/>
          </p:nvCxnSpPr>
          <p:spPr>
            <a:xfrm rot="10800000">
              <a:off x="9662945" y="2905609"/>
              <a:ext cx="285926" cy="201880"/>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01" name="Line 29"/>
            <p:cNvSpPr>
              <a:spLocks noChangeShapeType="1"/>
            </p:cNvSpPr>
            <p:nvPr/>
          </p:nvSpPr>
          <p:spPr bwMode="auto">
            <a:xfrm>
              <a:off x="9943475" y="3121909"/>
              <a:ext cx="1580679" cy="0"/>
            </a:xfrm>
            <a:prstGeom prst="line">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defTabSz="914400">
                <a:defRPr/>
              </a:pPr>
              <a:endParaRPr lang="en-US" sz="800" kern="0" dirty="0">
                <a:solidFill>
                  <a:srgbClr val="000000"/>
                </a:solidFill>
              </a:endParaRPr>
            </a:p>
          </p:txBody>
        </p:sp>
        <p:cxnSp>
          <p:nvCxnSpPr>
            <p:cNvPr id="202" name="Straight Connector 201"/>
            <p:cNvCxnSpPr/>
            <p:nvPr/>
          </p:nvCxnSpPr>
          <p:spPr>
            <a:xfrm rot="5400000">
              <a:off x="9677894" y="3074436"/>
              <a:ext cx="288401" cy="253557"/>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03" name="Straight Connector 202"/>
            <p:cNvCxnSpPr/>
            <p:nvPr/>
          </p:nvCxnSpPr>
          <p:spPr>
            <a:xfrm rot="5400000">
              <a:off x="9728313" y="3168116"/>
              <a:ext cx="230720" cy="210399"/>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04" name="Rectangle 11"/>
            <p:cNvSpPr>
              <a:spLocks noChangeArrowheads="1"/>
            </p:cNvSpPr>
            <p:nvPr/>
          </p:nvSpPr>
          <p:spPr bwMode="auto">
            <a:xfrm>
              <a:off x="9884134" y="2927237"/>
              <a:ext cx="458557" cy="273981"/>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cxnSp>
          <p:nvCxnSpPr>
            <p:cNvPr id="205" name="Straight Connector 204"/>
            <p:cNvCxnSpPr>
              <a:stCxn id="220" idx="2"/>
              <a:endCxn id="221" idx="3"/>
            </p:cNvCxnSpPr>
            <p:nvPr/>
          </p:nvCxnSpPr>
          <p:spPr>
            <a:xfrm flipH="1">
              <a:off x="11944949" y="3121909"/>
              <a:ext cx="124079" cy="7208"/>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06" name="Straight Connector 205"/>
            <p:cNvCxnSpPr/>
            <p:nvPr/>
          </p:nvCxnSpPr>
          <p:spPr>
            <a:xfrm rot="10800000" flipV="1">
              <a:off x="11011646" y="2790249"/>
              <a:ext cx="248161" cy="194668"/>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07" name="Line 28"/>
            <p:cNvSpPr>
              <a:spLocks noChangeShapeType="1"/>
            </p:cNvSpPr>
            <p:nvPr/>
          </p:nvSpPr>
          <p:spPr bwMode="auto">
            <a:xfrm>
              <a:off x="10002819" y="3049809"/>
              <a:ext cx="1515938" cy="0"/>
            </a:xfrm>
            <a:prstGeom prst="line">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defTabSz="914400">
                <a:defRPr/>
              </a:pPr>
              <a:endParaRPr lang="en-US" sz="800" kern="0" dirty="0">
                <a:solidFill>
                  <a:srgbClr val="000000"/>
                </a:solidFill>
              </a:endParaRPr>
            </a:p>
          </p:txBody>
        </p:sp>
        <p:cxnSp>
          <p:nvCxnSpPr>
            <p:cNvPr id="208" name="Straight Connector 207"/>
            <p:cNvCxnSpPr/>
            <p:nvPr/>
          </p:nvCxnSpPr>
          <p:spPr>
            <a:xfrm rot="16200000" flipH="1">
              <a:off x="11375619" y="2814750"/>
              <a:ext cx="151413" cy="145661"/>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09" name="Straight Connector 208"/>
            <p:cNvCxnSpPr>
              <a:stCxn id="214" idx="2"/>
            </p:cNvCxnSpPr>
            <p:nvPr/>
          </p:nvCxnSpPr>
          <p:spPr>
            <a:xfrm rot="5400000">
              <a:off x="10836163" y="2809332"/>
              <a:ext cx="129780" cy="134868"/>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10" name="Straight Connector 209"/>
            <p:cNvCxnSpPr/>
            <p:nvPr/>
          </p:nvCxnSpPr>
          <p:spPr>
            <a:xfrm>
              <a:off x="11017043" y="3172377"/>
              <a:ext cx="248161" cy="136993"/>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11" name="Straight Connector 210"/>
            <p:cNvCxnSpPr/>
            <p:nvPr/>
          </p:nvCxnSpPr>
          <p:spPr>
            <a:xfrm rot="5400000" flipH="1" flipV="1">
              <a:off x="11315318" y="3201420"/>
              <a:ext cx="201880" cy="172634"/>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12" name="Rectangle 11"/>
            <p:cNvSpPr>
              <a:spLocks noChangeArrowheads="1"/>
            </p:cNvSpPr>
            <p:nvPr/>
          </p:nvSpPr>
          <p:spPr bwMode="auto">
            <a:xfrm>
              <a:off x="11480996" y="2920029"/>
              <a:ext cx="377636" cy="29560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3" name="Rectangle 11"/>
            <p:cNvSpPr>
              <a:spLocks noChangeArrowheads="1"/>
            </p:cNvSpPr>
            <p:nvPr/>
          </p:nvSpPr>
          <p:spPr bwMode="auto">
            <a:xfrm>
              <a:off x="11189676" y="2530688"/>
              <a:ext cx="302109" cy="28118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4" name="Rectangle 11"/>
            <p:cNvSpPr>
              <a:spLocks noChangeArrowheads="1"/>
            </p:cNvSpPr>
            <p:nvPr/>
          </p:nvSpPr>
          <p:spPr bwMode="auto">
            <a:xfrm>
              <a:off x="10817433" y="2530688"/>
              <a:ext cx="302109" cy="28118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5" name="Rectangle 11"/>
            <p:cNvSpPr>
              <a:spLocks noChangeArrowheads="1"/>
            </p:cNvSpPr>
            <p:nvPr/>
          </p:nvSpPr>
          <p:spPr bwMode="auto">
            <a:xfrm>
              <a:off x="11157307" y="3309370"/>
              <a:ext cx="296712" cy="28118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6" name="Rectangle 11"/>
            <p:cNvSpPr>
              <a:spLocks noChangeArrowheads="1"/>
            </p:cNvSpPr>
            <p:nvPr/>
          </p:nvSpPr>
          <p:spPr bwMode="auto">
            <a:xfrm>
              <a:off x="10536903" y="2912817"/>
              <a:ext cx="485532" cy="324453"/>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7" name="Rectangle 11"/>
            <p:cNvSpPr>
              <a:spLocks noChangeArrowheads="1"/>
            </p:cNvSpPr>
            <p:nvPr/>
          </p:nvSpPr>
          <p:spPr bwMode="auto">
            <a:xfrm>
              <a:off x="9948871" y="3006549"/>
              <a:ext cx="458557" cy="273981"/>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8" name="Rectangle 11"/>
            <p:cNvSpPr>
              <a:spLocks noChangeArrowheads="1"/>
            </p:cNvSpPr>
            <p:nvPr/>
          </p:nvSpPr>
          <p:spPr bwMode="auto">
            <a:xfrm>
              <a:off x="10601641" y="2984917"/>
              <a:ext cx="485532" cy="317241"/>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nvGrpSpPr>
            <p:cNvPr id="25706" name="Group 292"/>
            <p:cNvGrpSpPr>
              <a:grpSpLocks/>
            </p:cNvGrpSpPr>
            <p:nvPr/>
          </p:nvGrpSpPr>
          <p:grpSpPr bwMode="auto">
            <a:xfrm>
              <a:off x="8923849" y="2723867"/>
              <a:ext cx="811027" cy="288404"/>
              <a:chOff x="1753772" y="6704845"/>
              <a:chExt cx="1292129" cy="435957"/>
            </a:xfrm>
          </p:grpSpPr>
          <p:grpSp>
            <p:nvGrpSpPr>
              <p:cNvPr id="25712" name="Group 258"/>
              <p:cNvGrpSpPr>
                <a:grpSpLocks/>
              </p:cNvGrpSpPr>
              <p:nvPr/>
            </p:nvGrpSpPr>
            <p:grpSpPr bwMode="auto">
              <a:xfrm>
                <a:off x="1753772" y="6704845"/>
                <a:ext cx="1200484" cy="340147"/>
                <a:chOff x="1753772" y="6704845"/>
                <a:chExt cx="1200484" cy="340147"/>
              </a:xfrm>
            </p:grpSpPr>
            <p:cxnSp>
              <p:nvCxnSpPr>
                <p:cNvPr id="229" name="Straight Connector 73"/>
                <p:cNvCxnSpPr>
                  <a:stCxn id="230" idx="1"/>
                </p:cNvCxnSpPr>
                <p:nvPr/>
              </p:nvCxnSpPr>
              <p:spPr>
                <a:xfrm rot="10800000">
                  <a:off x="1753788" y="6870583"/>
                  <a:ext cx="446940" cy="10895"/>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30" name="Rectangle 11"/>
                <p:cNvSpPr>
                  <a:spLocks noChangeArrowheads="1"/>
                </p:cNvSpPr>
                <p:nvPr/>
              </p:nvSpPr>
              <p:spPr bwMode="auto">
                <a:xfrm>
                  <a:off x="2200728" y="6707097"/>
                  <a:ext cx="747762" cy="33786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grpSp>
            <p:nvGrpSpPr>
              <p:cNvPr id="25713" name="Group 268"/>
              <p:cNvGrpSpPr>
                <a:grpSpLocks/>
              </p:cNvGrpSpPr>
              <p:nvPr/>
            </p:nvGrpSpPr>
            <p:grpSpPr bwMode="auto">
              <a:xfrm>
                <a:off x="1757274" y="6800655"/>
                <a:ext cx="1288627" cy="340147"/>
                <a:chOff x="1564365" y="6622065"/>
                <a:chExt cx="1288627" cy="340147"/>
              </a:xfrm>
            </p:grpSpPr>
            <p:cxnSp>
              <p:nvCxnSpPr>
                <p:cNvPr id="227" name="Straight Connector 226"/>
                <p:cNvCxnSpPr/>
                <p:nvPr/>
              </p:nvCxnSpPr>
              <p:spPr>
                <a:xfrm rot="10800000">
                  <a:off x="1560878" y="6790075"/>
                  <a:ext cx="541482" cy="10902"/>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28" name="Rectangle 11"/>
                <p:cNvSpPr>
                  <a:spLocks noChangeArrowheads="1"/>
                </p:cNvSpPr>
                <p:nvPr/>
              </p:nvSpPr>
              <p:spPr bwMode="auto">
                <a:xfrm>
                  <a:off x="2102360" y="6626596"/>
                  <a:ext cx="747767" cy="337861"/>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grpSp>
        <p:sp>
          <p:nvSpPr>
            <p:cNvPr id="220" name="Cloud 219"/>
            <p:cNvSpPr/>
            <p:nvPr/>
          </p:nvSpPr>
          <p:spPr>
            <a:xfrm>
              <a:off x="12069028" y="2905609"/>
              <a:ext cx="679745" cy="432601"/>
            </a:xfrm>
            <a:prstGeom prst="cloud">
              <a:avLst/>
            </a:prstGeom>
            <a:ln w="0"/>
          </p:spPr>
          <p:style>
            <a:lnRef idx="2">
              <a:schemeClr val="accent5">
                <a:shade val="50000"/>
              </a:schemeClr>
            </a:lnRef>
            <a:fillRef idx="1">
              <a:schemeClr val="accent5"/>
            </a:fillRef>
            <a:effectRef idx="0">
              <a:schemeClr val="accent5"/>
            </a:effectRef>
            <a:fontRef idx="minor">
              <a:schemeClr val="lt1"/>
            </a:fontRef>
          </p:style>
          <p:txBody>
            <a:bodyPr lIns="0" rIns="0" anchor="ctr"/>
            <a:lstStyle/>
            <a:p>
              <a:pPr algn="ctr" defTabSz="914400" fontAlgn="auto">
                <a:lnSpc>
                  <a:spcPct val="85000"/>
                </a:lnSpc>
                <a:spcBef>
                  <a:spcPts val="0"/>
                </a:spcBef>
                <a:spcAft>
                  <a:spcPts val="0"/>
                </a:spcAft>
                <a:defRPr/>
              </a:pPr>
              <a:endParaRPr lang="en-US" sz="1000" kern="0" dirty="0">
                <a:solidFill>
                  <a:srgbClr val="000000"/>
                </a:solidFill>
                <a:latin typeface="Futura Bk"/>
              </a:endParaRPr>
            </a:p>
          </p:txBody>
        </p:sp>
        <p:sp>
          <p:nvSpPr>
            <p:cNvPr id="221" name="Rectangle 11"/>
            <p:cNvSpPr>
              <a:spLocks noChangeArrowheads="1"/>
            </p:cNvSpPr>
            <p:nvPr/>
          </p:nvSpPr>
          <p:spPr bwMode="auto">
            <a:xfrm>
              <a:off x="11561916" y="2977709"/>
              <a:ext cx="383033" cy="29560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22" name="Rectangle 11"/>
            <p:cNvSpPr>
              <a:spLocks noChangeArrowheads="1"/>
            </p:cNvSpPr>
            <p:nvPr/>
          </p:nvSpPr>
          <p:spPr bwMode="auto">
            <a:xfrm>
              <a:off x="8697277" y="2710936"/>
              <a:ext cx="393819" cy="223513"/>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23" name="Rectangle 11"/>
            <p:cNvSpPr>
              <a:spLocks noChangeArrowheads="1"/>
            </p:cNvSpPr>
            <p:nvPr/>
          </p:nvSpPr>
          <p:spPr bwMode="auto">
            <a:xfrm>
              <a:off x="8756618" y="2775829"/>
              <a:ext cx="393822" cy="22350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24" name="Rectangle 11"/>
            <p:cNvSpPr>
              <a:spLocks noChangeArrowheads="1"/>
            </p:cNvSpPr>
            <p:nvPr/>
          </p:nvSpPr>
          <p:spPr bwMode="auto">
            <a:xfrm>
              <a:off x="9274519" y="3287737"/>
              <a:ext cx="469350" cy="223513"/>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grpSp>
        <p:nvGrpSpPr>
          <p:cNvPr id="25609" name="Group 2"/>
          <p:cNvGrpSpPr>
            <a:grpSpLocks/>
          </p:cNvGrpSpPr>
          <p:nvPr/>
        </p:nvGrpSpPr>
        <p:grpSpPr bwMode="auto">
          <a:xfrm>
            <a:off x="828675" y="1492250"/>
            <a:ext cx="1531938" cy="365125"/>
            <a:chOff x="6670243" y="1272340"/>
            <a:chExt cx="1531790" cy="365760"/>
          </a:xfrm>
        </p:grpSpPr>
        <p:sp>
          <p:nvSpPr>
            <p:cNvPr id="231" name="Round Diagonal Corner Rectangle 230"/>
            <p:cNvSpPr/>
            <p:nvPr/>
          </p:nvSpPr>
          <p:spPr>
            <a:xfrm>
              <a:off x="7470266" y="1272340"/>
              <a:ext cx="731767" cy="365760"/>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00" dirty="0">
                  <a:latin typeface="HP Simplified" pitchFamily="34" charset="0"/>
                </a:rPr>
                <a:t>Sentinel Security</a:t>
              </a:r>
              <a:endParaRPr lang="en-US" sz="1600" dirty="0">
                <a:latin typeface="HP Simplified" pitchFamily="34" charset="0"/>
              </a:endParaRPr>
            </a:p>
          </p:txBody>
        </p:sp>
        <p:sp>
          <p:nvSpPr>
            <p:cNvPr id="232" name="Round Diagonal Corner Rectangle 231"/>
            <p:cNvSpPr/>
            <p:nvPr/>
          </p:nvSpPr>
          <p:spPr>
            <a:xfrm>
              <a:off x="6670243" y="1272340"/>
              <a:ext cx="731767" cy="365760"/>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00" dirty="0">
                  <a:latin typeface="HP Simplified" pitchFamily="34" charset="0"/>
                </a:rPr>
                <a:t>Virtual Cloud Network</a:t>
              </a:r>
            </a:p>
          </p:txBody>
        </p:sp>
      </p:grpSp>
      <p:sp>
        <p:nvSpPr>
          <p:cNvPr id="233" name="Round Diagonal Corner Rectangle 232"/>
          <p:cNvSpPr/>
          <p:nvPr/>
        </p:nvSpPr>
        <p:spPr>
          <a:xfrm>
            <a:off x="1228725" y="1943100"/>
            <a:ext cx="731838" cy="365125"/>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00" dirty="0">
                <a:latin typeface="HP Simplified" pitchFamily="34" charset="0"/>
              </a:rPr>
              <a:t>Load Balancing</a:t>
            </a:r>
          </a:p>
        </p:txBody>
      </p:sp>
      <p:sp>
        <p:nvSpPr>
          <p:cNvPr id="25611" name="TextBox 233"/>
          <p:cNvSpPr txBox="1">
            <a:spLocks noChangeArrowheads="1"/>
          </p:cNvSpPr>
          <p:nvPr/>
        </p:nvSpPr>
        <p:spPr bwMode="auto">
          <a:xfrm>
            <a:off x="296863" y="4497388"/>
            <a:ext cx="1031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800">
                <a:latin typeface="HP Simplified" pitchFamily="34" charset="0"/>
              </a:rPr>
              <a:t>Infrastructure Layer</a:t>
            </a:r>
          </a:p>
        </p:txBody>
      </p:sp>
      <p:sp>
        <p:nvSpPr>
          <p:cNvPr id="25612" name="TextBox 234"/>
          <p:cNvSpPr txBox="1">
            <a:spLocks noChangeArrowheads="1"/>
          </p:cNvSpPr>
          <p:nvPr/>
        </p:nvSpPr>
        <p:spPr bwMode="auto">
          <a:xfrm>
            <a:off x="295275" y="3086100"/>
            <a:ext cx="754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800">
                <a:latin typeface="HP Simplified" pitchFamily="34" charset="0"/>
              </a:rPr>
              <a:t>Control Layer</a:t>
            </a:r>
          </a:p>
        </p:txBody>
      </p:sp>
      <p:sp>
        <p:nvSpPr>
          <p:cNvPr id="25613" name="TextBox 235"/>
          <p:cNvSpPr txBox="1">
            <a:spLocks noChangeArrowheads="1"/>
          </p:cNvSpPr>
          <p:nvPr/>
        </p:nvSpPr>
        <p:spPr bwMode="auto">
          <a:xfrm>
            <a:off x="296863" y="2416175"/>
            <a:ext cx="91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800">
                <a:latin typeface="HP Simplified" pitchFamily="34" charset="0"/>
              </a:rPr>
              <a:t>Application Layer</a:t>
            </a:r>
          </a:p>
        </p:txBody>
      </p:sp>
      <p:graphicFrame>
        <p:nvGraphicFramePr>
          <p:cNvPr id="5" name="Table 4"/>
          <p:cNvGraphicFramePr>
            <a:graphicFrameLocks noGrp="1"/>
          </p:cNvGraphicFramePr>
          <p:nvPr/>
        </p:nvGraphicFramePr>
        <p:xfrm>
          <a:off x="2951163" y="804863"/>
          <a:ext cx="5553074" cy="3932254"/>
        </p:xfrm>
        <a:graphic>
          <a:graphicData uri="http://schemas.openxmlformats.org/drawingml/2006/table">
            <a:tbl>
              <a:tblPr firstRow="1" bandRow="1">
                <a:tableStyleId>{5C22544A-7EE6-4342-B048-85BDC9FD1C3A}</a:tableStyleId>
              </a:tblPr>
              <a:tblGrid>
                <a:gridCol w="1957397"/>
                <a:gridCol w="1198559"/>
                <a:gridCol w="1198559"/>
                <a:gridCol w="1198559"/>
              </a:tblGrid>
              <a:tr h="365737">
                <a:tc>
                  <a:txBody>
                    <a:bodyPr/>
                    <a:lstStyle/>
                    <a:p>
                      <a:endParaRPr lang="en-US" sz="1800" dirty="0">
                        <a:latin typeface="HP Simplified" pitchFamily="34" charset="0"/>
                      </a:endParaRPr>
                    </a:p>
                  </a:txBody>
                  <a:tcPr marT="45717" marB="45717" anchor="ctr"/>
                </a:tc>
                <a:tc>
                  <a:txBody>
                    <a:bodyPr/>
                    <a:lstStyle/>
                    <a:p>
                      <a:pPr algn="ctr"/>
                      <a:r>
                        <a:rPr lang="en-US" sz="1400" dirty="0" smtClean="0">
                          <a:latin typeface="HP Simplified" pitchFamily="34" charset="0"/>
                        </a:rPr>
                        <a:t>Cisco</a:t>
                      </a:r>
                      <a:endParaRPr lang="en-US" sz="1400" dirty="0">
                        <a:latin typeface="HP Simplified" pitchFamily="34" charset="0"/>
                      </a:endParaRPr>
                    </a:p>
                  </a:txBody>
                  <a:tcPr marT="45717" marB="45717" anchor="ctr"/>
                </a:tc>
                <a:tc>
                  <a:txBody>
                    <a:bodyPr/>
                    <a:lstStyle/>
                    <a:p>
                      <a:pPr algn="ctr"/>
                      <a:r>
                        <a:rPr lang="en-US" sz="1400" dirty="0" smtClean="0">
                          <a:latin typeface="HP Simplified" pitchFamily="34" charset="0"/>
                        </a:rPr>
                        <a:t> Overlay Only</a:t>
                      </a:r>
                      <a:endParaRPr lang="en-US" sz="1400" dirty="0">
                        <a:latin typeface="HP Simplified" pitchFamily="34" charset="0"/>
                      </a:endParaRPr>
                    </a:p>
                  </a:txBody>
                  <a:tcPr marT="45717" marB="45717" anchor="ctr"/>
                </a:tc>
                <a:tc>
                  <a:txBody>
                    <a:bodyPr/>
                    <a:lstStyle/>
                    <a:p>
                      <a:pPr algn="ctr"/>
                      <a:r>
                        <a:rPr lang="en-US" sz="1400" dirty="0" smtClean="0">
                          <a:latin typeface="HP Simplified" pitchFamily="34" charset="0"/>
                        </a:rPr>
                        <a:t>HP</a:t>
                      </a:r>
                      <a:endParaRPr lang="en-US" sz="1400" dirty="0">
                        <a:latin typeface="HP Simplified" pitchFamily="34" charset="0"/>
                      </a:endParaRPr>
                    </a:p>
                  </a:txBody>
                  <a:tcPr marT="45717" marB="45717" anchor="ctr"/>
                </a:tc>
              </a:tr>
              <a:tr h="509500">
                <a:tc>
                  <a:txBody>
                    <a:bodyPr/>
                    <a:lstStyle/>
                    <a:p>
                      <a:r>
                        <a:rPr lang="en-US" sz="1200" dirty="0" smtClean="0">
                          <a:latin typeface="HP Simplified" pitchFamily="34" charset="0"/>
                        </a:rPr>
                        <a:t>Third-party applications enabled by open APIs</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r>
                        <a:rPr lang="en-US" sz="1200" dirty="0" smtClean="0">
                          <a:latin typeface="HP Simplified" pitchFamily="34" charset="0"/>
                        </a:rPr>
                        <a:t>Campus &amp;</a:t>
                      </a:r>
                      <a:r>
                        <a:rPr lang="en-US" sz="1200" baseline="0" dirty="0" smtClean="0">
                          <a:latin typeface="HP Simplified" pitchFamily="34" charset="0"/>
                        </a:rPr>
                        <a:t> Branch </a:t>
                      </a:r>
                      <a:r>
                        <a:rPr lang="en-US" sz="1200" dirty="0" smtClean="0">
                          <a:latin typeface="HP Simplified" pitchFamily="34" charset="0"/>
                        </a:rPr>
                        <a:t>SDN applications</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P Simplified" pitchFamily="34" charset="0"/>
                        </a:rPr>
                        <a:t>Data Center SDN applications</a:t>
                      </a: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r>
                        <a:rPr lang="en-US" sz="1200" dirty="0" smtClean="0">
                          <a:latin typeface="HP Simplified" pitchFamily="34" charset="0"/>
                        </a:rPr>
                        <a:t>Separate</a:t>
                      </a:r>
                      <a:r>
                        <a:rPr lang="en-US" sz="1200" baseline="0" dirty="0" smtClean="0">
                          <a:latin typeface="HP Simplified" pitchFamily="34" charset="0"/>
                        </a:rPr>
                        <a:t> control and </a:t>
                      </a:r>
                      <a:br>
                        <a:rPr lang="en-US" sz="1200" baseline="0" dirty="0" smtClean="0">
                          <a:latin typeface="HP Simplified" pitchFamily="34" charset="0"/>
                        </a:rPr>
                      </a:br>
                      <a:r>
                        <a:rPr lang="en-US" sz="1200" baseline="0" dirty="0" smtClean="0">
                          <a:latin typeface="HP Simplified" pitchFamily="34" charset="0"/>
                        </a:rPr>
                        <a:t>data plane</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r>
                        <a:rPr lang="en-US" sz="1200" dirty="0" smtClean="0">
                          <a:latin typeface="HP Simplified" pitchFamily="34" charset="0"/>
                        </a:rPr>
                        <a:t>Open programmable</a:t>
                      </a:r>
                      <a:r>
                        <a:rPr lang="en-US" sz="1200" baseline="0" dirty="0" smtClean="0">
                          <a:latin typeface="HP Simplified" pitchFamily="34" charset="0"/>
                        </a:rPr>
                        <a:t> access to infrastructure </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r>
                        <a:rPr lang="en-US" sz="1200" dirty="0" smtClean="0">
                          <a:latin typeface="HP Simplified" pitchFamily="34" charset="0"/>
                        </a:rPr>
                        <a:t>Single pane-of-glass &amp; </a:t>
                      </a:r>
                      <a:r>
                        <a:rPr lang="en-US" sz="1200" baseline="0" dirty="0" smtClean="0">
                          <a:latin typeface="HP Simplified" pitchFamily="34" charset="0"/>
                        </a:rPr>
                        <a:t> config automation </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P Simplified" pitchFamily="34" charset="0"/>
                        </a:rPr>
                        <a:t>Hardware</a:t>
                      </a:r>
                      <a:r>
                        <a:rPr lang="en-US" sz="1200" baseline="0" dirty="0" smtClean="0">
                          <a:latin typeface="HP Simplified" pitchFamily="34" charset="0"/>
                        </a:rPr>
                        <a:t> performance</a:t>
                      </a:r>
                      <a:endParaRPr lang="en-US" sz="1200" dirty="0" smtClean="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bl>
          </a:graphicData>
        </a:graphic>
      </p:graphicFrame>
      <p:sp>
        <p:nvSpPr>
          <p:cNvPr id="244" name="Oval 243"/>
          <p:cNvSpPr/>
          <p:nvPr/>
        </p:nvSpPr>
        <p:spPr>
          <a:xfrm>
            <a:off x="6569075" y="233203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 name="Oval 244"/>
          <p:cNvSpPr/>
          <p:nvPr/>
        </p:nvSpPr>
        <p:spPr>
          <a:xfrm>
            <a:off x="6569075" y="2847975"/>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8" name="Oval 247"/>
          <p:cNvSpPr/>
          <p:nvPr/>
        </p:nvSpPr>
        <p:spPr>
          <a:xfrm>
            <a:off x="7759700" y="131603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9" name="Oval 248"/>
          <p:cNvSpPr/>
          <p:nvPr/>
        </p:nvSpPr>
        <p:spPr>
          <a:xfrm>
            <a:off x="7759700" y="181768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0" name="Oval 249"/>
          <p:cNvSpPr/>
          <p:nvPr/>
        </p:nvSpPr>
        <p:spPr>
          <a:xfrm>
            <a:off x="7759700" y="233203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1" name="Oval 250"/>
          <p:cNvSpPr/>
          <p:nvPr/>
        </p:nvSpPr>
        <p:spPr>
          <a:xfrm>
            <a:off x="7759700" y="2847975"/>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2" name="Oval 251"/>
          <p:cNvSpPr/>
          <p:nvPr/>
        </p:nvSpPr>
        <p:spPr>
          <a:xfrm>
            <a:off x="7759700" y="3344863"/>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3" name="Oval 252"/>
          <p:cNvSpPr/>
          <p:nvPr/>
        </p:nvSpPr>
        <p:spPr>
          <a:xfrm>
            <a:off x="7759700" y="386238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4" name="Oval 253"/>
          <p:cNvSpPr/>
          <p:nvPr/>
        </p:nvSpPr>
        <p:spPr>
          <a:xfrm>
            <a:off x="5378450" y="4384675"/>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 name="Oval 255"/>
          <p:cNvSpPr/>
          <p:nvPr/>
        </p:nvSpPr>
        <p:spPr>
          <a:xfrm>
            <a:off x="7759700" y="4384675"/>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1" name="&quot;No&quot; Symbol 100"/>
          <p:cNvSpPr/>
          <p:nvPr/>
        </p:nvSpPr>
        <p:spPr>
          <a:xfrm>
            <a:off x="5378450" y="131603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 name="&quot;No&quot; Symbol 101"/>
          <p:cNvSpPr/>
          <p:nvPr/>
        </p:nvSpPr>
        <p:spPr>
          <a:xfrm>
            <a:off x="5378450" y="181768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 name="&quot;No&quot; Symbol 102"/>
          <p:cNvSpPr/>
          <p:nvPr/>
        </p:nvSpPr>
        <p:spPr>
          <a:xfrm>
            <a:off x="5378450" y="233203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quot;No&quot; Symbol 103"/>
          <p:cNvSpPr/>
          <p:nvPr/>
        </p:nvSpPr>
        <p:spPr>
          <a:xfrm>
            <a:off x="5378450" y="2847975"/>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quot;No&quot; Symbol 104"/>
          <p:cNvSpPr/>
          <p:nvPr/>
        </p:nvSpPr>
        <p:spPr>
          <a:xfrm>
            <a:off x="5378450" y="3344863"/>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quot;No&quot; Symbol 105"/>
          <p:cNvSpPr/>
          <p:nvPr/>
        </p:nvSpPr>
        <p:spPr>
          <a:xfrm>
            <a:off x="5378450" y="386238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quot;No&quot; Symbol 108"/>
          <p:cNvSpPr/>
          <p:nvPr/>
        </p:nvSpPr>
        <p:spPr>
          <a:xfrm>
            <a:off x="6569075" y="131603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 name="&quot;No&quot; Symbol 109"/>
          <p:cNvSpPr/>
          <p:nvPr/>
        </p:nvSpPr>
        <p:spPr>
          <a:xfrm>
            <a:off x="6569075" y="181768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8" name="&quot;No&quot; Symbol 117"/>
          <p:cNvSpPr/>
          <p:nvPr/>
        </p:nvSpPr>
        <p:spPr>
          <a:xfrm>
            <a:off x="6569075" y="3344863"/>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quot;No&quot; Symbol 118"/>
          <p:cNvSpPr/>
          <p:nvPr/>
        </p:nvSpPr>
        <p:spPr>
          <a:xfrm>
            <a:off x="6569075" y="386238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quot;No&quot; Symbol 119"/>
          <p:cNvSpPr/>
          <p:nvPr/>
        </p:nvSpPr>
        <p:spPr>
          <a:xfrm>
            <a:off x="6569075" y="4384675"/>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331788" y="234950"/>
            <a:ext cx="8655050" cy="430213"/>
          </a:xfrm>
        </p:spPr>
        <p:txBody>
          <a:bodyPr/>
          <a:lstStyle/>
          <a:p>
            <a:r>
              <a:rPr lang="en-US">
                <a:latin typeface="HP Simplified" pitchFamily="34" charset="0"/>
                <a:cs typeface="Arial" pitchFamily="34" charset="0"/>
              </a:rPr>
              <a:t>SDN Services – Strategize &amp; Assess</a:t>
            </a:r>
            <a:endParaRPr lang="en-US">
              <a:latin typeface="Arial" pitchFamily="34" charset="0"/>
              <a:cs typeface="Arial" pitchFamily="34" charset="0"/>
            </a:endParaRPr>
          </a:p>
        </p:txBody>
      </p:sp>
      <p:sp>
        <p:nvSpPr>
          <p:cNvPr id="7" name="Text Placeholder 6"/>
          <p:cNvSpPr>
            <a:spLocks noGrp="1"/>
          </p:cNvSpPr>
          <p:nvPr>
            <p:ph type="body" sz="quarter" idx="15"/>
          </p:nvPr>
        </p:nvSpPr>
        <p:spPr>
          <a:xfrm>
            <a:off x="4560888" y="1493838"/>
            <a:ext cx="3978275" cy="2997200"/>
          </a:xfrm>
        </p:spPr>
        <p:txBody>
          <a:bodyPr rtlCol="0">
            <a:normAutofit lnSpcReduction="10000"/>
          </a:bodyPr>
          <a:lstStyle/>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Achieve </a:t>
            </a:r>
            <a:r>
              <a:rPr lang="en-US" dirty="0" smtClean="0">
                <a:latin typeface="HP Simplified" pitchFamily="34" charset="0"/>
              </a:rPr>
              <a:t>Enterprise/IT </a:t>
            </a:r>
            <a:r>
              <a:rPr lang="en-US" dirty="0">
                <a:latin typeface="HP Simplified" pitchFamily="34" charset="0"/>
              </a:rPr>
              <a:t>Alignment, Save Hundreds of Hours of Meetings &amp; Research Time </a:t>
            </a:r>
          </a:p>
          <a:p>
            <a:pPr fontAlgn="auto">
              <a:lnSpc>
                <a:spcPct val="100000"/>
              </a:lnSpc>
              <a:spcBef>
                <a:spcPts val="0"/>
              </a:spcBef>
              <a:spcAft>
                <a:spcPts val="0"/>
              </a:spcAft>
              <a:buFont typeface="Arial"/>
              <a:buNone/>
              <a:defRPr/>
            </a:pPr>
            <a:endParaRPr lang="en-US" dirty="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Define the Delta Between Compute &amp; Storage vs. Network Provisioning Timelines</a:t>
            </a:r>
          </a:p>
          <a:p>
            <a:pPr fontAlgn="auto">
              <a:lnSpc>
                <a:spcPct val="100000"/>
              </a:lnSpc>
              <a:spcBef>
                <a:spcPts val="0"/>
              </a:spcBef>
              <a:spcAft>
                <a:spcPts val="0"/>
              </a:spcAft>
              <a:buFont typeface="Arial"/>
              <a:buNone/>
              <a:defRPr/>
            </a:pPr>
            <a:endParaRPr lang="en-US" dirty="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Prove SDN Value Proposition (Months to Minutes) against Baseline Assessment</a:t>
            </a:r>
          </a:p>
          <a:p>
            <a:pPr fontAlgn="auto">
              <a:spcBef>
                <a:spcPts val="0"/>
              </a:spcBef>
              <a:spcAft>
                <a:spcPts val="140"/>
              </a:spcAft>
              <a:buFont typeface="Arial"/>
              <a:buNone/>
              <a:defRPr/>
            </a:pPr>
            <a:endParaRPr lang="en-US" dirty="0"/>
          </a:p>
        </p:txBody>
      </p:sp>
      <p:grpSp>
        <p:nvGrpSpPr>
          <p:cNvPr id="34820" name="Group 7"/>
          <p:cNvGrpSpPr>
            <a:grpSpLocks/>
          </p:cNvGrpSpPr>
          <p:nvPr/>
        </p:nvGrpSpPr>
        <p:grpSpPr bwMode="auto">
          <a:xfrm>
            <a:off x="684213" y="1470025"/>
            <a:ext cx="3400425" cy="2606675"/>
            <a:chOff x="684043" y="1155824"/>
            <a:chExt cx="3399978" cy="2605978"/>
          </a:xfrm>
        </p:grpSpPr>
        <p:sp>
          <p:nvSpPr>
            <p:cNvPr id="9" name="Rectangle 8"/>
            <p:cNvSpPr/>
            <p:nvPr/>
          </p:nvSpPr>
          <p:spPr>
            <a:xfrm>
              <a:off x="684043" y="3212674"/>
              <a:ext cx="1895226" cy="5491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HP Simplified" pitchFamily="34" charset="0"/>
                </a:rPr>
                <a:t>Virtual App Network </a:t>
              </a:r>
              <a:br>
                <a:rPr lang="en-US" sz="1400" dirty="0">
                  <a:solidFill>
                    <a:schemeClr val="bg1"/>
                  </a:solidFill>
                  <a:latin typeface="HP Simplified" pitchFamily="34" charset="0"/>
                </a:rPr>
              </a:br>
              <a:r>
                <a:rPr lang="en-US" sz="1400" dirty="0">
                  <a:solidFill>
                    <a:schemeClr val="bg1"/>
                  </a:solidFill>
                  <a:latin typeface="HP Simplified" pitchFamily="34" charset="0"/>
                </a:rPr>
                <a:t>Proof of Concept</a:t>
              </a:r>
            </a:p>
          </p:txBody>
        </p:sp>
        <p:sp>
          <p:nvSpPr>
            <p:cNvPr id="10" name="Rectangle 9"/>
            <p:cNvSpPr/>
            <p:nvPr/>
          </p:nvSpPr>
          <p:spPr>
            <a:xfrm>
              <a:off x="687218" y="1384363"/>
              <a:ext cx="1888877" cy="5491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HP Simplified" pitchFamily="34" charset="0"/>
                </a:rPr>
                <a:t>Transformation Experience Workshop</a:t>
              </a:r>
            </a:p>
          </p:txBody>
        </p:sp>
        <p:sp>
          <p:nvSpPr>
            <p:cNvPr id="11" name="Rectangle 10"/>
            <p:cNvSpPr/>
            <p:nvPr/>
          </p:nvSpPr>
          <p:spPr>
            <a:xfrm>
              <a:off x="684043" y="2290583"/>
              <a:ext cx="1895226" cy="5475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HP Simplified" pitchFamily="34" charset="0"/>
                </a:rPr>
                <a:t>Network Provisioning Baseline Assessment</a:t>
              </a:r>
            </a:p>
          </p:txBody>
        </p:sp>
        <p:pic>
          <p:nvPicPr>
            <p:cNvPr id="34824" name="Picture 11" descr="CS_30.png"/>
            <p:cNvPicPr>
              <a:picLocks noChangeAspect="1"/>
            </p:cNvPicPr>
            <p:nvPr/>
          </p:nvPicPr>
          <p:blipFill>
            <a:blip r:embed="rId3">
              <a:extLst>
                <a:ext uri="{28A0092B-C50C-407E-A947-70E740481C1C}">
                  <a14:useLocalDpi xmlns:a14="http://schemas.microsoft.com/office/drawing/2010/main" val="0"/>
                </a:ext>
              </a:extLst>
            </a:blip>
            <a:srcRect l="5994" t="42964" r="68639" b="27571"/>
            <a:stretch>
              <a:fillRect/>
            </a:stretch>
          </p:blipFill>
          <p:spPr bwMode="auto">
            <a:xfrm>
              <a:off x="2990349" y="1155824"/>
              <a:ext cx="1093672" cy="97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845" y="2213204"/>
              <a:ext cx="479341" cy="7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rotWithShape="1">
            <a:blip r:embed="rId5"/>
            <a:srcRect/>
            <a:stretch/>
          </p:blipFill>
          <p:spPr bwMode="auto">
            <a:xfrm>
              <a:off x="3141170" y="3331705"/>
              <a:ext cx="788883" cy="399943"/>
            </a:xfrm>
            <a:prstGeom prst="rect">
              <a:avLst/>
            </a:prstGeom>
            <a:ln>
              <a:noFill/>
            </a:ln>
            <a:effectLst>
              <a:outerShdw blurRad="292100" dist="139700" dir="2700000" algn="tl" rotWithShape="0">
                <a:srgbClr val="333333">
                  <a:alpha val="65000"/>
                </a:srgbClr>
              </a:outerShdw>
            </a:effectLst>
            <a:extLst/>
          </p:spPr>
        </p:pic>
      </p:grpSp>
    </p:spTree>
    <p:extLst>
      <p:ext uri="{BB962C8B-B14F-4D97-AF65-F5344CB8AC3E}">
        <p14:creationId xmlns:p14="http://schemas.microsoft.com/office/powerpoint/2010/main" val="387030877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the SDN Conversation</a:t>
            </a:r>
            <a:br>
              <a:rPr lang="en-US" dirty="0" smtClean="0"/>
            </a:br>
            <a:endParaRPr lang="en-US" dirty="0">
              <a:solidFill>
                <a:srgbClr val="FF0000"/>
              </a:solidFill>
            </a:endParaRPr>
          </a:p>
        </p:txBody>
      </p:sp>
      <p:sp>
        <p:nvSpPr>
          <p:cNvPr id="3" name="Content Placeholder 2"/>
          <p:cNvSpPr>
            <a:spLocks noGrp="1"/>
          </p:cNvSpPr>
          <p:nvPr>
            <p:ph sz="quarter" idx="10"/>
          </p:nvPr>
        </p:nvSpPr>
        <p:spPr>
          <a:xfrm>
            <a:off x="321927" y="992777"/>
            <a:ext cx="8117904" cy="3219768"/>
          </a:xfrm>
        </p:spPr>
        <p:txBody>
          <a:bodyPr/>
          <a:lstStyle/>
          <a:p>
            <a:pPr marL="285750" indent="-285750">
              <a:buFont typeface="Wingdings" pitchFamily="2" charset="2"/>
              <a:buChar char="ü"/>
            </a:pPr>
            <a:r>
              <a:rPr lang="en-US" dirty="0" smtClean="0"/>
              <a:t>How do you handle network administration today?</a:t>
            </a:r>
            <a:endParaRPr lang="en-US" dirty="0"/>
          </a:p>
          <a:p>
            <a:pPr marL="285750" indent="-285750">
              <a:buFont typeface="Wingdings" pitchFamily="2" charset="2"/>
              <a:buChar char="ü"/>
            </a:pPr>
            <a:r>
              <a:rPr lang="en-US" dirty="0" smtClean="0"/>
              <a:t>How has network administration and operations increased the burden on your staff?</a:t>
            </a:r>
          </a:p>
          <a:p>
            <a:pPr marL="285750" indent="-285750">
              <a:buFont typeface="Wingdings" pitchFamily="2" charset="2"/>
              <a:buChar char="ü"/>
            </a:pPr>
            <a:r>
              <a:rPr lang="en-US" dirty="0" smtClean="0"/>
              <a:t>How are you managing the increasing number of network devices?</a:t>
            </a:r>
          </a:p>
          <a:p>
            <a:pPr marL="285750" indent="-285750">
              <a:buFont typeface="Wingdings" pitchFamily="2" charset="2"/>
              <a:buChar char="ü"/>
            </a:pPr>
            <a:r>
              <a:rPr lang="en-US" dirty="0" smtClean="0"/>
              <a:t>How are you taking advantage of server and storage virtualization today?</a:t>
            </a:r>
          </a:p>
          <a:p>
            <a:pPr marL="285750" indent="-285750">
              <a:buFont typeface="Wingdings" pitchFamily="2" charset="2"/>
              <a:buChar char="ü"/>
            </a:pPr>
            <a:r>
              <a:rPr lang="en-US" dirty="0" smtClean="0"/>
              <a:t>How do you provision network services like firewalls, load balancing and WAN optimization?</a:t>
            </a:r>
          </a:p>
          <a:p>
            <a:pPr marL="285750" indent="-285750">
              <a:buFont typeface="Wingdings" pitchFamily="2" charset="2"/>
              <a:buChar char="ü"/>
            </a:pPr>
            <a:r>
              <a:rPr lang="en-US" dirty="0" smtClean="0"/>
              <a:t>How do you provision network policy like </a:t>
            </a:r>
            <a:r>
              <a:rPr lang="en-US" dirty="0" err="1" smtClean="0"/>
              <a:t>QoS</a:t>
            </a:r>
            <a:r>
              <a:rPr lang="en-US" dirty="0" smtClean="0"/>
              <a:t>, ACLs, and VLANs?</a:t>
            </a:r>
          </a:p>
          <a:p>
            <a:pPr marL="285750" indent="-285750">
              <a:buFont typeface="Wingdings" pitchFamily="2" charset="2"/>
              <a:buChar char="ü"/>
            </a:pPr>
            <a:r>
              <a:rPr lang="en-US" dirty="0" smtClean="0"/>
              <a:t>What benefits do you see to a more open-standards network infrastructure?</a:t>
            </a:r>
          </a:p>
          <a:p>
            <a:pPr marL="285750" indent="-285750">
              <a:buFont typeface="Wingdings" pitchFamily="2" charset="2"/>
              <a:buChar char="ü"/>
            </a:pPr>
            <a:r>
              <a:rPr lang="en-US" dirty="0" smtClean="0"/>
              <a:t>Would </a:t>
            </a:r>
            <a:r>
              <a:rPr lang="en-US" dirty="0" err="1" smtClean="0"/>
              <a:t>virtualizing</a:t>
            </a:r>
            <a:r>
              <a:rPr lang="en-US" dirty="0" smtClean="0"/>
              <a:t> the network with SDN offer you benefits in creating a SDDC?</a:t>
            </a:r>
          </a:p>
          <a:p>
            <a:pPr marL="285750" indent="-285750">
              <a:buFont typeface="Wingdings" pitchFamily="2" charset="2"/>
              <a:buChar char="ü"/>
            </a:pPr>
            <a:r>
              <a:rPr lang="en-US" dirty="0" smtClean="0"/>
              <a:t>Are you deploying </a:t>
            </a:r>
            <a:r>
              <a:rPr lang="en-US" dirty="0" err="1" smtClean="0"/>
              <a:t>OpenStack</a:t>
            </a:r>
            <a:r>
              <a:rPr lang="en-US" dirty="0" smtClean="0"/>
              <a:t> as a part of your cloud infrastructure?</a:t>
            </a:r>
          </a:p>
          <a:p>
            <a:pPr marL="285750" indent="-285750">
              <a:buFont typeface="Wingdings" pitchFamily="2" charset="2"/>
              <a:buChar char="ü"/>
            </a:pPr>
            <a:endParaRPr lang="en-US" dirty="0" smtClean="0"/>
          </a:p>
        </p:txBody>
      </p:sp>
    </p:spTree>
    <p:extLst>
      <p:ext uri="{BB962C8B-B14F-4D97-AF65-F5344CB8AC3E}">
        <p14:creationId xmlns:p14="http://schemas.microsoft.com/office/powerpoint/2010/main" val="344532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61439"/>
            <a:ext cx="8117206" cy="430887"/>
          </a:xfrm>
        </p:spPr>
        <p:txBody>
          <a:bodyPr/>
          <a:lstStyle/>
          <a:p>
            <a:r>
              <a:rPr lang="en-US" dirty="0" smtClean="0">
                <a:solidFill>
                  <a:schemeClr val="tx1"/>
                </a:solidFill>
              </a:rPr>
              <a:t>Key Messages and Value to your customer</a:t>
            </a:r>
            <a:br>
              <a:rPr lang="en-US" dirty="0" smtClean="0">
                <a:solidFill>
                  <a:schemeClr val="tx1"/>
                </a:solidFill>
              </a:rPr>
            </a:br>
            <a:r>
              <a:rPr lang="en-US" dirty="0" smtClean="0">
                <a:solidFill>
                  <a:schemeClr val="accent1"/>
                </a:solidFill>
              </a:rPr>
              <a:t/>
            </a:r>
            <a:br>
              <a:rPr lang="en-US" dirty="0" smtClean="0">
                <a:solidFill>
                  <a:schemeClr val="accent1"/>
                </a:solidFill>
              </a:rPr>
            </a:br>
            <a:endParaRPr lang="en-US" sz="200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18968738"/>
              </p:ext>
            </p:extLst>
          </p:nvPr>
        </p:nvGraphicFramePr>
        <p:xfrm>
          <a:off x="329184" y="670829"/>
          <a:ext cx="8149870" cy="2406993"/>
        </p:xfrm>
        <a:graphic>
          <a:graphicData uri="http://schemas.openxmlformats.org/drawingml/2006/table">
            <a:tbl>
              <a:tblPr firstRow="1" bandRow="1">
                <a:tableStyleId>{073A0DAA-6AF3-43AB-8588-CEC1D06C72B9}</a:tableStyleId>
              </a:tblPr>
              <a:tblGrid>
                <a:gridCol w="4074935"/>
                <a:gridCol w="4074935"/>
              </a:tblGrid>
              <a:tr h="246394">
                <a:tc>
                  <a:txBody>
                    <a:bodyPr/>
                    <a:lstStyle/>
                    <a:p>
                      <a:pPr algn="ctr"/>
                      <a:r>
                        <a:rPr lang="en-US" sz="1400" dirty="0" smtClean="0"/>
                        <a:t>Key messages to deliver to your customer</a:t>
                      </a:r>
                      <a:endParaRPr lang="en-US" sz="1400" dirty="0"/>
                    </a:p>
                  </a:txBody>
                  <a:tcPr marL="53788" marR="53788" marT="23380" marB="23380">
                    <a:solidFill>
                      <a:schemeClr val="accent1"/>
                    </a:solidFill>
                  </a:tcPr>
                </a:tc>
                <a:tc>
                  <a:txBody>
                    <a:bodyPr/>
                    <a:lstStyle/>
                    <a:p>
                      <a:pPr algn="ctr"/>
                      <a:r>
                        <a:rPr lang="en-US" sz="1400" dirty="0" smtClean="0"/>
                        <a:t>Value to your customer</a:t>
                      </a:r>
                      <a:endParaRPr lang="en-US" sz="1400" dirty="0"/>
                    </a:p>
                  </a:txBody>
                  <a:tcPr marL="53788" marR="53788" marT="23380" marB="23380">
                    <a:solidFill>
                      <a:schemeClr val="accent1"/>
                    </a:solidFill>
                  </a:tcPr>
                </a:tc>
              </a:tr>
              <a:tr h="725131">
                <a:tc>
                  <a:txBody>
                    <a:bodyPr/>
                    <a:lstStyle/>
                    <a:p>
                      <a:r>
                        <a:rPr lang="en-US" sz="1000" b="1" dirty="0" smtClean="0">
                          <a:ea typeface="Calibri"/>
                        </a:rPr>
                        <a:t>We provide</a:t>
                      </a:r>
                      <a:r>
                        <a:rPr lang="en-US" sz="1000" b="1" baseline="0" dirty="0" smtClean="0">
                          <a:ea typeface="Calibri"/>
                        </a:rPr>
                        <a:t> a c</a:t>
                      </a:r>
                      <a:r>
                        <a:rPr lang="en-US" sz="1000" b="1" dirty="0" smtClean="0">
                          <a:ea typeface="Calibri"/>
                        </a:rPr>
                        <a:t>omplete SDN solution </a:t>
                      </a:r>
                      <a:r>
                        <a:rPr lang="en-US" sz="1000" dirty="0" smtClean="0">
                          <a:ea typeface="Calibri"/>
                        </a:rPr>
                        <a:t>–</a:t>
                      </a:r>
                      <a:r>
                        <a:rPr lang="en-US" sz="1000" baseline="0" dirty="0" smtClean="0">
                          <a:ea typeface="Calibri"/>
                        </a:rPr>
                        <a:t> Our SDN solution provides a scalable and open architecture - a solution that leverages software control with hardware acceleration to simplify your network infrastructure</a:t>
                      </a:r>
                      <a:endParaRPr lang="en-US" sz="1000" dirty="0" smtClean="0">
                        <a:ea typeface="Calibri"/>
                      </a:endParaRPr>
                    </a:p>
                  </a:txBody>
                  <a:tcPr marL="53788" marR="53788" marT="23380" marB="233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dk1"/>
                          </a:solidFill>
                          <a:ea typeface="Calibri"/>
                        </a:rPr>
                        <a:t>A</a:t>
                      </a:r>
                      <a:r>
                        <a:rPr lang="en-US" sz="1000" b="0" baseline="0" dirty="0" smtClean="0">
                          <a:solidFill>
                            <a:schemeClr val="dk1"/>
                          </a:solidFill>
                          <a:ea typeface="Calibri"/>
                        </a:rPr>
                        <a:t> more open solution that is truly multi-vendor and not limited by proprietary implementations.  Takes advantage of hardware acceleration offering </a:t>
                      </a:r>
                      <a:r>
                        <a:rPr lang="en-US" sz="1000" b="1" baseline="0" dirty="0" smtClean="0">
                          <a:solidFill>
                            <a:schemeClr val="dk1"/>
                          </a:solidFill>
                          <a:ea typeface="Calibri"/>
                        </a:rPr>
                        <a:t>higher performance </a:t>
                      </a:r>
                      <a:r>
                        <a:rPr lang="en-US" sz="1000" b="0" baseline="0" dirty="0" smtClean="0">
                          <a:solidFill>
                            <a:schemeClr val="dk1"/>
                          </a:solidFill>
                          <a:ea typeface="Calibri"/>
                        </a:rPr>
                        <a:t>compared to overlay solutions.</a:t>
                      </a:r>
                      <a:endParaRPr lang="en-US" sz="1000" b="1" dirty="0" smtClean="0">
                        <a:solidFill>
                          <a:schemeClr val="tx1"/>
                        </a:solidFill>
                        <a:ea typeface="Calibri"/>
                      </a:endParaRPr>
                    </a:p>
                  </a:txBody>
                  <a:tcPr marL="53788" marR="53788" marT="23380" marB="23380"/>
                </a:tc>
              </a:tr>
              <a:tr h="729171">
                <a:tc>
                  <a:txBody>
                    <a:bodyPr/>
                    <a:lstStyle/>
                    <a:p>
                      <a:pPr marL="0" marR="0" indent="0" algn="l" defTabSz="819302"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ea typeface="Calibri"/>
                        </a:rPr>
                        <a:t>Our solution enables third party applications – </a:t>
                      </a:r>
                      <a:r>
                        <a:rPr lang="en-US" sz="1000" dirty="0" smtClean="0">
                          <a:solidFill>
                            <a:schemeClr val="tx1"/>
                          </a:solidFill>
                          <a:ea typeface="Calibri"/>
                        </a:rPr>
                        <a:t>The solution</a:t>
                      </a:r>
                      <a:r>
                        <a:rPr lang="en-US" sz="1000" baseline="0" dirty="0" smtClean="0">
                          <a:solidFill>
                            <a:schemeClr val="tx1"/>
                          </a:solidFill>
                          <a:ea typeface="Calibri"/>
                        </a:rPr>
                        <a:t> </a:t>
                      </a:r>
                      <a:r>
                        <a:rPr lang="en-US" sz="1000" dirty="0" smtClean="0">
                          <a:solidFill>
                            <a:schemeClr val="tx1"/>
                          </a:solidFill>
                          <a:ea typeface="Calibri"/>
                        </a:rPr>
                        <a:t>allows for the development</a:t>
                      </a:r>
                      <a:r>
                        <a:rPr lang="en-US" sz="1000" baseline="0" dirty="0" smtClean="0">
                          <a:solidFill>
                            <a:schemeClr val="tx1"/>
                          </a:solidFill>
                          <a:ea typeface="Calibri"/>
                        </a:rPr>
                        <a:t> of third party applications via the HP SDN API</a:t>
                      </a:r>
                      <a:r>
                        <a:rPr lang="en-US" sz="1000" dirty="0" smtClean="0">
                          <a:solidFill>
                            <a:schemeClr val="tx1"/>
                          </a:solidFill>
                          <a:ea typeface="Calibri"/>
                        </a:rPr>
                        <a:t>.  Applications can be developed by HPN</a:t>
                      </a:r>
                      <a:r>
                        <a:rPr lang="en-US" sz="1000" baseline="0" dirty="0" smtClean="0">
                          <a:solidFill>
                            <a:schemeClr val="tx1"/>
                          </a:solidFill>
                          <a:ea typeface="Calibri"/>
                        </a:rPr>
                        <a:t> partners or customers can develop their own with the SDK.</a:t>
                      </a:r>
                      <a:r>
                        <a:rPr lang="en-US" sz="1000" dirty="0" smtClean="0">
                          <a:solidFill>
                            <a:schemeClr val="tx1"/>
                          </a:solidFill>
                          <a:ea typeface="Calibri"/>
                        </a:rPr>
                        <a:t> </a:t>
                      </a:r>
                    </a:p>
                  </a:txBody>
                  <a:tcPr marL="53788" marR="53788" marT="23380" marB="23380"/>
                </a:tc>
                <a:tc>
                  <a:txBody>
                    <a:bodyPr/>
                    <a:lstStyle/>
                    <a:p>
                      <a:pPr indent="0"/>
                      <a:r>
                        <a:rPr lang="en-US" sz="1000" b="0" i="0" dirty="0" smtClean="0">
                          <a:solidFill>
                            <a:schemeClr val="tx1"/>
                          </a:solidFill>
                          <a:ea typeface="Calibri"/>
                        </a:rPr>
                        <a:t>Enables</a:t>
                      </a:r>
                      <a:r>
                        <a:rPr lang="en-US" sz="1000" b="0" i="0" baseline="0" dirty="0" smtClean="0">
                          <a:solidFill>
                            <a:schemeClr val="tx1"/>
                          </a:solidFill>
                          <a:ea typeface="Calibri"/>
                        </a:rPr>
                        <a:t> customers to virtualize their network applications like load balancing and firewalls into a software application.  Automates network configuration and provisioning with zero </a:t>
                      </a:r>
                      <a:r>
                        <a:rPr lang="en-US" sz="1000" b="0" i="0" baseline="0" dirty="0" err="1" smtClean="0">
                          <a:solidFill>
                            <a:schemeClr val="tx1"/>
                          </a:solidFill>
                          <a:ea typeface="Calibri"/>
                        </a:rPr>
                        <a:t>config</a:t>
                      </a:r>
                      <a:r>
                        <a:rPr lang="en-US" sz="1000" b="0" i="0" baseline="0" dirty="0" smtClean="0">
                          <a:solidFill>
                            <a:schemeClr val="tx1"/>
                          </a:solidFill>
                          <a:ea typeface="Calibri"/>
                        </a:rPr>
                        <a:t> network administration resulting in </a:t>
                      </a:r>
                      <a:r>
                        <a:rPr lang="en-US" sz="1000" b="1" i="0" baseline="0" dirty="0" smtClean="0">
                          <a:solidFill>
                            <a:schemeClr val="tx1"/>
                          </a:solidFill>
                          <a:ea typeface="Calibri"/>
                        </a:rPr>
                        <a:t>lower TCO.</a:t>
                      </a:r>
                      <a:endParaRPr lang="en-US" sz="1000" b="1" i="0" dirty="0" smtClean="0">
                        <a:solidFill>
                          <a:schemeClr val="tx1"/>
                        </a:solidFill>
                        <a:ea typeface="Calibri"/>
                      </a:endParaRPr>
                    </a:p>
                  </a:txBody>
                  <a:tcPr marL="53788" marR="53788" marT="23380" marB="23380"/>
                </a:tc>
              </a:tr>
              <a:tr h="692571">
                <a:tc>
                  <a:txBody>
                    <a:bodyPr/>
                    <a:lstStyle/>
                    <a:p>
                      <a:r>
                        <a:rPr lang="en-US" sz="1000" b="1" dirty="0" smtClean="0">
                          <a:ea typeface="Calibri"/>
                        </a:rPr>
                        <a:t>Industry-leading innovation</a:t>
                      </a:r>
                      <a:r>
                        <a:rPr lang="en-US" sz="1000" dirty="0" smtClean="0">
                          <a:ea typeface="Calibri"/>
                        </a:rPr>
                        <a:t> – Unified</a:t>
                      </a:r>
                      <a:r>
                        <a:rPr lang="en-US" sz="1000" b="0" dirty="0" smtClean="0">
                          <a:solidFill>
                            <a:schemeClr val="tx1"/>
                          </a:solidFill>
                          <a:ea typeface="Calibri"/>
                        </a:rPr>
                        <a:t> network service applications reduce</a:t>
                      </a:r>
                      <a:r>
                        <a:rPr lang="en-US" sz="1000" b="0" baseline="0" dirty="0" smtClean="0">
                          <a:solidFill>
                            <a:schemeClr val="tx1"/>
                          </a:solidFill>
                          <a:ea typeface="Calibri"/>
                        </a:rPr>
                        <a:t> </a:t>
                      </a:r>
                      <a:r>
                        <a:rPr lang="en-US" sz="1000" b="0" dirty="0" smtClean="0">
                          <a:solidFill>
                            <a:schemeClr val="tx1"/>
                          </a:solidFill>
                          <a:ea typeface="Calibri"/>
                        </a:rPr>
                        <a:t>complexity by providing a single display and </a:t>
                      </a:r>
                      <a:r>
                        <a:rPr lang="en-US" sz="1000" b="1" dirty="0" smtClean="0">
                          <a:solidFill>
                            <a:schemeClr val="tx1"/>
                          </a:solidFill>
                          <a:ea typeface="Calibri"/>
                        </a:rPr>
                        <a:t>reduce</a:t>
                      </a:r>
                      <a:r>
                        <a:rPr lang="en-US" sz="1000" b="1" baseline="0" dirty="0" smtClean="0">
                          <a:solidFill>
                            <a:schemeClr val="tx1"/>
                          </a:solidFill>
                          <a:ea typeface="Calibri"/>
                        </a:rPr>
                        <a:t> c</a:t>
                      </a:r>
                      <a:r>
                        <a:rPr lang="en-US" sz="1000" b="1" dirty="0" smtClean="0">
                          <a:solidFill>
                            <a:schemeClr val="tx1"/>
                          </a:solidFill>
                          <a:ea typeface="Calibri"/>
                        </a:rPr>
                        <a:t>osts </a:t>
                      </a:r>
                      <a:r>
                        <a:rPr lang="en-US" sz="1000" b="0" dirty="0" smtClean="0">
                          <a:solidFill>
                            <a:schemeClr val="tx1"/>
                          </a:solidFill>
                          <a:ea typeface="Calibri"/>
                        </a:rPr>
                        <a:t>associated with redundant solutions</a:t>
                      </a:r>
                      <a:endParaRPr lang="en-US" sz="1050" b="1" dirty="0">
                        <a:solidFill>
                          <a:srgbClr val="F05332"/>
                        </a:solidFill>
                      </a:endParaRPr>
                    </a:p>
                  </a:txBody>
                  <a:tcPr marL="53788" marR="53788" marT="23380" marB="23380"/>
                </a:tc>
                <a:tc>
                  <a:txBody>
                    <a:bodyPr/>
                    <a:lstStyle/>
                    <a:p>
                      <a:pPr marL="0" indent="0"/>
                      <a:r>
                        <a:rPr lang="en-US" sz="1000" dirty="0" smtClean="0">
                          <a:ea typeface="Calibri"/>
                        </a:rPr>
                        <a:t>Allows you to respond to customer and/or market demands faster. </a:t>
                      </a:r>
                      <a:r>
                        <a:rPr lang="en-US" sz="1000" b="1" dirty="0" smtClean="0">
                          <a:ea typeface="Calibri"/>
                        </a:rPr>
                        <a:t>SIMPLIFY,</a:t>
                      </a:r>
                      <a:r>
                        <a:rPr lang="en-US" sz="1000" b="1" baseline="0" dirty="0" smtClean="0">
                          <a:ea typeface="Calibri"/>
                        </a:rPr>
                        <a:t> </a:t>
                      </a:r>
                      <a:r>
                        <a:rPr lang="en-US" sz="1000" b="1" dirty="0" smtClean="0">
                          <a:ea typeface="Calibri"/>
                        </a:rPr>
                        <a:t>SCALE AND AUTOMATE </a:t>
                      </a:r>
                      <a:r>
                        <a:rPr lang="en-US" sz="1000" dirty="0" smtClean="0">
                          <a:ea typeface="Calibri"/>
                        </a:rPr>
                        <a:t>- Demonstrates our </a:t>
                      </a:r>
                      <a:r>
                        <a:rPr lang="en-US" sz="1000" b="1" dirty="0" smtClean="0">
                          <a:ea typeface="Calibri"/>
                        </a:rPr>
                        <a:t>leadership</a:t>
                      </a:r>
                      <a:r>
                        <a:rPr lang="en-US" sz="1000" dirty="0" smtClean="0">
                          <a:ea typeface="Calibri"/>
                        </a:rPr>
                        <a:t> in this area vs. Cisco,</a:t>
                      </a:r>
                      <a:r>
                        <a:rPr lang="en-US" sz="1000" baseline="0" dirty="0" smtClean="0">
                          <a:ea typeface="Calibri"/>
                        </a:rPr>
                        <a:t> Brocade and Juniper</a:t>
                      </a:r>
                      <a:r>
                        <a:rPr lang="en-US" sz="1000" dirty="0" smtClean="0">
                          <a:ea typeface="Calibri"/>
                        </a:rPr>
                        <a:t>.</a:t>
                      </a:r>
                    </a:p>
                  </a:txBody>
                  <a:tcPr marL="53788" marR="53788" marT="23380" marB="23380"/>
                </a:tc>
              </a:tr>
            </a:tbl>
          </a:graphicData>
        </a:graphic>
      </p:graphicFrame>
      <p:sp>
        <p:nvSpPr>
          <p:cNvPr id="6" name="Round Diagonal Corner Rectangle 5"/>
          <p:cNvSpPr/>
          <p:nvPr/>
        </p:nvSpPr>
        <p:spPr>
          <a:xfrm flipH="1">
            <a:off x="340271" y="3114861"/>
            <a:ext cx="8116404" cy="1853240"/>
          </a:xfrm>
          <a:prstGeom prst="round2DiagRect">
            <a:avLst/>
          </a:prstGeom>
          <a:solidFill>
            <a:schemeClr val="accent1"/>
          </a:solidFill>
          <a:ln>
            <a:solidFill>
              <a:schemeClr val="accent1"/>
            </a:solidFill>
          </a:ln>
        </p:spPr>
        <p:txBody>
          <a:bodyPr wrap="square" lIns="51024" tIns="25512" rIns="51024" bIns="25512" numCol="2">
            <a:spAutoFit/>
          </a:bodyPr>
          <a:lstStyle/>
          <a:p>
            <a:pPr marL="96945" lvl="1" indent="-96945" fontAlgn="auto">
              <a:spcBef>
                <a:spcPts val="0"/>
              </a:spcBef>
              <a:spcAft>
                <a:spcPts val="223"/>
              </a:spcAft>
            </a:pPr>
            <a:endParaRPr lang="en-US" sz="1050" b="1"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700" b="1" dirty="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p:txBody>
      </p:sp>
      <p:sp>
        <p:nvSpPr>
          <p:cNvPr id="3" name="Rectangle 2"/>
          <p:cNvSpPr/>
          <p:nvPr/>
        </p:nvSpPr>
        <p:spPr>
          <a:xfrm>
            <a:off x="345440" y="3061848"/>
            <a:ext cx="4043680" cy="1700466"/>
          </a:xfrm>
          <a:prstGeom prst="rect">
            <a:avLst/>
          </a:prstGeom>
        </p:spPr>
        <p:txBody>
          <a:bodyPr wrap="square">
            <a:spAutoFit/>
          </a:bodyPr>
          <a:lstStyle/>
          <a:p>
            <a:pPr fontAlgn="auto">
              <a:spcBef>
                <a:spcPts val="0"/>
              </a:spcBef>
              <a:spcAft>
                <a:spcPts val="0"/>
              </a:spcAft>
            </a:pPr>
            <a:r>
              <a:rPr lang="en-US" sz="1050" b="1" dirty="0">
                <a:solidFill>
                  <a:prstClr val="white"/>
                </a:solidFill>
                <a:latin typeface="HP Simplified"/>
                <a:ea typeface="Calibri"/>
                <a:cs typeface="+mn-cs"/>
              </a:rPr>
              <a:t>Tools to support you: </a:t>
            </a:r>
          </a:p>
          <a:p>
            <a:pPr fontAlgn="auto">
              <a:spcBef>
                <a:spcPts val="0"/>
              </a:spcBef>
              <a:spcAft>
                <a:spcPts val="0"/>
              </a:spcAft>
            </a:pPr>
            <a:r>
              <a:rPr lang="en-US" sz="800" b="1" dirty="0" smtClean="0">
                <a:solidFill>
                  <a:prstClr val="white"/>
                </a:solidFill>
                <a:latin typeface="HP Simplified"/>
                <a:ea typeface="Calibri"/>
                <a:cs typeface="+mn-cs"/>
              </a:rPr>
              <a:t>SDN Bethany’s video:</a:t>
            </a:r>
          </a:p>
          <a:p>
            <a:pPr fontAlgn="auto">
              <a:spcBef>
                <a:spcPts val="0"/>
              </a:spcBef>
              <a:spcAft>
                <a:spcPts val="0"/>
              </a:spcAft>
            </a:pPr>
            <a:r>
              <a:rPr lang="en-US" sz="900" dirty="0">
                <a:solidFill>
                  <a:prstClr val="white"/>
                </a:solidFill>
                <a:latin typeface="HP Simplified"/>
                <a:ea typeface="Calibri"/>
                <a:cs typeface="+mn-cs"/>
              </a:rPr>
              <a:t>http://</a:t>
            </a:r>
            <a:r>
              <a:rPr lang="en-US" sz="900" dirty="0" smtClean="0">
                <a:solidFill>
                  <a:prstClr val="white"/>
                </a:solidFill>
                <a:latin typeface="HP Simplified"/>
                <a:ea typeface="Calibri"/>
                <a:cs typeface="+mn-cs"/>
              </a:rPr>
              <a:t>youtu.be/hGXbss1BDSU</a:t>
            </a:r>
          </a:p>
          <a:p>
            <a:pPr fontAlgn="auto">
              <a:spcBef>
                <a:spcPts val="0"/>
              </a:spcBef>
              <a:spcAft>
                <a:spcPts val="0"/>
              </a:spcAft>
            </a:pPr>
            <a:r>
              <a:rPr lang="en-US" sz="800" b="1" dirty="0" smtClean="0">
                <a:solidFill>
                  <a:prstClr val="white"/>
                </a:solidFill>
                <a:latin typeface="HP Simplified"/>
                <a:ea typeface="Calibri"/>
                <a:cs typeface="+mn-cs"/>
              </a:rPr>
              <a:t>SDN Overview video:</a:t>
            </a:r>
            <a:endParaRPr lang="en-US" sz="800" b="1" dirty="0">
              <a:solidFill>
                <a:prstClr val="white"/>
              </a:solidFill>
              <a:latin typeface="HP Simplified"/>
              <a:ea typeface="Calibri"/>
              <a:cs typeface="+mn-cs"/>
            </a:endParaRPr>
          </a:p>
          <a:p>
            <a:pPr marL="96945" lvl="1" indent="-96945" fontAlgn="auto">
              <a:spcBef>
                <a:spcPts val="0"/>
              </a:spcBef>
              <a:spcAft>
                <a:spcPts val="223"/>
              </a:spcAft>
            </a:pPr>
            <a:r>
              <a:rPr lang="en-US" sz="800" dirty="0">
                <a:solidFill>
                  <a:prstClr val="white"/>
                </a:solidFill>
                <a:latin typeface="HP Simplified"/>
                <a:ea typeface="Calibri"/>
                <a:cs typeface="+mn-cs"/>
              </a:rPr>
              <a:t>http://www.youtube.com/watch?v=3oAbPXODtrU&amp;feature=youtu.be</a:t>
            </a:r>
            <a:endParaRPr lang="en-US" sz="800" dirty="0" smtClean="0">
              <a:solidFill>
                <a:prstClr val="white"/>
              </a:solidFill>
              <a:latin typeface="HP Simplified"/>
              <a:ea typeface="Calibri"/>
              <a:cs typeface="+mn-cs"/>
            </a:endParaRPr>
          </a:p>
          <a:p>
            <a:pPr marL="96945" lvl="1" indent="-96945" fontAlgn="auto">
              <a:spcBef>
                <a:spcPts val="0"/>
              </a:spcBef>
              <a:spcAft>
                <a:spcPts val="223"/>
              </a:spcAft>
            </a:pPr>
            <a:r>
              <a:rPr lang="en-US" sz="800" b="1" dirty="0" smtClean="0">
                <a:solidFill>
                  <a:prstClr val="white"/>
                </a:solidFill>
                <a:latin typeface="HP Simplified"/>
                <a:ea typeface="Calibri"/>
                <a:cs typeface="+mn-cs"/>
              </a:rPr>
              <a:t>SDN Technical Whitepaper:</a:t>
            </a:r>
          </a:p>
          <a:p>
            <a:pPr marL="96945" lvl="1" indent="-96945" fontAlgn="auto">
              <a:spcBef>
                <a:spcPts val="0"/>
              </a:spcBef>
              <a:spcAft>
                <a:spcPts val="223"/>
              </a:spcAft>
            </a:pPr>
            <a:r>
              <a:rPr lang="en-US" sz="900" dirty="0">
                <a:solidFill>
                  <a:prstClr val="white"/>
                </a:solidFill>
                <a:latin typeface="HP Simplified"/>
                <a:ea typeface="Calibri"/>
                <a:cs typeface="+mn-cs"/>
              </a:rPr>
              <a:t>http://h20195.www2.hp.com/V2/GetPDF.aspx%2F4AA4-3871ENW.pdf</a:t>
            </a:r>
          </a:p>
          <a:p>
            <a:pPr marL="96945" lvl="1" indent="-96945" fontAlgn="auto">
              <a:spcBef>
                <a:spcPts val="0"/>
              </a:spcBef>
              <a:spcAft>
                <a:spcPts val="223"/>
              </a:spcAft>
            </a:pPr>
            <a:r>
              <a:rPr lang="en-US" sz="800" b="1" dirty="0" smtClean="0">
                <a:solidFill>
                  <a:prstClr val="white"/>
                </a:solidFill>
                <a:latin typeface="HP Simplified"/>
                <a:ea typeface="Calibri"/>
                <a:cs typeface="+mn-cs"/>
              </a:rPr>
              <a:t>SDN  Business Whitepaper:</a:t>
            </a:r>
          </a:p>
          <a:p>
            <a:pPr marL="96945" lvl="1" indent="-96945" fontAlgn="auto">
              <a:spcBef>
                <a:spcPts val="0"/>
              </a:spcBef>
              <a:spcAft>
                <a:spcPts val="223"/>
              </a:spcAft>
            </a:pPr>
            <a:r>
              <a:rPr lang="en-US" sz="800" dirty="0">
                <a:solidFill>
                  <a:prstClr val="white"/>
                </a:solidFill>
                <a:latin typeface="HP Simplified"/>
                <a:ea typeface="Calibri"/>
                <a:cs typeface="+mn-cs"/>
              </a:rPr>
              <a:t>http://h20195.www2.hp.com/V2/GetPDF.aspx%2F4AA4-0790ENW.pdf</a:t>
            </a:r>
          </a:p>
          <a:p>
            <a:pPr marL="96945" lvl="1" indent="-96945" fontAlgn="auto">
              <a:spcBef>
                <a:spcPts val="0"/>
              </a:spcBef>
              <a:spcAft>
                <a:spcPts val="223"/>
              </a:spcAft>
            </a:pPr>
            <a:r>
              <a:rPr lang="en-US" sz="800" b="1" dirty="0" smtClean="0">
                <a:solidFill>
                  <a:prstClr val="white"/>
                </a:solidFill>
                <a:latin typeface="HP Simplified"/>
                <a:ea typeface="Calibri"/>
                <a:cs typeface="+mn-cs"/>
              </a:rPr>
              <a:t>SDN </a:t>
            </a:r>
            <a:r>
              <a:rPr lang="en-US" sz="800" b="1" dirty="0">
                <a:solidFill>
                  <a:prstClr val="white"/>
                </a:solidFill>
                <a:latin typeface="HP Simplified"/>
                <a:ea typeface="Calibri"/>
                <a:cs typeface="+mn-cs"/>
              </a:rPr>
              <a:t>webpage:</a:t>
            </a:r>
          </a:p>
          <a:p>
            <a:pPr marL="96945" lvl="1" indent="-96945" fontAlgn="auto">
              <a:spcBef>
                <a:spcPts val="0"/>
              </a:spcBef>
              <a:spcAft>
                <a:spcPts val="223"/>
              </a:spcAft>
            </a:pPr>
            <a:r>
              <a:rPr lang="en-US" sz="900" dirty="0">
                <a:solidFill>
                  <a:schemeClr val="bg1"/>
                </a:solidFill>
                <a:latin typeface="HP Simplified"/>
                <a:ea typeface="Calibri"/>
                <a:cs typeface="+mn-cs"/>
              </a:rPr>
              <a:t>http://intranet.hp.com/tsg/WW3/networking/Pages/index.aspx </a:t>
            </a:r>
          </a:p>
        </p:txBody>
      </p:sp>
      <p:sp>
        <p:nvSpPr>
          <p:cNvPr id="4" name="Rectangle 3"/>
          <p:cNvSpPr/>
          <p:nvPr/>
        </p:nvSpPr>
        <p:spPr>
          <a:xfrm>
            <a:off x="4709886" y="3057632"/>
            <a:ext cx="3570514" cy="1518364"/>
          </a:xfrm>
          <a:prstGeom prst="rect">
            <a:avLst/>
          </a:prstGeom>
        </p:spPr>
        <p:txBody>
          <a:bodyPr wrap="square">
            <a:spAutoFit/>
          </a:bodyPr>
          <a:lstStyle/>
          <a:p>
            <a:pPr marL="96945" lvl="1" indent="-96945" fontAlgn="auto">
              <a:spcBef>
                <a:spcPts val="0"/>
              </a:spcBef>
              <a:spcAft>
                <a:spcPts val="223"/>
              </a:spcAft>
            </a:pPr>
            <a:endParaRPr lang="en-US" sz="1050" b="1" dirty="0" smtClean="0">
              <a:solidFill>
                <a:prstClr val="white"/>
              </a:solidFill>
              <a:latin typeface="HP Simplified"/>
              <a:ea typeface="Calibri"/>
              <a:cs typeface="+mn-cs"/>
            </a:endParaRPr>
          </a:p>
          <a:p>
            <a:pPr marL="96945" lvl="1" indent="-96945" fontAlgn="auto">
              <a:spcBef>
                <a:spcPts val="0"/>
              </a:spcBef>
              <a:spcAft>
                <a:spcPts val="223"/>
              </a:spcAft>
            </a:pPr>
            <a:r>
              <a:rPr lang="en-US" sz="1050" b="1" dirty="0" smtClean="0">
                <a:solidFill>
                  <a:prstClr val="white"/>
                </a:solidFill>
                <a:latin typeface="HP Simplified"/>
                <a:ea typeface="Calibri"/>
                <a:cs typeface="+mn-cs"/>
              </a:rPr>
              <a:t>Resources </a:t>
            </a:r>
            <a:r>
              <a:rPr lang="en-US" sz="1050" b="1" dirty="0">
                <a:solidFill>
                  <a:prstClr val="white"/>
                </a:solidFill>
                <a:latin typeface="HP Simplified"/>
                <a:ea typeface="Calibri"/>
                <a:cs typeface="+mn-cs"/>
              </a:rPr>
              <a:t>to support you:</a:t>
            </a:r>
          </a:p>
          <a:p>
            <a:pPr marL="96945" lvl="1"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HPN Sales Specialist or DM – see account list in email</a:t>
            </a:r>
          </a:p>
          <a:p>
            <a:pPr marL="96945" lvl="1"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If account is not listed, please contact </a:t>
            </a:r>
          </a:p>
          <a:p>
            <a:pPr marL="554115" lvl="3"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Rick </a:t>
            </a:r>
            <a:r>
              <a:rPr lang="en-US" sz="1000" dirty="0" err="1">
                <a:solidFill>
                  <a:prstClr val="white"/>
                </a:solidFill>
                <a:latin typeface="HP Simplified"/>
                <a:ea typeface="Calibri"/>
                <a:cs typeface="+mn-cs"/>
              </a:rPr>
              <a:t>Reddell</a:t>
            </a:r>
            <a:r>
              <a:rPr lang="en-US" sz="1000" dirty="0">
                <a:solidFill>
                  <a:prstClr val="white"/>
                </a:solidFill>
                <a:latin typeface="HP Simplified"/>
                <a:ea typeface="Calibri"/>
                <a:cs typeface="+mn-cs"/>
              </a:rPr>
              <a:t> for West</a:t>
            </a:r>
          </a:p>
          <a:p>
            <a:pPr marL="554115" lvl="3" indent="-96945" fontAlgn="auto">
              <a:spcBef>
                <a:spcPts val="0"/>
              </a:spcBef>
              <a:spcAft>
                <a:spcPts val="223"/>
              </a:spcAft>
              <a:buFont typeface="Arial" pitchFamily="34" charset="0"/>
              <a:buChar char="•"/>
            </a:pPr>
            <a:r>
              <a:rPr lang="en-US" sz="1000" dirty="0" smtClean="0">
                <a:solidFill>
                  <a:prstClr val="white"/>
                </a:solidFill>
                <a:latin typeface="HP Simplified"/>
                <a:ea typeface="Calibri"/>
                <a:cs typeface="+mn-cs"/>
              </a:rPr>
              <a:t>Jerry Khoury or Josh Nowak </a:t>
            </a:r>
            <a:r>
              <a:rPr lang="en-US" sz="1000" dirty="0">
                <a:solidFill>
                  <a:prstClr val="white"/>
                </a:solidFill>
                <a:latin typeface="HP Simplified"/>
                <a:ea typeface="Calibri"/>
                <a:cs typeface="+mn-cs"/>
              </a:rPr>
              <a:t>for Central </a:t>
            </a:r>
          </a:p>
          <a:p>
            <a:pPr marL="554115" lvl="3"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James </a:t>
            </a:r>
            <a:r>
              <a:rPr lang="en-US" sz="1000" dirty="0" err="1">
                <a:solidFill>
                  <a:prstClr val="white"/>
                </a:solidFill>
                <a:latin typeface="HP Simplified"/>
                <a:ea typeface="Calibri"/>
                <a:cs typeface="+mn-cs"/>
              </a:rPr>
              <a:t>Gonsalves</a:t>
            </a:r>
            <a:r>
              <a:rPr lang="en-US" sz="1000" dirty="0">
                <a:solidFill>
                  <a:prstClr val="white"/>
                </a:solidFill>
                <a:latin typeface="HP Simplified"/>
                <a:ea typeface="Calibri"/>
                <a:cs typeface="+mn-cs"/>
              </a:rPr>
              <a:t>/Steve Gordon for East </a:t>
            </a:r>
          </a:p>
          <a:p>
            <a:pPr marL="96915" lvl="2"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Additional RBU support: Robert Ruiz and Deepak Munjal</a:t>
            </a:r>
          </a:p>
        </p:txBody>
      </p:sp>
    </p:spTree>
    <p:extLst>
      <p:ext uri="{BB962C8B-B14F-4D97-AF65-F5344CB8AC3E}">
        <p14:creationId xmlns:p14="http://schemas.microsoft.com/office/powerpoint/2010/main" val="3170659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HP Simplified" pitchFamily="34" charset="0"/>
              </a:rPr>
              <a:t>The Problem with Networks Today</a:t>
            </a:r>
            <a:endParaRPr lang="en-US" dirty="0">
              <a:solidFill>
                <a:schemeClr val="tx1"/>
              </a:solidFill>
              <a:latin typeface="HP Simplified" pitchFamily="34" charset="0"/>
            </a:endParaRPr>
          </a:p>
        </p:txBody>
      </p:sp>
      <p:sp>
        <p:nvSpPr>
          <p:cNvPr id="5" name="Content Placeholder 4"/>
          <p:cNvSpPr>
            <a:spLocks noGrp="1"/>
          </p:cNvSpPr>
          <p:nvPr>
            <p:ph sz="quarter" idx="14"/>
          </p:nvPr>
        </p:nvSpPr>
        <p:spPr/>
        <p:txBody>
          <a:bodyPr>
            <a:normAutofit/>
          </a:bodyPr>
          <a:lstStyle/>
          <a:p>
            <a:pPr marL="285750" indent="-285750"/>
            <a:r>
              <a:rPr lang="en-US" dirty="0" smtClean="0">
                <a:latin typeface="HP Simplified" pitchFamily="34" charset="0"/>
              </a:rPr>
              <a:t>The industry hasn’t been able to keep up with ever-growing requirements</a:t>
            </a:r>
          </a:p>
          <a:p>
            <a:pPr marL="455613" lvl="2" indent="-285750"/>
            <a:r>
              <a:rPr lang="en-US" sz="1400" dirty="0" smtClean="0">
                <a:latin typeface="HP Simplified" pitchFamily="34" charset="0"/>
              </a:rPr>
              <a:t>Routers, switches and other devices have become complex because they implement an increasing number of distributed protocols and use closed and proprietary interfaces</a:t>
            </a:r>
          </a:p>
          <a:p>
            <a:pPr marL="455613" lvl="2" indent="-285750"/>
            <a:r>
              <a:rPr lang="en-US" sz="1400" dirty="0" smtClean="0">
                <a:latin typeface="HP Simplified" pitchFamily="34" charset="0"/>
              </a:rPr>
              <a:t>It is difficult to innovate in the network</a:t>
            </a:r>
          </a:p>
          <a:p>
            <a:pPr marL="285750" indent="-285750"/>
            <a:r>
              <a:rPr lang="en-US" dirty="0" smtClean="0">
                <a:latin typeface="HP Simplified" pitchFamily="34" charset="0"/>
              </a:rPr>
              <a:t>Networks continue to have problems with security, robustness, manageability, mobility, as well as their ability to rapidly evolve</a:t>
            </a:r>
          </a:p>
          <a:p>
            <a:pPr marL="285750" indent="-285750"/>
            <a:r>
              <a:rPr lang="en-US" dirty="0" smtClean="0">
                <a:latin typeface="HP Simplified" pitchFamily="34" charset="0"/>
              </a:rPr>
              <a:t>CAPEX has not been reduced and OPEX grows due to the complexity of the implementations</a:t>
            </a:r>
          </a:p>
          <a:p>
            <a:pPr marL="285750" indent="-285750"/>
            <a:r>
              <a:rPr lang="en-US" dirty="0" smtClean="0">
                <a:latin typeface="HP Simplified" pitchFamily="34" charset="0"/>
              </a:rPr>
              <a:t>Network operators find it difficult to introduce new revenue generating services on their infrastructures</a:t>
            </a:r>
            <a:endParaRPr lang="en-US" dirty="0">
              <a:latin typeface="HP Simplified" pitchFamily="34" charset="0"/>
            </a:endParaRPr>
          </a:p>
        </p:txBody>
      </p:sp>
    </p:spTree>
    <p:extLst>
      <p:ext uri="{BB962C8B-B14F-4D97-AF65-F5344CB8AC3E}">
        <p14:creationId xmlns:p14="http://schemas.microsoft.com/office/powerpoint/2010/main" val="304827032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3"/>
          <p:cNvSpPr>
            <a:spLocks noGrp="1"/>
          </p:cNvSpPr>
          <p:nvPr>
            <p:ph type="subTitle" idx="1"/>
          </p:nvPr>
        </p:nvSpPr>
        <p:spPr>
          <a:xfrm>
            <a:off x="331788" y="1187450"/>
            <a:ext cx="7845425" cy="3148013"/>
          </a:xfrm>
        </p:spPr>
        <p:txBody>
          <a:bodyPr anchor="ctr"/>
          <a:lstStyle/>
          <a:p>
            <a:r>
              <a:rPr lang="en-US" dirty="0" smtClean="0">
                <a:latin typeface="HP Simplified" pitchFamily="34" charset="0"/>
                <a:cs typeface="Arial" pitchFamily="34" charset="0"/>
              </a:rPr>
              <a:t>… In the SDN architecture, the control and data planes are decoupled, network intelligence and state are logically centralized and the underlying network infrastructure is abstracted or virtualized from the applications …</a:t>
            </a:r>
          </a:p>
        </p:txBody>
      </p:sp>
      <p:sp>
        <p:nvSpPr>
          <p:cNvPr id="13315" name="Title 2"/>
          <p:cNvSpPr>
            <a:spLocks noGrp="1"/>
          </p:cNvSpPr>
          <p:nvPr>
            <p:ph type="title"/>
          </p:nvPr>
        </p:nvSpPr>
        <p:spPr>
          <a:xfrm>
            <a:off x="331788" y="234950"/>
            <a:ext cx="8459787" cy="430213"/>
          </a:xfrm>
        </p:spPr>
        <p:txBody>
          <a:bodyPr/>
          <a:lstStyle/>
          <a:p>
            <a:r>
              <a:rPr lang="en-US">
                <a:latin typeface="HP Simplified" pitchFamily="34" charset="0"/>
                <a:cs typeface="Arial" pitchFamily="34" charset="0"/>
              </a:rPr>
              <a:t>Open Networking Foundation on SDN</a:t>
            </a:r>
          </a:p>
        </p:txBody>
      </p:sp>
      <p:sp>
        <p:nvSpPr>
          <p:cNvPr id="13316" name="TextBox 4"/>
          <p:cNvSpPr txBox="1">
            <a:spLocks noChangeArrowheads="1"/>
          </p:cNvSpPr>
          <p:nvPr/>
        </p:nvSpPr>
        <p:spPr bwMode="auto">
          <a:xfrm>
            <a:off x="4800600" y="4581525"/>
            <a:ext cx="200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200">
                <a:latin typeface="HP Simplified" pitchFamily="34" charset="0"/>
              </a:rPr>
              <a:t>Source: </a:t>
            </a:r>
            <a:r>
              <a:rPr lang="en-US" sz="1200">
                <a:latin typeface="HP Simplified" pitchFamily="34" charset="0"/>
                <a:hlinkClick r:id="rId3"/>
              </a:rPr>
              <a:t>opennetworking.org</a:t>
            </a:r>
            <a:r>
              <a:rPr lang="en-US" sz="1200">
                <a:latin typeface="HP Simplified" pitchFamily="34" charset="0"/>
              </a:rPr>
              <a:t> </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420494" y="3133892"/>
            <a:ext cx="4419600" cy="1337925"/>
          </a:xfrm>
          <a:prstGeom prst="roundRect">
            <a:avLst>
              <a:gd name="adj" fmla="val 7661"/>
            </a:avLst>
          </a:prstGeom>
          <a:ln/>
        </p:spPr>
        <p:style>
          <a:lnRef idx="0">
            <a:schemeClr val="accent1"/>
          </a:lnRef>
          <a:fillRef idx="3">
            <a:schemeClr val="accent1"/>
          </a:fillRef>
          <a:effectRef idx="3">
            <a:schemeClr val="accent1"/>
          </a:effectRef>
          <a:fontRef idx="minor">
            <a:schemeClr val="lt1"/>
          </a:fontRef>
        </p:style>
        <p:txBody>
          <a:bodyPr lIns="91440" tIns="45720" rtlCol="0" anchor="b" anchorCtr="0"/>
          <a:lstStyle/>
          <a:p>
            <a:pPr algn="ctr">
              <a:lnSpc>
                <a:spcPct val="85000"/>
              </a:lnSpc>
            </a:pPr>
            <a:r>
              <a:rPr lang="en-US" sz="1600" dirty="0" smtClean="0">
                <a:solidFill>
                  <a:prstClr val="white"/>
                </a:solidFill>
                <a:latin typeface="+mj-lt"/>
              </a:rPr>
              <a:t>Standard </a:t>
            </a:r>
            <a:r>
              <a:rPr lang="en-US" sz="1600" dirty="0" smtClean="0">
                <a:solidFill>
                  <a:prstClr val="white"/>
                </a:solidFill>
              </a:rPr>
              <a:t>Intel x86-</a:t>
            </a:r>
            <a:r>
              <a:rPr lang="en-US" sz="1600" dirty="0" smtClean="0">
                <a:solidFill>
                  <a:prstClr val="white"/>
                </a:solidFill>
                <a:latin typeface="+mj-lt"/>
              </a:rPr>
              <a:t>based systems</a:t>
            </a:r>
          </a:p>
        </p:txBody>
      </p:sp>
      <p:sp>
        <p:nvSpPr>
          <p:cNvPr id="5" name="Title 4"/>
          <p:cNvSpPr>
            <a:spLocks noGrp="1"/>
          </p:cNvSpPr>
          <p:nvPr>
            <p:ph type="title"/>
          </p:nvPr>
        </p:nvSpPr>
        <p:spPr/>
        <p:txBody>
          <a:bodyPr/>
          <a:lstStyle/>
          <a:p>
            <a:pPr defTabSz="457200">
              <a:lnSpc>
                <a:spcPct val="100000"/>
              </a:lnSpc>
            </a:pPr>
            <a:r>
              <a:rPr lang="en-US" dirty="0" smtClean="0"/>
              <a:t>Evolution of Server Architectures</a:t>
            </a:r>
            <a:endParaRPr lang="en-US" dirty="0">
              <a:solidFill>
                <a:srgbClr val="000000"/>
              </a:solidFill>
              <a:latin typeface="HP Simplified"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59207" y="1308856"/>
            <a:ext cx="3020226" cy="3095732"/>
          </a:xfrm>
          <a:prstGeom prst="rect">
            <a:avLst/>
          </a:prstGeom>
          <a:noFill/>
          <a:ln w="9525">
            <a:noFill/>
            <a:miter lim="800000"/>
            <a:headEnd/>
            <a:tailEnd/>
          </a:ln>
        </p:spPr>
      </p:pic>
      <p:sp>
        <p:nvSpPr>
          <p:cNvPr id="8" name="Rounded Rectangle 7"/>
          <p:cNvSpPr/>
          <p:nvPr/>
        </p:nvSpPr>
        <p:spPr>
          <a:xfrm>
            <a:off x="751239" y="3317175"/>
            <a:ext cx="2209800" cy="559837"/>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Proprietary Hardware</a:t>
            </a:r>
          </a:p>
        </p:txBody>
      </p:sp>
      <p:sp>
        <p:nvSpPr>
          <p:cNvPr id="9" name="Rounded Rectangle 8"/>
          <p:cNvSpPr/>
          <p:nvPr/>
        </p:nvSpPr>
        <p:spPr>
          <a:xfrm>
            <a:off x="751239" y="2574225"/>
            <a:ext cx="2209800" cy="559837"/>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Proprietary</a:t>
            </a:r>
            <a:br>
              <a:rPr lang="en-US" sz="1600" dirty="0" smtClean="0">
                <a:solidFill>
                  <a:prstClr val="white"/>
                </a:solidFill>
                <a:latin typeface="+mj-lt"/>
              </a:rPr>
            </a:br>
            <a:r>
              <a:rPr lang="en-US" sz="1600" dirty="0" smtClean="0">
                <a:solidFill>
                  <a:prstClr val="white"/>
                </a:solidFill>
                <a:latin typeface="+mj-lt"/>
              </a:rPr>
              <a:t>Operating Systems</a:t>
            </a:r>
          </a:p>
        </p:txBody>
      </p:sp>
      <p:sp>
        <p:nvSpPr>
          <p:cNvPr id="10" name="Rounded Rectangle 9"/>
          <p:cNvSpPr/>
          <p:nvPr/>
        </p:nvSpPr>
        <p:spPr>
          <a:xfrm>
            <a:off x="751239" y="1831275"/>
            <a:ext cx="2209800" cy="559837"/>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Proprietary Applications</a:t>
            </a:r>
          </a:p>
        </p:txBody>
      </p:sp>
      <p:pic>
        <p:nvPicPr>
          <p:cNvPr id="1028" name="Picture 4" descr="http://www.frontiercomputercorp.com/Portals/0/HPCOMPAQDEC/HP%20ProLiant/HP_Proliant_Servers.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41243" l="1154" r="56154"/>
                    </a14:imgEffect>
                  </a14:imgLayer>
                </a14:imgProps>
              </a:ext>
              <a:ext uri="{28A0092B-C50C-407E-A947-70E740481C1C}">
                <a14:useLocalDpi xmlns:a14="http://schemas.microsoft.com/office/drawing/2010/main"/>
              </a:ext>
            </a:extLst>
          </a:blip>
          <a:srcRect/>
          <a:stretch>
            <a:fillRect/>
          </a:stretch>
        </p:blipFill>
        <p:spPr bwMode="auto">
          <a:xfrm>
            <a:off x="5064156" y="3349717"/>
            <a:ext cx="1893062" cy="966554"/>
          </a:xfrm>
          <a:prstGeom prst="rect">
            <a:avLst/>
          </a:prstGeom>
          <a:noFill/>
        </p:spPr>
      </p:pic>
      <p:sp>
        <p:nvSpPr>
          <p:cNvPr id="13" name="Rounded Rectangle 12"/>
          <p:cNvSpPr/>
          <p:nvPr/>
        </p:nvSpPr>
        <p:spPr>
          <a:xfrm>
            <a:off x="4420494" y="2261802"/>
            <a:ext cx="44196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Standard Operating Systems</a:t>
            </a:r>
          </a:p>
          <a:p>
            <a:pPr algn="ctr">
              <a:lnSpc>
                <a:spcPct val="85000"/>
              </a:lnSpc>
            </a:pPr>
            <a:r>
              <a:rPr lang="en-US" sz="1600" dirty="0" smtClean="0">
                <a:solidFill>
                  <a:prstClr val="white"/>
                </a:solidFill>
                <a:latin typeface="+mj-lt"/>
              </a:rPr>
              <a:t>(Linux, Windows, etc)</a:t>
            </a:r>
          </a:p>
        </p:txBody>
      </p:sp>
      <p:sp>
        <p:nvSpPr>
          <p:cNvPr id="14" name="Rounded Rectangle 13"/>
          <p:cNvSpPr/>
          <p:nvPr/>
        </p:nvSpPr>
        <p:spPr>
          <a:xfrm>
            <a:off x="4420494" y="1481194"/>
            <a:ext cx="7620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App</a:t>
            </a:r>
          </a:p>
        </p:txBody>
      </p:sp>
      <p:sp>
        <p:nvSpPr>
          <p:cNvPr id="16" name="Rounded Rectangle 15"/>
          <p:cNvSpPr/>
          <p:nvPr/>
        </p:nvSpPr>
        <p:spPr>
          <a:xfrm>
            <a:off x="8088860" y="1483659"/>
            <a:ext cx="7620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17" name="TextBox 16"/>
          <p:cNvSpPr txBox="1"/>
          <p:nvPr/>
        </p:nvSpPr>
        <p:spPr>
          <a:xfrm>
            <a:off x="7269486" y="1529610"/>
            <a:ext cx="762000" cy="461665"/>
          </a:xfrm>
          <a:prstGeom prst="rect">
            <a:avLst/>
          </a:prstGeom>
          <a:noFill/>
        </p:spPr>
        <p:txBody>
          <a:bodyPr wrap="square" rtlCol="0">
            <a:spAutoFit/>
          </a:bodyPr>
          <a:lstStyle/>
          <a:p>
            <a:r>
              <a:rPr lang="en-US" sz="2400" b="1" dirty="0" smtClean="0">
                <a:latin typeface="+mj-lt"/>
              </a:rPr>
              <a:t>…</a:t>
            </a:r>
          </a:p>
        </p:txBody>
      </p:sp>
      <p:sp>
        <p:nvSpPr>
          <p:cNvPr id="19" name="Right Arrow 18"/>
          <p:cNvSpPr/>
          <p:nvPr/>
        </p:nvSpPr>
        <p:spPr>
          <a:xfrm rot="18726312">
            <a:off x="7113586" y="845316"/>
            <a:ext cx="630215" cy="661273"/>
          </a:xfrm>
          <a:prstGeom prst="rightArrow">
            <a:avLst>
              <a:gd name="adj1" fmla="val 50402"/>
              <a:gd name="adj2" fmla="val 50000"/>
            </a:avLst>
          </a:prstGeom>
          <a:gradFill flip="none" rotWithShape="1">
            <a:gsLst>
              <a:gs pos="100000">
                <a:schemeClr val="accent3">
                  <a:lumMod val="75000"/>
                </a:schemeClr>
              </a:gs>
              <a:gs pos="0">
                <a:schemeClr val="accent3">
                  <a:lumMod val="50000"/>
                </a:scheme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20" name="TextBox 19"/>
          <p:cNvSpPr txBox="1"/>
          <p:nvPr/>
        </p:nvSpPr>
        <p:spPr>
          <a:xfrm>
            <a:off x="6406644" y="459727"/>
            <a:ext cx="2590800" cy="461665"/>
          </a:xfrm>
          <a:prstGeom prst="rect">
            <a:avLst/>
          </a:prstGeom>
          <a:noFill/>
        </p:spPr>
        <p:txBody>
          <a:bodyPr wrap="square" rtlCol="0">
            <a:spAutoFit/>
          </a:bodyPr>
          <a:lstStyle/>
          <a:p>
            <a:pPr algn="ctr"/>
            <a:r>
              <a:rPr lang="en-US" sz="2400" b="1" dirty="0" smtClean="0">
                <a:latin typeface="+mj-lt"/>
              </a:rPr>
              <a:t>Innovation!</a:t>
            </a:r>
            <a:endParaRPr lang="en-US" sz="2400" b="1" dirty="0" err="1" smtClean="0">
              <a:latin typeface="+mj-lt"/>
            </a:endParaRPr>
          </a:p>
        </p:txBody>
      </p:sp>
      <p:sp>
        <p:nvSpPr>
          <p:cNvPr id="21" name="TextBox 20"/>
          <p:cNvSpPr txBox="1"/>
          <p:nvPr/>
        </p:nvSpPr>
        <p:spPr>
          <a:xfrm>
            <a:off x="4420494" y="1954536"/>
            <a:ext cx="4419600" cy="246221"/>
          </a:xfrm>
          <a:prstGeom prst="rect">
            <a:avLst/>
          </a:prstGeom>
          <a:solidFill>
            <a:schemeClr val="tx2">
              <a:lumMod val="40000"/>
              <a:lumOff val="60000"/>
              <a:alpha val="43000"/>
            </a:schemeClr>
          </a:solidFill>
        </p:spPr>
        <p:txBody>
          <a:bodyPr wrap="square" rtlCol="0">
            <a:spAutoFit/>
          </a:bodyPr>
          <a:lstStyle/>
          <a:p>
            <a:pPr algn="ctr"/>
            <a:r>
              <a:rPr lang="en-US" sz="1000" dirty="0" smtClean="0">
                <a:latin typeface="+mj-lt"/>
              </a:rPr>
              <a:t>Standard interfaces and programming languages</a:t>
            </a:r>
          </a:p>
        </p:txBody>
      </p:sp>
      <p:sp>
        <p:nvSpPr>
          <p:cNvPr id="23" name="TextBox 22"/>
          <p:cNvSpPr txBox="1"/>
          <p:nvPr/>
        </p:nvSpPr>
        <p:spPr>
          <a:xfrm>
            <a:off x="4420494" y="2815681"/>
            <a:ext cx="4419600" cy="246221"/>
          </a:xfrm>
          <a:prstGeom prst="rect">
            <a:avLst/>
          </a:prstGeom>
          <a:solidFill>
            <a:schemeClr val="tx2">
              <a:lumMod val="40000"/>
              <a:lumOff val="60000"/>
              <a:alpha val="43000"/>
            </a:schemeClr>
          </a:solidFill>
        </p:spPr>
        <p:txBody>
          <a:bodyPr wrap="square" rtlCol="0">
            <a:spAutoFit/>
          </a:bodyPr>
          <a:lstStyle/>
          <a:p>
            <a:pPr algn="ctr"/>
            <a:r>
              <a:rPr lang="en-US" sz="1000" dirty="0" smtClean="0">
                <a:latin typeface="+mj-lt"/>
              </a:rPr>
              <a:t>Standard interfaces </a:t>
            </a:r>
          </a:p>
        </p:txBody>
      </p:sp>
      <p:sp>
        <p:nvSpPr>
          <p:cNvPr id="46" name="Rounded Rectangle 45"/>
          <p:cNvSpPr/>
          <p:nvPr/>
        </p:nvSpPr>
        <p:spPr>
          <a:xfrm>
            <a:off x="5307662" y="1483659"/>
            <a:ext cx="7620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App</a:t>
            </a:r>
          </a:p>
        </p:txBody>
      </p:sp>
      <p:sp>
        <p:nvSpPr>
          <p:cNvPr id="47" name="Rounded Rectangle 46"/>
          <p:cNvSpPr/>
          <p:nvPr/>
        </p:nvSpPr>
        <p:spPr>
          <a:xfrm>
            <a:off x="6173094" y="1483659"/>
            <a:ext cx="7620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App</a:t>
            </a:r>
          </a:p>
        </p:txBody>
      </p:sp>
      <p:sp>
        <p:nvSpPr>
          <p:cNvPr id="48" name="Right Arrow 47"/>
          <p:cNvSpPr/>
          <p:nvPr/>
        </p:nvSpPr>
        <p:spPr>
          <a:xfrm>
            <a:off x="3329488" y="2301917"/>
            <a:ext cx="973571" cy="800100"/>
          </a:xfrm>
          <a:prstGeom prst="rightArrow">
            <a:avLst/>
          </a:prstGeom>
          <a:gradFill flip="none" rotWithShape="1">
            <a:gsLst>
              <a:gs pos="100000">
                <a:schemeClr val="bg2">
                  <a:lumMod val="85000"/>
                </a:schemeClr>
              </a:gs>
              <a:gs pos="0">
                <a:schemeClr val="bg2">
                  <a:lumMod val="75000"/>
                </a:scheme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pic>
        <p:nvPicPr>
          <p:cNvPr id="51" name="Picture 4" descr="http://www.frontiercomputercorp.com/Portals/0/HPCOMPAQDEC/HP%20ProLiant/HP_Proliant_Servers.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5868104" y="3802065"/>
            <a:ext cx="1699677" cy="267920"/>
          </a:xfrm>
          <a:prstGeom prst="rect">
            <a:avLst/>
          </a:prstGeom>
          <a:noFill/>
        </p:spPr>
      </p:pic>
      <p:pic>
        <p:nvPicPr>
          <p:cNvPr id="52" name="Picture 4" descr="http://www.frontiercomputercorp.com/Portals/0/HPCOMPAQDEC/HP%20ProLiant/HP_Proliant_Servers.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37853" b="78249" l="1731" r="78654"/>
                    </a14:imgEffect>
                  </a14:imgLayer>
                </a14:imgProps>
              </a:ext>
              <a:ext uri="{28A0092B-C50C-407E-A947-70E740481C1C}">
                <a14:useLocalDpi xmlns:a14="http://schemas.microsoft.com/office/drawing/2010/main"/>
              </a:ext>
            </a:extLst>
          </a:blip>
          <a:srcRect/>
          <a:stretch>
            <a:fillRect/>
          </a:stretch>
        </p:blipFill>
        <p:spPr bwMode="auto">
          <a:xfrm>
            <a:off x="6446776" y="2830617"/>
            <a:ext cx="2410049" cy="1230516"/>
          </a:xfrm>
          <a:prstGeom prst="rect">
            <a:avLst/>
          </a:prstGeom>
          <a:noFill/>
        </p:spPr>
      </p:pic>
    </p:spTree>
    <p:extLst>
      <p:ext uri="{BB962C8B-B14F-4D97-AF65-F5344CB8AC3E}">
        <p14:creationId xmlns:p14="http://schemas.microsoft.com/office/powerpoint/2010/main" val="137812571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419600" y="3122098"/>
            <a:ext cx="4419600" cy="1328591"/>
          </a:xfrm>
          <a:prstGeom prst="roundRect">
            <a:avLst>
              <a:gd name="adj" fmla="val 7705"/>
            </a:avLst>
          </a:prstGeom>
          <a:ln/>
        </p:spPr>
        <p:style>
          <a:lnRef idx="0">
            <a:schemeClr val="accent1"/>
          </a:lnRef>
          <a:fillRef idx="3">
            <a:schemeClr val="accent1"/>
          </a:fillRef>
          <a:effectRef idx="3">
            <a:schemeClr val="accent1"/>
          </a:effectRef>
          <a:fontRef idx="minor">
            <a:schemeClr val="lt1"/>
          </a:fontRef>
        </p:style>
        <p:txBody>
          <a:bodyPr lIns="91440" tIns="45720" rtlCol="0" anchor="b" anchorCtr="0"/>
          <a:lstStyle/>
          <a:p>
            <a:pPr algn="ctr">
              <a:lnSpc>
                <a:spcPct val="85000"/>
              </a:lnSpc>
            </a:pPr>
            <a:r>
              <a:rPr lang="en-US" sz="1600" dirty="0" smtClean="0">
                <a:solidFill>
                  <a:prstClr val="white"/>
                </a:solidFill>
              </a:rPr>
              <a:t>Standard “programmable</a:t>
            </a:r>
            <a:r>
              <a:rPr lang="en-US" sz="1600" dirty="0">
                <a:solidFill>
                  <a:prstClr val="white"/>
                </a:solidFill>
              </a:rPr>
              <a:t>” </a:t>
            </a:r>
            <a:r>
              <a:rPr lang="en-US" sz="1600" dirty="0" smtClean="0">
                <a:solidFill>
                  <a:prstClr val="white"/>
                </a:solidFill>
              </a:rPr>
              <a:t>systems</a:t>
            </a:r>
            <a:endParaRPr lang="en-US" sz="1600" dirty="0">
              <a:solidFill>
                <a:prstClr val="white"/>
              </a:solidFill>
            </a:endParaRPr>
          </a:p>
        </p:txBody>
      </p:sp>
      <p:sp>
        <p:nvSpPr>
          <p:cNvPr id="2" name="Title 1"/>
          <p:cNvSpPr>
            <a:spLocks noGrp="1"/>
          </p:cNvSpPr>
          <p:nvPr>
            <p:ph type="title"/>
          </p:nvPr>
        </p:nvSpPr>
        <p:spPr/>
        <p:txBody>
          <a:bodyPr/>
          <a:lstStyle/>
          <a:p>
            <a:r>
              <a:rPr lang="en-US" dirty="0" smtClean="0"/>
              <a:t>Evolution of Network Architectures</a:t>
            </a:r>
            <a:endParaRPr lang="en-US" dirty="0"/>
          </a:p>
        </p:txBody>
      </p:sp>
      <p:pic>
        <p:nvPicPr>
          <p:cNvPr id="53252" name="Picture 4" descr="http://files.cyberciti.biz/uploads/tips/2008/01/cisco-nexus-7000-network-switc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498" y="1371601"/>
            <a:ext cx="2971800" cy="2983463"/>
          </a:xfrm>
          <a:prstGeom prst="rect">
            <a:avLst/>
          </a:prstGeom>
          <a:noFill/>
        </p:spPr>
      </p:pic>
      <p:sp>
        <p:nvSpPr>
          <p:cNvPr id="6" name="Rounded Rectangle 5"/>
          <p:cNvSpPr/>
          <p:nvPr/>
        </p:nvSpPr>
        <p:spPr>
          <a:xfrm>
            <a:off x="762000" y="3314918"/>
            <a:ext cx="2209800" cy="571500"/>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a:solidFill>
                  <a:prstClr val="white"/>
                </a:solidFill>
              </a:rPr>
              <a:t>Proprietary Hardware</a:t>
            </a:r>
          </a:p>
        </p:txBody>
      </p:sp>
      <p:sp>
        <p:nvSpPr>
          <p:cNvPr id="7" name="Rounded Rectangle 6"/>
          <p:cNvSpPr/>
          <p:nvPr/>
        </p:nvSpPr>
        <p:spPr>
          <a:xfrm>
            <a:off x="762000" y="2571750"/>
            <a:ext cx="2209800" cy="514350"/>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a:solidFill>
                  <a:prstClr val="white"/>
                </a:solidFill>
              </a:rPr>
              <a:t>Proprietary </a:t>
            </a:r>
            <a:r>
              <a:rPr lang="en-US" sz="1600" dirty="0" smtClean="0">
                <a:solidFill>
                  <a:prstClr val="white"/>
                </a:solidFill>
              </a:rPr>
              <a:t>OS</a:t>
            </a:r>
            <a:endParaRPr lang="en-US" sz="1600" dirty="0">
              <a:solidFill>
                <a:prstClr val="white"/>
              </a:solidFill>
            </a:endParaRPr>
          </a:p>
        </p:txBody>
      </p:sp>
      <p:sp>
        <p:nvSpPr>
          <p:cNvPr id="8" name="Rounded Rectangle 7"/>
          <p:cNvSpPr/>
          <p:nvPr/>
        </p:nvSpPr>
        <p:spPr>
          <a:xfrm>
            <a:off x="762000" y="1854018"/>
            <a:ext cx="2209800" cy="514350"/>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rPr>
              <a:t>OS-Integrated Features</a:t>
            </a:r>
            <a:endParaRPr lang="en-US" sz="1600" dirty="0">
              <a:solidFill>
                <a:prstClr val="white"/>
              </a:solidFill>
            </a:endParaRPr>
          </a:p>
        </p:txBody>
      </p:sp>
      <p:cxnSp>
        <p:nvCxnSpPr>
          <p:cNvPr id="16" name="Straight Connector 15"/>
          <p:cNvCxnSpPr/>
          <p:nvPr/>
        </p:nvCxnSpPr>
        <p:spPr>
          <a:xfrm>
            <a:off x="5368176" y="2701967"/>
            <a:ext cx="0" cy="969751"/>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6185350" y="2738420"/>
            <a:ext cx="0" cy="1233323"/>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7099829" y="2701967"/>
            <a:ext cx="0" cy="798301"/>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7996078" y="2701967"/>
            <a:ext cx="0" cy="1084051"/>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25" name="Rounded Rectangle 24"/>
          <p:cNvSpPr/>
          <p:nvPr/>
        </p:nvSpPr>
        <p:spPr>
          <a:xfrm>
            <a:off x="5334000" y="1442190"/>
            <a:ext cx="7620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200" dirty="0" smtClean="0">
                <a:solidFill>
                  <a:prstClr val="white"/>
                </a:solidFill>
              </a:rPr>
              <a:t>Routing</a:t>
            </a:r>
          </a:p>
        </p:txBody>
      </p:sp>
      <p:sp>
        <p:nvSpPr>
          <p:cNvPr id="26" name="Rounded Rectangle 25"/>
          <p:cNvSpPr/>
          <p:nvPr/>
        </p:nvSpPr>
        <p:spPr>
          <a:xfrm>
            <a:off x="4495800" y="1442190"/>
            <a:ext cx="7620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200" dirty="0" err="1" smtClean="0">
                <a:solidFill>
                  <a:prstClr val="white"/>
                </a:solidFill>
              </a:rPr>
              <a:t>MCast</a:t>
            </a:r>
            <a:endParaRPr lang="en-US" sz="1200" dirty="0" smtClean="0">
              <a:solidFill>
                <a:prstClr val="white"/>
              </a:solidFill>
            </a:endParaRPr>
          </a:p>
        </p:txBody>
      </p:sp>
      <p:sp>
        <p:nvSpPr>
          <p:cNvPr id="27" name="Rounded Rectangle 26"/>
          <p:cNvSpPr/>
          <p:nvPr/>
        </p:nvSpPr>
        <p:spPr>
          <a:xfrm>
            <a:off x="8077200" y="1463706"/>
            <a:ext cx="7620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endParaRPr lang="en-US" sz="1200" dirty="0" smtClean="0">
              <a:solidFill>
                <a:prstClr val="white"/>
              </a:solidFill>
            </a:endParaRPr>
          </a:p>
        </p:txBody>
      </p:sp>
      <p:sp>
        <p:nvSpPr>
          <p:cNvPr id="28" name="TextBox 27"/>
          <p:cNvSpPr txBox="1"/>
          <p:nvPr/>
        </p:nvSpPr>
        <p:spPr>
          <a:xfrm>
            <a:off x="7018276" y="1499340"/>
            <a:ext cx="762000" cy="461665"/>
          </a:xfrm>
          <a:prstGeom prst="rect">
            <a:avLst/>
          </a:prstGeom>
          <a:noFill/>
        </p:spPr>
        <p:txBody>
          <a:bodyPr wrap="square" rtlCol="0">
            <a:spAutoFit/>
          </a:bodyPr>
          <a:lstStyle/>
          <a:p>
            <a:r>
              <a:rPr lang="en-US" sz="2400" b="1" dirty="0" smtClean="0"/>
              <a:t>…</a:t>
            </a:r>
          </a:p>
        </p:txBody>
      </p:sp>
      <p:sp>
        <p:nvSpPr>
          <p:cNvPr id="34" name="Rounded Rectangle 33"/>
          <p:cNvSpPr/>
          <p:nvPr/>
        </p:nvSpPr>
        <p:spPr>
          <a:xfrm>
            <a:off x="6172200" y="1442190"/>
            <a:ext cx="7620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200" dirty="0" err="1" smtClean="0">
                <a:solidFill>
                  <a:prstClr val="white"/>
                </a:solidFill>
              </a:rPr>
              <a:t>QoS</a:t>
            </a:r>
            <a:endParaRPr lang="en-US" sz="1200" dirty="0" smtClean="0">
              <a:solidFill>
                <a:prstClr val="white"/>
              </a:solidFill>
            </a:endParaRPr>
          </a:p>
        </p:txBody>
      </p:sp>
      <p:sp>
        <p:nvSpPr>
          <p:cNvPr id="35" name="TextBox 34"/>
          <p:cNvSpPr txBox="1"/>
          <p:nvPr/>
        </p:nvSpPr>
        <p:spPr>
          <a:xfrm>
            <a:off x="4419600" y="2827349"/>
            <a:ext cx="4419600" cy="233197"/>
          </a:xfrm>
          <a:prstGeom prst="rect">
            <a:avLst/>
          </a:prstGeom>
          <a:solidFill>
            <a:schemeClr val="bg1">
              <a:lumMod val="85000"/>
              <a:alpha val="82000"/>
            </a:schemeClr>
          </a:solidFill>
        </p:spPr>
        <p:txBody>
          <a:bodyPr wrap="square" rtlCol="0" anchor="ctr" anchorCtr="0">
            <a:noAutofit/>
          </a:bodyPr>
          <a:lstStyle/>
          <a:p>
            <a:pPr algn="ctr"/>
            <a:r>
              <a:rPr lang="en-US" sz="1000" dirty="0"/>
              <a:t>Standard </a:t>
            </a:r>
            <a:r>
              <a:rPr lang="en-US" sz="1000" dirty="0" smtClean="0"/>
              <a:t>interfaces and control protocols</a:t>
            </a:r>
            <a:endParaRPr lang="en-US" sz="1000" dirty="0"/>
          </a:p>
        </p:txBody>
      </p:sp>
      <p:sp>
        <p:nvSpPr>
          <p:cNvPr id="38" name="TextBox 37"/>
          <p:cNvSpPr txBox="1"/>
          <p:nvPr/>
        </p:nvSpPr>
        <p:spPr>
          <a:xfrm>
            <a:off x="4419600" y="2021088"/>
            <a:ext cx="4419600" cy="246221"/>
          </a:xfrm>
          <a:prstGeom prst="rect">
            <a:avLst/>
          </a:prstGeom>
          <a:solidFill>
            <a:schemeClr val="tx2">
              <a:lumMod val="40000"/>
              <a:lumOff val="60000"/>
              <a:alpha val="43000"/>
            </a:schemeClr>
          </a:solidFill>
        </p:spPr>
        <p:txBody>
          <a:bodyPr wrap="square" rtlCol="0">
            <a:spAutoFit/>
          </a:bodyPr>
          <a:lstStyle/>
          <a:p>
            <a:pPr algn="ctr"/>
            <a:r>
              <a:rPr lang="en-US" sz="1000" dirty="0" smtClean="0"/>
              <a:t>Open interfaces and programming languages</a:t>
            </a:r>
          </a:p>
        </p:txBody>
      </p:sp>
      <p:sp>
        <p:nvSpPr>
          <p:cNvPr id="31" name="Right Arrow 30"/>
          <p:cNvSpPr/>
          <p:nvPr/>
        </p:nvSpPr>
        <p:spPr>
          <a:xfrm>
            <a:off x="3329488" y="2301917"/>
            <a:ext cx="973571" cy="800100"/>
          </a:xfrm>
          <a:prstGeom prst="rightArrow">
            <a:avLst/>
          </a:prstGeom>
          <a:gradFill flip="none" rotWithShape="1">
            <a:gsLst>
              <a:gs pos="100000">
                <a:schemeClr val="bg2">
                  <a:lumMod val="85000"/>
                </a:schemeClr>
              </a:gs>
              <a:gs pos="0">
                <a:schemeClr val="bg2">
                  <a:lumMod val="75000"/>
                </a:scheme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a:solidFill>
                <a:prstClr val="white"/>
              </a:solidFill>
              <a:latin typeface="+mj-lt"/>
            </a:endParaRPr>
          </a:p>
        </p:txBody>
      </p:sp>
      <p:pic>
        <p:nvPicPr>
          <p:cNvPr id="33" name="Picture 6" descr="http://ebitservices.com/images/hp_procurve_2650.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0" b="89498" l="1212" r="100000"/>
                    </a14:imgEffect>
                  </a14:imgLayer>
                </a14:imgProps>
              </a:ext>
              <a:ext uri="{28A0092B-C50C-407E-A947-70E740481C1C}">
                <a14:useLocalDpi xmlns:a14="http://schemas.microsoft.com/office/drawing/2010/main"/>
              </a:ext>
            </a:extLst>
          </a:blip>
          <a:srcRect/>
          <a:stretch>
            <a:fillRect/>
          </a:stretch>
        </p:blipFill>
        <p:spPr bwMode="auto">
          <a:xfrm>
            <a:off x="7348382" y="3502371"/>
            <a:ext cx="1371600" cy="681167"/>
          </a:xfrm>
          <a:prstGeom prst="rect">
            <a:avLst/>
          </a:prstGeom>
          <a:noFill/>
        </p:spPr>
      </p:pic>
      <p:pic>
        <p:nvPicPr>
          <p:cNvPr id="39" name="Picture 6" descr="http://ebitservices.com/images/hp_procurve_2650.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0" b="89498" l="1212" r="100000"/>
                    </a14:imgEffect>
                  </a14:imgLayer>
                </a14:imgProps>
              </a:ext>
              <a:ext uri="{28A0092B-C50C-407E-A947-70E740481C1C}">
                <a14:useLocalDpi xmlns:a14="http://schemas.microsoft.com/office/drawing/2010/main"/>
              </a:ext>
            </a:extLst>
          </a:blip>
          <a:srcRect/>
          <a:stretch>
            <a:fillRect/>
          </a:stretch>
        </p:blipFill>
        <p:spPr bwMode="auto">
          <a:xfrm>
            <a:off x="6414029" y="3226028"/>
            <a:ext cx="1371600" cy="681167"/>
          </a:xfrm>
          <a:prstGeom prst="rect">
            <a:avLst/>
          </a:prstGeom>
          <a:noFill/>
        </p:spPr>
      </p:pic>
      <p:pic>
        <p:nvPicPr>
          <p:cNvPr id="40" name="Picture 6" descr="http://ebitservices.com/images/hp_procurve_2650.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0" b="89498" l="1212" r="100000"/>
                    </a14:imgEffect>
                  </a14:imgLayer>
                </a14:imgProps>
              </a:ext>
              <a:ext uri="{28A0092B-C50C-407E-A947-70E740481C1C}">
                <a14:useLocalDpi xmlns:a14="http://schemas.microsoft.com/office/drawing/2010/main"/>
              </a:ext>
            </a:extLst>
          </a:blip>
          <a:srcRect/>
          <a:stretch>
            <a:fillRect/>
          </a:stretch>
        </p:blipFill>
        <p:spPr bwMode="auto">
          <a:xfrm>
            <a:off x="4553775" y="3345105"/>
            <a:ext cx="1371600" cy="681167"/>
          </a:xfrm>
          <a:prstGeom prst="rect">
            <a:avLst/>
          </a:prstGeom>
          <a:noFill/>
        </p:spPr>
      </p:pic>
      <p:pic>
        <p:nvPicPr>
          <p:cNvPr id="13" name="Picture 6" descr="http://ebitservices.com/images/hp_procurve_2650.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0" b="89498" l="1212" r="100000"/>
                    </a14:imgEffect>
                  </a14:imgLayer>
                </a14:imgProps>
              </a:ext>
              <a:ext uri="{28A0092B-C50C-407E-A947-70E740481C1C}">
                <a14:useLocalDpi xmlns:a14="http://schemas.microsoft.com/office/drawing/2010/main"/>
              </a:ext>
            </a:extLst>
          </a:blip>
          <a:srcRect/>
          <a:stretch>
            <a:fillRect/>
          </a:stretch>
        </p:blipFill>
        <p:spPr bwMode="auto">
          <a:xfrm>
            <a:off x="5642440" y="3609567"/>
            <a:ext cx="1371600" cy="681167"/>
          </a:xfrm>
          <a:prstGeom prst="rect">
            <a:avLst/>
          </a:prstGeom>
          <a:noFill/>
        </p:spPr>
      </p:pic>
      <p:sp>
        <p:nvSpPr>
          <p:cNvPr id="3" name="Rectangle 2"/>
          <p:cNvSpPr/>
          <p:nvPr/>
        </p:nvSpPr>
        <p:spPr>
          <a:xfrm>
            <a:off x="4458542" y="1192891"/>
            <a:ext cx="2169761" cy="249299"/>
          </a:xfrm>
          <a:prstGeom prst="rect">
            <a:avLst/>
          </a:prstGeom>
        </p:spPr>
        <p:txBody>
          <a:bodyPr wrap="none">
            <a:spAutoFit/>
          </a:bodyPr>
          <a:lstStyle/>
          <a:p>
            <a:pPr>
              <a:lnSpc>
                <a:spcPct val="85000"/>
              </a:lnSpc>
            </a:pPr>
            <a:r>
              <a:rPr lang="en-US" sz="1200" dirty="0" smtClean="0"/>
              <a:t>Network features (applications)</a:t>
            </a:r>
            <a:endParaRPr lang="en-US" sz="1200" dirty="0"/>
          </a:p>
        </p:txBody>
      </p:sp>
      <p:sp>
        <p:nvSpPr>
          <p:cNvPr id="14" name="Rounded Rectangle 13"/>
          <p:cNvSpPr/>
          <p:nvPr/>
        </p:nvSpPr>
        <p:spPr>
          <a:xfrm>
            <a:off x="4419600" y="2338370"/>
            <a:ext cx="44196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rPr>
              <a:t>Centralized Control Plane</a:t>
            </a:r>
          </a:p>
        </p:txBody>
      </p:sp>
      <p:sp>
        <p:nvSpPr>
          <p:cNvPr id="29" name="Right Arrow 28"/>
          <p:cNvSpPr/>
          <p:nvPr/>
        </p:nvSpPr>
        <p:spPr>
          <a:xfrm rot="18726312">
            <a:off x="7113586" y="845316"/>
            <a:ext cx="630215" cy="661273"/>
          </a:xfrm>
          <a:prstGeom prst="rightArrow">
            <a:avLst>
              <a:gd name="adj1" fmla="val 50402"/>
              <a:gd name="adj2" fmla="val 50000"/>
            </a:avLst>
          </a:prstGeom>
          <a:gradFill flip="none" rotWithShape="1">
            <a:gsLst>
              <a:gs pos="100000">
                <a:schemeClr val="accent3">
                  <a:lumMod val="75000"/>
                </a:schemeClr>
              </a:gs>
              <a:gs pos="0">
                <a:schemeClr val="accent3">
                  <a:lumMod val="50000"/>
                </a:scheme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endParaRPr>
          </a:p>
        </p:txBody>
      </p:sp>
      <p:sp>
        <p:nvSpPr>
          <p:cNvPr id="30" name="TextBox 29"/>
          <p:cNvSpPr txBox="1"/>
          <p:nvPr/>
        </p:nvSpPr>
        <p:spPr>
          <a:xfrm>
            <a:off x="6406644" y="459727"/>
            <a:ext cx="2590800" cy="461665"/>
          </a:xfrm>
          <a:prstGeom prst="rect">
            <a:avLst/>
          </a:prstGeom>
          <a:noFill/>
        </p:spPr>
        <p:txBody>
          <a:bodyPr wrap="square" rtlCol="0">
            <a:spAutoFit/>
          </a:bodyPr>
          <a:lstStyle/>
          <a:p>
            <a:pPr algn="ctr"/>
            <a:r>
              <a:rPr lang="en-US" sz="2400" b="1" dirty="0" smtClean="0"/>
              <a:t>Innovation!</a:t>
            </a:r>
            <a:endParaRPr lang="en-US" sz="2400" b="1" dirty="0" err="1" smtClean="0"/>
          </a:p>
        </p:txBody>
      </p:sp>
    </p:spTree>
    <p:extLst>
      <p:ext uri="{BB962C8B-B14F-4D97-AF65-F5344CB8AC3E}">
        <p14:creationId xmlns:p14="http://schemas.microsoft.com/office/powerpoint/2010/main" val="290317856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3" name="Title 1"/>
          <p:cNvSpPr>
            <a:spLocks noGrp="1"/>
          </p:cNvSpPr>
          <p:nvPr>
            <p:ph type="title"/>
          </p:nvPr>
        </p:nvSpPr>
        <p:spPr>
          <a:xfrm>
            <a:off x="331788" y="234950"/>
            <a:ext cx="8458200" cy="430213"/>
          </a:xfrm>
        </p:spPr>
        <p:txBody>
          <a:bodyPr/>
          <a:lstStyle/>
          <a:p>
            <a:r>
              <a:rPr lang="en-US" dirty="0" smtClean="0">
                <a:solidFill>
                  <a:schemeClr val="tx1"/>
                </a:solidFill>
              </a:rPr>
              <a:t>What Is </a:t>
            </a:r>
            <a:r>
              <a:rPr lang="en-US" dirty="0" err="1" smtClean="0">
                <a:solidFill>
                  <a:schemeClr val="tx1"/>
                </a:solidFill>
              </a:rPr>
              <a:t>OpenFlow</a:t>
            </a:r>
            <a:r>
              <a:rPr lang="en-US" dirty="0" smtClean="0">
                <a:solidFill>
                  <a:schemeClr val="tx1"/>
                </a:solidFill>
              </a:rPr>
              <a:t>?</a:t>
            </a:r>
          </a:p>
        </p:txBody>
      </p:sp>
      <p:sp>
        <p:nvSpPr>
          <p:cNvPr id="79874" name="Content Placeholder 4"/>
          <p:cNvSpPr>
            <a:spLocks noGrp="1"/>
          </p:cNvSpPr>
          <p:nvPr>
            <p:ph sz="quarter" idx="10"/>
          </p:nvPr>
        </p:nvSpPr>
        <p:spPr>
          <a:xfrm>
            <a:off x="4394200" y="912813"/>
            <a:ext cx="4164013" cy="3221037"/>
          </a:xfrm>
        </p:spPr>
        <p:txBody>
          <a:bodyPr/>
          <a:lstStyle/>
          <a:p>
            <a:pPr lvl="1"/>
            <a:r>
              <a:rPr lang="en-US" sz="2400" smtClean="0"/>
              <a:t>Protocol for direct access to switch forwarding plane</a:t>
            </a:r>
          </a:p>
          <a:p>
            <a:pPr lvl="2" defTabSz="430213"/>
            <a:r>
              <a:rPr lang="en-US" sz="2000" smtClean="0"/>
              <a:t>Controller or control software uses OpenFlow protocol to provide programmable interface to switches &amp; routers</a:t>
            </a:r>
          </a:p>
          <a:p>
            <a:pPr lvl="2" defTabSz="430213"/>
            <a:r>
              <a:rPr lang="en-US" sz="2000" smtClean="0"/>
              <a:t>Open standard defined by the Open Networking Foundation (ONF)</a:t>
            </a:r>
          </a:p>
        </p:txBody>
      </p:sp>
      <p:grpSp>
        <p:nvGrpSpPr>
          <p:cNvPr id="79875" name="Group 2"/>
          <p:cNvGrpSpPr>
            <a:grpSpLocks/>
          </p:cNvGrpSpPr>
          <p:nvPr/>
        </p:nvGrpSpPr>
        <p:grpSpPr bwMode="auto">
          <a:xfrm>
            <a:off x="603250" y="725488"/>
            <a:ext cx="3235325" cy="4060825"/>
            <a:chOff x="5446646" y="746915"/>
            <a:chExt cx="3234582" cy="4060537"/>
          </a:xfrm>
        </p:grpSpPr>
        <p:grpSp>
          <p:nvGrpSpPr>
            <p:cNvPr id="79876" name="Group 83"/>
            <p:cNvGrpSpPr>
              <a:grpSpLocks/>
            </p:cNvGrpSpPr>
            <p:nvPr/>
          </p:nvGrpSpPr>
          <p:grpSpPr bwMode="auto">
            <a:xfrm>
              <a:off x="5542365" y="1985970"/>
              <a:ext cx="3138863" cy="2821482"/>
              <a:chOff x="5218441" y="1332787"/>
              <a:chExt cx="3138863" cy="2821482"/>
            </a:xfrm>
          </p:grpSpPr>
          <p:grpSp>
            <p:nvGrpSpPr>
              <p:cNvPr id="79879" name="Group 142"/>
              <p:cNvGrpSpPr>
                <a:grpSpLocks/>
              </p:cNvGrpSpPr>
              <p:nvPr/>
            </p:nvGrpSpPr>
            <p:grpSpPr bwMode="auto">
              <a:xfrm rot="-5400000">
                <a:off x="7940517" y="1921413"/>
                <a:ext cx="317297" cy="114982"/>
                <a:chOff x="5034390" y="3640438"/>
                <a:chExt cx="252930" cy="114982"/>
              </a:xfrm>
            </p:grpSpPr>
            <p:sp>
              <p:nvSpPr>
                <p:cNvPr id="79935" name="Line 28"/>
                <p:cNvSpPr>
                  <a:spLocks noChangeShapeType="1"/>
                </p:cNvSpPr>
                <p:nvPr/>
              </p:nvSpPr>
              <p:spPr bwMode="auto">
                <a:xfrm>
                  <a:off x="5034390" y="3640438"/>
                  <a:ext cx="251754" cy="1"/>
                </a:xfrm>
                <a:prstGeom prst="line">
                  <a:avLst/>
                </a:prstGeom>
                <a:noFill/>
                <a:ln w="9525">
                  <a:solidFill>
                    <a:schemeClr val="bg1"/>
                  </a:solidFill>
                  <a:round/>
                  <a:headEnd/>
                  <a:tailEnd/>
                </a:ln>
              </p:spPr>
              <p:txBody>
                <a:bodyPr wrap="none"/>
                <a:lstStyle/>
                <a:p>
                  <a:endParaRPr lang="en-US"/>
                </a:p>
              </p:txBody>
            </p:sp>
            <p:sp>
              <p:nvSpPr>
                <p:cNvPr id="79936" name="Line 29"/>
                <p:cNvSpPr>
                  <a:spLocks noChangeShapeType="1"/>
                </p:cNvSpPr>
                <p:nvPr/>
              </p:nvSpPr>
              <p:spPr bwMode="auto">
                <a:xfrm flipV="1">
                  <a:off x="5038416" y="3755420"/>
                  <a:ext cx="248904" cy="0"/>
                </a:xfrm>
                <a:prstGeom prst="line">
                  <a:avLst/>
                </a:prstGeom>
                <a:noFill/>
                <a:ln w="9525">
                  <a:solidFill>
                    <a:schemeClr val="bg1"/>
                  </a:solidFill>
                  <a:round/>
                  <a:headEnd/>
                  <a:tailEnd/>
                </a:ln>
              </p:spPr>
              <p:txBody>
                <a:bodyPr wrap="none"/>
                <a:lstStyle/>
                <a:p>
                  <a:endParaRPr lang="en-US"/>
                </a:p>
              </p:txBody>
            </p:sp>
          </p:grpSp>
          <p:sp>
            <p:nvSpPr>
              <p:cNvPr id="79880" name="Line 28"/>
              <p:cNvSpPr>
                <a:spLocks noChangeShapeType="1"/>
              </p:cNvSpPr>
              <p:nvPr/>
            </p:nvSpPr>
            <p:spPr bwMode="auto">
              <a:xfrm rot="13749820" flipV="1">
                <a:off x="7883581" y="1968938"/>
                <a:ext cx="137701" cy="374309"/>
              </a:xfrm>
              <a:prstGeom prst="line">
                <a:avLst/>
              </a:prstGeom>
              <a:noFill/>
              <a:ln w="9525">
                <a:solidFill>
                  <a:schemeClr val="bg1"/>
                </a:solidFill>
                <a:round/>
                <a:headEnd/>
                <a:tailEnd/>
              </a:ln>
            </p:spPr>
            <p:txBody>
              <a:bodyPr wrap="none"/>
              <a:lstStyle/>
              <a:p>
                <a:endParaRPr lang="en-US"/>
              </a:p>
            </p:txBody>
          </p:sp>
          <p:sp>
            <p:nvSpPr>
              <p:cNvPr id="79881" name="Line 28"/>
              <p:cNvSpPr>
                <a:spLocks noChangeShapeType="1"/>
              </p:cNvSpPr>
              <p:nvPr/>
            </p:nvSpPr>
            <p:spPr bwMode="auto">
              <a:xfrm rot="13749820" flipV="1">
                <a:off x="7824386" y="1911739"/>
                <a:ext cx="137701" cy="374309"/>
              </a:xfrm>
              <a:prstGeom prst="line">
                <a:avLst/>
              </a:prstGeom>
              <a:noFill/>
              <a:ln w="9525">
                <a:solidFill>
                  <a:schemeClr val="bg1"/>
                </a:solidFill>
                <a:round/>
                <a:headEnd/>
                <a:tailEnd/>
              </a:ln>
            </p:spPr>
            <p:txBody>
              <a:bodyPr wrap="none"/>
              <a:lstStyle/>
              <a:p>
                <a:endParaRPr lang="en-US"/>
              </a:p>
            </p:txBody>
          </p:sp>
          <p:sp>
            <p:nvSpPr>
              <p:cNvPr id="79882" name="Line 28"/>
              <p:cNvSpPr>
                <a:spLocks noChangeShapeType="1"/>
              </p:cNvSpPr>
              <p:nvPr/>
            </p:nvSpPr>
            <p:spPr bwMode="auto">
              <a:xfrm rot="7850180">
                <a:off x="7841709" y="1713642"/>
                <a:ext cx="137701" cy="374309"/>
              </a:xfrm>
              <a:prstGeom prst="line">
                <a:avLst/>
              </a:prstGeom>
              <a:noFill/>
              <a:ln w="9525">
                <a:solidFill>
                  <a:schemeClr val="bg1"/>
                </a:solidFill>
                <a:round/>
                <a:headEnd/>
                <a:tailEnd/>
              </a:ln>
            </p:spPr>
            <p:txBody>
              <a:bodyPr wrap="none"/>
              <a:lstStyle/>
              <a:p>
                <a:endParaRPr lang="en-US"/>
              </a:p>
            </p:txBody>
          </p:sp>
          <p:sp>
            <p:nvSpPr>
              <p:cNvPr id="79883" name="Line 28"/>
              <p:cNvSpPr>
                <a:spLocks noChangeShapeType="1"/>
              </p:cNvSpPr>
              <p:nvPr/>
            </p:nvSpPr>
            <p:spPr bwMode="auto">
              <a:xfrm rot="7850180">
                <a:off x="7863485" y="1650972"/>
                <a:ext cx="137701" cy="374309"/>
              </a:xfrm>
              <a:prstGeom prst="line">
                <a:avLst/>
              </a:prstGeom>
              <a:noFill/>
              <a:ln w="9525">
                <a:solidFill>
                  <a:schemeClr val="bg1"/>
                </a:solidFill>
                <a:round/>
                <a:headEnd/>
                <a:tailEnd/>
              </a:ln>
            </p:spPr>
            <p:txBody>
              <a:bodyPr wrap="none"/>
              <a:lstStyle/>
              <a:p>
                <a:endParaRPr lang="en-US"/>
              </a:p>
            </p:txBody>
          </p:sp>
          <p:sp>
            <p:nvSpPr>
              <p:cNvPr id="90" name="Rectangle 11"/>
              <p:cNvSpPr>
                <a:spLocks noChangeArrowheads="1"/>
              </p:cNvSpPr>
              <p:nvPr/>
            </p:nvSpPr>
            <p:spPr bwMode="auto">
              <a:xfrm>
                <a:off x="7936714" y="1801761"/>
                <a:ext cx="387261" cy="176200"/>
              </a:xfrm>
              <a:prstGeom prst="rect">
                <a:avLst/>
              </a:prstGeom>
              <a:solidFill>
                <a:schemeClr val="accent3"/>
              </a:solidFill>
              <a:ln w="9525">
                <a:solidFill>
                  <a:schemeClr val="bg1"/>
                </a:solidFill>
                <a:miter lim="800000"/>
                <a:headEnd/>
                <a:tailEnd/>
              </a:ln>
              <a:effectLst/>
            </p:spPr>
            <p:txBody>
              <a:bodyPr wrap="none" anchor="ctr"/>
              <a:lstStyle/>
              <a:p>
                <a:pPr algn="ctr">
                  <a:defRPr/>
                </a:pPr>
                <a:r>
                  <a:rPr lang="en-US" sz="700" dirty="0">
                    <a:solidFill>
                      <a:prstClr val="white"/>
                    </a:solidFill>
                  </a:rPr>
                  <a:t>Firewall</a:t>
                </a:r>
              </a:p>
            </p:txBody>
          </p:sp>
          <p:sp>
            <p:nvSpPr>
              <p:cNvPr id="91" name="Rectangle 11"/>
              <p:cNvSpPr>
                <a:spLocks noChangeArrowheads="1"/>
              </p:cNvSpPr>
              <p:nvPr/>
            </p:nvSpPr>
            <p:spPr bwMode="auto">
              <a:xfrm>
                <a:off x="7933539" y="1987485"/>
                <a:ext cx="387261" cy="174613"/>
              </a:xfrm>
              <a:prstGeom prst="rect">
                <a:avLst/>
              </a:prstGeom>
              <a:solidFill>
                <a:schemeClr val="accent3"/>
              </a:solidFill>
              <a:ln w="9525">
                <a:solidFill>
                  <a:schemeClr val="bg1"/>
                </a:solidFill>
                <a:miter lim="800000"/>
                <a:headEnd/>
                <a:tailEnd/>
              </a:ln>
              <a:effectLst/>
            </p:spPr>
            <p:txBody>
              <a:bodyPr wrap="none" anchor="ctr"/>
              <a:lstStyle/>
              <a:p>
                <a:pPr algn="ctr">
                  <a:defRPr/>
                </a:pPr>
                <a:r>
                  <a:rPr lang="en-US" sz="700" dirty="0">
                    <a:solidFill>
                      <a:prstClr val="white"/>
                    </a:solidFill>
                  </a:rPr>
                  <a:t>IPS</a:t>
                </a:r>
              </a:p>
            </p:txBody>
          </p:sp>
          <p:grpSp>
            <p:nvGrpSpPr>
              <p:cNvPr id="79886" name="Group 112"/>
              <p:cNvGrpSpPr>
                <a:grpSpLocks/>
              </p:cNvGrpSpPr>
              <p:nvPr/>
            </p:nvGrpSpPr>
            <p:grpSpPr bwMode="auto">
              <a:xfrm>
                <a:off x="6191665" y="3136998"/>
                <a:ext cx="1111609" cy="281782"/>
                <a:chOff x="5933456" y="4621613"/>
                <a:chExt cx="1111609" cy="281782"/>
              </a:xfrm>
            </p:grpSpPr>
            <p:pic>
              <p:nvPicPr>
                <p:cNvPr id="138" name="Picture 21" descr="Access_pt_icon"/>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33456" y="4621613"/>
                  <a:ext cx="321993" cy="281782"/>
                </a:xfrm>
                <a:prstGeom prst="rect">
                  <a:avLst/>
                </a:prstGeom>
                <a:noFill/>
                <a:ln w="9525">
                  <a:noFill/>
                  <a:miter lim="800000"/>
                  <a:headEnd/>
                  <a:tailEnd/>
                </a:ln>
              </p:spPr>
            </p:pic>
            <p:pic>
              <p:nvPicPr>
                <p:cNvPr id="139" name="Picture 21" descr="Access_pt_icon"/>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328264" y="4621613"/>
                  <a:ext cx="321993" cy="281782"/>
                </a:xfrm>
                <a:prstGeom prst="rect">
                  <a:avLst/>
                </a:prstGeom>
                <a:noFill/>
                <a:ln w="9525">
                  <a:noFill/>
                  <a:miter lim="800000"/>
                  <a:headEnd/>
                  <a:tailEnd/>
                </a:ln>
              </p:spPr>
            </p:pic>
            <p:pic>
              <p:nvPicPr>
                <p:cNvPr id="140" name="Picture 21" descr="Access_pt_icon"/>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723072" y="4621613"/>
                  <a:ext cx="321993" cy="281782"/>
                </a:xfrm>
                <a:prstGeom prst="rect">
                  <a:avLst/>
                </a:prstGeom>
                <a:noFill/>
                <a:ln w="9525">
                  <a:noFill/>
                  <a:miter lim="800000"/>
                  <a:headEnd/>
                  <a:tailEnd/>
                </a:ln>
              </p:spPr>
            </p:pic>
          </p:grpSp>
          <p:cxnSp>
            <p:nvCxnSpPr>
              <p:cNvPr id="93" name="Straight Connector 92"/>
              <p:cNvCxnSpPr/>
              <p:nvPr/>
            </p:nvCxnSpPr>
            <p:spPr>
              <a:xfrm rot="10800000" flipV="1">
                <a:off x="6513053" y="2933568"/>
                <a:ext cx="676120" cy="344464"/>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876480" y="2965338"/>
                <a:ext cx="344464" cy="280922"/>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6996307" y="3105801"/>
                <a:ext cx="365099" cy="20632"/>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860531" y="2904995"/>
                <a:ext cx="144429" cy="365099"/>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7879546" y="3030408"/>
                <a:ext cx="371449" cy="120622"/>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9892" name="Group 142"/>
              <p:cNvGrpSpPr>
                <a:grpSpLocks/>
              </p:cNvGrpSpPr>
              <p:nvPr/>
            </p:nvGrpSpPr>
            <p:grpSpPr bwMode="auto">
              <a:xfrm rot="-5400000">
                <a:off x="7335319" y="1938415"/>
                <a:ext cx="400965" cy="114982"/>
                <a:chOff x="5034390" y="3640438"/>
                <a:chExt cx="252930" cy="114982"/>
              </a:xfrm>
            </p:grpSpPr>
            <p:sp>
              <p:nvSpPr>
                <p:cNvPr id="79930" name="Line 28"/>
                <p:cNvSpPr>
                  <a:spLocks noChangeShapeType="1"/>
                </p:cNvSpPr>
                <p:nvPr/>
              </p:nvSpPr>
              <p:spPr bwMode="auto">
                <a:xfrm>
                  <a:off x="5034390" y="3640438"/>
                  <a:ext cx="251754" cy="1"/>
                </a:xfrm>
                <a:prstGeom prst="line">
                  <a:avLst/>
                </a:prstGeom>
                <a:noFill/>
                <a:ln w="9525">
                  <a:solidFill>
                    <a:schemeClr val="bg1"/>
                  </a:solidFill>
                  <a:round/>
                  <a:headEnd/>
                  <a:tailEnd/>
                </a:ln>
              </p:spPr>
              <p:txBody>
                <a:bodyPr/>
                <a:lstStyle/>
                <a:p>
                  <a:endParaRPr lang="en-US"/>
                </a:p>
              </p:txBody>
            </p:sp>
            <p:sp>
              <p:nvSpPr>
                <p:cNvPr id="79931" name="Line 29"/>
                <p:cNvSpPr>
                  <a:spLocks noChangeShapeType="1"/>
                </p:cNvSpPr>
                <p:nvPr/>
              </p:nvSpPr>
              <p:spPr bwMode="auto">
                <a:xfrm flipV="1">
                  <a:off x="5038416" y="3755420"/>
                  <a:ext cx="248904" cy="0"/>
                </a:xfrm>
                <a:prstGeom prst="line">
                  <a:avLst/>
                </a:prstGeom>
                <a:noFill/>
                <a:ln w="9525">
                  <a:solidFill>
                    <a:schemeClr val="bg1"/>
                  </a:solidFill>
                  <a:round/>
                  <a:headEnd/>
                  <a:tailEnd/>
                </a:ln>
              </p:spPr>
              <p:txBody>
                <a:bodyPr/>
                <a:lstStyle/>
                <a:p>
                  <a:endParaRPr lang="en-US"/>
                </a:p>
              </p:txBody>
            </p:sp>
          </p:grpSp>
          <p:grpSp>
            <p:nvGrpSpPr>
              <p:cNvPr id="79893" name="Group 142"/>
              <p:cNvGrpSpPr>
                <a:grpSpLocks/>
              </p:cNvGrpSpPr>
              <p:nvPr/>
            </p:nvGrpSpPr>
            <p:grpSpPr bwMode="auto">
              <a:xfrm rot="-7850180">
                <a:off x="7495902" y="2461076"/>
                <a:ext cx="400965" cy="114982"/>
                <a:chOff x="5034390" y="3640438"/>
                <a:chExt cx="252930" cy="114982"/>
              </a:xfrm>
            </p:grpSpPr>
            <p:sp>
              <p:nvSpPr>
                <p:cNvPr id="79928" name="Line 28"/>
                <p:cNvSpPr>
                  <a:spLocks noChangeShapeType="1"/>
                </p:cNvSpPr>
                <p:nvPr/>
              </p:nvSpPr>
              <p:spPr bwMode="auto">
                <a:xfrm>
                  <a:off x="5034390" y="3640438"/>
                  <a:ext cx="251754" cy="1"/>
                </a:xfrm>
                <a:prstGeom prst="line">
                  <a:avLst/>
                </a:prstGeom>
                <a:noFill/>
                <a:ln w="9525">
                  <a:solidFill>
                    <a:schemeClr val="bg1"/>
                  </a:solidFill>
                  <a:round/>
                  <a:headEnd/>
                  <a:tailEnd/>
                </a:ln>
              </p:spPr>
              <p:txBody>
                <a:bodyPr/>
                <a:lstStyle/>
                <a:p>
                  <a:endParaRPr lang="en-US"/>
                </a:p>
              </p:txBody>
            </p:sp>
            <p:sp>
              <p:nvSpPr>
                <p:cNvPr id="79929" name="Line 29"/>
                <p:cNvSpPr>
                  <a:spLocks noChangeShapeType="1"/>
                </p:cNvSpPr>
                <p:nvPr/>
              </p:nvSpPr>
              <p:spPr bwMode="auto">
                <a:xfrm flipV="1">
                  <a:off x="5038416" y="3755420"/>
                  <a:ext cx="248904" cy="0"/>
                </a:xfrm>
                <a:prstGeom prst="line">
                  <a:avLst/>
                </a:prstGeom>
                <a:noFill/>
                <a:ln w="9525">
                  <a:solidFill>
                    <a:schemeClr val="bg1"/>
                  </a:solidFill>
                  <a:round/>
                  <a:headEnd/>
                  <a:tailEnd/>
                </a:ln>
              </p:spPr>
              <p:txBody>
                <a:bodyPr/>
                <a:lstStyle/>
                <a:p>
                  <a:endParaRPr lang="en-US"/>
                </a:p>
              </p:txBody>
            </p:sp>
          </p:grpSp>
          <p:grpSp>
            <p:nvGrpSpPr>
              <p:cNvPr id="79894" name="Group 142"/>
              <p:cNvGrpSpPr>
                <a:grpSpLocks/>
              </p:cNvGrpSpPr>
              <p:nvPr/>
            </p:nvGrpSpPr>
            <p:grpSpPr bwMode="auto">
              <a:xfrm rot="-3627057">
                <a:off x="7147122" y="2474374"/>
                <a:ext cx="400965" cy="114982"/>
                <a:chOff x="5034390" y="3640438"/>
                <a:chExt cx="252930" cy="114982"/>
              </a:xfrm>
            </p:grpSpPr>
            <p:sp>
              <p:nvSpPr>
                <p:cNvPr id="79926" name="Line 28"/>
                <p:cNvSpPr>
                  <a:spLocks noChangeShapeType="1"/>
                </p:cNvSpPr>
                <p:nvPr/>
              </p:nvSpPr>
              <p:spPr bwMode="auto">
                <a:xfrm>
                  <a:off x="5034390" y="3640438"/>
                  <a:ext cx="251754" cy="1"/>
                </a:xfrm>
                <a:prstGeom prst="line">
                  <a:avLst/>
                </a:prstGeom>
                <a:noFill/>
                <a:ln w="9525">
                  <a:solidFill>
                    <a:schemeClr val="bg1"/>
                  </a:solidFill>
                  <a:round/>
                  <a:headEnd/>
                  <a:tailEnd/>
                </a:ln>
              </p:spPr>
              <p:txBody>
                <a:bodyPr/>
                <a:lstStyle/>
                <a:p>
                  <a:endParaRPr lang="en-US"/>
                </a:p>
              </p:txBody>
            </p:sp>
            <p:sp>
              <p:nvSpPr>
                <p:cNvPr id="79927" name="Line 29"/>
                <p:cNvSpPr>
                  <a:spLocks noChangeShapeType="1"/>
                </p:cNvSpPr>
                <p:nvPr/>
              </p:nvSpPr>
              <p:spPr bwMode="auto">
                <a:xfrm flipV="1">
                  <a:off x="5038416" y="3755420"/>
                  <a:ext cx="248904" cy="0"/>
                </a:xfrm>
                <a:prstGeom prst="line">
                  <a:avLst/>
                </a:prstGeom>
                <a:noFill/>
                <a:ln w="9525">
                  <a:solidFill>
                    <a:schemeClr val="bg1"/>
                  </a:solidFill>
                  <a:round/>
                  <a:headEnd/>
                  <a:tailEnd/>
                </a:ln>
              </p:spPr>
              <p:txBody>
                <a:bodyPr/>
                <a:lstStyle/>
                <a:p>
                  <a:endParaRPr lang="en-US"/>
                </a:p>
              </p:txBody>
            </p:sp>
          </p:grpSp>
          <p:grpSp>
            <p:nvGrpSpPr>
              <p:cNvPr id="79895" name="Group 203"/>
              <p:cNvGrpSpPr>
                <a:grpSpLocks/>
              </p:cNvGrpSpPr>
              <p:nvPr/>
            </p:nvGrpSpPr>
            <p:grpSpPr bwMode="auto">
              <a:xfrm>
                <a:off x="6884874" y="2616771"/>
                <a:ext cx="528802" cy="288404"/>
                <a:chOff x="6136427" y="3678085"/>
                <a:chExt cx="528802" cy="288404"/>
              </a:xfrm>
            </p:grpSpPr>
            <p:sp>
              <p:nvSpPr>
                <p:cNvPr id="79924" name="Rectangle 11"/>
                <p:cNvSpPr>
                  <a:spLocks noChangeArrowheads="1"/>
                </p:cNvSpPr>
                <p:nvPr/>
              </p:nvSpPr>
              <p:spPr bwMode="auto">
                <a:xfrm>
                  <a:off x="6136427" y="3678085"/>
                  <a:ext cx="471279" cy="225022"/>
                </a:xfrm>
                <a:prstGeom prst="rect">
                  <a:avLst/>
                </a:prstGeom>
                <a:solidFill>
                  <a:schemeClr val="accent1"/>
                </a:solidFill>
                <a:ln w="9525">
                  <a:solidFill>
                    <a:schemeClr val="bg1"/>
                  </a:solidFill>
                  <a:miter lim="800000"/>
                  <a:headEnd/>
                  <a:tailEnd/>
                </a:ln>
              </p:spPr>
              <p:txBody>
                <a:bodyPr wrap="none" anchor="ctr"/>
                <a:lstStyle/>
                <a:p>
                  <a:pPr algn="ctr"/>
                  <a:endParaRPr lang="en-US" sz="800">
                    <a:solidFill>
                      <a:srgbClr val="FFFFFF"/>
                    </a:solidFill>
                  </a:endParaRPr>
                </a:p>
              </p:txBody>
            </p:sp>
            <p:sp>
              <p:nvSpPr>
                <p:cNvPr id="79925" name="Rectangle 11"/>
                <p:cNvSpPr>
                  <a:spLocks noChangeArrowheads="1"/>
                </p:cNvSpPr>
                <p:nvPr/>
              </p:nvSpPr>
              <p:spPr bwMode="auto">
                <a:xfrm>
                  <a:off x="6193949" y="3741467"/>
                  <a:ext cx="471280" cy="225022"/>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Edge</a:t>
                  </a:r>
                </a:p>
                <a:p>
                  <a:pPr algn="ctr"/>
                  <a:r>
                    <a:rPr lang="en-US" sz="800">
                      <a:solidFill>
                        <a:srgbClr val="FFFFFF"/>
                      </a:solidFill>
                    </a:rPr>
                    <a:t>Switches</a:t>
                  </a:r>
                </a:p>
              </p:txBody>
            </p:sp>
          </p:grpSp>
          <p:grpSp>
            <p:nvGrpSpPr>
              <p:cNvPr id="79896" name="Group 205"/>
              <p:cNvGrpSpPr>
                <a:grpSpLocks/>
              </p:cNvGrpSpPr>
              <p:nvPr/>
            </p:nvGrpSpPr>
            <p:grpSpPr bwMode="auto">
              <a:xfrm>
                <a:off x="7712334" y="2616771"/>
                <a:ext cx="528802" cy="288404"/>
                <a:chOff x="6136427" y="3678085"/>
                <a:chExt cx="528802" cy="288404"/>
              </a:xfrm>
            </p:grpSpPr>
            <p:sp>
              <p:nvSpPr>
                <p:cNvPr id="79922" name="Rectangle 11"/>
                <p:cNvSpPr>
                  <a:spLocks noChangeArrowheads="1"/>
                </p:cNvSpPr>
                <p:nvPr/>
              </p:nvSpPr>
              <p:spPr bwMode="auto">
                <a:xfrm>
                  <a:off x="6136427" y="3678085"/>
                  <a:ext cx="471279" cy="225022"/>
                </a:xfrm>
                <a:prstGeom prst="rect">
                  <a:avLst/>
                </a:prstGeom>
                <a:solidFill>
                  <a:schemeClr val="accent1"/>
                </a:solidFill>
                <a:ln w="9525">
                  <a:solidFill>
                    <a:schemeClr val="bg1"/>
                  </a:solidFill>
                  <a:miter lim="800000"/>
                  <a:headEnd/>
                  <a:tailEnd/>
                </a:ln>
              </p:spPr>
              <p:txBody>
                <a:bodyPr wrap="none" anchor="ctr"/>
                <a:lstStyle/>
                <a:p>
                  <a:pPr algn="ctr"/>
                  <a:endParaRPr lang="en-US" sz="800">
                    <a:solidFill>
                      <a:srgbClr val="FFFFFF"/>
                    </a:solidFill>
                  </a:endParaRPr>
                </a:p>
              </p:txBody>
            </p:sp>
            <p:sp>
              <p:nvSpPr>
                <p:cNvPr id="79923" name="Rectangle 11"/>
                <p:cNvSpPr>
                  <a:spLocks noChangeArrowheads="1"/>
                </p:cNvSpPr>
                <p:nvPr/>
              </p:nvSpPr>
              <p:spPr bwMode="auto">
                <a:xfrm>
                  <a:off x="6193949" y="3741467"/>
                  <a:ext cx="471280" cy="225022"/>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Edge</a:t>
                  </a:r>
                </a:p>
                <a:p>
                  <a:pPr algn="ctr"/>
                  <a:r>
                    <a:rPr lang="en-US" sz="800">
                      <a:solidFill>
                        <a:srgbClr val="FFFFFF"/>
                      </a:solidFill>
                    </a:rPr>
                    <a:t>Switches</a:t>
                  </a:r>
                </a:p>
              </p:txBody>
            </p:sp>
          </p:grpSp>
          <p:pic>
            <p:nvPicPr>
              <p:cNvPr id="79897" name="Picture 102" descr="J9420A__G10392018042009.png"/>
              <p:cNvPicPr>
                <a:picLocks noChangeAspect="1"/>
              </p:cNvPicPr>
              <p:nvPr/>
            </p:nvPicPr>
            <p:blipFill>
              <a:blip r:embed="rId4"/>
              <a:srcRect/>
              <a:stretch>
                <a:fillRect/>
              </a:stretch>
            </p:blipFill>
            <p:spPr bwMode="auto">
              <a:xfrm>
                <a:off x="5218441" y="1456299"/>
                <a:ext cx="998666" cy="327064"/>
              </a:xfrm>
              <a:prstGeom prst="rect">
                <a:avLst/>
              </a:prstGeom>
              <a:noFill/>
              <a:ln w="9525">
                <a:noFill/>
                <a:miter lim="800000"/>
                <a:headEnd/>
                <a:tailEnd/>
              </a:ln>
            </p:spPr>
          </p:pic>
          <p:sp>
            <p:nvSpPr>
              <p:cNvPr id="79898" name="Rectangle 103"/>
              <p:cNvSpPr>
                <a:spLocks noChangeArrowheads="1"/>
              </p:cNvSpPr>
              <p:nvPr/>
            </p:nvSpPr>
            <p:spPr bwMode="auto">
              <a:xfrm>
                <a:off x="5306375" y="1332787"/>
                <a:ext cx="780983" cy="236219"/>
              </a:xfrm>
              <a:prstGeom prst="rect">
                <a:avLst/>
              </a:prstGeom>
              <a:noFill/>
              <a:ln w="9525">
                <a:noFill/>
                <a:miter lim="800000"/>
                <a:headEnd/>
                <a:tailEnd/>
              </a:ln>
            </p:spPr>
            <p:txBody>
              <a:bodyPr wrap="none">
                <a:spAutoFit/>
              </a:bodyPr>
              <a:lstStyle/>
              <a:p>
                <a:pPr algn="ctr">
                  <a:lnSpc>
                    <a:spcPct val="85000"/>
                  </a:lnSpc>
                </a:pPr>
                <a:r>
                  <a:rPr lang="en-US" sz="1100">
                    <a:solidFill>
                      <a:srgbClr val="FFFFFF"/>
                    </a:solidFill>
                    <a:latin typeface="HP Simplified" pitchFamily="34" charset="0"/>
                  </a:rPr>
                  <a:t>Controller</a:t>
                </a:r>
              </a:p>
            </p:txBody>
          </p:sp>
          <p:sp>
            <p:nvSpPr>
              <p:cNvPr id="105" name="Freeform 104"/>
              <p:cNvSpPr/>
              <p:nvPr/>
            </p:nvSpPr>
            <p:spPr>
              <a:xfrm>
                <a:off x="6154360" y="1823984"/>
                <a:ext cx="663423" cy="888937"/>
              </a:xfrm>
              <a:custGeom>
                <a:avLst/>
                <a:gdLst>
                  <a:gd name="connsiteX0" fmla="*/ 0 w 423447"/>
                  <a:gd name="connsiteY0" fmla="*/ 0 h 546185"/>
                  <a:gd name="connsiteX1" fmla="*/ 104327 w 423447"/>
                  <a:gd name="connsiteY1" fmla="*/ 343667 h 546185"/>
                  <a:gd name="connsiteX2" fmla="*/ 423447 w 423447"/>
                  <a:gd name="connsiteY2" fmla="*/ 546185 h 546185"/>
                </a:gdLst>
                <a:ahLst/>
                <a:cxnLst>
                  <a:cxn ang="0">
                    <a:pos x="connsiteX0" y="connsiteY0"/>
                  </a:cxn>
                  <a:cxn ang="0">
                    <a:pos x="connsiteX1" y="connsiteY1"/>
                  </a:cxn>
                  <a:cxn ang="0">
                    <a:pos x="connsiteX2" y="connsiteY2"/>
                  </a:cxn>
                </a:cxnLst>
                <a:rect l="l" t="t" r="r" b="b"/>
                <a:pathLst>
                  <a:path w="423447" h="546185">
                    <a:moveTo>
                      <a:pt x="0" y="0"/>
                    </a:moveTo>
                    <a:cubicBezTo>
                      <a:pt x="16876" y="126318"/>
                      <a:pt x="33753" y="252636"/>
                      <a:pt x="104327" y="343667"/>
                    </a:cubicBezTo>
                    <a:cubicBezTo>
                      <a:pt x="174901" y="434698"/>
                      <a:pt x="299174" y="490441"/>
                      <a:pt x="423447" y="546185"/>
                    </a:cubicBezTo>
                  </a:path>
                </a:pathLst>
              </a:custGeom>
              <a:ln w="12700">
                <a:solidFill>
                  <a:srgbClr val="DB001E"/>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6" name="Freeform 105"/>
              <p:cNvSpPr/>
              <p:nvPr/>
            </p:nvSpPr>
            <p:spPr>
              <a:xfrm>
                <a:off x="6232130" y="1817635"/>
                <a:ext cx="993547" cy="466692"/>
              </a:xfrm>
              <a:custGeom>
                <a:avLst/>
                <a:gdLst>
                  <a:gd name="connsiteX0" fmla="*/ 0 w 797798"/>
                  <a:gd name="connsiteY0" fmla="*/ 0 h 182062"/>
                  <a:gd name="connsiteX1" fmla="*/ 472542 w 797798"/>
                  <a:gd name="connsiteY1" fmla="*/ 153423 h 182062"/>
                  <a:gd name="connsiteX2" fmla="*/ 797798 w 797798"/>
                  <a:gd name="connsiteY2" fmla="*/ 171834 h 182062"/>
                  <a:gd name="connsiteX0" fmla="*/ 0 w 797798"/>
                  <a:gd name="connsiteY0" fmla="*/ 0 h 171834"/>
                  <a:gd name="connsiteX1" fmla="*/ 294742 w 797798"/>
                  <a:gd name="connsiteY1" fmla="*/ 128223 h 171834"/>
                  <a:gd name="connsiteX2" fmla="*/ 797798 w 797798"/>
                  <a:gd name="connsiteY2" fmla="*/ 171834 h 171834"/>
                  <a:gd name="connsiteX0" fmla="*/ 0 w 797798"/>
                  <a:gd name="connsiteY0" fmla="*/ 0 h 171834"/>
                  <a:gd name="connsiteX1" fmla="*/ 174092 w 797798"/>
                  <a:gd name="connsiteY1" fmla="*/ 118143 h 171834"/>
                  <a:gd name="connsiteX2" fmla="*/ 797798 w 797798"/>
                  <a:gd name="connsiteY2" fmla="*/ 171834 h 171834"/>
                  <a:gd name="connsiteX0" fmla="*/ 0 w 797798"/>
                  <a:gd name="connsiteY0" fmla="*/ 0 h 171834"/>
                  <a:gd name="connsiteX1" fmla="*/ 174092 w 797798"/>
                  <a:gd name="connsiteY1" fmla="*/ 118143 h 171834"/>
                  <a:gd name="connsiteX2" fmla="*/ 797798 w 797798"/>
                  <a:gd name="connsiteY2" fmla="*/ 171834 h 171834"/>
                  <a:gd name="connsiteX0" fmla="*/ 0 w 797798"/>
                  <a:gd name="connsiteY0" fmla="*/ 0 h 171834"/>
                  <a:gd name="connsiteX1" fmla="*/ 174092 w 797798"/>
                  <a:gd name="connsiteY1" fmla="*/ 118143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89307"/>
                  <a:gd name="connsiteX1" fmla="*/ 236005 w 797798"/>
                  <a:gd name="connsiteY1" fmla="*/ 129483 h 189307"/>
                  <a:gd name="connsiteX2" fmla="*/ 797798 w 797798"/>
                  <a:gd name="connsiteY2" fmla="*/ 171834 h 189307"/>
                  <a:gd name="connsiteX0" fmla="*/ 0 w 797798"/>
                  <a:gd name="connsiteY0" fmla="*/ 0 h 175132"/>
                  <a:gd name="connsiteX1" fmla="*/ 236005 w 797798"/>
                  <a:gd name="connsiteY1" fmla="*/ 129483 h 175132"/>
                  <a:gd name="connsiteX2" fmla="*/ 797798 w 797798"/>
                  <a:gd name="connsiteY2" fmla="*/ 171834 h 175132"/>
                  <a:gd name="connsiteX0" fmla="*/ 0 w 797798"/>
                  <a:gd name="connsiteY0" fmla="*/ 0 h 175132"/>
                  <a:gd name="connsiteX1" fmla="*/ 236005 w 797798"/>
                  <a:gd name="connsiteY1" fmla="*/ 129483 h 175132"/>
                  <a:gd name="connsiteX2" fmla="*/ 797798 w 797798"/>
                  <a:gd name="connsiteY2" fmla="*/ 171834 h 175132"/>
                  <a:gd name="connsiteX0" fmla="*/ 0 w 797798"/>
                  <a:gd name="connsiteY0" fmla="*/ 0 h 175132"/>
                  <a:gd name="connsiteX1" fmla="*/ 236005 w 797798"/>
                  <a:gd name="connsiteY1" fmla="*/ 129483 h 175132"/>
                  <a:gd name="connsiteX2" fmla="*/ 797798 w 797798"/>
                  <a:gd name="connsiteY2" fmla="*/ 171834 h 175132"/>
                </a:gdLst>
                <a:ahLst/>
                <a:cxnLst>
                  <a:cxn ang="0">
                    <a:pos x="connsiteX0" y="connsiteY0"/>
                  </a:cxn>
                  <a:cxn ang="0">
                    <a:pos x="connsiteX1" y="connsiteY1"/>
                  </a:cxn>
                  <a:cxn ang="0">
                    <a:pos x="connsiteX2" y="connsiteY2"/>
                  </a:cxn>
                </a:cxnLst>
                <a:rect l="l" t="t" r="r" b="b"/>
                <a:pathLst>
                  <a:path w="797798" h="175132">
                    <a:moveTo>
                      <a:pt x="0" y="0"/>
                    </a:moveTo>
                    <a:cubicBezTo>
                      <a:pt x="57869" y="77512"/>
                      <a:pt x="81608" y="81942"/>
                      <a:pt x="236005" y="129483"/>
                    </a:cubicBezTo>
                    <a:cubicBezTo>
                      <a:pt x="447553" y="175132"/>
                      <a:pt x="797798" y="171834"/>
                      <a:pt x="797798" y="171834"/>
                    </a:cubicBezTo>
                  </a:path>
                </a:pathLst>
              </a:custGeom>
              <a:ln w="12700">
                <a:solidFill>
                  <a:srgbClr val="DB001E"/>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7" name="Freeform 106"/>
              <p:cNvSpPr/>
              <p:nvPr/>
            </p:nvSpPr>
            <p:spPr>
              <a:xfrm>
                <a:off x="6246414" y="1641434"/>
                <a:ext cx="987198" cy="138103"/>
              </a:xfrm>
              <a:custGeom>
                <a:avLst/>
                <a:gdLst>
                  <a:gd name="connsiteX0" fmla="*/ 0 w 797798"/>
                  <a:gd name="connsiteY0" fmla="*/ 0 h 182062"/>
                  <a:gd name="connsiteX1" fmla="*/ 472542 w 797798"/>
                  <a:gd name="connsiteY1" fmla="*/ 153423 h 182062"/>
                  <a:gd name="connsiteX2" fmla="*/ 797798 w 797798"/>
                  <a:gd name="connsiteY2" fmla="*/ 171834 h 182062"/>
                  <a:gd name="connsiteX0" fmla="*/ 0 w 807897"/>
                  <a:gd name="connsiteY0" fmla="*/ 177120 h 360062"/>
                  <a:gd name="connsiteX1" fmla="*/ 472542 w 807897"/>
                  <a:gd name="connsiteY1" fmla="*/ 330543 h 360062"/>
                  <a:gd name="connsiteX2" fmla="*/ 807897 w 807897"/>
                  <a:gd name="connsiteY2" fmla="*/ 0 h 360062"/>
                  <a:gd name="connsiteX0" fmla="*/ 0 w 807897"/>
                  <a:gd name="connsiteY0" fmla="*/ 177120 h 284204"/>
                  <a:gd name="connsiteX1" fmla="*/ 472542 w 807897"/>
                  <a:gd name="connsiteY1" fmla="*/ 254684 h 284204"/>
                  <a:gd name="connsiteX2" fmla="*/ 807897 w 807897"/>
                  <a:gd name="connsiteY2" fmla="*/ 0 h 284204"/>
                  <a:gd name="connsiteX0" fmla="*/ 0 w 807897"/>
                  <a:gd name="connsiteY0" fmla="*/ 177120 h 239512"/>
                  <a:gd name="connsiteX1" fmla="*/ 483210 w 807897"/>
                  <a:gd name="connsiteY1" fmla="*/ 183634 h 239512"/>
                  <a:gd name="connsiteX2" fmla="*/ 807897 w 807897"/>
                  <a:gd name="connsiteY2" fmla="*/ 0 h 239512"/>
                  <a:gd name="connsiteX0" fmla="*/ 0 w 853377"/>
                  <a:gd name="connsiteY0" fmla="*/ 234710 h 297103"/>
                  <a:gd name="connsiteX1" fmla="*/ 528690 w 853377"/>
                  <a:gd name="connsiteY1" fmla="*/ 183634 h 297103"/>
                  <a:gd name="connsiteX2" fmla="*/ 853377 w 853377"/>
                  <a:gd name="connsiteY2" fmla="*/ 0 h 297103"/>
                  <a:gd name="connsiteX0" fmla="*/ 0 w 853377"/>
                  <a:gd name="connsiteY0" fmla="*/ 234710 h 268309"/>
                  <a:gd name="connsiteX1" fmla="*/ 528690 w 853377"/>
                  <a:gd name="connsiteY1" fmla="*/ 183634 h 268309"/>
                  <a:gd name="connsiteX2" fmla="*/ 853377 w 853377"/>
                  <a:gd name="connsiteY2" fmla="*/ 0 h 268309"/>
                </a:gdLst>
                <a:ahLst/>
                <a:cxnLst>
                  <a:cxn ang="0">
                    <a:pos x="connsiteX0" y="connsiteY0"/>
                  </a:cxn>
                  <a:cxn ang="0">
                    <a:pos x="connsiteX1" y="connsiteY1"/>
                  </a:cxn>
                  <a:cxn ang="0">
                    <a:pos x="connsiteX2" y="connsiteY2"/>
                  </a:cxn>
                </a:cxnLst>
                <a:rect l="l" t="t" r="r" b="b"/>
                <a:pathLst>
                  <a:path w="853377" h="268309">
                    <a:moveTo>
                      <a:pt x="0" y="234710"/>
                    </a:moveTo>
                    <a:cubicBezTo>
                      <a:pt x="260749" y="268309"/>
                      <a:pt x="386461" y="222752"/>
                      <a:pt x="528690" y="183634"/>
                    </a:cubicBezTo>
                    <a:cubicBezTo>
                      <a:pt x="670919" y="144516"/>
                      <a:pt x="853377" y="0"/>
                      <a:pt x="853377" y="0"/>
                    </a:cubicBezTo>
                  </a:path>
                </a:pathLst>
              </a:custGeom>
              <a:ln w="12700">
                <a:solidFill>
                  <a:srgbClr val="DB001E"/>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8" name="Freeform 107"/>
              <p:cNvSpPr/>
              <p:nvPr/>
            </p:nvSpPr>
            <p:spPr>
              <a:xfrm>
                <a:off x="6090875" y="1827159"/>
                <a:ext cx="518994" cy="1325468"/>
              </a:xfrm>
              <a:custGeom>
                <a:avLst/>
                <a:gdLst>
                  <a:gd name="connsiteX0" fmla="*/ 0 w 423447"/>
                  <a:gd name="connsiteY0" fmla="*/ 0 h 546185"/>
                  <a:gd name="connsiteX1" fmla="*/ 104327 w 423447"/>
                  <a:gd name="connsiteY1" fmla="*/ 343667 h 546185"/>
                  <a:gd name="connsiteX2" fmla="*/ 423447 w 423447"/>
                  <a:gd name="connsiteY2" fmla="*/ 546185 h 546185"/>
                </a:gdLst>
                <a:ahLst/>
                <a:cxnLst>
                  <a:cxn ang="0">
                    <a:pos x="connsiteX0" y="connsiteY0"/>
                  </a:cxn>
                  <a:cxn ang="0">
                    <a:pos x="connsiteX1" y="connsiteY1"/>
                  </a:cxn>
                  <a:cxn ang="0">
                    <a:pos x="connsiteX2" y="connsiteY2"/>
                  </a:cxn>
                </a:cxnLst>
                <a:rect l="l" t="t" r="r" b="b"/>
                <a:pathLst>
                  <a:path w="423447" h="546185">
                    <a:moveTo>
                      <a:pt x="0" y="0"/>
                    </a:moveTo>
                    <a:cubicBezTo>
                      <a:pt x="16876" y="126318"/>
                      <a:pt x="33753" y="252636"/>
                      <a:pt x="104327" y="343667"/>
                    </a:cubicBezTo>
                    <a:cubicBezTo>
                      <a:pt x="174901" y="434698"/>
                      <a:pt x="299174" y="490441"/>
                      <a:pt x="423447" y="546185"/>
                    </a:cubicBezTo>
                  </a:path>
                </a:pathLst>
              </a:custGeom>
              <a:ln w="12700">
                <a:solidFill>
                  <a:srgbClr val="DB001E"/>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9903" name="Picture 2" descr="https://h30558.www3.hp.com/FileProvider.ashx?Action=GetThumbnail&amp;ThumbnailMode=thumb&amp;FileId=b7e66535-4b69-4f18-b426-471a73a68b1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05984" y="3446518"/>
                <a:ext cx="253848" cy="250675"/>
              </a:xfrm>
              <a:prstGeom prst="rect">
                <a:avLst/>
              </a:prstGeom>
              <a:noFill/>
              <a:ln w="9525">
                <a:noFill/>
                <a:miter lim="800000"/>
                <a:headEnd/>
                <a:tailEnd/>
              </a:ln>
            </p:spPr>
          </p:pic>
          <p:pic>
            <p:nvPicPr>
              <p:cNvPr id="79904" name="Picture 2" descr="https://h30558.www3.hp.com/FileProvider.ashx?Action=GetThumbnail&amp;ThumbnailMode=thumb&amp;FileId=c5e4dc4a-4d3e-417e-bb96-7d226b5555c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19876" y="3449637"/>
                <a:ext cx="87984" cy="223451"/>
              </a:xfrm>
              <a:prstGeom prst="rect">
                <a:avLst/>
              </a:prstGeom>
              <a:noFill/>
              <a:ln w="9525">
                <a:noFill/>
                <a:miter lim="800000"/>
                <a:headEnd/>
                <a:tailEnd/>
              </a:ln>
            </p:spPr>
          </p:pic>
          <p:sp>
            <p:nvSpPr>
              <p:cNvPr id="79905" name="Rectangle 11"/>
              <p:cNvSpPr>
                <a:spLocks noChangeArrowheads="1"/>
              </p:cNvSpPr>
              <p:nvPr/>
            </p:nvSpPr>
            <p:spPr bwMode="auto">
              <a:xfrm>
                <a:off x="6961888" y="3229293"/>
                <a:ext cx="471280" cy="225022"/>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Wireless</a:t>
                </a:r>
              </a:p>
              <a:p>
                <a:pPr algn="ctr"/>
                <a:r>
                  <a:rPr lang="en-US" sz="800">
                    <a:solidFill>
                      <a:srgbClr val="FFFFFF"/>
                    </a:solidFill>
                  </a:rPr>
                  <a:t>APs</a:t>
                </a:r>
              </a:p>
            </p:txBody>
          </p:sp>
          <p:grpSp>
            <p:nvGrpSpPr>
              <p:cNvPr id="79906" name="Group 539"/>
              <p:cNvGrpSpPr>
                <a:grpSpLocks/>
              </p:cNvGrpSpPr>
              <p:nvPr/>
            </p:nvGrpSpPr>
            <p:grpSpPr bwMode="auto">
              <a:xfrm flipH="1">
                <a:off x="6940389" y="2007957"/>
                <a:ext cx="396085" cy="218715"/>
                <a:chOff x="8585051" y="2981607"/>
                <a:chExt cx="396085" cy="218715"/>
              </a:xfrm>
            </p:grpSpPr>
            <p:sp>
              <p:nvSpPr>
                <p:cNvPr id="79920" name="Line 28"/>
                <p:cNvSpPr>
                  <a:spLocks noChangeShapeType="1"/>
                </p:cNvSpPr>
                <p:nvPr/>
              </p:nvSpPr>
              <p:spPr bwMode="auto">
                <a:xfrm rot="13749820" flipV="1">
                  <a:off x="8703355" y="2944317"/>
                  <a:ext cx="137701" cy="374309"/>
                </a:xfrm>
                <a:prstGeom prst="line">
                  <a:avLst/>
                </a:prstGeom>
                <a:noFill/>
                <a:ln w="9525">
                  <a:solidFill>
                    <a:schemeClr val="bg1"/>
                  </a:solidFill>
                  <a:round/>
                  <a:headEnd/>
                  <a:tailEnd/>
                </a:ln>
              </p:spPr>
              <p:txBody>
                <a:bodyPr wrap="none"/>
                <a:lstStyle/>
                <a:p>
                  <a:endParaRPr lang="en-US"/>
                </a:p>
              </p:txBody>
            </p:sp>
            <p:sp>
              <p:nvSpPr>
                <p:cNvPr id="79921" name="Line 28"/>
                <p:cNvSpPr>
                  <a:spLocks noChangeShapeType="1"/>
                </p:cNvSpPr>
                <p:nvPr/>
              </p:nvSpPr>
              <p:spPr bwMode="auto">
                <a:xfrm rot="13749820" flipV="1">
                  <a:off x="8725131" y="2863303"/>
                  <a:ext cx="137701" cy="374309"/>
                </a:xfrm>
                <a:prstGeom prst="line">
                  <a:avLst/>
                </a:prstGeom>
                <a:noFill/>
                <a:ln w="9525">
                  <a:solidFill>
                    <a:schemeClr val="bg1"/>
                  </a:solidFill>
                  <a:round/>
                  <a:headEnd/>
                  <a:tailEnd/>
                </a:ln>
              </p:spPr>
              <p:txBody>
                <a:bodyPr wrap="none"/>
                <a:lstStyle/>
                <a:p>
                  <a:endParaRPr lang="en-US"/>
                </a:p>
              </p:txBody>
            </p:sp>
          </p:grpSp>
          <p:grpSp>
            <p:nvGrpSpPr>
              <p:cNvPr id="79907" name="Group 542"/>
              <p:cNvGrpSpPr>
                <a:grpSpLocks/>
              </p:cNvGrpSpPr>
              <p:nvPr/>
            </p:nvGrpSpPr>
            <p:grpSpPr bwMode="auto">
              <a:xfrm flipH="1">
                <a:off x="6908043" y="1751953"/>
                <a:ext cx="396085" cy="200371"/>
                <a:chOff x="8543179" y="2744655"/>
                <a:chExt cx="396085" cy="200371"/>
              </a:xfrm>
            </p:grpSpPr>
            <p:sp>
              <p:nvSpPr>
                <p:cNvPr id="79918" name="Line 28"/>
                <p:cNvSpPr>
                  <a:spLocks noChangeShapeType="1"/>
                </p:cNvSpPr>
                <p:nvPr/>
              </p:nvSpPr>
              <p:spPr bwMode="auto">
                <a:xfrm rot="7850180">
                  <a:off x="8661483" y="2689021"/>
                  <a:ext cx="137701" cy="374309"/>
                </a:xfrm>
                <a:prstGeom prst="line">
                  <a:avLst/>
                </a:prstGeom>
                <a:noFill/>
                <a:ln w="9525">
                  <a:solidFill>
                    <a:schemeClr val="bg1"/>
                  </a:solidFill>
                  <a:round/>
                  <a:headEnd/>
                  <a:tailEnd/>
                </a:ln>
              </p:spPr>
              <p:txBody>
                <a:bodyPr wrap="none"/>
                <a:lstStyle/>
                <a:p>
                  <a:endParaRPr lang="en-US"/>
                </a:p>
              </p:txBody>
            </p:sp>
            <p:sp>
              <p:nvSpPr>
                <p:cNvPr id="79919" name="Line 28"/>
                <p:cNvSpPr>
                  <a:spLocks noChangeShapeType="1"/>
                </p:cNvSpPr>
                <p:nvPr/>
              </p:nvSpPr>
              <p:spPr bwMode="auto">
                <a:xfrm rot="7850180">
                  <a:off x="8683259" y="2626351"/>
                  <a:ext cx="137701" cy="374309"/>
                </a:xfrm>
                <a:prstGeom prst="line">
                  <a:avLst/>
                </a:prstGeom>
                <a:noFill/>
                <a:ln w="9525">
                  <a:solidFill>
                    <a:schemeClr val="bg1"/>
                  </a:solidFill>
                  <a:round/>
                  <a:headEnd/>
                  <a:tailEnd/>
                </a:ln>
              </p:spPr>
              <p:txBody>
                <a:bodyPr wrap="none"/>
                <a:lstStyle/>
                <a:p>
                  <a:endParaRPr lang="en-US"/>
                </a:p>
              </p:txBody>
            </p:sp>
          </p:grpSp>
          <p:sp>
            <p:nvSpPr>
              <p:cNvPr id="114" name="Rectangle 11"/>
              <p:cNvSpPr>
                <a:spLocks noChangeArrowheads="1"/>
              </p:cNvSpPr>
              <p:nvPr/>
            </p:nvSpPr>
            <p:spPr bwMode="auto">
              <a:xfrm>
                <a:off x="6663831" y="1865256"/>
                <a:ext cx="387261" cy="176200"/>
              </a:xfrm>
              <a:prstGeom prst="rect">
                <a:avLst/>
              </a:prstGeom>
              <a:solidFill>
                <a:srgbClr val="FFC000"/>
              </a:solidFill>
              <a:ln w="9525">
                <a:solidFill>
                  <a:schemeClr val="accent3"/>
                </a:solidFill>
                <a:miter lim="800000"/>
                <a:headEnd/>
                <a:tailEnd/>
              </a:ln>
              <a:effectLst/>
            </p:spPr>
            <p:txBody>
              <a:bodyPr wrap="none" anchor="ctr"/>
              <a:lstStyle/>
              <a:p>
                <a:pPr algn="ctr">
                  <a:defRPr/>
                </a:pPr>
                <a:endParaRPr lang="en-US" sz="700" dirty="0">
                  <a:solidFill>
                    <a:prstClr val="white"/>
                  </a:solidFill>
                </a:endParaRPr>
              </a:p>
            </p:txBody>
          </p:sp>
          <p:sp>
            <p:nvSpPr>
              <p:cNvPr id="79909" name="Rectangle 11"/>
              <p:cNvSpPr>
                <a:spLocks noChangeArrowheads="1"/>
              </p:cNvSpPr>
              <p:nvPr/>
            </p:nvSpPr>
            <p:spPr bwMode="auto">
              <a:xfrm>
                <a:off x="6722791" y="1925569"/>
                <a:ext cx="387922" cy="175422"/>
              </a:xfrm>
              <a:prstGeom prst="rect">
                <a:avLst/>
              </a:prstGeom>
              <a:solidFill>
                <a:srgbClr val="FFC000"/>
              </a:solidFill>
              <a:ln w="9525">
                <a:solidFill>
                  <a:schemeClr val="bg1"/>
                </a:solidFill>
                <a:miter lim="800000"/>
                <a:headEnd/>
                <a:tailEnd/>
              </a:ln>
            </p:spPr>
            <p:txBody>
              <a:bodyPr wrap="none" anchor="ctr"/>
              <a:lstStyle/>
              <a:p>
                <a:pPr algn="ctr"/>
                <a:r>
                  <a:rPr lang="en-US" sz="700"/>
                  <a:t>Net Apps</a:t>
                </a:r>
              </a:p>
            </p:txBody>
          </p:sp>
          <p:sp>
            <p:nvSpPr>
              <p:cNvPr id="79910" name="Rectangle 11"/>
              <p:cNvSpPr>
                <a:spLocks noChangeArrowheads="1"/>
              </p:cNvSpPr>
              <p:nvPr/>
            </p:nvSpPr>
            <p:spPr bwMode="auto">
              <a:xfrm>
                <a:off x="7244382" y="2100460"/>
                <a:ext cx="460183" cy="276506"/>
              </a:xfrm>
              <a:prstGeom prst="rect">
                <a:avLst/>
              </a:prstGeom>
              <a:solidFill>
                <a:schemeClr val="accent1"/>
              </a:solidFill>
              <a:ln w="9525">
                <a:solidFill>
                  <a:schemeClr val="bg1"/>
                </a:solidFill>
                <a:miter lim="800000"/>
                <a:headEnd/>
                <a:tailEnd/>
              </a:ln>
            </p:spPr>
            <p:txBody>
              <a:bodyPr wrap="none" anchor="ctr"/>
              <a:lstStyle/>
              <a:p>
                <a:pPr algn="ctr"/>
                <a:endParaRPr lang="en-US" sz="800">
                  <a:solidFill>
                    <a:srgbClr val="FFFFFF"/>
                  </a:solidFill>
                </a:endParaRPr>
              </a:p>
            </p:txBody>
          </p:sp>
          <p:sp>
            <p:nvSpPr>
              <p:cNvPr id="79911" name="Rectangle 11"/>
              <p:cNvSpPr>
                <a:spLocks noChangeArrowheads="1"/>
              </p:cNvSpPr>
              <p:nvPr/>
            </p:nvSpPr>
            <p:spPr bwMode="auto">
              <a:xfrm>
                <a:off x="7228289" y="1525396"/>
                <a:ext cx="483565" cy="321535"/>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Core</a:t>
                </a:r>
              </a:p>
              <a:p>
                <a:pPr algn="ctr"/>
                <a:r>
                  <a:rPr lang="en-US" sz="800">
                    <a:solidFill>
                      <a:srgbClr val="FFFFFF"/>
                    </a:solidFill>
                  </a:rPr>
                  <a:t>Switch</a:t>
                </a:r>
              </a:p>
            </p:txBody>
          </p:sp>
          <p:sp>
            <p:nvSpPr>
              <p:cNvPr id="79912" name="Rectangle 11"/>
              <p:cNvSpPr>
                <a:spLocks noChangeArrowheads="1"/>
              </p:cNvSpPr>
              <p:nvPr/>
            </p:nvSpPr>
            <p:spPr bwMode="auto">
              <a:xfrm>
                <a:off x="7308735" y="2148106"/>
                <a:ext cx="460183" cy="276506"/>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Agg</a:t>
                </a:r>
              </a:p>
              <a:p>
                <a:pPr algn="ctr"/>
                <a:r>
                  <a:rPr lang="en-US" sz="800">
                    <a:solidFill>
                      <a:srgbClr val="FFFFFF"/>
                    </a:solidFill>
                  </a:rPr>
                  <a:t>Switches</a:t>
                </a:r>
              </a:p>
            </p:txBody>
          </p:sp>
          <p:sp>
            <p:nvSpPr>
              <p:cNvPr id="79913" name="Rectangle 11"/>
              <p:cNvSpPr>
                <a:spLocks noChangeArrowheads="1"/>
              </p:cNvSpPr>
              <p:nvPr/>
            </p:nvSpPr>
            <p:spPr bwMode="auto">
              <a:xfrm>
                <a:off x="7292640" y="1593221"/>
                <a:ext cx="483565" cy="321535"/>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Core</a:t>
                </a:r>
              </a:p>
              <a:p>
                <a:pPr algn="ctr"/>
                <a:r>
                  <a:rPr lang="en-US" sz="800">
                    <a:solidFill>
                      <a:srgbClr val="FFFFFF"/>
                    </a:solidFill>
                  </a:rPr>
                  <a:t>Switches</a:t>
                </a:r>
              </a:p>
            </p:txBody>
          </p:sp>
          <p:pic>
            <p:nvPicPr>
              <p:cNvPr id="79914" name="Picture 2" descr="https://h30558.www3.hp.com/FileProvider.ashx?Action=GetThumbnail&amp;ThumbnailMode=thumb&amp;FileId=49b1a4b3-ed9b-4b96-bbb6-1db95477addb"/>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095954" y="3165221"/>
                <a:ext cx="261350" cy="427939"/>
              </a:xfrm>
              <a:prstGeom prst="rect">
                <a:avLst/>
              </a:prstGeom>
              <a:noFill/>
              <a:ln w="9525">
                <a:noFill/>
                <a:miter lim="800000"/>
                <a:headEnd/>
                <a:tailEnd/>
              </a:ln>
            </p:spPr>
          </p:pic>
          <p:pic>
            <p:nvPicPr>
              <p:cNvPr id="79915" name="Picture 4" descr="https://h30558.www3.hp.com/FileProvider.ashx?Action=GetThumbnail&amp;ThumbnailMode=thumb&amp;FileId=bb420ab3-016b-4291-a555-afbaf2da4dc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461931" y="3718153"/>
                <a:ext cx="255397" cy="436116"/>
              </a:xfrm>
              <a:prstGeom prst="rect">
                <a:avLst/>
              </a:prstGeom>
              <a:noFill/>
              <a:ln w="9525">
                <a:noFill/>
                <a:miter lim="800000"/>
                <a:headEnd/>
                <a:tailEnd/>
              </a:ln>
            </p:spPr>
          </p:pic>
          <p:pic>
            <p:nvPicPr>
              <p:cNvPr id="79916" name="Picture 6" descr="https://h30558.www3.hp.com/FileProvider.ashx?Action=GetThumbnail&amp;ThumbnailMode=thumb&amp;FileId=f535ccef-030f-4e2f-8acd-96fb7945b3bd"/>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806617" y="3709209"/>
                <a:ext cx="260637" cy="445060"/>
              </a:xfrm>
              <a:prstGeom prst="rect">
                <a:avLst/>
              </a:prstGeom>
              <a:noFill/>
              <a:ln w="9525">
                <a:noFill/>
                <a:miter lim="800000"/>
                <a:headEnd/>
                <a:tailEnd/>
              </a:ln>
            </p:spPr>
          </p:pic>
          <p:pic>
            <p:nvPicPr>
              <p:cNvPr id="79917" name="Picture 2" descr="https://h30558.www3.hp.com/FileProvider.ashx?Action=GetThumbnail&amp;ThumbnailMode=thumb&amp;FileId=49b1a4b3-ed9b-4b96-bbb6-1db95477addb"/>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676854" y="3172148"/>
                <a:ext cx="261350" cy="427939"/>
              </a:xfrm>
              <a:prstGeom prst="rect">
                <a:avLst/>
              </a:prstGeom>
              <a:noFill/>
              <a:ln w="9525">
                <a:noFill/>
                <a:miter lim="800000"/>
                <a:headEnd/>
                <a:tailEnd/>
              </a:ln>
            </p:spPr>
          </p:pic>
        </p:grpSp>
        <p:pic>
          <p:nvPicPr>
            <p:cNvPr id="79877" name="Picture 2" descr="http://www.openflow.org/img/newlogo7.png"/>
            <p:cNvPicPr>
              <a:picLocks noChangeAspect="1" noChangeArrowheads="1"/>
            </p:cNvPicPr>
            <p:nvPr/>
          </p:nvPicPr>
          <p:blipFill>
            <a:blip r:embed="rId10"/>
            <a:srcRect/>
            <a:stretch>
              <a:fillRect/>
            </a:stretch>
          </p:blipFill>
          <p:spPr bwMode="auto">
            <a:xfrm>
              <a:off x="5446646" y="746915"/>
              <a:ext cx="3229768" cy="854939"/>
            </a:xfrm>
            <a:prstGeom prst="rect">
              <a:avLst/>
            </a:prstGeom>
            <a:noFill/>
            <a:ln w="9525">
              <a:noFill/>
              <a:miter lim="800000"/>
              <a:headEnd/>
              <a:tailEnd/>
            </a:ln>
          </p:spPr>
        </p:pic>
        <p:pic>
          <p:nvPicPr>
            <p:cNvPr id="79878" name="Picture 2" descr="http://www.openflow.org/img/newlogo7.png"/>
            <p:cNvPicPr>
              <a:picLocks noChangeAspect="1" noChangeArrowheads="1"/>
            </p:cNvPicPr>
            <p:nvPr/>
          </p:nvPicPr>
          <p:blipFill>
            <a:blip r:embed="rId10"/>
            <a:srcRect/>
            <a:stretch>
              <a:fillRect/>
            </a:stretch>
          </p:blipFill>
          <p:spPr bwMode="auto">
            <a:xfrm>
              <a:off x="5977420" y="3031847"/>
              <a:ext cx="882893" cy="233707"/>
            </a:xfrm>
            <a:prstGeom prst="rect">
              <a:avLst/>
            </a:prstGeom>
            <a:noFill/>
            <a:ln w="9525">
              <a:noFill/>
              <a:miter lim="800000"/>
              <a:headEnd/>
              <a:tailEnd/>
            </a:ln>
          </p:spPr>
        </p:pic>
      </p:grpSp>
    </p:spTree>
    <p:extLst>
      <p:ext uri="{BB962C8B-B14F-4D97-AF65-F5344CB8AC3E}">
        <p14:creationId xmlns:p14="http://schemas.microsoft.com/office/powerpoint/2010/main" val="382597086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3681413" y="2474913"/>
            <a:ext cx="4822825" cy="10112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a:solidFill>
                  <a:schemeClr val="bg1"/>
                </a:solidFill>
                <a:latin typeface="HP Simplified" pitchFamily="34" charset="0"/>
              </a:rPr>
              <a:t>Separate control and data plane; abstract control plane of many devices to one</a:t>
            </a:r>
          </a:p>
        </p:txBody>
      </p:sp>
      <p:grpSp>
        <p:nvGrpSpPr>
          <p:cNvPr id="15363" name="Group 152"/>
          <p:cNvGrpSpPr>
            <a:grpSpLocks/>
          </p:cNvGrpSpPr>
          <p:nvPr/>
        </p:nvGrpSpPr>
        <p:grpSpPr bwMode="auto">
          <a:xfrm>
            <a:off x="3681413" y="1449388"/>
            <a:ext cx="4822825" cy="995362"/>
            <a:chOff x="1819275" y="1133475"/>
            <a:chExt cx="5486400" cy="1097280"/>
          </a:xfrm>
        </p:grpSpPr>
        <p:sp>
          <p:nvSpPr>
            <p:cNvPr id="154" name="Round Single Corner Rectangle 153"/>
            <p:cNvSpPr/>
            <p:nvPr/>
          </p:nvSpPr>
          <p:spPr>
            <a:xfrm flipH="1">
              <a:off x="1819275" y="1133475"/>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5445" name="Rectangle 154"/>
            <p:cNvSpPr>
              <a:spLocks noChangeArrowheads="1"/>
            </p:cNvSpPr>
            <p:nvPr/>
          </p:nvSpPr>
          <p:spPr bwMode="auto">
            <a:xfrm>
              <a:off x="1910715" y="1328173"/>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chemeClr val="bg1"/>
                  </a:solidFill>
                  <a:latin typeface="HP Simplified" pitchFamily="34" charset="0"/>
                </a:rPr>
                <a:t>Deliver open programmable interfaces to automate orchestration of network services</a:t>
              </a:r>
            </a:p>
          </p:txBody>
        </p:sp>
      </p:grpSp>
      <p:grpSp>
        <p:nvGrpSpPr>
          <p:cNvPr id="15364" name="Group 155"/>
          <p:cNvGrpSpPr>
            <a:grpSpLocks/>
          </p:cNvGrpSpPr>
          <p:nvPr/>
        </p:nvGrpSpPr>
        <p:grpSpPr bwMode="auto">
          <a:xfrm>
            <a:off x="3683000" y="3517900"/>
            <a:ext cx="4821238" cy="993775"/>
            <a:chOff x="1819275" y="3540760"/>
            <a:chExt cx="5486400" cy="1097280"/>
          </a:xfrm>
        </p:grpSpPr>
        <p:sp>
          <p:nvSpPr>
            <p:cNvPr id="157" name="Round Single Corner Rectangle 156"/>
            <p:cNvSpPr/>
            <p:nvPr/>
          </p:nvSpPr>
          <p:spPr>
            <a:xfrm flipV="1">
              <a:off x="1819275" y="3540760"/>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5443" name="TextBox 157"/>
            <p:cNvSpPr txBox="1">
              <a:spLocks noChangeArrowheads="1"/>
            </p:cNvSpPr>
            <p:nvPr/>
          </p:nvSpPr>
          <p:spPr bwMode="auto">
            <a:xfrm>
              <a:off x="1910715" y="3735457"/>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solidFill>
                    <a:schemeClr val="bg1"/>
                  </a:solidFill>
                  <a:latin typeface="HP Simplified" pitchFamily="34" charset="0"/>
                </a:rPr>
                <a:t>Open standard-based programmatic access to infrastructure</a:t>
              </a:r>
            </a:p>
          </p:txBody>
        </p:sp>
      </p:grpSp>
      <p:grpSp>
        <p:nvGrpSpPr>
          <p:cNvPr id="15365" name="Group 148"/>
          <p:cNvGrpSpPr>
            <a:grpSpLocks/>
          </p:cNvGrpSpPr>
          <p:nvPr/>
        </p:nvGrpSpPr>
        <p:grpSpPr bwMode="auto">
          <a:xfrm>
            <a:off x="3681413" y="1460500"/>
            <a:ext cx="4822825" cy="995363"/>
            <a:chOff x="1819275" y="1133475"/>
            <a:chExt cx="5486400" cy="1097280"/>
          </a:xfrm>
        </p:grpSpPr>
        <p:sp>
          <p:nvSpPr>
            <p:cNvPr id="150" name="Round Single Corner Rectangle 149"/>
            <p:cNvSpPr/>
            <p:nvPr/>
          </p:nvSpPr>
          <p:spPr>
            <a:xfrm flipH="1">
              <a:off x="1819275" y="1133475"/>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5441" name="Rectangle 150"/>
            <p:cNvSpPr>
              <a:spLocks noChangeArrowheads="1"/>
            </p:cNvSpPr>
            <p:nvPr/>
          </p:nvSpPr>
          <p:spPr bwMode="auto">
            <a:xfrm>
              <a:off x="1910715" y="1328173"/>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chemeClr val="bg1"/>
                  </a:solidFill>
                  <a:latin typeface="HP Simplified" pitchFamily="34" charset="0"/>
                </a:rPr>
                <a:t>Deliver open programmable interfaces to automate orchestration of network services</a:t>
              </a:r>
            </a:p>
          </p:txBody>
        </p:sp>
      </p:grpSp>
      <p:sp>
        <p:nvSpPr>
          <p:cNvPr id="15366" name="Subtitle 19"/>
          <p:cNvSpPr>
            <a:spLocks noGrp="1"/>
          </p:cNvSpPr>
          <p:nvPr>
            <p:ph type="subTitle" idx="1"/>
          </p:nvPr>
        </p:nvSpPr>
        <p:spPr>
          <a:xfrm>
            <a:off x="331788" y="750888"/>
            <a:ext cx="8459787" cy="277812"/>
          </a:xfrm>
        </p:spPr>
        <p:txBody>
          <a:bodyPr/>
          <a:lstStyle/>
          <a:p>
            <a:r>
              <a:rPr lang="en-US" smtClean="0">
                <a:latin typeface="HP Simplified" pitchFamily="34" charset="0"/>
                <a:cs typeface="Arial" pitchFamily="34" charset="0"/>
              </a:rPr>
              <a:t>Ability to Apply Business Logic to Network Behavior in Dynamic Fashion  </a:t>
            </a:r>
          </a:p>
        </p:txBody>
      </p:sp>
      <p:sp>
        <p:nvSpPr>
          <p:cNvPr id="15367" name="Title 2"/>
          <p:cNvSpPr>
            <a:spLocks noGrp="1"/>
          </p:cNvSpPr>
          <p:nvPr>
            <p:ph type="title"/>
          </p:nvPr>
        </p:nvSpPr>
        <p:spPr>
          <a:xfrm>
            <a:off x="331788" y="234950"/>
            <a:ext cx="8459787" cy="430213"/>
          </a:xfrm>
        </p:spPr>
        <p:txBody>
          <a:bodyPr/>
          <a:lstStyle/>
          <a:p>
            <a:r>
              <a:rPr lang="en-US">
                <a:latin typeface="HP Simplified" pitchFamily="34" charset="0"/>
                <a:cs typeface="Arial" pitchFamily="34" charset="0"/>
              </a:rPr>
              <a:t>HP Delivers SDN to Achieve Agility</a:t>
            </a:r>
          </a:p>
        </p:txBody>
      </p:sp>
      <p:sp>
        <p:nvSpPr>
          <p:cNvPr id="23" name="Right Arrow 22"/>
          <p:cNvSpPr/>
          <p:nvPr/>
        </p:nvSpPr>
        <p:spPr>
          <a:xfrm>
            <a:off x="2486025" y="1600200"/>
            <a:ext cx="914400" cy="579438"/>
          </a:xfrm>
          <a:prstGeom prst="rightArrow">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P Simplified" pitchFamily="34" charset="0"/>
            </a:endParaRPr>
          </a:p>
        </p:txBody>
      </p:sp>
      <p:sp>
        <p:nvSpPr>
          <p:cNvPr id="24" name="Right Arrow 23"/>
          <p:cNvSpPr/>
          <p:nvPr/>
        </p:nvSpPr>
        <p:spPr>
          <a:xfrm>
            <a:off x="2486025" y="2667000"/>
            <a:ext cx="914400" cy="565150"/>
          </a:xfrm>
          <a:prstGeom prst="rightArrow">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P Simplified" pitchFamily="34" charset="0"/>
            </a:endParaRPr>
          </a:p>
        </p:txBody>
      </p:sp>
      <p:sp>
        <p:nvSpPr>
          <p:cNvPr id="26" name="Right Arrow 25"/>
          <p:cNvSpPr/>
          <p:nvPr/>
        </p:nvSpPr>
        <p:spPr>
          <a:xfrm>
            <a:off x="2486025" y="3740150"/>
            <a:ext cx="914400" cy="565150"/>
          </a:xfrm>
          <a:prstGeom prst="rightArrow">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P Simplified" pitchFamily="34" charset="0"/>
            </a:endParaRPr>
          </a:p>
        </p:txBody>
      </p:sp>
      <p:sp>
        <p:nvSpPr>
          <p:cNvPr id="33" name="Rectangle 32"/>
          <p:cNvSpPr/>
          <p:nvPr/>
        </p:nvSpPr>
        <p:spPr>
          <a:xfrm>
            <a:off x="3681413" y="2474913"/>
            <a:ext cx="4822825" cy="10112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a:solidFill>
                  <a:schemeClr val="bg1"/>
                </a:solidFill>
                <a:latin typeface="HP Simplified" pitchFamily="34" charset="0"/>
              </a:rPr>
              <a:t>Separate control and data plane; abstract control plane of many devices to one</a:t>
            </a:r>
          </a:p>
        </p:txBody>
      </p:sp>
      <p:grpSp>
        <p:nvGrpSpPr>
          <p:cNvPr id="15372" name="Group 44"/>
          <p:cNvGrpSpPr>
            <a:grpSpLocks/>
          </p:cNvGrpSpPr>
          <p:nvPr/>
        </p:nvGrpSpPr>
        <p:grpSpPr bwMode="auto">
          <a:xfrm>
            <a:off x="3681413" y="1449388"/>
            <a:ext cx="4822825" cy="995362"/>
            <a:chOff x="1819275" y="1133475"/>
            <a:chExt cx="5486400" cy="1097280"/>
          </a:xfrm>
        </p:grpSpPr>
        <p:sp>
          <p:nvSpPr>
            <p:cNvPr id="46" name="Round Single Corner Rectangle 45"/>
            <p:cNvSpPr/>
            <p:nvPr/>
          </p:nvSpPr>
          <p:spPr>
            <a:xfrm flipH="1">
              <a:off x="1819275" y="1133475"/>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5439" name="Rectangle 46"/>
            <p:cNvSpPr>
              <a:spLocks noChangeArrowheads="1"/>
            </p:cNvSpPr>
            <p:nvPr/>
          </p:nvSpPr>
          <p:spPr bwMode="auto">
            <a:xfrm>
              <a:off x="1910715" y="1328173"/>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chemeClr val="bg1"/>
                  </a:solidFill>
                  <a:latin typeface="HP Simplified" pitchFamily="34" charset="0"/>
                </a:rPr>
                <a:t>Deliver open programmable interfaces to automate orchestration of network services</a:t>
              </a:r>
            </a:p>
          </p:txBody>
        </p:sp>
      </p:grpSp>
      <p:grpSp>
        <p:nvGrpSpPr>
          <p:cNvPr id="15373" name="Group 47"/>
          <p:cNvGrpSpPr>
            <a:grpSpLocks/>
          </p:cNvGrpSpPr>
          <p:nvPr/>
        </p:nvGrpSpPr>
        <p:grpSpPr bwMode="auto">
          <a:xfrm>
            <a:off x="3681413" y="3517900"/>
            <a:ext cx="4822825" cy="993775"/>
            <a:chOff x="1819275" y="3540760"/>
            <a:chExt cx="5486400" cy="1097280"/>
          </a:xfrm>
        </p:grpSpPr>
        <p:sp>
          <p:nvSpPr>
            <p:cNvPr id="49" name="Round Single Corner Rectangle 48"/>
            <p:cNvSpPr/>
            <p:nvPr/>
          </p:nvSpPr>
          <p:spPr>
            <a:xfrm flipV="1">
              <a:off x="1819275" y="3540760"/>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5437" name="TextBox 49"/>
            <p:cNvSpPr txBox="1">
              <a:spLocks noChangeArrowheads="1"/>
            </p:cNvSpPr>
            <p:nvPr/>
          </p:nvSpPr>
          <p:spPr bwMode="auto">
            <a:xfrm>
              <a:off x="1910715" y="3735457"/>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solidFill>
                    <a:schemeClr val="bg1"/>
                  </a:solidFill>
                  <a:latin typeface="HP Simplified" pitchFamily="34" charset="0"/>
                </a:rPr>
                <a:t>Open standard-based programmatic access to infrastructure</a:t>
              </a:r>
            </a:p>
          </p:txBody>
        </p:sp>
      </p:grpSp>
      <p:grpSp>
        <p:nvGrpSpPr>
          <p:cNvPr id="8" name="Group 90"/>
          <p:cNvGrpSpPr>
            <a:grpSpLocks/>
          </p:cNvGrpSpPr>
          <p:nvPr/>
        </p:nvGrpSpPr>
        <p:grpSpPr bwMode="auto">
          <a:xfrm>
            <a:off x="3681413" y="3517900"/>
            <a:ext cx="4822825" cy="993775"/>
            <a:chOff x="3681749" y="3517930"/>
            <a:chExt cx="4822489" cy="993741"/>
          </a:xfrm>
        </p:grpSpPr>
        <p:sp>
          <p:nvSpPr>
            <p:cNvPr id="92" name="Round Single Corner Rectangle 91"/>
            <p:cNvSpPr/>
            <p:nvPr/>
          </p:nvSpPr>
          <p:spPr>
            <a:xfrm flipV="1">
              <a:off x="3681749" y="3517930"/>
              <a:ext cx="4822489" cy="993741"/>
            </a:xfrm>
            <a:prstGeom prst="round1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5401" name="TextBox 92"/>
            <p:cNvSpPr txBox="1">
              <a:spLocks noChangeArrowheads="1"/>
            </p:cNvSpPr>
            <p:nvPr/>
          </p:nvSpPr>
          <p:spPr bwMode="auto">
            <a:xfrm>
              <a:off x="3762124" y="3830134"/>
              <a:ext cx="4661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endParaRPr lang="en-US">
                <a:solidFill>
                  <a:schemeClr val="bg1"/>
                </a:solidFill>
                <a:latin typeface="HP Simplified" pitchFamily="34" charset="0"/>
              </a:endParaRPr>
            </a:p>
          </p:txBody>
        </p:sp>
        <p:sp>
          <p:nvSpPr>
            <p:cNvPr id="94" name="Rounded Rectangle 93"/>
            <p:cNvSpPr/>
            <p:nvPr/>
          </p:nvSpPr>
          <p:spPr>
            <a:xfrm>
              <a:off x="5502484" y="3986227"/>
              <a:ext cx="1096887" cy="45718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nvGrpSpPr>
            <p:cNvPr id="15403" name="Group 94"/>
            <p:cNvGrpSpPr>
              <a:grpSpLocks/>
            </p:cNvGrpSpPr>
            <p:nvPr/>
          </p:nvGrpSpPr>
          <p:grpSpPr bwMode="auto">
            <a:xfrm>
              <a:off x="5560759" y="4289465"/>
              <a:ext cx="980440" cy="93659"/>
              <a:chOff x="4094164" y="4352926"/>
              <a:chExt cx="980440" cy="93659"/>
            </a:xfrm>
          </p:grpSpPr>
          <p:sp>
            <p:nvSpPr>
              <p:cNvPr id="120" name="Rounded Rectangle 119"/>
              <p:cNvSpPr/>
              <p:nvPr/>
            </p:nvSpPr>
            <p:spPr>
              <a:xfrm>
                <a:off x="4981973" y="4352890"/>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1" name="Rounded Rectangle 120"/>
              <p:cNvSpPr/>
              <p:nvPr/>
            </p:nvSpPr>
            <p:spPr>
              <a:xfrm>
                <a:off x="4856570" y="4352890"/>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2" name="Rounded Rectangle 121"/>
              <p:cNvSpPr/>
              <p:nvPr/>
            </p:nvSpPr>
            <p:spPr>
              <a:xfrm>
                <a:off x="4729579" y="4352890"/>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3" name="Rounded Rectangle 122"/>
              <p:cNvSpPr/>
              <p:nvPr/>
            </p:nvSpPr>
            <p:spPr>
              <a:xfrm>
                <a:off x="4602588" y="4354478"/>
                <a:ext cx="90481"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4" name="Rounded Rectangle 123"/>
              <p:cNvSpPr/>
              <p:nvPr/>
            </p:nvSpPr>
            <p:spPr>
              <a:xfrm>
                <a:off x="4475597" y="4354478"/>
                <a:ext cx="90481"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5" name="Rounded Rectangle 124"/>
              <p:cNvSpPr/>
              <p:nvPr/>
            </p:nvSpPr>
            <p:spPr>
              <a:xfrm>
                <a:off x="4348605" y="4354478"/>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6" name="Rounded Rectangle 125"/>
              <p:cNvSpPr/>
              <p:nvPr/>
            </p:nvSpPr>
            <p:spPr>
              <a:xfrm>
                <a:off x="4221614" y="4354478"/>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7" name="Rounded Rectangle 126"/>
              <p:cNvSpPr/>
              <p:nvPr/>
            </p:nvSpPr>
            <p:spPr>
              <a:xfrm>
                <a:off x="4094623" y="4354478"/>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sp>
          <p:nvSpPr>
            <p:cNvPr id="15404" name="TextBox 95"/>
            <p:cNvSpPr txBox="1">
              <a:spLocks noChangeArrowheads="1"/>
            </p:cNvSpPr>
            <p:nvPr/>
          </p:nvSpPr>
          <p:spPr bwMode="auto">
            <a:xfrm>
              <a:off x="5518874" y="4038796"/>
              <a:ext cx="1011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a:solidFill>
                    <a:schemeClr val="bg1"/>
                  </a:solidFill>
                  <a:latin typeface="HP Simplified" pitchFamily="34" charset="0"/>
                </a:rPr>
                <a:t>Network Device</a:t>
              </a:r>
            </a:p>
          </p:txBody>
        </p:sp>
        <p:sp>
          <p:nvSpPr>
            <p:cNvPr id="97" name="Rounded Rectangle 96"/>
            <p:cNvSpPr/>
            <p:nvPr/>
          </p:nvSpPr>
          <p:spPr>
            <a:xfrm>
              <a:off x="7112097" y="3976702"/>
              <a:ext cx="1096887" cy="45718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nvGrpSpPr>
            <p:cNvPr id="15406" name="Group 97"/>
            <p:cNvGrpSpPr>
              <a:grpSpLocks/>
            </p:cNvGrpSpPr>
            <p:nvPr/>
          </p:nvGrpSpPr>
          <p:grpSpPr bwMode="auto">
            <a:xfrm>
              <a:off x="7170803" y="4279699"/>
              <a:ext cx="980440" cy="93659"/>
              <a:chOff x="4094164" y="4352926"/>
              <a:chExt cx="980440" cy="93659"/>
            </a:xfrm>
          </p:grpSpPr>
          <p:sp>
            <p:nvSpPr>
              <p:cNvPr id="112" name="Rounded Rectangle 111"/>
              <p:cNvSpPr/>
              <p:nvPr/>
            </p:nvSpPr>
            <p:spPr>
              <a:xfrm>
                <a:off x="4983130" y="4353131"/>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3" name="Rounded Rectangle 112"/>
              <p:cNvSpPr/>
              <p:nvPr/>
            </p:nvSpPr>
            <p:spPr>
              <a:xfrm>
                <a:off x="4856139" y="4353131"/>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4" name="Rounded Rectangle 113"/>
              <p:cNvSpPr/>
              <p:nvPr/>
            </p:nvSpPr>
            <p:spPr>
              <a:xfrm>
                <a:off x="4729148" y="4353131"/>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5" name="Rounded Rectangle 114"/>
              <p:cNvSpPr/>
              <p:nvPr/>
            </p:nvSpPr>
            <p:spPr>
              <a:xfrm>
                <a:off x="4602157" y="4354719"/>
                <a:ext cx="92069"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6" name="Rounded Rectangle 115"/>
              <p:cNvSpPr/>
              <p:nvPr/>
            </p:nvSpPr>
            <p:spPr>
              <a:xfrm>
                <a:off x="4475166" y="4354719"/>
                <a:ext cx="92069"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7" name="Rounded Rectangle 116"/>
              <p:cNvSpPr/>
              <p:nvPr/>
            </p:nvSpPr>
            <p:spPr>
              <a:xfrm>
                <a:off x="4348174" y="4354719"/>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8" name="Rounded Rectangle 117"/>
              <p:cNvSpPr/>
              <p:nvPr/>
            </p:nvSpPr>
            <p:spPr>
              <a:xfrm>
                <a:off x="4221183" y="4354719"/>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9" name="Rounded Rectangle 118"/>
              <p:cNvSpPr/>
              <p:nvPr/>
            </p:nvSpPr>
            <p:spPr>
              <a:xfrm>
                <a:off x="4094192" y="4354719"/>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sp>
          <p:nvSpPr>
            <p:cNvPr id="15407" name="TextBox 98"/>
            <p:cNvSpPr txBox="1">
              <a:spLocks noChangeArrowheads="1"/>
            </p:cNvSpPr>
            <p:nvPr/>
          </p:nvSpPr>
          <p:spPr bwMode="auto">
            <a:xfrm>
              <a:off x="7128918" y="4029030"/>
              <a:ext cx="1011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a:solidFill>
                    <a:schemeClr val="bg1"/>
                  </a:solidFill>
                  <a:latin typeface="HP Simplified" pitchFamily="34" charset="0"/>
                </a:rPr>
                <a:t>Network Device</a:t>
              </a:r>
            </a:p>
          </p:txBody>
        </p:sp>
        <p:sp>
          <p:nvSpPr>
            <p:cNvPr id="100" name="Rounded Rectangle 99"/>
            <p:cNvSpPr/>
            <p:nvPr/>
          </p:nvSpPr>
          <p:spPr>
            <a:xfrm>
              <a:off x="3918270" y="3976702"/>
              <a:ext cx="1096887" cy="45718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nvGrpSpPr>
            <p:cNvPr id="15409" name="Group 100"/>
            <p:cNvGrpSpPr>
              <a:grpSpLocks/>
            </p:cNvGrpSpPr>
            <p:nvPr/>
          </p:nvGrpSpPr>
          <p:grpSpPr bwMode="auto">
            <a:xfrm>
              <a:off x="3976437" y="4279699"/>
              <a:ext cx="980440" cy="93659"/>
              <a:chOff x="4094164" y="4352926"/>
              <a:chExt cx="980440" cy="93659"/>
            </a:xfrm>
          </p:grpSpPr>
          <p:sp>
            <p:nvSpPr>
              <p:cNvPr id="104" name="Rounded Rectangle 103"/>
              <p:cNvSpPr/>
              <p:nvPr/>
            </p:nvSpPr>
            <p:spPr>
              <a:xfrm>
                <a:off x="4982080" y="4353131"/>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5" name="Rounded Rectangle 104"/>
              <p:cNvSpPr/>
              <p:nvPr/>
            </p:nvSpPr>
            <p:spPr>
              <a:xfrm>
                <a:off x="4856677" y="4353131"/>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6" name="Rounded Rectangle 105"/>
              <p:cNvSpPr/>
              <p:nvPr/>
            </p:nvSpPr>
            <p:spPr>
              <a:xfrm>
                <a:off x="4729686" y="4353131"/>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7" name="Rounded Rectangle 106"/>
              <p:cNvSpPr/>
              <p:nvPr/>
            </p:nvSpPr>
            <p:spPr>
              <a:xfrm>
                <a:off x="4602695" y="4354719"/>
                <a:ext cx="90481"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8" name="Rounded Rectangle 107"/>
              <p:cNvSpPr/>
              <p:nvPr/>
            </p:nvSpPr>
            <p:spPr>
              <a:xfrm>
                <a:off x="4475704" y="4354719"/>
                <a:ext cx="90481"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9" name="Rounded Rectangle 108"/>
              <p:cNvSpPr/>
              <p:nvPr/>
            </p:nvSpPr>
            <p:spPr>
              <a:xfrm>
                <a:off x="4348712" y="4354719"/>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0" name="Rounded Rectangle 109"/>
              <p:cNvSpPr/>
              <p:nvPr/>
            </p:nvSpPr>
            <p:spPr>
              <a:xfrm>
                <a:off x="4221721" y="4354719"/>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1" name="Rounded Rectangle 110"/>
              <p:cNvSpPr/>
              <p:nvPr/>
            </p:nvSpPr>
            <p:spPr>
              <a:xfrm>
                <a:off x="4094730" y="4354719"/>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sp>
          <p:nvSpPr>
            <p:cNvPr id="15410" name="TextBox 101"/>
            <p:cNvSpPr txBox="1">
              <a:spLocks noChangeArrowheads="1"/>
            </p:cNvSpPr>
            <p:nvPr/>
          </p:nvSpPr>
          <p:spPr bwMode="auto">
            <a:xfrm>
              <a:off x="3934552" y="4029030"/>
              <a:ext cx="1011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a:solidFill>
                    <a:schemeClr val="bg1"/>
                  </a:solidFill>
                  <a:latin typeface="HP Simplified" pitchFamily="34" charset="0"/>
                </a:rPr>
                <a:t>Network Device</a:t>
              </a:r>
            </a:p>
          </p:txBody>
        </p:sp>
        <p:sp>
          <p:nvSpPr>
            <p:cNvPr id="15411" name="TextBox 102"/>
            <p:cNvSpPr txBox="1">
              <a:spLocks noChangeArrowheads="1"/>
            </p:cNvSpPr>
            <p:nvPr/>
          </p:nvSpPr>
          <p:spPr bwMode="auto">
            <a:xfrm>
              <a:off x="6014214" y="3542333"/>
              <a:ext cx="2295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100">
                  <a:latin typeface="HP Simplified" pitchFamily="34" charset="0"/>
                </a:rPr>
                <a:t>Control &amp; Data Plane Programmable</a:t>
              </a:r>
            </a:p>
            <a:p>
              <a:r>
                <a:rPr lang="en-US" sz="1100">
                  <a:latin typeface="HP Simplified" pitchFamily="34" charset="0"/>
                </a:rPr>
                <a:t> Interface (e.g., OpenFlow)</a:t>
              </a:r>
            </a:p>
          </p:txBody>
        </p:sp>
      </p:grpSp>
      <p:grpSp>
        <p:nvGrpSpPr>
          <p:cNvPr id="12" name="Group 127"/>
          <p:cNvGrpSpPr>
            <a:grpSpLocks/>
          </p:cNvGrpSpPr>
          <p:nvPr/>
        </p:nvGrpSpPr>
        <p:grpSpPr bwMode="auto">
          <a:xfrm>
            <a:off x="3659188" y="1449388"/>
            <a:ext cx="4841875" cy="1001712"/>
            <a:chOff x="3661969" y="1449519"/>
            <a:chExt cx="4842267" cy="1002232"/>
          </a:xfrm>
        </p:grpSpPr>
        <p:sp>
          <p:nvSpPr>
            <p:cNvPr id="129" name="Round Single Corner Rectangle 128"/>
            <p:cNvSpPr/>
            <p:nvPr/>
          </p:nvSpPr>
          <p:spPr>
            <a:xfrm flipH="1">
              <a:off x="3681021" y="1449519"/>
              <a:ext cx="4823215" cy="1002232"/>
            </a:xfrm>
            <a:prstGeom prst="round1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5389" name="Rectangle 129"/>
            <p:cNvSpPr>
              <a:spLocks noChangeArrowheads="1"/>
            </p:cNvSpPr>
            <p:nvPr/>
          </p:nvSpPr>
          <p:spPr bwMode="auto">
            <a:xfrm>
              <a:off x="3761499" y="1921650"/>
              <a:ext cx="4662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solidFill>
                  <a:schemeClr val="bg1"/>
                </a:solidFill>
                <a:latin typeface="HP Simplified" pitchFamily="34" charset="0"/>
              </a:endParaRPr>
            </a:p>
          </p:txBody>
        </p:sp>
        <p:grpSp>
          <p:nvGrpSpPr>
            <p:cNvPr id="15390" name="Group 130"/>
            <p:cNvGrpSpPr>
              <a:grpSpLocks/>
            </p:cNvGrpSpPr>
            <p:nvPr/>
          </p:nvGrpSpPr>
          <p:grpSpPr bwMode="auto">
            <a:xfrm>
              <a:off x="6159739" y="2026087"/>
              <a:ext cx="1747520" cy="363220"/>
              <a:chOff x="4675364" y="1745903"/>
              <a:chExt cx="1747520" cy="363220"/>
            </a:xfrm>
          </p:grpSpPr>
          <p:sp>
            <p:nvSpPr>
              <p:cNvPr id="138" name="Rounded Rectangle 137"/>
              <p:cNvSpPr/>
              <p:nvPr/>
            </p:nvSpPr>
            <p:spPr>
              <a:xfrm>
                <a:off x="4776541" y="1745896"/>
                <a:ext cx="1646371"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Network Applications</a:t>
                </a:r>
              </a:p>
            </p:txBody>
          </p:sp>
          <p:sp>
            <p:nvSpPr>
              <p:cNvPr id="139" name="Rounded Rectangle 138"/>
              <p:cNvSpPr/>
              <p:nvPr/>
            </p:nvSpPr>
            <p:spPr>
              <a:xfrm>
                <a:off x="4725737" y="1790369"/>
                <a:ext cx="1646371"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Network Applications</a:t>
                </a:r>
              </a:p>
            </p:txBody>
          </p:sp>
          <p:sp>
            <p:nvSpPr>
              <p:cNvPr id="140" name="Rounded Rectangle 139"/>
              <p:cNvSpPr/>
              <p:nvPr/>
            </p:nvSpPr>
            <p:spPr>
              <a:xfrm>
                <a:off x="4674933" y="1834842"/>
                <a:ext cx="1646371"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SDN Applications</a:t>
                </a:r>
              </a:p>
            </p:txBody>
          </p:sp>
        </p:grpSp>
        <p:grpSp>
          <p:nvGrpSpPr>
            <p:cNvPr id="15391" name="Group 131"/>
            <p:cNvGrpSpPr>
              <a:grpSpLocks/>
            </p:cNvGrpSpPr>
            <p:nvPr/>
          </p:nvGrpSpPr>
          <p:grpSpPr bwMode="auto">
            <a:xfrm>
              <a:off x="4960513" y="1492753"/>
              <a:ext cx="1747520" cy="363220"/>
              <a:chOff x="3476138" y="1201936"/>
              <a:chExt cx="1747520" cy="363220"/>
            </a:xfrm>
          </p:grpSpPr>
          <p:sp>
            <p:nvSpPr>
              <p:cNvPr id="135" name="Rounded Rectangle 134"/>
              <p:cNvSpPr/>
              <p:nvPr/>
            </p:nvSpPr>
            <p:spPr>
              <a:xfrm>
                <a:off x="3577882" y="1201586"/>
                <a:ext cx="1646370"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Business Applications</a:t>
                </a:r>
              </a:p>
            </p:txBody>
          </p:sp>
          <p:sp>
            <p:nvSpPr>
              <p:cNvPr id="136" name="Rounded Rectangle 135"/>
              <p:cNvSpPr/>
              <p:nvPr/>
            </p:nvSpPr>
            <p:spPr>
              <a:xfrm>
                <a:off x="3527078" y="1246059"/>
                <a:ext cx="1646370"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Business Applications</a:t>
                </a:r>
              </a:p>
            </p:txBody>
          </p:sp>
          <p:sp>
            <p:nvSpPr>
              <p:cNvPr id="137" name="Rounded Rectangle 136"/>
              <p:cNvSpPr/>
              <p:nvPr/>
            </p:nvSpPr>
            <p:spPr>
              <a:xfrm>
                <a:off x="3476274" y="1290532"/>
                <a:ext cx="1646370"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Business Applications</a:t>
                </a:r>
              </a:p>
            </p:txBody>
          </p:sp>
        </p:grpSp>
        <p:sp>
          <p:nvSpPr>
            <p:cNvPr id="15392" name="Rectangle 132"/>
            <p:cNvSpPr>
              <a:spLocks noChangeArrowheads="1"/>
            </p:cNvSpPr>
            <p:nvPr/>
          </p:nvSpPr>
          <p:spPr bwMode="auto">
            <a:xfrm>
              <a:off x="3661969" y="1853140"/>
              <a:ext cx="18854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HP Simplified" pitchFamily="34" charset="0"/>
                </a:rPr>
                <a:t>(e.g., OpenStack, CloudStack)</a:t>
              </a:r>
            </a:p>
          </p:txBody>
        </p:sp>
        <p:sp>
          <p:nvSpPr>
            <p:cNvPr id="134" name="Rounded Rectangle 133"/>
            <p:cNvSpPr/>
            <p:nvPr/>
          </p:nvSpPr>
          <p:spPr>
            <a:xfrm>
              <a:off x="3788979" y="2115026"/>
              <a:ext cx="1644783" cy="274781"/>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Cloud Orchestration</a:t>
              </a:r>
            </a:p>
          </p:txBody>
        </p:sp>
      </p:grpSp>
      <p:grpSp>
        <p:nvGrpSpPr>
          <p:cNvPr id="15" name="Group 140"/>
          <p:cNvGrpSpPr>
            <a:grpSpLocks/>
          </p:cNvGrpSpPr>
          <p:nvPr/>
        </p:nvGrpSpPr>
        <p:grpSpPr bwMode="auto">
          <a:xfrm>
            <a:off x="3681413" y="2381250"/>
            <a:ext cx="4822825" cy="1570038"/>
            <a:chOff x="3681113" y="2381992"/>
            <a:chExt cx="4823123" cy="1569652"/>
          </a:xfrm>
        </p:grpSpPr>
        <p:sp>
          <p:nvSpPr>
            <p:cNvPr id="142" name="Rectangle 141"/>
            <p:cNvSpPr/>
            <p:nvPr/>
          </p:nvSpPr>
          <p:spPr>
            <a:xfrm>
              <a:off x="3681113" y="2475632"/>
              <a:ext cx="4823123" cy="101098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solidFill>
                  <a:schemeClr val="bg1"/>
                </a:solidFill>
                <a:latin typeface="HP Simplified" pitchFamily="34" charset="0"/>
              </a:endParaRPr>
            </a:p>
          </p:txBody>
        </p:sp>
        <p:sp>
          <p:nvSpPr>
            <p:cNvPr id="143" name="Rounded Rectangle 142"/>
            <p:cNvSpPr/>
            <p:nvPr/>
          </p:nvSpPr>
          <p:spPr>
            <a:xfrm>
              <a:off x="5084550" y="2777183"/>
              <a:ext cx="1943220" cy="45708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5383" name="TextBox 143"/>
            <p:cNvSpPr txBox="1">
              <a:spLocks noChangeArrowheads="1"/>
            </p:cNvSpPr>
            <p:nvPr/>
          </p:nvSpPr>
          <p:spPr bwMode="auto">
            <a:xfrm>
              <a:off x="5527462" y="2882204"/>
              <a:ext cx="963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a:solidFill>
                    <a:schemeClr val="bg1"/>
                  </a:solidFill>
                  <a:latin typeface="HP Simplified" pitchFamily="34" charset="0"/>
                </a:rPr>
                <a:t>SDN Controller</a:t>
              </a:r>
            </a:p>
          </p:txBody>
        </p:sp>
        <p:sp>
          <p:nvSpPr>
            <p:cNvPr id="15384" name="TextBox 144"/>
            <p:cNvSpPr txBox="1">
              <a:spLocks noChangeArrowheads="1"/>
            </p:cNvSpPr>
            <p:nvPr/>
          </p:nvSpPr>
          <p:spPr bwMode="auto">
            <a:xfrm>
              <a:off x="5277550" y="2445784"/>
              <a:ext cx="31124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100">
                  <a:latin typeface="HP Simplified" pitchFamily="34" charset="0"/>
                </a:rPr>
                <a:t>Programmable Open APIs</a:t>
              </a:r>
            </a:p>
          </p:txBody>
        </p:sp>
        <p:cxnSp>
          <p:nvCxnSpPr>
            <p:cNvPr id="146" name="Straight Arrow Connector 145"/>
            <p:cNvCxnSpPr/>
            <p:nvPr/>
          </p:nvCxnSpPr>
          <p:spPr>
            <a:xfrm>
              <a:off x="5336977" y="2381992"/>
              <a:ext cx="0" cy="382494"/>
            </a:xfrm>
            <a:prstGeom prst="straightConnector1">
              <a:avLst/>
            </a:prstGeom>
            <a:ln w="12700" cmpd="sng">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6876947" y="2389928"/>
              <a:ext cx="0" cy="376145"/>
            </a:xfrm>
            <a:prstGeom prst="straightConnector1">
              <a:avLst/>
            </a:prstGeom>
            <a:ln w="12700" cmpd="sng">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H="1">
              <a:off x="6051396" y="3251728"/>
              <a:ext cx="4763" cy="699916"/>
            </a:xfrm>
            <a:prstGeom prst="straightConnector1">
              <a:avLst/>
            </a:prstGeom>
            <a:ln w="12700" cmpd="sng">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sp>
        <p:nvSpPr>
          <p:cNvPr id="159" name="Rectangle 158"/>
          <p:cNvSpPr/>
          <p:nvPr/>
        </p:nvSpPr>
        <p:spPr>
          <a:xfrm>
            <a:off x="939800" y="3517900"/>
            <a:ext cx="1344613" cy="993775"/>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HP Simplified" pitchFamily="34" charset="0"/>
              </a:rPr>
              <a:t>Infrastructure Layer </a:t>
            </a:r>
          </a:p>
        </p:txBody>
      </p:sp>
      <p:sp>
        <p:nvSpPr>
          <p:cNvPr id="160" name="Rectangle 159"/>
          <p:cNvSpPr/>
          <p:nvPr/>
        </p:nvSpPr>
        <p:spPr>
          <a:xfrm rot="16200000">
            <a:off x="-905668" y="2705894"/>
            <a:ext cx="3062287" cy="5492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latin typeface="HP Simplified" pitchFamily="34" charset="0"/>
              </a:rPr>
              <a:t>SDN</a:t>
            </a:r>
            <a:r>
              <a:rPr lang="en-US" sz="1400" dirty="0">
                <a:solidFill>
                  <a:schemeClr val="bg1"/>
                </a:solidFill>
                <a:latin typeface="HP Simplified" pitchFamily="34" charset="0"/>
              </a:rPr>
              <a:t> Architecture</a:t>
            </a:r>
          </a:p>
        </p:txBody>
      </p:sp>
      <p:sp>
        <p:nvSpPr>
          <p:cNvPr id="161" name="Rectangle 160"/>
          <p:cNvSpPr/>
          <p:nvPr/>
        </p:nvSpPr>
        <p:spPr>
          <a:xfrm>
            <a:off x="939800" y="2474913"/>
            <a:ext cx="1344613" cy="101123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HP Simplified" pitchFamily="34" charset="0"/>
              </a:rPr>
              <a:t>Control </a:t>
            </a:r>
          </a:p>
          <a:p>
            <a:pPr algn="ctr" fontAlgn="auto">
              <a:spcBef>
                <a:spcPts val="0"/>
              </a:spcBef>
              <a:spcAft>
                <a:spcPts val="0"/>
              </a:spcAft>
              <a:defRPr/>
            </a:pPr>
            <a:r>
              <a:rPr lang="en-US" sz="1400" dirty="0">
                <a:solidFill>
                  <a:schemeClr val="tx1"/>
                </a:solidFill>
                <a:latin typeface="HP Simplified" pitchFamily="34" charset="0"/>
              </a:rPr>
              <a:t>Layer </a:t>
            </a:r>
          </a:p>
        </p:txBody>
      </p:sp>
      <p:sp>
        <p:nvSpPr>
          <p:cNvPr id="162" name="Rectangle 161"/>
          <p:cNvSpPr/>
          <p:nvPr/>
        </p:nvSpPr>
        <p:spPr>
          <a:xfrm>
            <a:off x="939800" y="1449388"/>
            <a:ext cx="1344613" cy="99536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HP Simplified" pitchFamily="34" charset="0"/>
              </a:rPr>
              <a:t>Application </a:t>
            </a:r>
          </a:p>
          <a:p>
            <a:pPr algn="ctr" fontAlgn="auto">
              <a:spcBef>
                <a:spcPts val="0"/>
              </a:spcBef>
              <a:spcAft>
                <a:spcPts val="0"/>
              </a:spcAft>
              <a:defRPr/>
            </a:pPr>
            <a:r>
              <a:rPr lang="en-US" sz="1400" dirty="0">
                <a:solidFill>
                  <a:schemeClr val="tx1"/>
                </a:solidFill>
                <a:latin typeface="HP Simplified" pitchFamily="34" charset="0"/>
              </a:rPr>
              <a:t>Layer </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8"/>
          <p:cNvSpPr>
            <a:spLocks noGrp="1"/>
          </p:cNvSpPr>
          <p:nvPr>
            <p:ph type="subTitle" idx="1"/>
          </p:nvPr>
        </p:nvSpPr>
        <p:spPr>
          <a:xfrm>
            <a:off x="331788" y="750888"/>
            <a:ext cx="8459787" cy="277812"/>
          </a:xfrm>
        </p:spPr>
        <p:txBody>
          <a:bodyPr/>
          <a:lstStyle/>
          <a:p>
            <a:pPr>
              <a:spcBef>
                <a:spcPts val="600"/>
              </a:spcBef>
            </a:pPr>
            <a:r>
              <a:rPr lang="en-US" smtClean="0">
                <a:solidFill>
                  <a:schemeClr val="tx1"/>
                </a:solidFill>
                <a:latin typeface="HP Simplified" pitchFamily="34" charset="0"/>
                <a:cs typeface="Arial" pitchFamily="34" charset="0"/>
              </a:rPr>
              <a:t>Enables Scalable, Programmable Clouds, Eliminates Human Middleware</a:t>
            </a:r>
          </a:p>
        </p:txBody>
      </p:sp>
      <p:sp>
        <p:nvSpPr>
          <p:cNvPr id="28" name="Title 27"/>
          <p:cNvSpPr>
            <a:spLocks noGrp="1"/>
          </p:cNvSpPr>
          <p:nvPr>
            <p:ph type="title"/>
          </p:nvPr>
        </p:nvSpPr>
        <p:spPr>
          <a:xfrm>
            <a:off x="331788" y="234950"/>
            <a:ext cx="8459787" cy="430213"/>
          </a:xfrm>
        </p:spPr>
        <p:txBody>
          <a:bodyPr rtlCol="0"/>
          <a:lstStyle/>
          <a:p>
            <a:pPr fontAlgn="auto">
              <a:spcAft>
                <a:spcPts val="0"/>
              </a:spcAft>
              <a:defRPr/>
            </a:pPr>
            <a:r>
              <a:rPr lang="en-US" dirty="0" smtClean="0">
                <a:latin typeface="HP Simplified" pitchFamily="34" charset="0"/>
              </a:rPr>
              <a:t>Introducing HP Virtual Cloud Network Application</a:t>
            </a:r>
            <a:endParaRPr lang="en-US" dirty="0">
              <a:solidFill>
                <a:schemeClr val="bg1">
                  <a:lumMod val="75000"/>
                </a:schemeClr>
              </a:solidFill>
              <a:latin typeface="HP Simplified" pitchFamily="34" charset="0"/>
            </a:endParaRPr>
          </a:p>
        </p:txBody>
      </p:sp>
      <p:sp>
        <p:nvSpPr>
          <p:cNvPr id="4" name="Text Placeholder 3"/>
          <p:cNvSpPr>
            <a:spLocks noGrp="1"/>
          </p:cNvSpPr>
          <p:nvPr>
            <p:ph type="body" sz="quarter" idx="14"/>
          </p:nvPr>
        </p:nvSpPr>
        <p:spPr>
          <a:xfrm>
            <a:off x="5256213" y="1474788"/>
            <a:ext cx="3208337" cy="2789237"/>
          </a:xfrm>
        </p:spPr>
        <p:txBody>
          <a:bodyPr rtlCol="0">
            <a:normAutofit fontScale="85000" lnSpcReduction="10000"/>
          </a:bodyPr>
          <a:lstStyle/>
          <a:p>
            <a:pPr marL="285750" indent="-285750" fontAlgn="auto">
              <a:lnSpc>
                <a:spcPct val="100000"/>
              </a:lnSpc>
              <a:spcBef>
                <a:spcPts val="600"/>
              </a:spcBef>
              <a:spcAft>
                <a:spcPts val="140"/>
              </a:spcAft>
              <a:buFont typeface="Arial" pitchFamily="34" charset="0"/>
              <a:buChar char="•"/>
              <a:defRPr/>
            </a:pPr>
            <a:r>
              <a:rPr lang="en-US" dirty="0" smtClean="0">
                <a:latin typeface="HP Simplified" pitchFamily="34" charset="0"/>
              </a:rPr>
              <a:t>Automates Network Provisioning Enabling Self-service Cloud</a:t>
            </a: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Limits </a:t>
            </a:r>
            <a:r>
              <a:rPr lang="en-US" dirty="0" smtClean="0">
                <a:latin typeface="HP Simplified" pitchFamily="34" charset="0"/>
              </a:rPr>
              <a:t>Provisioning Actions </a:t>
            </a:r>
            <a:r>
              <a:rPr lang="en-US" dirty="0">
                <a:latin typeface="HP Simplified" pitchFamily="34" charset="0"/>
              </a:rPr>
              <a:t>to </a:t>
            </a:r>
            <a:r>
              <a:rPr lang="en-US" dirty="0" smtClean="0">
                <a:latin typeface="HP Simplified" pitchFamily="34" charset="0"/>
              </a:rPr>
              <a:t>Low Risk Infrastructure Elements</a:t>
            </a:r>
            <a:endParaRPr lang="en-US" dirty="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Enables </a:t>
            </a:r>
            <a:r>
              <a:rPr lang="en-US" dirty="0" smtClean="0">
                <a:latin typeface="HP Simplified" pitchFamily="34" charset="0"/>
              </a:rPr>
              <a:t>Scaling Beyond Traditional Hardware Limits</a:t>
            </a:r>
            <a:endParaRPr lang="en-US" dirty="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smtClean="0">
                <a:latin typeface="HP Simplified" pitchFamily="34" charset="0"/>
              </a:rPr>
              <a:t>Delivers Virtual </a:t>
            </a:r>
            <a:r>
              <a:rPr lang="en-US" dirty="0">
                <a:latin typeface="HP Simplified" pitchFamily="34" charset="0"/>
              </a:rPr>
              <a:t>Networking  for Openstack Public </a:t>
            </a:r>
            <a:r>
              <a:rPr lang="en-US" dirty="0" smtClean="0">
                <a:latin typeface="HP Simplified" pitchFamily="34" charset="0"/>
              </a:rPr>
              <a:t>&amp; </a:t>
            </a:r>
            <a:r>
              <a:rPr lang="en-US" dirty="0">
                <a:latin typeface="HP Simplified" pitchFamily="34" charset="0"/>
              </a:rPr>
              <a:t>Private Clouds  </a:t>
            </a:r>
            <a:endParaRPr lang="en-US" dirty="0" smtClean="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Runs on HP Virtual Application Networks  SDN </a:t>
            </a:r>
            <a:r>
              <a:rPr lang="en-US" dirty="0" smtClean="0">
                <a:latin typeface="HP Simplified" pitchFamily="34" charset="0"/>
              </a:rPr>
              <a:t>Controller</a:t>
            </a:r>
            <a:endParaRPr lang="en-US" dirty="0">
              <a:latin typeface="HP Simplified" pitchFamily="34" charset="0"/>
            </a:endParaRPr>
          </a:p>
        </p:txBody>
      </p:sp>
      <p:pic>
        <p:nvPicPr>
          <p:cNvPr id="5" name="Picture 4" descr="openstack-vertical.png"/>
          <p:cNvPicPr>
            <a:picLocks noChangeAspect="1"/>
          </p:cNvPicPr>
          <p:nvPr/>
        </p:nvPicPr>
        <p:blipFill>
          <a:blip r:embed="rId3"/>
          <a:srcRect/>
          <a:stretch>
            <a:fillRect/>
          </a:stretch>
        </p:blipFill>
        <p:spPr bwMode="auto">
          <a:xfrm>
            <a:off x="8401050" y="2986088"/>
            <a:ext cx="415925" cy="471487"/>
          </a:xfrm>
          <a:prstGeom prst="rect">
            <a:avLst/>
          </a:prstGeom>
          <a:ln>
            <a:noFill/>
          </a:ln>
          <a:effectLst>
            <a:outerShdw sx="1000" sy="1000" algn="tl" rotWithShape="0">
              <a:srgbClr val="333333"/>
            </a:outerShdw>
          </a:effectLst>
        </p:spPr>
      </p:pic>
      <p:sp>
        <p:nvSpPr>
          <p:cNvPr id="19462" name="AutoShape 2" descr="data:image/jpeg;base64,/9j/4AAQSkZJRgABAQAAAQABAAD/2wCEAAkGBhQSERUUExQUFRUVGBsYFxUXGBgZGBkcGxgZGh0aGxwYHCYgGBkjHRgcHy8gIygpLC0sGB4xNTAqNSYrLCkBCQoKDgwOGg8PGiwkHyQpKSwuLCwsLCwsKSosLCwsLCwpLCwsKSwsKSwsLCksLCwpKSksKSkpLCkpLCwsLCkpKf/AABEIAOcA2gMBIgACEQEDEQH/xAAcAAABBAMBAAAAAAAAAAAAAAAABAUGBwECAwj/xABCEAACAQIEAwUFBgQEBQUBAAABAgMAEQQSITEFBkETIlFhcQcygZHwFCNCUqGxM2LB0UNy4fEkNESCkggVFmNzsv/EABkBAAMBAQEAAAAAAAAAAAAAAAABAgMEBf/EACYRAAICAgIBAwQDAAAAAAAAAAABAhEDIRIxQRMiUQRhccGBkfH/2gAMAwEAAhEDEQA/ALxooooAKKKKACiiigAooooAKKKKACiiigAooooAKKKKACiitWagDJNcppgouSAALkk2AqK85e0aDAWjP3uIf3YU1b1P5RVYcTjxvFJQJzJv3cNCSctwDdj7q+pJtSbrZcYcizuKe1Lh8HvYlGIvcR962UgHb16VGcR/6gMILlIZ3Ufiug8eh1pu4Z7EWPvpEg/nYytbXoAFB16eFOZ9g8BUhmUnyUr+oNUq8ktJdDaf/UTGG/5WRl6nMt7+AFTblr2qYDGZQkojkbQRSd1v7GoFxj2CqFvFe4/KSfmDVZcw8jYnCMbqWA6i9x6jekI9dBr1mvNns/8AbTPhCsOKJmw40ubmRPQ/iHka9EcM4pHiIlliZXRxcMDcUAK6KKKACiiigAooooAKKKKACiiigAorBNcZsUqDvMq+pA/egDtes1yimVtiD6V1oAKKKKACiiigDVjUM9oHOZwiLDBaTGzkLDH4XNszeQ1+hUh49xqPCwvPKQEjFz5k6AepJA+NVryHgZMdNLxKW/aTuUw4P+Gg0Zl6AgaD1NOtWwVXQo5T5HZnZ3OeZzefEndb3PZQ32texarI4bwmPDpkiQKo8Nz5k9SfGlGEwqxoFUWA2raaTKL9Bv5edIDa9bVF25nYSAd0IEaaRj+CIaJb+ZiLgHpSzh3MwkWIshVpU7RUJ72Xe5HTSgB8NIOLcGjxCFZFB8D1Hx/pSiLFq22/hXYGgDzv7RvZU0JMkS+Yts39j5U2+yf2gvw7ECKU/wDDStZwfwNtnA6Dxr0jxLh6TIUcaHr1HmPOvN/tN5OOHk7QJ3S2R7dGtdfS4rWK568ibrs9LxOGAINwdQRqLeXjW9Vv7EObTisD2Lm8uG7hudSv4T8tPhVkVkMKKKKACiiigAooooAKhPPPMGJw8eaFwvv/AIQ2oGmjaGptUO54wWdCOuYEfEWt+tAHnvintN4lMTnxkwv0Q5B8AlrUzcO4lI+JjaV3kOcXLsWJ111Y0n4nhskjp+VivyNqTQPlYHwN/lWuZVQ49nsHlaS8Mf8A+Y0vfbT+n60/VGeTMQHw2Hcf4kd/idflUmrFdDl2FFFFMkKxWaKAKV9s3MRcR4VH95mke2vunsox/wCbX/tVm8rcIWCCKNRYRxqgG+trk+uteeeI4tpuMYhpCbriFA8Aqzrpbw0r03gx3fjpVT6QHemHmXHBIznNkALSnwjUEtbxLe6P81POJmCqSTa3U1AuNcQV3Jkb7iIdvPrbuoPuIR+YszFiOuQDqLkVbE3QiMLSFIZe6Zv+Lxw6RwoAIsP11sAniQGNODYl8jTKB9oxjdlhwdlj6N5CwznyApHgME8wVJLibHN9oxH8kI9yMnpp3fWlOP4mT2mJRSf+lwSjqTcPIPK4sD0ynxqZspRQf+/CETlWJgwcQS50eSa17Zj1tqR4tapVwrjquwikIWbIrmMnvAGw1873HwPhUEkgVZY4Cb4fAD7Rin37Sf3gpv7wvc/9oFRvF41pCZS+WXGkEm/8HCxWYtf8JsQB5yVFoErdIvYMKifOvLy4mORCB97GQDbZ07wP6U48p42WWBWl3Oo8Qp90N4ta1z43pfj7dz/NYHbdTVxlTtETWnZQ/sinfDcXaFgAJoypCiwBGo36j+tehKoDD4bJzMAptkZnF9QAfAH1q/xV5FUmOLuKNqKKKgYUUUUAFFFFABTJx6EFST4D96e6QcWjunzHzFAHlP2hYHsuITrbdriwtvUZTerF9tOBCY8MPxqCf9KgsPC5XNkjd/8AKrH+laSla2NdnpT2W8R7ThuDIPuqy6/yMAdvWrBFVN7JsHNDgkimjZGWWQqpF2ysqkEgbDOOvhVsJsKzBm1FFFAgooooA8uc54XsOLYsKe8SZbarY5lff0F69E8scSE0WYa3s1/JlBqn/brwB4sXFjYw2RkCyMo90qco8tQbetqlvsf5gV4BFmF4xYbarfQ7m/n1G3pdXEVli4+PNGwva43qCw8lu6WLI8ObMFYHXKSFNmG/x29amXELyERr11c+A6D40x+0HmgcOwDyrbOQEhB2znQadbb1KTb0DIxjMVLh3cdohE4YS4svmyAEjKouSu7d09axBx+LIuKVSkGHiyYSNrZ5HbumS3kPnfyqhsJxueF2kjkcEtdtbhiTc5gdGvub1cPs9wZxUH22aDLlbLnQk3C97MqNooBF9NiNuhU1Wios24wuWKPBMdZAcTjnJtZfeI9NMl/yqa5cs4M4uYsy6S5Wy/lw6E9lHpqDI6lyOoA6WFHGeH9q8zK2ZJnDTzeKAgDDxKLm2gFza2c3qd+z/gPZo0zD7yUhmPnayqPyqq6W8b1g9tJFqkmSzCQ5VApDxWb7yBPFi3wVT/enWozxLiSxtiMS9uzw0TKL7Zhq39F+dapUZldcv4T7RzFjJAO7AAhIB1OZV/Uqauu1Vt7HuDOmDE0g+8xcrYhib3y65L9db39DVlCrbt2AUUUUgCiiigAooooAK5TwBhY11rBagCuPadDJhsMZMI3ZyAjvAKzEa6ZnByjevPeM5kxMzhpcRM5v+KRjb01sPhXpL2icSw8kX2YzIJJrqgO1xvc2IFgSaqDmn2Trg8K+IONhYi2WJQSWJIAAN/O9yKiKk5Nf0U5xovLkyYtGL21RDe2p0tqeu1SYVTXJntBkQRRPCGZY/vGEgsOi6Zdzlq14+J3ANtwDa+tEISivcJyTehfRSP7f5bef1rWVx46gj9asQrorgmKU9fnp1tXYNQAg4zwtJ4ykihlIKsvirCzD5ftVE4DgOJ4VxqCBQXjkYrExNleJiScx1sy6k16EzUzcW4crul1DFDmj01RzpmHwvVRewFuBisu+Y9W8Tsf7V509s3OH2zHGKMkxYfuLbZn2Y/0+FXJ7SOZBw/hzlDaR/uozfZmGreoFzXmPDSBc0hNyPd82PX4amtILjHmIW8O4M+KxMOEi1ZmClulz77HyUftXpXiQTh+DjgiGiqEUbHaxPqTeoB7BOUskb4+UavdIr9FHvsPU6fCphhFON4kSR9zhQL+BkIuFB/lFviTWLdvYxZwzkCIqskhfM3edVNkJJuNLaab+lS3D4ZUGVQAB0Fc8Rjo4lvI6qP5iB+9Nk3GGlH3Aso96aQZUUDcgGxb9qA7FXFMewIijF5HGn8o/M3gPDxOlV5zXJ9txMfCICeyRhJjZOoUd7KT4sd/PSscR55zucJwn/icS/wDFxRsUjANizHbYnbTTS9STkflhMNFlQ9pmOaeZr5ppPK/+GLmwoAkvDMOAgIGUWAVeiqNFX5UtrCis0AFFFFABRWL1pLMB/agDpXKTEAdaSviC2m3lfQ/60043j8cd9cxF72IyL4Znbur6C58qAHmTF/D687CkuLxyxi8sioPFmVf339NahsvMs82kKsR/9fcT4yt3m/7AK5Jy7KTnklSPoezF33AuZXJY+6Lm4oAxzBgsHONVkkUsSMsZC36FXlKLfTdSahPGMDw4NZ3c32R8SC2/hBC522723zqW4n7DACzq87W3cvITZbny8TvTdiOamWwhwaIGYRgkRr1dRcAEgXQ2H861tHl4ZPFMaeE8Yw8Ay4aAld7jD4qe+lrks8YLfDSnpfaRigBaGYAA/wDQSeIC74joNK4PxjHvu6INL2v/ACX1CDpIPlSbtseQT219PzPvkZ9Oh1X6/EuEpdmnFLoXH2pYlfejtbcvg8QoHxWU+Pn18q3g9r5BCumHPT+LLAdPATRWvpsDvbWms4zG9q6CS+QKTdjsTL0K6aRGsNNizpJFHJ0Nwkg3VQBexBJ3O2hqeEvgOLJfhfahhyLvFOgOuZOznQdbkwMx6npeuPHfaMgS+DInfqqOA4/zI5Vh6AGoJiocNe8mCERH4480JGl9DfKNBck7aXtcVpJwmOX3MUT07PFoJALG1s4sykHTQg3p6XgTiyR8L9s+KjbLiMOGG2UXSQHwAsbk+dqsjEzSOYpkQrmQFlNsyk/ht1Ou3lVF4/hU8CqXR1jWxDITiYNDcEK33kQ0/CTUwbnzD47BNBjR2YAGXFYcl0VgLhjl+8ha+4YWsSL1U3CSTiZxUk9sivthkYujdtM1mYNBKcwjbTVDuEboDt0qC8tcDfHYqLDR7yNbyVd2b4Lc0mxmPlk7ryNIF0FyTtsddbVJ+R+HYyKTD4qCN2u5WMxgElrG4YEaqRe/gKiUmlxLSL945jIuHYCyAdnh4tF2uqiyqfJja/oaqzgHtTEWDb7ROzmSXMYYVEUqFmLs3aE6p0Gl9hVnYHgUuMQjiECqpHuZwS1ybZgui5b6DXeuOF9kuFhJ7FUAYhrSRrIQR+Utt8qysbRXmF9pStLlwfDWxD3sHdnmJ13Fxp462pxxXDOI8SYLjpjhoj/0sJDSuNx3VJVdL6sdLbVZeD5PRBlLylR/hqwjj/8AGMD9zTtgeGRwi0aKo8h/XeqGmkRvlvk2OCLs0iEMOhyXBeU+Mr/iPyqWqgG3Ss5azQSFFFFABRWDSTEYncDwP7H5UAbzYkDb59P9+tNePx6xi7Elj7qjVz4m3QAdToKa+ZebI8KD3lDXy63IDflVQbySm4OQeOtNeFw+dDPirxxNrlZxne+oMh6baL8tqAFE+PmxZyxL3Ou4isRfVh3pWA6Cy+tDcHw8JviHE0gIIXTID07oGUanc6+tMXG+fCqqIVyQ3szaqVBOUErYHKGy3J1yuCNxXOLhEkp72YDqGAuR6W1IBIIJvcKa0UNAPOJ5oXZCFAAOUEXsb28r3Qj1tTLhMTNiAbLZ42eN2a5IIBsQGBsCOyksLCznwpxh4OIZEdgCW+7kYdTe6Nfpdxr6ml0EOHhxrq88SS4lEbsGKqWKXUOvmwOXLucvlWqShsBuj5ect3tjvY31udDsLWZrWtfStOYOW7YVmiV3eMxSBVBJOSSJiLDW5A8+tTxcCNj9ehO1vKt5sRFFYyOigsAC7D3jpa51vp+lTLJ8DSb0hj/9gQGwUb9067XIFjvewHlpW8PLoAAyhrXGoufEXvpbW2vWpEoFtxbe9+nQ1EObcdg5HSGfiKYcRPmkiWZYpGNu4CwOZADrYb6XqHNsXRrg+WT9sxTFLIwhWM6d7KkhfqTe8h/TeleJ5fBIK9251Ou2pvbyYj5U3cA5sMcM8k0j4qBJlhwsyoGmxGwOVU0ks4IDDUgE67mVcI4vDiYhLE2ZNjfQqw3VgdVYX2puYEU4vwlYIJJTbLEhe2xsoVrC198oUaaXNt2BZcNyKFhjEkY7QKCzLoczb7aEB3Y/9g8dLJnwsGJjscksbEG4YEEqQw1G+qj5Uq7AHXT40vU+B7RTx4NNAc2Hfu2vkbcixNje4P4RrbVrU0YzCwu5EsbYecEjtYu5ezEXIGjLcHxGhq5TwWM6jViSc2hYm9zr1228hUMxXBVxOJkABeHCHLcbGcrrbxMaZRp+KQ+FUlB/kdryVVx7lUqC7opTpioAShvt2sYHd0vdlHwNd8I2J+yfZkxbR2u0KByY5ra5YpF0DG98pselTqfgskJLQm4O6E9NttcwJva9iQtxtUfxnBEnDNhgEkPefDv/AApD4j8j3Bsy61DjKx9Kl0S72Z89zHDucZIkqxSLD2qg5luNM+gzi+lwLjrVpxShhcEEHUEG4Pp4ivO/L3FxAuIjdWCylO0Jv2kDIb/ege/Gfd7Uf91Wbyxxk4eKME3iZQbAht76qRuB5adRWZBP6K5YfEK6hlIIYaEda60wCiiigAooooAQYjEZtBe3730tUO5w5vWBSkZZpGOQBPfZjcdnH/MDYlxoo8SdO3OPNK4WJgGOcjXKO8C+iqot/EYmwHQamoaspwIGJnVX4hOuXD4fMCsCHUDTW+uZjuTQwFIVMCVxOOAmxrgmHDJqsQuT3Qfdtu0h11NN+KmxGKcyTtmYarGP4cWikDLY3a1wxO6vcbUkTg2IZzie/NM1zJrfOtr2S+1vw2sGXusAd55yzBDLCrwkOrdbDMLHVSDqpBuCNeo2roUYrYCfhPL6MhzLmVhYqTpYgqVOlyQpy330Bp55e4A0MKRM2fsxlVrWJQEhA3iyrYE9bU4RcP7I5rb6MBfQWtcXHh8K4c0cWaCJDHluzqC7AvHGpuS7hbHJoRe41O9TOXwXCDnLijtxmGNMNI0pyxojM7amwHeuo6kW2t1qHDEHEwSN/wCzSyyTIoZpewXOypZSc75kte9hr3qkkvMWHaPsMYIgJVsQD2kLISLEmwyBjcANbUHwptxHL02DE64KZyuIiYRRysXWObQLkle+Vcl7K1xcDXQVnyFKDi9iDgXGMZHEwgbD4mDAgQzCSQrNKyLeWQSElUVWuqh/eCHWunMPEjiUimEMtiiPhcyZ0maVbNHKtj2ZG19LXJBNcsLgoZZ8HBBhZcLiIcpnZkZGEEY1RnHdnEjkLub3Y9Ks1YFAAAsALC2ltLaeFSViyPHLkiHTSSYaTDQYXLmIGbDalFQHvvn3QDUL0YiscP5fmwcz5UixMM8zSuz5UmjLnU3buyoBYbggaAG1SuHhcSyPIqAPJbM2tzYWHwA6Up7MUBkmpUVfiZBiDicaMV2BwDusMJKtHGI1ZC0sNrhpSWsdGClbHe6xImg4VFHOkitigxxcw1aN5QWeR7DxOW3QWHSpdxblLCYl0eeBJHjIKMb5hY3AJBuy3F8puPKnMoKCYT4StlW8P4v2UQaIwwK8jK2JRGMXZR6KxjJITtCCubQd0+Iqdcv8XMkELT5EllBsm2YC5uqnW2WzW6XrjxbkyGdy2aSMuFWUI1hKiknIw1FtTqLHU60cc5ZaSSGfDyCKfDqyxlkEkRV8uZWXQgHKBmUqbabGklTOnPmhOOuyF4HGCDGTnC5sJhsITJjIpsxEmpOaGE3yBsps+YAkiy1JeAczxdyF8NLgnmJaNJFGWQtdiRJGSM51YqxDb+FRriGEMeJQ8QdFXEyCWeUB/s4WC3YYQMwyqubNKWbKGKrfewkuAkGOxpmvmw+DLRxeEk9rSSj8wRTkB1F3e1UzkHXG8DDsWNgCDoOpN7kn0OW3gTUE5s4KsX3hBEpOVUXTtn0VVA8SFNj/AIaIWNWezg319aYI+Wy2IlxE7iRjdIF1CQxd02A/OxHfa+otbStIy1sCt8RhVxByyEw4uLSOawub6ZZB+OM9DsaQcJ4u+DkaGVSka6yRC57K/wDjQ21bDk3JGuU3qecf5cDXDGzXzK19TY6sfIj3ydFA0qMz4T7Sojc9liYtYpTqVJ2V9bvDINiwAIbUDqpR+AJTwXjvYMNc0T2PUjKdnQ+B39KnsUoYAjUEXBqhuXeLGBzh5V7JM5jZCP8Al5jsua38CQ6jfKdOtWfyxxMxnsXPdPuHwPhr8dfKswJbRWFrNABRRRQBReCnQ5uJYnvRBz9lQ2vNLqpmIv72ndGwFgBWvCuGyTyNPL3p5L6XBCKfwD8qjc7MCAKT8SZsdOOyPZwYbuYZVUFSyWBJB0YD3bXBsCRrUv5YmCP9nmQxzkFgNTHMoF7xtpmtYXDWYW1vWuNNItulxHvg3DgFBCkHqGsG97ytc+YsPHxrhzGuFCiGXGRYMs4kkCSpDI66kgEEMuZt2GptUmghyg+fwvc7W/p51G5uX54MTLiIo4cWuIcM8cgVZlsqpaKRrqUAF8pA61MpWQacp8aN8TfEriMHhwtsW+UHNZi6s47sgVct36k0COLHEzYPEtGSvYuQNQDc5GRwCrd64NgaaucOIR4fEM2OjdcHCA+FjRR2M81s33pTZg3dVW00zEmpdynwlo8MO2bNNMe2mYHQyOATYjoosi67IKmy4TcHcSP4PgsqTRIsLRMGCSMtmw74eMnKpBNs+U5R3QQSx2Osz4pgc8RC6MtiluhXUAeF7W+NdsOdSDuP1H11pQ1IrJleTsS8LxgljVx138m6j4Gll6ZMCeyxEkWyyfeR+H8wH709GhmRmtS9BawqEcG5vGNlxMO6ROAJFuiOjmwBY6qwNxYe9YEWBoKUW02ukO+N5xhTFx4bMrO6voGBZWQBrMNgCMxuSLZfOmnj/tFOGm7IYWaU5Q10IYaki3dDa3U/pSFOT8Nw5UmUZ2zgviZB2gjXqQvTNoCdSFLEmwuH/h2MmxOCzgIjyFsuVtOzzsAwK3AZlHQkAm4J3pe7jZrywxnpWvvoT8F5uy4FcTiiR3S7bZgC7ZRlsDcLlGg8ac8FznhJuzEcquZWyIF1a+VmNwNVACE3Nh8xTfhMTI2Ellxcee7NkhdFuBooQ6m4LgkMfwkGmzgXLmH7aWfDwrFKo7Nsrd0jQ5o7N92WsCDsRbTU3eyF6fF+GTeWFXUqyhlO6sLg+oNNuIMOBw5KxhIYVLZI12F9bKPM3qO8D9pCF5osWPs8kJP8Q+8oNhqBq/kt73BGlTONg4v0I+YI8/Wkmn0E4PHKpL/CCHiYGOknSTLh44BLJkbOsuYGwZSbRsLXFtT13qY8KxTPAjyJ2bMASl75fI+dqRTcp4crlVFRTIszqgCh2U3GYAai9tP5RW/H48SYSuEKLKxVe0fVUUnvMBbvsFB7viadaNMuSE0lHwKsXgVbNcC5tra5uDpvpp0G3jeq/wCaIQX7KMGTEJdiAbKEJsTLI2iqx1u3eJFlW1P/AAvjGIaeTh+Jy9oIc4xMHd7pOUFo2v2UuhIFyO7caUvj5ZjhiEcC2KktckszuQbu7e8XOYkv7w2BsbVpCVM5ytOOYHt4zOkeaaNGWWMhgZ4fxIwNj2i6EdRbqaX8pcZEyCFmzMqho5DvLFfKHb/7UPcYWGwPU2X8RhMMglWwAID6ABSTYEjpc3UqxLbHSovxXCthMSkmHWyuTLCAdBIABPhyTssq7AaXtSmqYFzcB4h2kYDe+uh8/A/XWnSoTwLiysseIjN0kUN6gg5lP8ysLW8QamqtUAZooooAqblThipkFjYDKLXIvYkZjoQLfnGnQ1YOCw9hfY7216+W22l/KmXltY2iUxOkiEDvI2YE21FlvY9LXoi59w3bMj9pGiyNEs7qRA7qcrKJNhY6d61+laN1oqTsObOLyRdn2bmNFYtPIqrIYxluuZN8hbW4HTpvSxOYhCsX2ll+9sBMgPZMWPd1JJUtfY3FacX5SixDs+aRGkVVk7NrLKo2WQdd7XBBtpem+HhWIlxGH+0RLbDKxMytdJLqAAIyBla92sV7tgFJrLZ1wWKUEn97/RKcXwuKdVEsayKrBwGAKhhezW8e8aWqgFrAAAWFYh2FbmmcRwxCE6i1xr61vBKGAPlqPCtmFImkyHN+E+8PDz11Py60AJ+YYDlEq+9Ecw8x1GnlThBiBIisDcGxuK6WDDyIpk4DIY2fDt+A3U/ymx09L0+0Aj41x2F5TgnMiSSK1kOZO1WxFonBtqd7a90301rnguVI4sL2GFcK8ZNnIVx2trgup94rcEDpoaRNwSR+MHFSsghjiZYrNqMoVXLaaC7NrepLw3hIRw6tdcpy63uXbO7k/iZtPgKlb20b5PZHjGXe3+TfgfBxh0ZRszFraWF/wqFACqAALAAddySXG4HlXDH45YY2kchURSzMdgBVPNzTxXiSyYnDTR4HCqxyZgM720LE5Tp4k2AOmtKWRRVydGKTlpFyTSDbTXof60ghwqQRuYIgPebs4wBmb4W1O2tUlg/bHjMI/ZY0LiANVlQgMR0YfhYG3kad+XPahNNi4iIVjhdgHeRiXKtocijTz61pGpK0NxadE44pwRezixeKjjbEQpeR1UnICMzGMC92Q2Ia1zlPjTvyxx5MXhkmW9muCCNQQbG4FxfS/wAaQ4jF4iTFiNQVhSwlDhckyMpuyWu1wSF1I66U18i8tPhHZBO7RMzv2fZoFDZyhBY3a4AXQW2NDu0iva4O+yckVW/NOCZMZLNjY8TJhCqCJ8NLKFgt73aRRMGJLd7MLjYVZVq5TetIzGngHLuHwqt9njK9qQzMzO7Np3blySLDpTrKoI9dPXypmx3MiQSpFLmXtCAkhH3bNe2W4OjeRGtOqzg+dv08ddh6U7RbhJJNrsYuNcPBsLd0grbXTTULa5Fwbd0XudTaoRNh1xMM+HVwXjbuOrC4mQB0a9zYm9tdbgg9amvFuWTiWczzSNHpkwyfdxnbWTKc01yOpy67UwYrDCJkMaqgHcsO6q6koTYKMwfoq7NvpWq98SBl9nfGLs8J0EgM8a6dx1JWeMdRZrSDyJq1eCTZksd10vv+tUrxonCY3t0UhTbFIB+ZLLiI79A0bHTxSrZ4ViQJFYNmVwLHcEGxUg9RY71gBIqKwDWaAK+4+8fDsO+Khw8azSskZfKVjGZge0kyADIgNyT4b1yx/DcXisPlxeLwAwTlWmeFXUugYNYO8pRQxFs1tOlTVYu7awtsRbT/AGtUY4xyJC0LRYbJBmlSdo2UtDIyH3XjuAEYkXC2vYeFNtMBlxvE3wwMuH4jFiZpZbLgw6yROGcBI40DF4ciDUqbXBuBVmRLptr9f2qN8s8MFy0uAw+Fmja2eIRsr3GrxsFDAHYhrEVJ0pAZAratb0ZqAA0nmT5V2NYYU7ARYWchsh2sMu/gP603cyQFGWZCQQCpIAJ1sBv136EU4YuK40/uPD9vCuLMJ42ibqCPH0+XrVK/AEF4RiJpcbjcDNiHkQRgqzBVbKWRnDZVUWcNYgdLgG5vTxyvIcMHMpDOxW8cBaVcyg5nv0aRiTlGigAdKj2J5lwmGntiVLTKyoxVMxC2KMsjDS1mDC5PSnnhvD8YcbNK79jhnvkCOG7UWCxhV2QBQGJtmYsdSBTiqtNm+WnUoql+xF7TuMYmbATRR4dxnAB2zBbgte++ltBrVWcFxEOIwsWGmxQwpgdy4kUlHBObNbYyC9gDV9jg4AvlNgDqSCx8+g3v86gXNPs5ixD9p2QzMdWS633sTsCdLXrPNjU9Jkwlx2V5xyLDT4jDYXBsXihBDzEWLXbMx9ABYHYnarZ4By8gVSsaqNDt3iAdddxp111vUf5b5A7J7BMouCTqTpY6k69dhVnwwiGJiATkUtZRdiACdBvmOUgW3q8ceCJc23Y34rj5XEYfDx5GZmKzKxIyKYzJnUjfQW92x11HWP8AJXErcWx6O7LnYiJHLAMA737MNpYHe1OP/wA0RsBLjMioFLJF31OfogOl1uwIKdLHpu4cmSnEYdMQy5GkUWDd4hUFgQT+ZiX8s3xqZU2a47jButMlIcUmxasUYKbMVIU6kA9CR62PzroN6HNI5+mQKbtI8TBLjVC9mphEyklHZtTIb6QqMtu9rdrXIpVyTEe0xEgc9k0rJGkbAw5Q2rpqdzcG1hcG1SvEQAgg2138L7m/iOvrTDxfi8eCRVCFnY5YcPGBnkNybKPwgW1f3dD6UJbO2f1KlBw+VQ/sQyjbbz+G3nUa41hCQwOuYXLKrLuL3010sCCSo0rfk3jk2ISdZo40MMvZh45C8bHKCQMw3Q90nUXDaC1IeJ8UlkFosHLZWIDztHEp2AIDB3IOpBC9POtsem2cTItzh/y0c+7QOspGmxOSZSBfc30/mPjUh5GxefBqtwTh2aG973EZBQ/GNkph420i4eRZQtzKQwXOVKTAkAZwvVTrYAHaufsnxB+/jJvdIX8dUzwPYdB3E+dTONKxIuiB7qD4gH9K6Ug4NLeO1/dJH186X1mMRFwqk3tYXJOwAG9Q/DcWxD4sjtsokbNFE0eeJ4VynOkiWIkIIY3PXa1STiWLiRLTPGqydzvsArEg93UjXWmL/wCHrGsnYSOjNH2cZds6wqSCwh8LjbwKr0oejpwOEU+fbJLw3GLKuZTdczAHa9tNPEaHWlwpJw/CiKJESwVFAUC+wHnSgGmc7q9G5NYWtWNqM1IRsRWrGjNWtAHKQU14xCjB11+HmNTf9qdnak8638OunXW1v0Bqoy8AQ3mbhsc5KOcqzC5I1yOLWkHgQbX8ifDTrFivseHiwr4gCZlMcLynKSwOq6X7hGiv4EDcU3e0LFnDYZphlPZsrANoGBIRksdjlJ0GvdBqHwc/cJxYYY2GdJZAqmb3yuUWXKQe4vkBre5vTyJLaN4yuKhN+2/BafK3CHw2ESF2zG7O13LjvsSqZ23sLXJAvbzrtwbiqYpHYKyhGKMTYq2WzZ0cGzxnNvtofCophOIHB8N7TDSHGKxCRahlkZ5AqRFdDGVHdsum2ld+B85zMww8uAOHGUjUuIgoFrfw7a+AvSWtE+m2pOLuh/5c47Di85iDgIfeIyqwJKhlsTocpNt7WPWknDOPSLJipMQzRwowydoqqEFtQOrZbA3ub5wBrpUVPHcTBLNhuHYNDlKlpMzOvfjuv8S2S2uhJAtoBTzxrlSfHYRROAJlKSauT3xbMtkAWNWUsMwudQb6VXNW0ivSpRlLpnMRQ8ZgZEV1iSQ5NMvZkWOewsGdiW02ynXWptwvCmOGNWILBQpIGUaAbKNumnlWvC+HpDGscahVXQKtwB1tvqfPqdaV1F632KUldR6N61Y1iikYhVf848PxMGIkxeEAnlnVYBE6XaIEEBopARkT8TBtNj0NTzESWB1AsL66/pUL4rzC0eJkRsrxqudmVTmi0IVbG4mLNYC1jrrTtLs3w4JZX7R95b4YIMNGigjKi3v7xY3ZnZte+WNz6ms8UPda5AB6k26i2htc72vvat+EcUimRjG17e8tipUk3sysbg+AsNK2xt7+ev6ncHyvpW0KM5Ra0+yD8cw2aKYAWzQFtAL3jdW0KrY7+J3qN+zmYLjwgt31nTf/APKYdPJj4ampdiRmdQbElZV0IO8W/vsb3UHpUE5P7nE4fFpluP8APBMh12GqitMnmzJ9l68Df3h6H5070x8Fbvt5rf8AU9eu9vhT5XIUVnxHjuGxEt2wWKxSwPLGJFh7SEtoJBlLDNbXW17g26Ug5d4jiomeHCw++7TLhsU7AYfDiyqpYAlHlkzEAkgKvTepHw3lI4aYNhZjFCWvJhmGeLUEnswbGF7/AJdKi+B5o+yHFjERSLxCeVmSMoSkxuUhWN0uDGqnUG3U9aurFsnvLHMIxSyfdyRSQuY5Y3ynK4ANgykq+h3B08BT2DTNyvwb7Lh1jLZ2JLyyneSVzd3Pjc6DyUU7lvr9fnUDNj9fXWj6/tWub1rFqANx9a1gn6/39PCtA4+rUZvr9/6UAYY/W/7fL41q3xt9frWSaP1+r/vQBUHt/nZYcLHsskjlrHS6BQP/AOy1qZZMeMRLFgMPgIjDHZZHygtltYsHFrWGtzckjerW595Xjx+EMMhKsDmjcC5VvH/L0Iqg+O8O4jgFaIyN2Oq5o2uCDpb8wFulZ5cbns0hJRuyZew7F2nxmGPfhS0iX1AZJMoYdASCD8KuUODf16beun96oD2RcUWEuPxO4v6DYa6Aamrwwc97db26nrbr46W9K6FH2iuxdFgYxI8mUB5AoY9WyAhb+gJpQBXJJPQ9fmAfXW1rV1U/76a+frU9aFxM/V/rpRWub/Y/6Vgt/XW314UNAogW+v2/S5+FZv8AX0K5f308Nybenj8aCf28fmPS3SiihNxfBJNC8cgJRxZhcjcix6a6+NQ/jHLrqS7iTEqRZxosoCaxdnYgAqxOoudRU4Elj/qbb6eZ19abeYeIRwQPI5CKqm9wOpGuUanewHifOnV6Zvg+olh0jjy5FIuHj7Y3ly3cnfW5UFgNWUaeO9q5cZ4YJWDGXER5bjLFKY03BuQoJB6bjfatOB8bhxNhC4OSwdbMrp45lbvIfLQaGlWPcgEi1wLWO22trDwIrWMdowyT5SbInFw8JLGwedrM1+0lkkFjG4vZmK7jciofwfEZuKQm1vvIBpp+GUdPTxqbyJaRbaWznUW0EbbXjGb3hrfSoLywL8Tg0OssZ/8AGOdv67CtMvn8GD7Lt4OfvSB+U3+dP1MXBBd2Pgv7m3x2p9rjLGxxfyPj6C489M16i+N5oUYhYVRpLuELC2VHy3AGb3mA1bLa19akyvpc6ePqPXYVBuJctGGWSWMyOhDBYluXTtmUSyIx3IuTlAPWqk6VnX9JHHNv1P4JnwficUwPZSq+U2OU3Omh01Isb0vLfR0+jUC5EwZaQynKEjXsISIzGzqLFndTY3sAu2ljbep2KhO9kfU41jyOMTIY1g/tRWM1M5zNFYJ38t6L0AZorF6M3hr9fpRQ6OOJW4I30+P0dvhUI5l4F2qsNwQQfLTfTfe9qmzm4018NOtj1vrvaks8AOg39NbHw20tbXWt4vVFUedsBw04XFWJsC2U7CxGx1Nv96ujlnHlhk3K28/Hw6C1t96auN8mLLMXLZVOXMALlrf6a+VPfCIhGuRbja5OpNtLnfYa/CtVpUDlaJFEdP7Wv0+PS+groTvv8v2G9vU1wgk00Hysbb6C2+xrorXv8Nt/xC+2/iKwktjXR1Gn+g8ht4VqW8/DUfLYHTpvWM4H0fPbqddLmuWf6tfyuehtrr5UgOin+l/DewPQ9fKtWYkafPW+u2ulr/Gtc3W4v8PEfL4HrWAfTppvrpT6HRnbX9NPHr46dKg/ORfGYyPBxSBBCoxMhsrXe/3ShW0ddMxHl4gWlPGOKrAoLK5T8TAA5ALEMwNu7oNRrcnSmDiWAgxMQmkALEBo5UYrIot3Qjrqt9D/AHpx9xUsMuKml9hLyyr4jEvicRlM2FMmHzoAEkLWuRfvG1yuUmwLNrrThxbjyRlkeOcACwfsXaJtLCzIG0va91pdwnha4aBIkB7g1ubliSWJLHW5N2N970l4rLZSNv093XW+nzI2rpxxMGR1OLROszxujZIZM1tCpYhBmXQg2uBmX4VHuQsMW4gDbRe1Jvv3I1juCfOQj1Ap94zNaCZjch3RFJOhy99it2N76C38tJPZhATJNIbXWNF9DLI0hFr/AJcnzFRllSZHktXgAN3Pp+pJp7FNnAorIWt7x/YAf0pzrjLGnFYcpe23wA3286ivEeKSPjYoIyUWJPtGIOhJDEqkYJGgLEsbeQvRRW8Nq2U3o44Ln2AY04ZhKPvOyWSwKGUAMVtfMLX961tKm3kfrf6+NFFKRVt7ZgC/T1rK9PXaiioEag7H663rLH6+NFFMZqW+tdxr/Ssb6fDx0udr7bUUUgMFze+501211Pz/AL1xfTS1h4eGoHTf40UVUewEc0Nxfb5eA6WpPFDbbT9rm5+Ov7UUV0EMWx2AN/Lxt1P9a79D1F+uo2I1vRRWUuy49GM3QX+iK1J0v8dhYEi97fEVmipJRqTv9dLb/Cs7j5k6b9QfnrWaKp9FIh/HeHYjESdgwVopZlZZAwBjRGGZWU6sbjcHW9ZMQxGNvD92uGYLKwJGay3EQXYgD8VuulFFY9M9ZTfpt/C/ZIJjqdAN/wBTt4bUx8Sb7z/KBc7G/mR5etFFehDSPGyaZFuaYyMOkYOp3Yn3jI1r7ad0/CnzkfDBcI0gFjNJI4/yrZEHl3VHyooriyu0YwdtlnYFLRqPIftXeiisjU//2Q=="/>
          <p:cNvSpPr>
            <a:spLocks noChangeAspect="1" noChangeArrowheads="1"/>
          </p:cNvSpPr>
          <p:nvPr/>
        </p:nvSpPr>
        <p:spPr bwMode="auto">
          <a:xfrm>
            <a:off x="0" y="-669925"/>
            <a:ext cx="1333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 name="Rectangle 50"/>
          <p:cNvSpPr/>
          <p:nvPr/>
        </p:nvSpPr>
        <p:spPr>
          <a:xfrm>
            <a:off x="350838" y="1474788"/>
            <a:ext cx="2787650" cy="26114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2" name="Picture 4" descr="C:\Users\ChHudson\Pictures\iStock\ComputerIcons\Woman5Left-sml.png"/>
          <p:cNvPicPr>
            <a:picLocks noChangeAspect="1" noChangeArrowheads="1"/>
          </p:cNvPicPr>
          <p:nvPr/>
        </p:nvPicPr>
        <p:blipFill>
          <a:blip r:embed="rId4" cstate="print"/>
          <a:srcRect/>
          <a:stretch>
            <a:fillRect/>
          </a:stretch>
        </p:blipFill>
        <p:spPr bwMode="auto">
          <a:xfrm flipH="1">
            <a:off x="508344" y="1675181"/>
            <a:ext cx="574675" cy="563270"/>
          </a:xfrm>
          <a:prstGeom prst="rect">
            <a:avLst/>
          </a:prstGeom>
          <a:noFill/>
          <a:effectLst>
            <a:outerShdw blurRad="50800" dist="38100" dir="2700000" algn="tl" rotWithShape="0">
              <a:prstClr val="black">
                <a:alpha val="40000"/>
              </a:prstClr>
            </a:outerShdw>
          </a:effectLst>
          <a:scene3d>
            <a:camera prst="orthographicFront">
              <a:rot lat="0" lon="10800000" rev="0"/>
            </a:camera>
            <a:lightRig rig="threePt" dir="t"/>
          </a:scene3d>
        </p:spPr>
      </p:pic>
      <p:sp>
        <p:nvSpPr>
          <p:cNvPr id="53" name="Rectangle 52"/>
          <p:cNvSpPr/>
          <p:nvPr/>
        </p:nvSpPr>
        <p:spPr>
          <a:xfrm>
            <a:off x="1190625" y="1587500"/>
            <a:ext cx="1781175" cy="7318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HP Simplified" pitchFamily="34" charset="0"/>
              </a:rPr>
              <a:t>Zero</a:t>
            </a:r>
            <a:br>
              <a:rPr lang="en-US" dirty="0">
                <a:latin typeface="HP Simplified" pitchFamily="34" charset="0"/>
              </a:rPr>
            </a:br>
            <a:r>
              <a:rPr lang="en-US" dirty="0">
                <a:latin typeface="HP Simplified" pitchFamily="34" charset="0"/>
              </a:rPr>
              <a:t>Network Admin</a:t>
            </a:r>
          </a:p>
        </p:txBody>
      </p:sp>
      <p:sp>
        <p:nvSpPr>
          <p:cNvPr id="54" name="Rectangle 53"/>
          <p:cNvSpPr/>
          <p:nvPr/>
        </p:nvSpPr>
        <p:spPr>
          <a:xfrm>
            <a:off x="1190625" y="3230563"/>
            <a:ext cx="1781175" cy="7318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HP Simplified" pitchFamily="34" charset="0"/>
              </a:rPr>
              <a:t>1,000s </a:t>
            </a:r>
            <a:br>
              <a:rPr lang="en-US" dirty="0">
                <a:latin typeface="HP Simplified" pitchFamily="34" charset="0"/>
              </a:rPr>
            </a:br>
            <a:r>
              <a:rPr lang="en-US" dirty="0">
                <a:latin typeface="HP Simplified" pitchFamily="34" charset="0"/>
              </a:rPr>
              <a:t>Cloud Users</a:t>
            </a:r>
          </a:p>
        </p:txBody>
      </p:sp>
      <p:grpSp>
        <p:nvGrpSpPr>
          <p:cNvPr id="19467" name="Group 54"/>
          <p:cNvGrpSpPr>
            <a:grpSpLocks/>
          </p:cNvGrpSpPr>
          <p:nvPr/>
        </p:nvGrpSpPr>
        <p:grpSpPr bwMode="auto">
          <a:xfrm>
            <a:off x="576263" y="3316288"/>
            <a:ext cx="441325" cy="560387"/>
            <a:chOff x="1139877" y="3234336"/>
            <a:chExt cx="736474" cy="577317"/>
          </a:xfrm>
        </p:grpSpPr>
        <p:pic>
          <p:nvPicPr>
            <p:cNvPr id="56" name="Picture 7" descr="C:\Users\ChHudson\Pictures\iStock\ComputerIcons\Man2-sml.png"/>
            <p:cNvPicPr>
              <a:picLocks noChangeAspect="1" noChangeArrowheads="1"/>
            </p:cNvPicPr>
            <p:nvPr/>
          </p:nvPicPr>
          <p:blipFill>
            <a:blip r:embed="rId5"/>
            <a:srcRect/>
            <a:stretch>
              <a:fillRect/>
            </a:stretch>
          </p:blipFill>
          <p:spPr bwMode="auto">
            <a:xfrm flipH="1">
              <a:off x="1139877" y="3234336"/>
              <a:ext cx="219882" cy="240412"/>
            </a:xfrm>
            <a:prstGeom prst="rect">
              <a:avLst/>
            </a:prstGeom>
            <a:noFill/>
            <a:effectLst>
              <a:outerShdw blurRad="50800" dist="38100" dir="2700000" algn="tl" rotWithShape="0">
                <a:prstClr val="black">
                  <a:alpha val="40000"/>
                </a:prstClr>
              </a:outerShdw>
            </a:effectLst>
          </p:spPr>
        </p:pic>
        <p:pic>
          <p:nvPicPr>
            <p:cNvPr id="57" name="Picture 7" descr="C:\Users\ChHudson\Pictures\iStock\ComputerIcons\Man2-sml.png"/>
            <p:cNvPicPr>
              <a:picLocks noChangeAspect="1" noChangeArrowheads="1"/>
            </p:cNvPicPr>
            <p:nvPr/>
          </p:nvPicPr>
          <p:blipFill>
            <a:blip r:embed="rId5"/>
            <a:srcRect/>
            <a:stretch>
              <a:fillRect/>
            </a:stretch>
          </p:blipFill>
          <p:spPr bwMode="auto">
            <a:xfrm flipH="1">
              <a:off x="1396847" y="3234336"/>
              <a:ext cx="219883" cy="240412"/>
            </a:xfrm>
            <a:prstGeom prst="rect">
              <a:avLst/>
            </a:prstGeom>
            <a:noFill/>
            <a:effectLst>
              <a:outerShdw blurRad="50800" dist="38100" dir="2700000" algn="tl" rotWithShape="0">
                <a:prstClr val="black">
                  <a:alpha val="40000"/>
                </a:prstClr>
              </a:outerShdw>
            </a:effectLst>
          </p:spPr>
        </p:pic>
        <p:pic>
          <p:nvPicPr>
            <p:cNvPr id="58" name="Picture 7" descr="C:\Users\ChHudson\Pictures\iStock\ComputerIcons\Man2-sml.png"/>
            <p:cNvPicPr>
              <a:picLocks noChangeAspect="1" noChangeArrowheads="1"/>
            </p:cNvPicPr>
            <p:nvPr/>
          </p:nvPicPr>
          <p:blipFill>
            <a:blip r:embed="rId5"/>
            <a:srcRect/>
            <a:stretch>
              <a:fillRect/>
            </a:stretch>
          </p:blipFill>
          <p:spPr bwMode="auto">
            <a:xfrm flipH="1">
              <a:off x="1396847" y="3571241"/>
              <a:ext cx="219883" cy="240412"/>
            </a:xfrm>
            <a:prstGeom prst="rect">
              <a:avLst/>
            </a:prstGeom>
            <a:noFill/>
            <a:effectLst>
              <a:outerShdw blurRad="50800" dist="38100" dir="2700000" algn="tl" rotWithShape="0">
                <a:prstClr val="black">
                  <a:alpha val="40000"/>
                </a:prstClr>
              </a:outerShdw>
            </a:effectLst>
          </p:spPr>
        </p:pic>
        <p:pic>
          <p:nvPicPr>
            <p:cNvPr id="59" name="Picture 7" descr="C:\Users\ChHudson\Pictures\iStock\ComputerIcons\Man2-sml.png"/>
            <p:cNvPicPr>
              <a:picLocks noChangeAspect="1" noChangeArrowheads="1"/>
            </p:cNvPicPr>
            <p:nvPr/>
          </p:nvPicPr>
          <p:blipFill>
            <a:blip r:embed="rId5"/>
            <a:srcRect/>
            <a:stretch>
              <a:fillRect/>
            </a:stretch>
          </p:blipFill>
          <p:spPr bwMode="auto">
            <a:xfrm flipH="1">
              <a:off x="1139877" y="3571241"/>
              <a:ext cx="219882" cy="240412"/>
            </a:xfrm>
            <a:prstGeom prst="rect">
              <a:avLst/>
            </a:prstGeom>
            <a:noFill/>
            <a:effectLst>
              <a:outerShdw blurRad="50800" dist="38100" dir="2700000" algn="tl" rotWithShape="0">
                <a:prstClr val="black">
                  <a:alpha val="40000"/>
                </a:prstClr>
              </a:outerShdw>
            </a:effectLst>
          </p:spPr>
        </p:pic>
        <p:pic>
          <p:nvPicPr>
            <p:cNvPr id="60" name="Picture 7" descr="C:\Users\ChHudson\Pictures\iStock\ComputerIcons\Man2-sml.png"/>
            <p:cNvPicPr>
              <a:picLocks noChangeAspect="1" noChangeArrowheads="1"/>
            </p:cNvPicPr>
            <p:nvPr/>
          </p:nvPicPr>
          <p:blipFill>
            <a:blip r:embed="rId5"/>
            <a:srcRect/>
            <a:stretch>
              <a:fillRect/>
            </a:stretch>
          </p:blipFill>
          <p:spPr bwMode="auto">
            <a:xfrm flipH="1">
              <a:off x="1656468" y="3234336"/>
              <a:ext cx="219883" cy="240412"/>
            </a:xfrm>
            <a:prstGeom prst="rect">
              <a:avLst/>
            </a:prstGeom>
            <a:noFill/>
            <a:effectLst>
              <a:outerShdw blurRad="50800" dist="38100" dir="2700000" algn="tl" rotWithShape="0">
                <a:prstClr val="black">
                  <a:alpha val="40000"/>
                </a:prstClr>
              </a:outerShdw>
            </a:effectLst>
          </p:spPr>
        </p:pic>
        <p:pic>
          <p:nvPicPr>
            <p:cNvPr id="61" name="Picture 7" descr="C:\Users\ChHudson\Pictures\iStock\ComputerIcons\Man2-sml.png"/>
            <p:cNvPicPr>
              <a:picLocks noChangeAspect="1" noChangeArrowheads="1"/>
            </p:cNvPicPr>
            <p:nvPr/>
          </p:nvPicPr>
          <p:blipFill>
            <a:blip r:embed="rId5"/>
            <a:srcRect/>
            <a:stretch>
              <a:fillRect/>
            </a:stretch>
          </p:blipFill>
          <p:spPr bwMode="auto">
            <a:xfrm flipH="1">
              <a:off x="1656468" y="3571241"/>
              <a:ext cx="219883" cy="240412"/>
            </a:xfrm>
            <a:prstGeom prst="rect">
              <a:avLst/>
            </a:prstGeom>
            <a:noFill/>
            <a:effectLst>
              <a:outerShdw blurRad="50800" dist="38100" dir="2700000" algn="tl" rotWithShape="0">
                <a:prstClr val="black">
                  <a:alpha val="40000"/>
                </a:prstClr>
              </a:outerShdw>
            </a:effectLst>
          </p:spPr>
        </p:pic>
      </p:grpSp>
      <p:sp>
        <p:nvSpPr>
          <p:cNvPr id="62" name="Rectangle 61"/>
          <p:cNvSpPr/>
          <p:nvPr/>
        </p:nvSpPr>
        <p:spPr>
          <a:xfrm>
            <a:off x="1190625" y="2398713"/>
            <a:ext cx="1781175" cy="7318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HP Simplified" pitchFamily="34" charset="0"/>
              </a:rPr>
              <a:t>One </a:t>
            </a:r>
            <a:br>
              <a:rPr lang="en-US" dirty="0">
                <a:latin typeface="HP Simplified" pitchFamily="34" charset="0"/>
              </a:rPr>
            </a:br>
            <a:r>
              <a:rPr lang="en-US" dirty="0">
                <a:latin typeface="HP Simplified" pitchFamily="34" charset="0"/>
              </a:rPr>
              <a:t>Minute</a:t>
            </a:r>
          </a:p>
        </p:txBody>
      </p:sp>
      <p:pic>
        <p:nvPicPr>
          <p:cNvPr id="1946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2432050"/>
            <a:ext cx="574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noChangeArrowheads="1"/>
          </p:cNvPicPr>
          <p:nvPr/>
        </p:nvPicPr>
        <p:blipFill>
          <a:blip r:embed="rId7"/>
          <a:srcRect/>
          <a:stretch>
            <a:fillRect/>
          </a:stretch>
        </p:blipFill>
        <p:spPr bwMode="auto">
          <a:xfrm>
            <a:off x="3678238" y="1963738"/>
            <a:ext cx="765175" cy="787400"/>
          </a:xfrm>
          <a:prstGeom prst="rect">
            <a:avLst/>
          </a:prstGeom>
          <a:noFill/>
          <a:ln w="12700" cap="flat">
            <a:noFill/>
            <a:miter lim="800000"/>
            <a:headEnd/>
            <a:tailEnd/>
          </a:ln>
          <a:effectLst>
            <a:outerShdw algn="ctr" rotWithShape="0">
              <a:srgbClr val="0080FF"/>
            </a:outerShdw>
          </a:effectLst>
        </p:spPr>
      </p:pic>
      <p:pic>
        <p:nvPicPr>
          <p:cNvPr id="19471" name="Picture 64" descr="New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9988" y="1952625"/>
            <a:ext cx="5207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 descr="http://t1.gstatic.com/images?q=tbn:ANd9GcTlr5q3HNNwKUvl39XT2ySnuL4gFloB6OqcAWx4pHSLPBGCUYq5zIwbDZg">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935413" y="2211388"/>
            <a:ext cx="809625" cy="631825"/>
          </a:xfrm>
          <a:prstGeom prst="rect">
            <a:avLst/>
          </a:prstGeom>
          <a:effectLst>
            <a:outerShdw blurRad="63500" sx="102000" sy="102000" algn="ctr" rotWithShape="0">
              <a:schemeClr val="bg1">
                <a:alpha val="40000"/>
              </a:schemeClr>
            </a:outerShdw>
          </a:effectLst>
        </p:spPr>
      </p:pic>
      <p:pic>
        <p:nvPicPr>
          <p:cNvPr id="19473" name="Picture 5" descr="C:\Users\shaikkas\AppData\Local\Microsoft\Windows\Temporary Internet Files\Content.Outlook\778IHB57\DL380p_FrontBezel_Tran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6563" y="2681288"/>
            <a:ext cx="225583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Box 67"/>
          <p:cNvSpPr txBox="1">
            <a:spLocks noChangeArrowheads="1"/>
          </p:cNvSpPr>
          <p:nvPr/>
        </p:nvSpPr>
        <p:spPr bwMode="auto">
          <a:xfrm>
            <a:off x="3295650" y="3643313"/>
            <a:ext cx="1855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b="1">
                <a:latin typeface="HP Simplified" pitchFamily="34" charset="0"/>
              </a:rPr>
              <a:t>Virtual Application Networks </a:t>
            </a:r>
          </a:p>
          <a:p>
            <a:r>
              <a:rPr lang="en-US" sz="1000" b="1">
                <a:latin typeface="HP Simplified" pitchFamily="34" charset="0"/>
              </a:rPr>
              <a:t>SDN Controller</a:t>
            </a:r>
          </a:p>
        </p:txBody>
      </p:sp>
      <p:pic>
        <p:nvPicPr>
          <p:cNvPr id="19475" name="Picture 2" descr="http://www.openflow.org/img/newlogo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8238" y="4043363"/>
            <a:ext cx="10382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8"/>
          <p:cNvSpPr>
            <a:spLocks noGrp="1"/>
          </p:cNvSpPr>
          <p:nvPr>
            <p:ph type="subTitle" idx="1"/>
          </p:nvPr>
        </p:nvSpPr>
        <p:spPr>
          <a:xfrm>
            <a:off x="331788" y="750888"/>
            <a:ext cx="8459787" cy="277812"/>
          </a:xfrm>
        </p:spPr>
        <p:txBody>
          <a:bodyPr/>
          <a:lstStyle/>
          <a:p>
            <a:pPr>
              <a:spcBef>
                <a:spcPts val="600"/>
              </a:spcBef>
            </a:pPr>
            <a:r>
              <a:rPr lang="en-US" smtClean="0">
                <a:solidFill>
                  <a:schemeClr val="tx1"/>
                </a:solidFill>
                <a:latin typeface="HP Simplified" pitchFamily="34" charset="0"/>
                <a:cs typeface="Arial" pitchFamily="34" charset="0"/>
              </a:rPr>
              <a:t>Delivering Real-time Network Threat Protection</a:t>
            </a:r>
          </a:p>
        </p:txBody>
      </p:sp>
      <p:sp>
        <p:nvSpPr>
          <p:cNvPr id="28" name="Title 27"/>
          <p:cNvSpPr>
            <a:spLocks noGrp="1"/>
          </p:cNvSpPr>
          <p:nvPr>
            <p:ph type="title"/>
          </p:nvPr>
        </p:nvSpPr>
        <p:spPr>
          <a:xfrm>
            <a:off x="331788" y="234950"/>
            <a:ext cx="8459787" cy="430213"/>
          </a:xfrm>
        </p:spPr>
        <p:txBody>
          <a:bodyPr rtlCol="0"/>
          <a:lstStyle/>
          <a:p>
            <a:pPr fontAlgn="auto">
              <a:spcAft>
                <a:spcPts val="0"/>
              </a:spcAft>
              <a:defRPr/>
            </a:pPr>
            <a:r>
              <a:rPr lang="en-US" dirty="0" smtClean="0">
                <a:latin typeface="HP Simplified" pitchFamily="34" charset="0"/>
              </a:rPr>
              <a:t>Sentinel Security Application</a:t>
            </a:r>
            <a:endParaRPr lang="en-US" dirty="0">
              <a:solidFill>
                <a:schemeClr val="bg1">
                  <a:lumMod val="75000"/>
                </a:schemeClr>
              </a:solidFill>
              <a:latin typeface="HP Simplified" pitchFamily="34" charset="0"/>
            </a:endParaRPr>
          </a:p>
        </p:txBody>
      </p:sp>
      <p:sp>
        <p:nvSpPr>
          <p:cNvPr id="20484" name="Text Placeholder 3"/>
          <p:cNvSpPr>
            <a:spLocks noGrp="1"/>
          </p:cNvSpPr>
          <p:nvPr>
            <p:ph type="body" sz="quarter" idx="14"/>
          </p:nvPr>
        </p:nvSpPr>
        <p:spPr>
          <a:xfrm>
            <a:off x="4802188" y="1473200"/>
            <a:ext cx="4070350" cy="2779713"/>
          </a:xfrm>
        </p:spPr>
        <p:txBody>
          <a:bodyPr/>
          <a:lstStyle/>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Delivers Real-time Threat Characterization with HP TippingPoint DVLabs Database</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Protects from over 700,000+ Botnet, Malware &amp; Spyware Malicious Sites </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Improved Visibility &amp; Accuracy with  ArcSight Integration</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Leverages OpenFlow on Switches</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Runs on HP Virtual Application Networks SDN Controller</a:t>
            </a:r>
          </a:p>
        </p:txBody>
      </p:sp>
      <p:sp>
        <p:nvSpPr>
          <p:cNvPr id="2" name="Rectangle 1"/>
          <p:cNvSpPr/>
          <p:nvPr/>
        </p:nvSpPr>
        <p:spPr>
          <a:xfrm>
            <a:off x="350838" y="1473200"/>
            <a:ext cx="4162425" cy="262413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6" name="Rectangle 15"/>
          <p:cNvSpPr/>
          <p:nvPr/>
        </p:nvSpPr>
        <p:spPr>
          <a:xfrm>
            <a:off x="463550" y="1663700"/>
            <a:ext cx="2058988" cy="2247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pic>
        <p:nvPicPr>
          <p:cNvPr id="20487" name="Picture 2" descr="http://www.openflow.org/img/newlogo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113" y="3784600"/>
            <a:ext cx="1038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descr="http://www.proficio.com/partners/files/2011/12/ArcSightHP_Logo_Color_CMYK_HiRes-300x94.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5313" y="330676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3" descr="C:\Users\brars\Desktop\HPR_Blue_RGB_150_SM.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225" y="1825625"/>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2"/>
          <p:cNvSpPr txBox="1">
            <a:spLocks noChangeArrowheads="1"/>
          </p:cNvSpPr>
          <p:nvPr/>
        </p:nvSpPr>
        <p:spPr bwMode="auto">
          <a:xfrm>
            <a:off x="950913" y="2560638"/>
            <a:ext cx="1395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latin typeface="HP Simplified" pitchFamily="34" charset="0"/>
              </a:rPr>
              <a:t>TippingPoint</a:t>
            </a:r>
          </a:p>
        </p:txBody>
      </p:sp>
      <p:sp>
        <p:nvSpPr>
          <p:cNvPr id="20491" name="TextBox 22"/>
          <p:cNvSpPr txBox="1">
            <a:spLocks noChangeArrowheads="1"/>
          </p:cNvSpPr>
          <p:nvPr/>
        </p:nvSpPr>
        <p:spPr bwMode="auto">
          <a:xfrm>
            <a:off x="941388" y="1844675"/>
            <a:ext cx="1292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latin typeface="HP Simplified" pitchFamily="34" charset="0"/>
              </a:rPr>
              <a:t>Networking</a:t>
            </a:r>
          </a:p>
        </p:txBody>
      </p:sp>
      <p:pic>
        <p:nvPicPr>
          <p:cNvPr id="20492" name="Picture 3" descr="C:\Users\brars\Desktop\HPR_Blue_RGB_150_SM.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25352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a:blip r:embed="rId6"/>
          <a:srcRect/>
          <a:stretch>
            <a:fillRect/>
          </a:stretch>
        </p:blipFill>
        <p:spPr bwMode="auto">
          <a:xfrm>
            <a:off x="3125788" y="1963738"/>
            <a:ext cx="765175" cy="787400"/>
          </a:xfrm>
          <a:prstGeom prst="rect">
            <a:avLst/>
          </a:prstGeom>
          <a:noFill/>
          <a:ln w="12700" cap="flat">
            <a:noFill/>
            <a:miter lim="800000"/>
            <a:headEnd/>
            <a:tailEnd/>
          </a:ln>
          <a:effectLst>
            <a:outerShdw algn="ctr" rotWithShape="0">
              <a:srgbClr val="0080FF"/>
            </a:outerShdw>
          </a:effectLst>
        </p:spPr>
      </p:pic>
      <p:pic>
        <p:nvPicPr>
          <p:cNvPr id="20494" name="Picture 29" descr="New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7538" y="1952625"/>
            <a:ext cx="5207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http://t1.gstatic.com/images?q=tbn:ANd9GcTlr5q3HNNwKUvl39XT2ySnuL4gFloB6OqcAWx4pHSLPBGCUYq5zIwbDZg">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382963" y="2211388"/>
            <a:ext cx="809625" cy="631825"/>
          </a:xfrm>
          <a:prstGeom prst="rect">
            <a:avLst/>
          </a:prstGeom>
          <a:effectLst>
            <a:outerShdw blurRad="63500" sx="102000" sy="102000" algn="ctr" rotWithShape="0">
              <a:schemeClr val="bg1">
                <a:alpha val="40000"/>
              </a:schemeClr>
            </a:outerShdw>
          </a:effectLst>
        </p:spPr>
      </p:pic>
      <p:pic>
        <p:nvPicPr>
          <p:cNvPr id="20496" name="Picture 5" descr="C:\Users\shaikkas\AppData\Local\Microsoft\Windows\Temporary Internet Files\Content.Outlook\778IHB57\DL380p_FrontBezel_Tran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1888" y="2513013"/>
            <a:ext cx="22447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Box 16"/>
          <p:cNvSpPr txBox="1">
            <a:spLocks noChangeArrowheads="1"/>
          </p:cNvSpPr>
          <p:nvPr/>
        </p:nvSpPr>
        <p:spPr bwMode="auto">
          <a:xfrm>
            <a:off x="2751138" y="3419475"/>
            <a:ext cx="185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b="1">
                <a:latin typeface="HP Simplified" pitchFamily="34" charset="0"/>
              </a:rPr>
              <a:t>Virtual Application Networks </a:t>
            </a:r>
          </a:p>
          <a:p>
            <a:r>
              <a:rPr lang="en-US" sz="1000" b="1">
                <a:latin typeface="HP Simplified" pitchFamily="34" charset="0"/>
              </a:rPr>
              <a:t>SDN Controller</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Cloud Preso Mockups">
  <a:themeElements>
    <a:clrScheme name="Custom 155">
      <a:dk1>
        <a:sysClr val="windowText" lastClr="000000"/>
      </a:dk1>
      <a:lt1>
        <a:sysClr val="window" lastClr="FFFFFF"/>
      </a:lt1>
      <a:dk2>
        <a:srgbClr val="000000"/>
      </a:dk2>
      <a:lt2>
        <a:srgbClr val="E5E8E8"/>
      </a:lt2>
      <a:accent1>
        <a:srgbClr val="0096D6"/>
      </a:accent1>
      <a:accent2>
        <a:srgbClr val="F05332"/>
      </a:accent2>
      <a:accent3>
        <a:srgbClr val="B7CA34"/>
      </a:accent3>
      <a:accent4>
        <a:srgbClr val="822980"/>
      </a:accent4>
      <a:accent5>
        <a:srgbClr val="87898B"/>
      </a:accent5>
      <a:accent6>
        <a:srgbClr val="B9B8BB"/>
      </a:accent6>
      <a:hlink>
        <a:srgbClr val="0096D6"/>
      </a:hlink>
      <a:folHlink>
        <a:srgbClr val="8229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P_PPT_Standard_template2012_16x9Arial">
  <a:themeElements>
    <a:clrScheme name="Custom 155">
      <a:dk1>
        <a:sysClr val="windowText" lastClr="000000"/>
      </a:dk1>
      <a:lt1>
        <a:sysClr val="window" lastClr="FFFFFF"/>
      </a:lt1>
      <a:dk2>
        <a:srgbClr val="000000"/>
      </a:dk2>
      <a:lt2>
        <a:srgbClr val="E5E8E8"/>
      </a:lt2>
      <a:accent1>
        <a:srgbClr val="0096D6"/>
      </a:accent1>
      <a:accent2>
        <a:srgbClr val="F05332"/>
      </a:accent2>
      <a:accent3>
        <a:srgbClr val="B7CA34"/>
      </a:accent3>
      <a:accent4>
        <a:srgbClr val="822980"/>
      </a:accent4>
      <a:accent5>
        <a:srgbClr val="87898B"/>
      </a:accent5>
      <a:accent6>
        <a:srgbClr val="B9B8BB"/>
      </a:accent6>
      <a:hlink>
        <a:srgbClr val="0096D6"/>
      </a:hlink>
      <a:folHlink>
        <a:srgbClr val="8229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AC6EDAE158914C8B17E39F89A1CA07" ma:contentTypeVersion="1" ma:contentTypeDescription="Create a new document." ma:contentTypeScope="" ma:versionID="83ec8ed55f83911febf19bd360a6868c">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7EF447A-0714-4B0E-8B9F-4AB0895C518F}">
  <ds:schemaRefs>
    <ds:schemaRef ds:uri="http://schemas.microsoft.com/sharepoint/v3/contenttype/forms"/>
  </ds:schemaRefs>
</ds:datastoreItem>
</file>

<file path=customXml/itemProps2.xml><?xml version="1.0" encoding="utf-8"?>
<ds:datastoreItem xmlns:ds="http://schemas.openxmlformats.org/officeDocument/2006/customXml" ds:itemID="{087832B2-5275-4501-B70A-4B6FDC9B4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4B8A3E5-5BD6-47D0-88D2-F6E17414FE4E}">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36706</TotalTime>
  <Words>1444</Words>
  <Application>Microsoft Office PowerPoint</Application>
  <PresentationFormat>On-screen Show (16:9)</PresentationFormat>
  <Paragraphs>265</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Cloud Preso Mockups</vt:lpstr>
      <vt:lpstr>HP_PPT_Standard_template2012_16x9Arial</vt:lpstr>
      <vt:lpstr>HP_PPT_Standard_16x9</vt:lpstr>
      <vt:lpstr>Software Defined Networks (SDN)</vt:lpstr>
      <vt:lpstr>The Problem with Networks Today</vt:lpstr>
      <vt:lpstr>Open Networking Foundation on SDN</vt:lpstr>
      <vt:lpstr>Evolution of Server Architectures</vt:lpstr>
      <vt:lpstr>Evolution of Network Architectures</vt:lpstr>
      <vt:lpstr>What Is OpenFlow?</vt:lpstr>
      <vt:lpstr>HP Delivers SDN to Achieve Agility</vt:lpstr>
      <vt:lpstr>Introducing HP Virtual Cloud Network Application</vt:lpstr>
      <vt:lpstr>Sentinel Security Application</vt:lpstr>
      <vt:lpstr>CERN: Distributed Load Balancing Application</vt:lpstr>
      <vt:lpstr>HP Delivers Complete Single-Touch SDN Solution Today </vt:lpstr>
      <vt:lpstr>SDN Services – Strategize &amp; Assess</vt:lpstr>
      <vt:lpstr>Starting the SDN Conversation </vt:lpstr>
      <vt:lpstr>Key Messages and Value to your customer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Software-define Networks Launch</dc:subject>
  <dc:creator>Kash Shaikh</dc:creator>
  <cp:lastModifiedBy>cpi</cp:lastModifiedBy>
  <cp:revision>193</cp:revision>
  <cp:lastPrinted>2012-09-20T21:54:03Z</cp:lastPrinted>
  <dcterms:created xsi:type="dcterms:W3CDTF">2012-02-01T19:03:11Z</dcterms:created>
  <dcterms:modified xsi:type="dcterms:W3CDTF">2015-08-27T01:48:59Z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0x01010010AC6EDAE158914C8B17E39F89A1CA07</vt:lpwstr>
  </property>
</Properties>
</file>